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7" r:id="rId2"/>
    <p:sldId id="281" r:id="rId3"/>
    <p:sldId id="256" r:id="rId4"/>
    <p:sldId id="257" r:id="rId5"/>
    <p:sldId id="262" r:id="rId6"/>
    <p:sldId id="261" r:id="rId7"/>
    <p:sldId id="267" r:id="rId8"/>
    <p:sldId id="266" r:id="rId9"/>
    <p:sldId id="264" r:id="rId10"/>
    <p:sldId id="265" r:id="rId11"/>
    <p:sldId id="269" r:id="rId12"/>
    <p:sldId id="277" r:id="rId13"/>
    <p:sldId id="276" r:id="rId14"/>
    <p:sldId id="279" r:id="rId15"/>
    <p:sldId id="283" r:id="rId16"/>
    <p:sldId id="306" r:id="rId17"/>
    <p:sldId id="278" r:id="rId18"/>
    <p:sldId id="305" r:id="rId19"/>
    <p:sldId id="304" r:id="rId20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FF66"/>
    <a:srgbClr val="FF9900"/>
    <a:srgbClr val="996633"/>
    <a:srgbClr val="FF00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568DE8F-95BC-4E92-9F32-D8FB6C06409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D6E9776-1C4A-44A1-848F-4BFEAE327BE7}" type="slidenum">
              <a:rPr lang="en-US" altLang="zh-CN" sz="1200" smtClean="0">
                <a:solidFill>
                  <a:schemeClr val="tx1"/>
                </a:solidFill>
              </a:rPr>
              <a:t>3</a:t>
            </a:fld>
            <a:endParaRPr lang="en-US" altLang="zh-CN" sz="120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68DE8F-95BC-4E92-9F32-D8FB6C06409C}" type="slidenum">
              <a:rPr lang="en-US" altLang="zh-CN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C1"/>
          <p:cNvSpPr>
            <a:spLocks noGrp="1" noChangeArrowheads="1"/>
          </p:cNvSpPr>
          <p:nvPr>
            <p:ph type="subTitle" idx="1"/>
          </p:nvPr>
        </p:nvSpPr>
        <p:spPr>
          <a:xfrm rot="20576907">
            <a:off x="2068513" y="3384550"/>
            <a:ext cx="5168900" cy="587375"/>
          </a:xfrm>
        </p:spPr>
        <p:txBody>
          <a:bodyPr/>
          <a:lstStyle>
            <a:lvl1pPr marL="0" indent="0" algn="ctr">
              <a:buFont typeface="Wingdings 2" panose="05020102010507070707" pitchFamily="18" charset="2"/>
              <a:buNone/>
              <a:defRPr sz="1800">
                <a:solidFill>
                  <a:srgbClr val="6D6D6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3076" name="KSO_BT1"/>
          <p:cNvSpPr>
            <a:spLocks noGrp="1" noChangeArrowheads="1"/>
          </p:cNvSpPr>
          <p:nvPr>
            <p:ph type="ctrTitle"/>
          </p:nvPr>
        </p:nvSpPr>
        <p:spPr>
          <a:xfrm rot="20576543">
            <a:off x="1870075" y="2646363"/>
            <a:ext cx="5141913" cy="719137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4A1B04-FAD2-4B35-8C5B-89B27819477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DD3D-DF1B-420B-AD38-135FCE1C1D1C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8613" y="52388"/>
            <a:ext cx="2089150" cy="63039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9575" y="52388"/>
            <a:ext cx="6116638" cy="63039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41EC-938D-4F63-9F90-5069AF84812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D40B5-FB8D-42B6-8581-72251023B52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B8CF5-484A-4798-AA6B-F9C2149612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09575" y="1152525"/>
            <a:ext cx="4102100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64075" y="1152525"/>
            <a:ext cx="4103688" cy="5203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966F-C06D-49A6-B134-47D6764A8B3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9218-E670-4166-B5C4-7FDD97C3676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9E8E-841F-4ABD-AF00-475CD371BEA8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7E26-3CBC-44FD-B51B-9A5C741D643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62837-0C78-40EB-8962-FC93342F051A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35D5E-7665-43F7-BA4C-DE5248E40389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9575" y="1152525"/>
            <a:ext cx="835818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09575" y="52388"/>
            <a:ext cx="835818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480175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480175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69696"/>
                </a:solidFill>
              </a:defRPr>
            </a:lvl1pPr>
          </a:lstStyle>
          <a:p>
            <a:pPr>
              <a:defRPr/>
            </a:pPr>
            <a:fld id="{D7C018FD-D9C7-47D0-B2E0-CABCDA11D334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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D8E39E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Times New Roman" panose="02020603050405020304" pitchFamily="18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Times New Roman" panose="02020603050405020304" pitchFamily="18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6370" y="2060848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 smtClean="0">
                <a:latin typeface="Comic Sans MS" panose="030F0702030302020204" pitchFamily="66" charset="0"/>
              </a:rPr>
              <a:t>Unit 5 Let me show you </a:t>
            </a:r>
            <a:r>
              <a:rPr lang="en-US" altLang="zh-CN" sz="4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our</a:t>
            </a:r>
            <a:r>
              <a:rPr lang="en-US" altLang="zh-CN" sz="4800" dirty="0" smtClean="0">
                <a:latin typeface="Comic Sans MS" panose="030F0702030302020204" pitchFamily="66" charset="0"/>
              </a:rPr>
              <a:t> new school</a:t>
            </a:r>
            <a:endParaRPr lang="en-US" altLang="zh-CN" sz="4800" dirty="0">
              <a:latin typeface="Comic Sans MS" panose="030F0702030302020204" pitchFamily="66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03816" y="530120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3" descr="computer roo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0"/>
            <a:ext cx="771207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图片 2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extBox 4"/>
          <p:cNvSpPr txBox="1">
            <a:spLocks noChangeArrowheads="1"/>
          </p:cNvSpPr>
          <p:nvPr/>
        </p:nvSpPr>
        <p:spPr bwMode="auto">
          <a:xfrm>
            <a:off x="4572000" y="4857750"/>
            <a:ext cx="3571875" cy="14462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computer room</a:t>
            </a:r>
            <a:endParaRPr lang="zh-CN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 descr="gy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0"/>
            <a:ext cx="77200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5000625" y="4429125"/>
            <a:ext cx="2000250" cy="769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g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y</a:t>
            </a:r>
            <a:r>
              <a:rPr lang="en-US" altLang="zh-CN">
                <a:latin typeface="Comic Sans MS" panose="030F0702030302020204" pitchFamily="66" charset="0"/>
              </a:rPr>
              <a:t>m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12292" name="图片 3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21329475">
            <a:off x="42863" y="-41275"/>
            <a:ext cx="6278562" cy="1357313"/>
          </a:xfrm>
        </p:spPr>
        <p:txBody>
          <a:bodyPr/>
          <a:lstStyle/>
          <a:p>
            <a:r>
              <a:rPr lang="en-US" altLang="zh-CN" b="1" dirty="0" smtClean="0">
                <a:latin typeface="Comic Sans MS" panose="030F0702030302020204" pitchFamily="66" charset="0"/>
              </a:rPr>
              <a:t>Who can say </a:t>
            </a:r>
            <a:r>
              <a:rPr lang="en-US" altLang="zh-CN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</a:t>
            </a:r>
            <a:r>
              <a:rPr lang="en-US" altLang="zh-CN" dirty="0" smtClean="0">
                <a:latin typeface="Comic Sans MS" panose="030F0702030302020204" pitchFamily="66" charset="0"/>
              </a:rPr>
              <a:t>!</a:t>
            </a:r>
            <a:endParaRPr lang="zh-CN" alt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22" name="图片 21" descr="teachers' roo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38" y="1000125"/>
            <a:ext cx="63563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14813" y="1500188"/>
            <a:ext cx="2714625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teachers’ room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23" name="图片 22" descr="swimming po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000125"/>
            <a:ext cx="6334125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4875" y="2000250"/>
            <a:ext cx="2714625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swimmingpool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24" name="图片 23" descr="playground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6063" y="1000125"/>
            <a:ext cx="38592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14813" y="2000250"/>
            <a:ext cx="3162300" cy="7080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playground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25" name="图片 24" descr="library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88" y="1071563"/>
            <a:ext cx="649922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43438" y="1928813"/>
            <a:ext cx="2714625" cy="7080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library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27" name="图片 26" descr="gym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928688" y="1071563"/>
            <a:ext cx="68103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000625" y="1857375"/>
            <a:ext cx="2714625" cy="7080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gym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29" name="图片 28" descr="dinning hall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00125" y="1143000"/>
            <a:ext cx="635635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643438" y="2071688"/>
            <a:ext cx="2714625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dinning hall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31" name="图片 30" descr="computer room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1563" y="1143000"/>
            <a:ext cx="62150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572000" y="1643063"/>
            <a:ext cx="2714625" cy="13239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computer room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pic>
        <p:nvPicPr>
          <p:cNvPr id="35" name="图片 34" descr="classroom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9463" y="1214438"/>
            <a:ext cx="74088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00563" y="2286000"/>
            <a:ext cx="3028950" cy="70802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bg1"/>
                </a:solidFill>
              </a:rPr>
              <a:t>classroom</a:t>
            </a:r>
            <a:endParaRPr lang="zh-CN" altLang="en-US" sz="4000" b="1">
              <a:solidFill>
                <a:schemeClr val="bg1"/>
              </a:solidFill>
            </a:endParaRPr>
          </a:p>
        </p:txBody>
      </p:sp>
      <p:sp>
        <p:nvSpPr>
          <p:cNvPr id="36" name="爆炸形 1 35"/>
          <p:cNvSpPr/>
          <p:nvPr/>
        </p:nvSpPr>
        <p:spPr>
          <a:xfrm>
            <a:off x="571472" y="357166"/>
            <a:ext cx="7643866" cy="6500834"/>
          </a:xfrm>
          <a:prstGeom prst="irregularSeal1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00B0F0"/>
                </a:solidFill>
              </a:rPr>
              <a:t>Well done</a:t>
            </a:r>
            <a:r>
              <a:rPr lang="zh-CN" altLang="en-US" sz="4800" b="1" dirty="0">
                <a:solidFill>
                  <a:srgbClr val="00B0F0"/>
                </a:solidFill>
              </a:rPr>
              <a:t>！</a:t>
            </a:r>
            <a:r>
              <a:rPr lang="en-US" altLang="zh-CN" sz="4800" b="1" dirty="0">
                <a:solidFill>
                  <a:srgbClr val="00B0F0"/>
                </a:solidFill>
              </a:rPr>
              <a:t>You are great</a:t>
            </a:r>
            <a:r>
              <a:rPr lang="zh-CN" altLang="en-US" sz="4800" b="1" dirty="0">
                <a:solidFill>
                  <a:srgbClr val="00B0F0"/>
                </a:solidFill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5" grpId="0" animBg="1"/>
      <p:bldP spid="11" grpId="0" animBg="1"/>
      <p:bldP spid="26" grpId="0" animBg="1"/>
      <p:bldP spid="28" grpId="0" animBg="1"/>
      <p:bldP spid="30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小狗与小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00298" y="714356"/>
            <a:ext cx="39292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Let’s learn!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4340" name="Picture 2" descr="http://t2.baidu.com/it/u=2151195636,273376673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2143125"/>
            <a:ext cx="8572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Calibri" panose="020F0502020204030204" pitchFamily="34" charset="0"/>
              </a:rPr>
              <a:t>Let me show you our </a:t>
            </a:r>
            <a:r>
              <a:rPr lang="en-US" altLang="zh-CN" b="1" dirty="0">
                <a:solidFill>
                  <a:srgbClr val="0070C0"/>
                </a:solidFill>
                <a:latin typeface="Calibri" panose="020F0502020204030204" pitchFamily="34" charset="0"/>
              </a:rPr>
              <a:t>new school</a:t>
            </a:r>
            <a:r>
              <a:rPr lang="zh-CN" altLang="en-US" b="1" dirty="0">
                <a:latin typeface="Calibri" panose="020F0502020204030204" pitchFamily="34" charset="0"/>
              </a:rPr>
              <a:t>！</a:t>
            </a:r>
            <a:endParaRPr lang="en-US" altLang="zh-CN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43563" y="2214563"/>
            <a:ext cx="2714625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……</a:t>
            </a:r>
            <a:endParaRPr lang="zh-CN" altLang="en-US" b="1">
              <a:solidFill>
                <a:srgbClr val="FF0000"/>
              </a:solidFill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214313" y="3929063"/>
            <a:ext cx="4500562" cy="2714625"/>
            <a:chOff x="214282" y="3929066"/>
            <a:chExt cx="4500594" cy="2714644"/>
          </a:xfrm>
          <a:solidFill>
            <a:srgbClr val="00B0F0"/>
          </a:solidFill>
        </p:grpSpPr>
        <p:sp>
          <p:nvSpPr>
            <p:cNvPr id="11" name="椭圆 10"/>
            <p:cNvSpPr/>
            <p:nvPr/>
          </p:nvSpPr>
          <p:spPr>
            <a:xfrm>
              <a:off x="214282" y="3929066"/>
              <a:ext cx="4500594" cy="2714644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1000075" y="4214823"/>
              <a:ext cx="3000417" cy="206211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classroom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   library    playground computer room</a:t>
              </a: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4643438" y="3929063"/>
            <a:ext cx="4500562" cy="2714625"/>
            <a:chOff x="4643406" y="3929066"/>
            <a:chExt cx="4500594" cy="2714644"/>
          </a:xfrm>
          <a:solidFill>
            <a:srgbClr val="00B0F0"/>
          </a:solidFill>
        </p:grpSpPr>
        <p:sp>
          <p:nvSpPr>
            <p:cNvPr id="14" name="椭圆 13"/>
            <p:cNvSpPr/>
            <p:nvPr/>
          </p:nvSpPr>
          <p:spPr>
            <a:xfrm>
              <a:off x="4643406" y="3929066"/>
              <a:ext cx="4500594" cy="2714644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5429231" y="4286262"/>
              <a:ext cx="2928979" cy="206211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swimming  pool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   dining hall teachers’ room</a:t>
              </a:r>
            </a:p>
            <a:p>
              <a:pPr>
                <a:defRPr/>
              </a:pPr>
              <a:r>
                <a:rPr lang="en-US" altLang="zh-CN" sz="32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gym</a:t>
              </a:r>
              <a:endParaRPr lang="zh-CN" altLang="en-US" sz="32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638"/>
            <a:ext cx="4900613" cy="1446212"/>
          </a:xfr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Review the </a:t>
            </a:r>
            <a:r>
              <a:rPr lang="en-US" altLang="zh-CN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Postion</a:t>
            </a:r>
            <a:r>
              <a:rPr lang="en-US" altLang="zh-C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Words!    </a:t>
            </a:r>
            <a:endParaRPr lang="zh-CN" altLang="en-US" b="1" dirty="0">
              <a:solidFill>
                <a:srgbClr val="C00000"/>
              </a:solidFill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28875"/>
            <a:ext cx="464343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b="1" dirty="0">
                <a:latin typeface="+mn-ea"/>
                <a:ea typeface="+mn-ea"/>
              </a:rPr>
              <a:t>1.</a:t>
            </a:r>
            <a:r>
              <a:rPr lang="zh-CN" altLang="en-US" b="1" dirty="0">
                <a:latin typeface="+mn-ea"/>
                <a:ea typeface="+mn-ea"/>
              </a:rPr>
              <a:t>在</a:t>
            </a:r>
            <a:r>
              <a:rPr lang="en-US" altLang="zh-CN" b="1" dirty="0">
                <a:latin typeface="+mn-ea"/>
                <a:ea typeface="+mn-ea"/>
              </a:rPr>
              <a:t>…</a:t>
            </a:r>
            <a:r>
              <a:rPr lang="zh-CN" altLang="en-US" b="1" dirty="0">
                <a:latin typeface="+mn-ea"/>
                <a:ea typeface="+mn-ea"/>
              </a:rPr>
              <a:t>旁边</a:t>
            </a:r>
            <a:r>
              <a:rPr lang="en-US" altLang="zh-CN" b="1" dirty="0">
                <a:latin typeface="+mn-ea"/>
                <a:ea typeface="+mn-ea"/>
              </a:rPr>
              <a:t>,</a:t>
            </a:r>
            <a:r>
              <a:rPr lang="zh-CN" altLang="en-US" b="1" dirty="0">
                <a:latin typeface="+mn-ea"/>
                <a:ea typeface="+mn-ea"/>
              </a:rPr>
              <a:t>附近</a:t>
            </a:r>
            <a:endParaRPr lang="en-US" altLang="zh-CN" b="1" dirty="0">
              <a:latin typeface="+mn-ea"/>
              <a:ea typeface="+mn-ea"/>
            </a:endParaRPr>
          </a:p>
          <a:p>
            <a:pPr algn="l">
              <a:defRPr/>
            </a:pPr>
            <a:r>
              <a:rPr lang="en-US" altLang="zh-CN" b="1" dirty="0">
                <a:latin typeface="+mn-ea"/>
                <a:ea typeface="+mn-ea"/>
              </a:rPr>
              <a:t>2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在</a:t>
            </a:r>
            <a:r>
              <a:rPr lang="en-US" altLang="zh-CN" b="1" dirty="0">
                <a:latin typeface="+mn-ea"/>
                <a:ea typeface="+mn-ea"/>
              </a:rPr>
              <a:t>…</a:t>
            </a:r>
            <a:r>
              <a:rPr lang="zh-CN" altLang="en-US" b="1" dirty="0">
                <a:latin typeface="+mn-ea"/>
                <a:ea typeface="+mn-ea"/>
              </a:rPr>
              <a:t>下面</a:t>
            </a:r>
            <a:endParaRPr lang="en-US" altLang="zh-CN" b="1" dirty="0">
              <a:latin typeface="+mn-ea"/>
              <a:ea typeface="+mn-ea"/>
            </a:endParaRPr>
          </a:p>
          <a:p>
            <a:pPr algn="l">
              <a:defRPr/>
            </a:pPr>
            <a:r>
              <a:rPr lang="en-US" altLang="zh-CN" b="1" dirty="0">
                <a:latin typeface="+mn-ea"/>
                <a:ea typeface="+mn-ea"/>
              </a:rPr>
              <a:t>3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在</a:t>
            </a:r>
            <a:r>
              <a:rPr lang="en-US" altLang="zh-CN" b="1" dirty="0">
                <a:latin typeface="+mn-ea"/>
                <a:ea typeface="+mn-ea"/>
              </a:rPr>
              <a:t>…</a:t>
            </a:r>
            <a:r>
              <a:rPr lang="zh-CN" altLang="en-US" b="1" dirty="0">
                <a:latin typeface="+mn-ea"/>
                <a:ea typeface="+mn-ea"/>
              </a:rPr>
              <a:t>前面</a:t>
            </a:r>
            <a:endParaRPr lang="en-US" altLang="zh-CN" b="1" dirty="0">
              <a:latin typeface="+mn-ea"/>
              <a:ea typeface="+mn-ea"/>
            </a:endParaRPr>
          </a:p>
          <a:p>
            <a:pPr algn="l">
              <a:defRPr/>
            </a:pPr>
            <a:r>
              <a:rPr lang="en-US" altLang="zh-CN" b="1" dirty="0">
                <a:latin typeface="+mn-ea"/>
                <a:ea typeface="+mn-ea"/>
              </a:rPr>
              <a:t>4</a:t>
            </a:r>
            <a:r>
              <a:rPr lang="en-US" altLang="zh-CN" b="1" dirty="0">
                <a:latin typeface="+mn-ea"/>
              </a:rPr>
              <a:t>.</a:t>
            </a:r>
            <a:r>
              <a:rPr lang="zh-CN" altLang="en-US" b="1" dirty="0">
                <a:latin typeface="+mn-ea"/>
                <a:ea typeface="+mn-ea"/>
              </a:rPr>
              <a:t>在</a:t>
            </a:r>
            <a:r>
              <a:rPr lang="en-US" altLang="zh-CN" b="1" dirty="0">
                <a:latin typeface="+mn-ea"/>
                <a:ea typeface="+mn-ea"/>
              </a:rPr>
              <a:t>…</a:t>
            </a:r>
            <a:r>
              <a:rPr lang="zh-CN" altLang="en-US" b="1" dirty="0">
                <a:latin typeface="+mn-ea"/>
                <a:ea typeface="+mn-ea"/>
              </a:rPr>
              <a:t>后面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57688" y="2500313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>
                <a:solidFill>
                  <a:srgbClr val="FF00FF"/>
                </a:solidFill>
              </a:rPr>
              <a:t>next to   beside   near</a:t>
            </a:r>
            <a:endParaRPr lang="zh-CN" altLang="en-US" sz="3200" b="1">
              <a:solidFill>
                <a:srgbClr val="FF00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3286125"/>
            <a:ext cx="321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FF"/>
                </a:solidFill>
              </a:rPr>
              <a:t>under</a:t>
            </a:r>
            <a:endParaRPr lang="zh-CN" altLang="en-US" sz="3200" b="1">
              <a:solidFill>
                <a:srgbClr val="FF00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57688" y="4572000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FF"/>
                </a:solidFill>
              </a:rPr>
              <a:t>behind</a:t>
            </a:r>
            <a:endParaRPr lang="zh-CN" altLang="en-US" sz="3200" b="1">
              <a:solidFill>
                <a:srgbClr val="FF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3" y="3929063"/>
            <a:ext cx="321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FF"/>
                </a:solidFill>
              </a:rPr>
              <a:t>in front of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86438" y="2500313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&gt;</a:t>
            </a:r>
            <a:endParaRPr lang="zh-CN" altLang="en-US" sz="32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29500" y="2571750"/>
            <a:ext cx="28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&gt;</a:t>
            </a:r>
            <a:endParaRPr lang="zh-CN" altLang="en-US" sz="32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1857375"/>
            <a:ext cx="42862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/>
              <a:t> </a:t>
            </a:r>
            <a:r>
              <a:rPr lang="zh-CN" altLang="en-US" sz="3200" b="1">
                <a:solidFill>
                  <a:srgbClr val="00B050"/>
                </a:solidFill>
              </a:rPr>
              <a:t>最近     比较近     近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7088" y="165100"/>
            <a:ext cx="49323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solidFill>
                  <a:srgbClr val="D00000"/>
                </a:solidFill>
                <a:latin typeface="Comic Sans MS" panose="030F0702030302020204" pitchFamily="66" charset="0"/>
              </a:rPr>
              <a:t>oppo</a:t>
            </a:r>
            <a:r>
              <a:rPr lang="en-US" altLang="zh-CN" sz="4800" b="1">
                <a:latin typeface="Comic Sans MS" panose="030F0702030302020204" pitchFamily="66" charset="0"/>
              </a:rPr>
              <a:t>site</a:t>
            </a:r>
            <a:r>
              <a:rPr lang="en-US" altLang="zh-CN" sz="4000" b="1">
                <a:solidFill>
                  <a:srgbClr val="D00000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4000" b="1">
                <a:solidFill>
                  <a:srgbClr val="D00000"/>
                </a:solidFill>
                <a:latin typeface="Comic Sans MS" panose="030F0702030302020204" pitchFamily="66" charset="0"/>
              </a:rPr>
              <a:t>在</a:t>
            </a:r>
            <a:r>
              <a:rPr lang="en-US" altLang="zh-CN" sz="4000" b="1">
                <a:solidFill>
                  <a:srgbClr val="D00000"/>
                </a:solidFill>
                <a:latin typeface="Comic Sans MS" panose="030F0702030302020204" pitchFamily="66" charset="0"/>
              </a:rPr>
              <a:t>…</a:t>
            </a:r>
            <a:r>
              <a:rPr lang="zh-CN" altLang="en-US" sz="4000" b="1">
                <a:solidFill>
                  <a:srgbClr val="D00000"/>
                </a:solidFill>
                <a:latin typeface="Comic Sans MS" panose="030F0702030302020204" pitchFamily="66" charset="0"/>
              </a:rPr>
              <a:t>对面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143000"/>
            <a:ext cx="747553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34288" y="3213100"/>
            <a:ext cx="15097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tr</a:t>
            </a:r>
            <a:r>
              <a:rPr lang="en-US" altLang="zh-CN" sz="4800">
                <a:solidFill>
                  <a:srgbClr val="D00000"/>
                </a:solidFill>
              </a:rPr>
              <a:t>ee</a:t>
            </a:r>
            <a:r>
              <a:rPr lang="en-US" altLang="zh-CN" sz="4800"/>
              <a:t>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0" y="2997200"/>
            <a:ext cx="1708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house</a:t>
            </a:r>
            <a:endParaRPr lang="en-US" altLang="zh-CN" sz="480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1071563"/>
            <a:ext cx="87868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latin typeface="Comic Sans MS" panose="030F0702030302020204" pitchFamily="66" charset="0"/>
              </a:rPr>
              <a:t>The house is </a:t>
            </a: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opposite</a:t>
            </a:r>
            <a:r>
              <a:rPr lang="en-US" altLang="zh-CN" sz="4000">
                <a:latin typeface="Comic Sans MS" panose="030F0702030302020204" pitchFamily="66" charset="0"/>
              </a:rPr>
              <a:t> the trees</a:t>
            </a:r>
            <a:r>
              <a:rPr lang="en-US" altLang="zh-CN" sz="4000"/>
              <a:t>.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6" grpId="0"/>
      <p:bldP spid="4096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785813"/>
            <a:ext cx="4572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在操场对面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在体育馆对面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在教室对面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在电脑室对面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在图书馆对面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 在游泳池对面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在饭堂对面</a:t>
            </a:r>
            <a:endParaRPr lang="en-US" altLang="zh-CN" sz="36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28625" y="0"/>
            <a:ext cx="4932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D00000"/>
                </a:solidFill>
                <a:latin typeface="Comic Sans MS" panose="030F0702030302020204" pitchFamily="66" charset="0"/>
              </a:rPr>
              <a:t>oppo</a:t>
            </a:r>
            <a:r>
              <a:rPr lang="en-US" altLang="zh-CN" sz="4800" b="1" dirty="0">
                <a:latin typeface="Comic Sans MS" panose="030F0702030302020204" pitchFamily="66" charset="0"/>
              </a:rPr>
              <a:t>site</a:t>
            </a:r>
            <a:r>
              <a:rPr lang="en-US" altLang="zh-CN" sz="4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  </a:t>
            </a:r>
            <a:r>
              <a:rPr lang="zh-CN" altLang="en-US" sz="4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在</a:t>
            </a:r>
            <a:r>
              <a:rPr lang="en-US" altLang="zh-CN" sz="4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…</a:t>
            </a:r>
            <a:r>
              <a:rPr lang="zh-CN" altLang="en-US" sz="4000" b="1" dirty="0">
                <a:solidFill>
                  <a:srgbClr val="D00000"/>
                </a:solidFill>
                <a:latin typeface="Comic Sans MS" panose="030F0702030302020204" pitchFamily="66" charset="0"/>
              </a:rPr>
              <a:t>对面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643313" y="928688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playground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29063" y="1785938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gym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43313" y="2571750"/>
            <a:ext cx="5214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classroom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29000" y="3429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200" b="1" dirty="0">
                <a:solidFill>
                  <a:srgbClr val="FF0000"/>
                </a:solidFill>
              </a:rPr>
              <a:t>opposite</a:t>
            </a:r>
            <a:r>
              <a:rPr lang="en-US" altLang="zh-CN" sz="3200" b="1" dirty="0"/>
              <a:t> the computer room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29063" y="4214813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library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6125" y="5072063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swimming pool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00375" y="5929313"/>
            <a:ext cx="5214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dirty="0">
                <a:solidFill>
                  <a:srgbClr val="FF0000"/>
                </a:solidFill>
              </a:rPr>
              <a:t>opposite</a:t>
            </a:r>
            <a:r>
              <a:rPr lang="en-US" altLang="zh-CN" sz="3600" dirty="0"/>
              <a:t> the dining hall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小狗与小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500298" y="791158"/>
            <a:ext cx="39292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Let’s learn!</a:t>
            </a:r>
            <a:endParaRPr lang="zh-CN" altLang="en-US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18436" name="Picture 2" descr="http://t2.baidu.com/it/u=2151195636,2733766736&amp;fm=23&amp;gp=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1438"/>
            <a:ext cx="2643188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500" y="2000250"/>
            <a:ext cx="8572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b="1">
                <a:latin typeface="Calibri" panose="020F0502020204030204" pitchFamily="34" charset="0"/>
              </a:rPr>
              <a:t>    </a:t>
            </a:r>
            <a:r>
              <a:rPr lang="en-US" altLang="zh-CN" sz="3600" b="1">
                <a:latin typeface="Calibri" panose="020F0502020204030204" pitchFamily="34" charset="0"/>
              </a:rPr>
              <a:t>A: </a:t>
            </a:r>
            <a:r>
              <a:rPr lang="en-US" altLang="zh-CN" sz="3600" b="1">
                <a:solidFill>
                  <a:srgbClr val="00B050"/>
                </a:solidFill>
                <a:latin typeface="Calibri" panose="020F0502020204030204" pitchFamily="34" charset="0"/>
              </a:rPr>
              <a:t>Where is </a:t>
            </a:r>
            <a:r>
              <a:rPr lang="en-US" altLang="zh-CN" sz="3600" b="1">
                <a:latin typeface="Calibri" panose="020F0502020204030204" pitchFamily="34" charset="0"/>
              </a:rPr>
              <a:t>the </a:t>
            </a: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classroom</a:t>
            </a:r>
            <a:r>
              <a:rPr lang="en-US" altLang="zh-CN" sz="3600" b="1">
                <a:latin typeface="Calibri" panose="020F0502020204030204" pitchFamily="34" charset="0"/>
              </a:rPr>
              <a:t>?</a:t>
            </a:r>
          </a:p>
          <a:p>
            <a:pPr algn="l" eaLnBrk="1" hangingPunct="1"/>
            <a:r>
              <a:rPr lang="en-US" altLang="zh-CN" sz="3600" b="1">
                <a:latin typeface="Calibri" panose="020F0502020204030204" pitchFamily="34" charset="0"/>
              </a:rPr>
              <a:t>     B</a:t>
            </a:r>
            <a:r>
              <a:rPr lang="zh-CN" altLang="en-US" sz="3600" b="1">
                <a:latin typeface="Calibri" panose="020F0502020204030204" pitchFamily="34" charset="0"/>
              </a:rPr>
              <a:t>：</a:t>
            </a:r>
            <a:r>
              <a:rPr lang="en-US" altLang="zh-CN" sz="3600" b="1">
                <a:latin typeface="Calibri" panose="020F0502020204030204" pitchFamily="34" charset="0"/>
              </a:rPr>
              <a:t>It’s </a:t>
            </a:r>
            <a:r>
              <a:rPr lang="en-US" altLang="zh-CN" sz="3600" b="1">
                <a:solidFill>
                  <a:srgbClr val="00B050"/>
                </a:solidFill>
                <a:latin typeface="Calibri" panose="020F0502020204030204" pitchFamily="34" charset="0"/>
              </a:rPr>
              <a:t>over there</a:t>
            </a:r>
            <a:r>
              <a:rPr lang="zh-CN" altLang="en-US" sz="3600" b="1">
                <a:latin typeface="Calibri" panose="020F0502020204030204" pitchFamily="34" charset="0"/>
              </a:rPr>
              <a:t>，</a:t>
            </a:r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</a:rPr>
              <a:t>opposite the library</a:t>
            </a:r>
            <a:r>
              <a:rPr lang="en-US" altLang="zh-CN" sz="3600" b="1">
                <a:latin typeface="Calibri" panose="020F0502020204030204" pitchFamily="34" charset="0"/>
              </a:rPr>
              <a:t>.</a:t>
            </a:r>
          </a:p>
          <a:p>
            <a:pPr algn="l" eaLnBrk="1" hangingPunct="1"/>
            <a:r>
              <a:rPr lang="en-US" altLang="zh-CN" b="1">
                <a:latin typeface="Calibri" panose="020F0502020204030204" pitchFamily="34" charset="0"/>
              </a:rPr>
              <a:t>           </a:t>
            </a:r>
          </a:p>
          <a:p>
            <a:pPr eaLnBrk="1" hangingPunct="1"/>
            <a:endParaRPr lang="en-US" altLang="zh-CN" b="1">
              <a:latin typeface="Calibri" panose="020F0502020204030204" pitchFamily="34" charset="0"/>
            </a:endParaRPr>
          </a:p>
        </p:txBody>
      </p:sp>
      <p:grpSp>
        <p:nvGrpSpPr>
          <p:cNvPr id="2" name="组合 9"/>
          <p:cNvGrpSpPr/>
          <p:nvPr/>
        </p:nvGrpSpPr>
        <p:grpSpPr bwMode="auto">
          <a:xfrm>
            <a:off x="0" y="3500438"/>
            <a:ext cx="4500562" cy="2714625"/>
            <a:chOff x="214282" y="3929066"/>
            <a:chExt cx="4500594" cy="2714644"/>
          </a:xfrm>
          <a:solidFill>
            <a:srgbClr val="00B0F0"/>
          </a:solidFill>
        </p:grpSpPr>
        <p:sp>
          <p:nvSpPr>
            <p:cNvPr id="11" name="椭圆 10"/>
            <p:cNvSpPr/>
            <p:nvPr/>
          </p:nvSpPr>
          <p:spPr>
            <a:xfrm>
              <a:off x="214282" y="3929066"/>
              <a:ext cx="4500594" cy="271464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857198" y="4347531"/>
              <a:ext cx="3500487" cy="19390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457200" indent="-457200">
                <a:buFontTx/>
                <a:buAutoNum type="arabicPeriod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游泳池，在操场对面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FontTx/>
                <a:buAutoNum type="arabicPeriod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饭堂，在体育馆对面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FontTx/>
                <a:buAutoNum type="arabicPeriod"/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图书馆，在教室对面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buFontTx/>
                <a:buAutoNum type="arabicPeriod"/>
                <a:defRPr/>
              </a:pP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教师办公室，在电脑室对面</a:t>
              </a: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3" name="组合 12"/>
          <p:cNvGrpSpPr/>
          <p:nvPr/>
        </p:nvGrpSpPr>
        <p:grpSpPr bwMode="auto">
          <a:xfrm>
            <a:off x="4357686" y="3643315"/>
            <a:ext cx="4786314" cy="3000374"/>
            <a:chOff x="4357652" y="3643316"/>
            <a:chExt cx="4786348" cy="3000395"/>
          </a:xfrm>
          <a:solidFill>
            <a:schemeClr val="accent5">
              <a:lumMod val="75000"/>
            </a:schemeClr>
          </a:solidFill>
        </p:grpSpPr>
        <p:sp>
          <p:nvSpPr>
            <p:cNvPr id="14" name="椭圆 13"/>
            <p:cNvSpPr/>
            <p:nvPr/>
          </p:nvSpPr>
          <p:spPr>
            <a:xfrm>
              <a:off x="4357652" y="3643316"/>
              <a:ext cx="4786348" cy="3000395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5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5" name="TextBox 11"/>
            <p:cNvSpPr txBox="1">
              <a:spLocks noChangeArrowheads="1"/>
            </p:cNvSpPr>
            <p:nvPr/>
          </p:nvSpPr>
          <p:spPr bwMode="auto">
            <a:xfrm>
              <a:off x="4929160" y="4071946"/>
              <a:ext cx="3643364" cy="230834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457200" indent="-457200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5.  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操场，在游泳池旁边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6.  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体育馆，在饭堂前面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7.  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教室，在图书馆后面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 8. 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电脑室，在教师办公室下面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  <a:p>
              <a:pPr marL="457200" indent="-457200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9.  </a:t>
              </a:r>
              <a:r>
                <a:rPr lang="zh-CN" altLang="en-US" sz="2400" b="1" dirty="0">
                  <a:solidFill>
                    <a:srgbClr val="FF0000"/>
                  </a:solidFill>
                  <a:latin typeface="Calibri" panose="020F0502020204030204" pitchFamily="34" charset="0"/>
                </a:rPr>
                <a:t>饭堂，在教学楼对面</a:t>
              </a:r>
              <a:endPara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3375" y="2143125"/>
            <a:ext cx="192881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……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00625" y="2786063"/>
            <a:ext cx="3714750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</a:rPr>
              <a:t>……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29000" y="3214688"/>
            <a:ext cx="1928813" cy="5842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</a:rPr>
              <a:t>在那里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214313"/>
            <a:ext cx="33289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29058" y="428604"/>
            <a:ext cx="196740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" panose="020B0604020202020204" pitchFamily="34" charset="0"/>
              </a:rPr>
              <a:t>Sum-up</a:t>
            </a:r>
            <a:endParaRPr lang="zh-CN" alt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Arial" panose="020B0604020202020204" pitchFamily="34" charset="0"/>
            </a:endParaRPr>
          </a:p>
        </p:txBody>
      </p:sp>
      <p:sp>
        <p:nvSpPr>
          <p:cNvPr id="19460" name="内容占位符 2"/>
          <p:cNvSpPr>
            <a:spLocks noGrp="1"/>
          </p:cNvSpPr>
          <p:nvPr>
            <p:ph idx="1"/>
          </p:nvPr>
        </p:nvSpPr>
        <p:spPr>
          <a:xfrm>
            <a:off x="0" y="1500188"/>
            <a:ext cx="7500938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dirty="0" smtClean="0"/>
              <a:t>                            </a:t>
            </a:r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endParaRPr lang="en-US" altLang="zh-CN" b="1" dirty="0" smtClean="0"/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    </a:t>
            </a:r>
          </a:p>
          <a:p>
            <a:pPr eaLnBrk="1" hangingPunct="1">
              <a:buFontTx/>
              <a:buNone/>
            </a:pPr>
            <a:r>
              <a:rPr lang="en-US" altLang="zh-CN" sz="2800" b="1" dirty="0" smtClean="0"/>
              <a:t>    What we learn? </a:t>
            </a:r>
          </a:p>
          <a:p>
            <a:pPr eaLnBrk="1" hangingPunct="1">
              <a:buFontTx/>
              <a:buNone/>
            </a:pPr>
            <a:endParaRPr lang="zh-CN" altLang="en-US" dirty="0" smtClean="0"/>
          </a:p>
        </p:txBody>
      </p:sp>
      <p:sp>
        <p:nvSpPr>
          <p:cNvPr id="19461" name="左大括号 9"/>
          <p:cNvSpPr/>
          <p:nvPr/>
        </p:nvSpPr>
        <p:spPr bwMode="auto">
          <a:xfrm>
            <a:off x="3276600" y="1600200"/>
            <a:ext cx="152400" cy="4543425"/>
          </a:xfrm>
          <a:prstGeom prst="leftBrace">
            <a:avLst>
              <a:gd name="adj1" fmla="val 8281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0438" y="1357313"/>
            <a:ext cx="47863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classroom (classroom building)</a:t>
            </a: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library</a:t>
            </a: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dinning hall</a:t>
            </a: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computer room</a:t>
            </a: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teachers’ room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gym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playground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 algn="l" eaLnBrk="1" hangingPunct="1"/>
            <a:r>
              <a:rPr lang="en-US" altLang="zh-CN" sz="2400" b="1" dirty="0">
                <a:solidFill>
                  <a:srgbClr val="00B050"/>
                </a:solidFill>
              </a:rPr>
              <a:t>swimming pool</a:t>
            </a:r>
          </a:p>
          <a:p>
            <a:pPr algn="l" eaLnBrk="1" hangingPunct="1"/>
            <a:r>
              <a:rPr lang="en-US" altLang="zh-CN" sz="2200" b="1" dirty="0">
                <a:solidFill>
                  <a:srgbClr val="0070C0"/>
                </a:solidFill>
              </a:rPr>
              <a:t>our</a:t>
            </a:r>
          </a:p>
          <a:p>
            <a:pPr algn="l" eaLnBrk="1" hangingPunct="1"/>
            <a:r>
              <a:rPr lang="en-US" altLang="zh-CN" sz="2200" b="1" dirty="0">
                <a:solidFill>
                  <a:srgbClr val="0070C0"/>
                </a:solidFill>
              </a:rPr>
              <a:t>opposite</a:t>
            </a:r>
          </a:p>
          <a:p>
            <a:pPr algn="l" eaLnBrk="1" hangingPunct="1"/>
            <a:endParaRPr lang="zh-CN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0438" y="5072063"/>
            <a:ext cx="5643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buFontTx/>
              <a:buChar char="-"/>
            </a:pPr>
            <a:r>
              <a:rPr lang="en-US" altLang="zh-CN" sz="2400">
                <a:solidFill>
                  <a:srgbClr val="FF0000"/>
                </a:solidFill>
              </a:rPr>
              <a:t>Where</a:t>
            </a:r>
            <a:r>
              <a:rPr lang="en-US" altLang="zh-CN" sz="2400"/>
              <a:t> is the </a:t>
            </a:r>
            <a:r>
              <a:rPr lang="en-US" altLang="zh-CN" sz="2400" b="1">
                <a:solidFill>
                  <a:srgbClr val="00B050"/>
                </a:solidFill>
              </a:rPr>
              <a:t>swimming pool</a:t>
            </a:r>
            <a:r>
              <a:rPr lang="en-US" altLang="zh-CN" sz="2400"/>
              <a:t> ?</a:t>
            </a:r>
          </a:p>
          <a:p>
            <a:pPr algn="l" eaLnBrk="1" hangingPunct="1">
              <a:buFontTx/>
              <a:buChar char="-"/>
            </a:pPr>
            <a:r>
              <a:rPr lang="en-US" altLang="zh-CN" sz="2400"/>
              <a:t> It’s </a:t>
            </a:r>
            <a:r>
              <a:rPr lang="en-US" altLang="zh-CN" sz="2400" b="1">
                <a:solidFill>
                  <a:srgbClr val="00B050"/>
                </a:solidFill>
              </a:rPr>
              <a:t>over there</a:t>
            </a:r>
            <a:r>
              <a:rPr lang="en-US" altLang="zh-CN" sz="2400"/>
              <a:t>, </a:t>
            </a:r>
            <a:r>
              <a:rPr lang="en-US" altLang="zh-CN" sz="2400" b="1">
                <a:solidFill>
                  <a:srgbClr val="00B0F0"/>
                </a:solidFill>
              </a:rPr>
              <a:t>opposite</a:t>
            </a:r>
            <a:r>
              <a:rPr lang="en-US" altLang="zh-CN" sz="2400">
                <a:solidFill>
                  <a:srgbClr val="FF0000"/>
                </a:solidFill>
              </a:rPr>
              <a:t>/behind/under/in front of/near/next to/beside </a:t>
            </a:r>
            <a:r>
              <a:rPr lang="en-US" altLang="zh-CN" sz="2400"/>
              <a:t> the  </a:t>
            </a:r>
            <a:r>
              <a:rPr lang="en-US" altLang="zh-CN" sz="2400" b="1">
                <a:solidFill>
                  <a:srgbClr val="00B050"/>
                </a:solidFill>
              </a:rPr>
              <a:t>playground</a:t>
            </a:r>
            <a:r>
              <a:rPr lang="en-US" altLang="zh-CN" sz="2400"/>
              <a:t>.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143125"/>
            <a:ext cx="8229600" cy="399256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b="1" dirty="0" smtClean="0"/>
              <a:t>用抄写本抄写今天所学单词，并背诵</a:t>
            </a:r>
            <a:r>
              <a:rPr lang="en-US" altLang="zh-CN" b="1" dirty="0" smtClean="0"/>
              <a:t>, </a:t>
            </a: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altLang="zh-CN" b="1" dirty="0" smtClean="0"/>
              <a:t>    </a:t>
            </a:r>
            <a:r>
              <a:rPr lang="zh-CN" altLang="en-US" b="1" dirty="0" smtClean="0">
                <a:solidFill>
                  <a:srgbClr val="FF0000"/>
                </a:solidFill>
              </a:rPr>
              <a:t>明天听写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None/>
            </a:pPr>
            <a:r>
              <a:rPr lang="en-US" altLang="zh-CN" b="1" dirty="0" smtClean="0"/>
              <a:t>2.  </a:t>
            </a:r>
            <a:r>
              <a:rPr lang="zh-CN" altLang="en-US" b="1" dirty="0" smtClean="0"/>
              <a:t>完成</a:t>
            </a:r>
            <a:r>
              <a:rPr lang="en-US" altLang="zh-CN" b="1" dirty="0" smtClean="0"/>
              <a:t>《</a:t>
            </a:r>
            <a:r>
              <a:rPr lang="zh-CN" altLang="en-US" b="1" dirty="0" smtClean="0"/>
              <a:t>双基</a:t>
            </a:r>
            <a:r>
              <a:rPr lang="en-US" altLang="zh-CN" b="1" dirty="0" smtClean="0"/>
              <a:t>》Module 2 </a:t>
            </a:r>
          </a:p>
        </p:txBody>
      </p:sp>
      <p:grpSp>
        <p:nvGrpSpPr>
          <p:cNvPr id="20483" name="Group 7"/>
          <p:cNvGrpSpPr>
            <a:grpSpLocks noGrp="1"/>
          </p:cNvGrpSpPr>
          <p:nvPr/>
        </p:nvGrpSpPr>
        <p:grpSpPr bwMode="auto">
          <a:xfrm>
            <a:off x="2744788" y="533400"/>
            <a:ext cx="3328987" cy="1296988"/>
            <a:chOff x="2827" y="139"/>
            <a:chExt cx="1610" cy="562"/>
          </a:xfrm>
        </p:grpSpPr>
        <p:pic>
          <p:nvPicPr>
            <p:cNvPr id="20484" name="Picture 8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27" y="139"/>
              <a:ext cx="1610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Text Box 9"/>
            <p:cNvSpPr txBox="1">
              <a:spLocks noChangeArrowheads="1"/>
            </p:cNvSpPr>
            <p:nvPr/>
          </p:nvSpPr>
          <p:spPr bwMode="auto">
            <a:xfrm>
              <a:off x="3085" y="271"/>
              <a:ext cx="1175" cy="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latin typeface="Comic Sans MS" panose="030F0702030302020204" pitchFamily="66" charset="0"/>
                  <a:ea typeface="楷体" panose="02010609060101010101" pitchFamily="49" charset="-122"/>
                </a:rPr>
                <a:t>Homework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572375"/>
          </a:xfrm>
        </p:spPr>
      </p:pic>
      <p:sp>
        <p:nvSpPr>
          <p:cNvPr id="3076" name="椭圆 4"/>
          <p:cNvSpPr>
            <a:spLocks noChangeArrowheads="1"/>
          </p:cNvSpPr>
          <p:nvPr/>
        </p:nvSpPr>
        <p:spPr bwMode="auto">
          <a:xfrm>
            <a:off x="357188" y="642938"/>
            <a:ext cx="2500312" cy="178593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357188" y="642938"/>
            <a:ext cx="3000375" cy="21431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143625" y="1285875"/>
            <a:ext cx="3000375" cy="21431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>
            <a:off x="4214813" y="4714875"/>
            <a:ext cx="3000375" cy="21431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>
            <a:off x="3000375" y="1928813"/>
            <a:ext cx="3000375" cy="214312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4313" y="4500563"/>
            <a:ext cx="40005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7030A0"/>
                </a:solidFill>
                <a:latin typeface="Comic Sans MS" panose="030F0702030302020204" pitchFamily="66" charset="0"/>
              </a:rPr>
              <a:t>What can you see in the video?</a:t>
            </a:r>
            <a:endParaRPr lang="zh-CN" altLang="en-US" sz="3600" b="1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et's tal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042988" y="1268413"/>
            <a:ext cx="60499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42988" y="692150"/>
            <a:ext cx="48244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42988" y="1268413"/>
            <a:ext cx="60499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2" name="Freeform 9"/>
          <p:cNvSpPr/>
          <p:nvPr/>
        </p:nvSpPr>
        <p:spPr bwMode="auto">
          <a:xfrm>
            <a:off x="-563563" y="-1598613"/>
            <a:ext cx="5830888" cy="5183188"/>
          </a:xfrm>
          <a:custGeom>
            <a:avLst/>
            <a:gdLst>
              <a:gd name="T0" fmla="*/ 2147483647 w 3673"/>
              <a:gd name="T1" fmla="*/ 2147483647 h 3265"/>
              <a:gd name="T2" fmla="*/ 2147483647 w 3673"/>
              <a:gd name="T3" fmla="*/ 2147483647 h 3265"/>
              <a:gd name="T4" fmla="*/ 2147483647 w 3673"/>
              <a:gd name="T5" fmla="*/ 2147483647 h 3265"/>
              <a:gd name="T6" fmla="*/ 2147483647 w 3673"/>
              <a:gd name="T7" fmla="*/ 2147483647 h 3265"/>
              <a:gd name="T8" fmla="*/ 2147483647 w 3673"/>
              <a:gd name="T9" fmla="*/ 2147483647 h 3265"/>
              <a:gd name="T10" fmla="*/ 2147483647 w 3673"/>
              <a:gd name="T11" fmla="*/ 2147483647 h 32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73"/>
              <a:gd name="T19" fmla="*/ 0 h 3265"/>
              <a:gd name="T20" fmla="*/ 3673 w 3673"/>
              <a:gd name="T21" fmla="*/ 3265 h 326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73" h="3265">
                <a:moveTo>
                  <a:pt x="3416" y="2623"/>
                </a:moveTo>
                <a:cubicBezTo>
                  <a:pt x="3250" y="2937"/>
                  <a:pt x="3084" y="3251"/>
                  <a:pt x="3054" y="3258"/>
                </a:cubicBezTo>
                <a:cubicBezTo>
                  <a:pt x="3024" y="3265"/>
                  <a:pt x="3673" y="3197"/>
                  <a:pt x="3235" y="2668"/>
                </a:cubicBezTo>
                <a:cubicBezTo>
                  <a:pt x="2797" y="2139"/>
                  <a:pt x="846" y="166"/>
                  <a:pt x="423" y="83"/>
                </a:cubicBezTo>
                <a:cubicBezTo>
                  <a:pt x="0" y="0"/>
                  <a:pt x="748" y="1700"/>
                  <a:pt x="695" y="2169"/>
                </a:cubicBezTo>
                <a:cubicBezTo>
                  <a:pt x="642" y="2638"/>
                  <a:pt x="373" y="2766"/>
                  <a:pt x="105" y="2895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03" name="AutoShape 11"/>
          <p:cNvSpPr>
            <a:spLocks noChangeArrowheads="1"/>
          </p:cNvSpPr>
          <p:nvPr/>
        </p:nvSpPr>
        <p:spPr bwMode="auto">
          <a:xfrm>
            <a:off x="0" y="260350"/>
            <a:ext cx="7429500" cy="2232025"/>
          </a:xfrm>
          <a:prstGeom prst="cloudCallout">
            <a:avLst>
              <a:gd name="adj1" fmla="val -12741"/>
              <a:gd name="adj2" fmla="val 7190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4000" dirty="0">
                <a:latin typeface="Comic Sans MS" panose="030F0702030302020204" pitchFamily="66" charset="0"/>
              </a:rPr>
              <a:t>Unit 5 Let me show you </a:t>
            </a:r>
            <a:r>
              <a:rPr lang="en-US" altLang="zh-CN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our</a:t>
            </a:r>
            <a:r>
              <a:rPr lang="en-US" altLang="zh-CN" sz="4000" dirty="0">
                <a:latin typeface="Comic Sans MS" panose="030F0702030302020204" pitchFamily="66" charset="0"/>
              </a:rPr>
              <a:t> new school</a:t>
            </a:r>
          </a:p>
        </p:txBody>
      </p:sp>
      <p:sp>
        <p:nvSpPr>
          <p:cNvPr id="4104" name="云形标注 13"/>
          <p:cNvSpPr>
            <a:spLocks noChangeArrowheads="1"/>
          </p:cNvSpPr>
          <p:nvPr/>
        </p:nvSpPr>
        <p:spPr bwMode="auto">
          <a:xfrm>
            <a:off x="5572125" y="3571875"/>
            <a:ext cx="928688" cy="1928813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05" name="云形标注 14"/>
          <p:cNvSpPr>
            <a:spLocks noChangeArrowheads="1"/>
          </p:cNvSpPr>
          <p:nvPr/>
        </p:nvSpPr>
        <p:spPr bwMode="auto">
          <a:xfrm>
            <a:off x="5072063" y="3857625"/>
            <a:ext cx="1428750" cy="1643063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06" name="云形标注 16"/>
          <p:cNvSpPr>
            <a:spLocks noChangeArrowheads="1"/>
          </p:cNvSpPr>
          <p:nvPr/>
        </p:nvSpPr>
        <p:spPr bwMode="auto">
          <a:xfrm>
            <a:off x="7072313" y="2286000"/>
            <a:ext cx="1000125" cy="714375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107" name="云形标注 17"/>
          <p:cNvSpPr>
            <a:spLocks noChangeArrowheads="1"/>
          </p:cNvSpPr>
          <p:nvPr/>
        </p:nvSpPr>
        <p:spPr bwMode="auto">
          <a:xfrm>
            <a:off x="7215188" y="2928938"/>
            <a:ext cx="1357312" cy="1357312"/>
          </a:xfrm>
          <a:prstGeom prst="cloudCallout">
            <a:avLst>
              <a:gd name="adj1" fmla="val -20833"/>
              <a:gd name="adj2" fmla="val 6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60" name="云形标注 18"/>
          <p:cNvSpPr>
            <a:spLocks noChangeArrowheads="1"/>
          </p:cNvSpPr>
          <p:nvPr/>
        </p:nvSpPr>
        <p:spPr bwMode="auto">
          <a:xfrm>
            <a:off x="6143625" y="1500188"/>
            <a:ext cx="3000375" cy="1285875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Let’s go!</a:t>
            </a:r>
            <a:endParaRPr lang="zh-CN" alt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642938" y="3714750"/>
            <a:ext cx="3071812" cy="769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pl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ay</a:t>
            </a:r>
            <a:r>
              <a:rPr lang="en-US" altLang="zh-CN">
                <a:latin typeface="Comic Sans MS" panose="030F0702030302020204" pitchFamily="66" charset="0"/>
              </a:rPr>
              <a:t>ground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5123" name="图片 3" descr="Be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4" descr="playground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9063" y="4929188"/>
            <a:ext cx="4143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latin typeface="Comic Sans MS" panose="030F0702030302020204" pitchFamily="66" charset="0"/>
              </a:rPr>
              <a:t>Do</a:t>
            </a:r>
            <a:r>
              <a:rPr lang="zh-CN" altLang="en-US" sz="3200">
                <a:latin typeface="Comic Sans MS" panose="030F0702030302020204" pitchFamily="66" charset="0"/>
              </a:rPr>
              <a:t> </a:t>
            </a:r>
            <a:r>
              <a:rPr lang="en-US" altLang="zh-CN" sz="3200">
                <a:latin typeface="Comic Sans MS" panose="030F0702030302020204" pitchFamily="66" charset="0"/>
              </a:rPr>
              <a:t>you know what is </a:t>
            </a:r>
            <a:r>
              <a:rPr lang="en-US" altLang="zh-CN" sz="3200" b="1">
                <a:solidFill>
                  <a:srgbClr val="C00000"/>
                </a:solidFill>
                <a:latin typeface="Comic Sans MS" panose="030F0702030302020204" pitchFamily="66" charset="0"/>
              </a:rPr>
              <a:t>classroom building</a:t>
            </a:r>
            <a:r>
              <a:rPr lang="zh-CN" altLang="en-US" sz="3200">
                <a:latin typeface="Comic Sans MS" panose="030F0702030302020204" pitchFamily="66" charset="0"/>
              </a:rPr>
              <a:t>？</a:t>
            </a:r>
            <a:endParaRPr lang="en-US" altLang="zh-CN" sz="3200">
              <a:latin typeface="Comic Sans MS" panose="030F0702030302020204" pitchFamily="66" charset="0"/>
            </a:endParaRPr>
          </a:p>
        </p:txBody>
      </p:sp>
      <p:pic>
        <p:nvPicPr>
          <p:cNvPr id="5" name="图片 4" descr="classroo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85750"/>
            <a:ext cx="74295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000500" y="3786188"/>
            <a:ext cx="3071813" cy="7699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cl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>
                <a:latin typeface="Comic Sans MS" panose="030F0702030302020204" pitchFamily="66" charset="0"/>
              </a:rPr>
              <a:t>ssr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>
                <a:latin typeface="Comic Sans MS" panose="030F0702030302020204" pitchFamily="66" charset="0"/>
              </a:rPr>
              <a:t>m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357688" y="6088063"/>
            <a:ext cx="3071812" cy="7699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C00000"/>
                </a:solidFill>
                <a:latin typeface="Comic Sans MS" panose="030F0702030302020204" pitchFamily="66" charset="0"/>
              </a:rPr>
              <a:t>教学楼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3" descr="library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0"/>
            <a:ext cx="74295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786188" y="4714875"/>
            <a:ext cx="3071812" cy="7699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l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>
                <a:latin typeface="Comic Sans MS" panose="030F0702030302020204" pitchFamily="66" charset="0"/>
              </a:rPr>
              <a:t>br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US" altLang="zh-CN">
                <a:latin typeface="Comic Sans MS" panose="030F0702030302020204" pitchFamily="66" charset="0"/>
              </a:rPr>
              <a:t>y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7172" name="图片 4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5786438" y="1357313"/>
            <a:ext cx="3071812" cy="14462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sw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>
                <a:latin typeface="Comic Sans MS" panose="030F0702030302020204" pitchFamily="66" charset="0"/>
              </a:rPr>
              <a:t>mming p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oo</a:t>
            </a:r>
            <a:r>
              <a:rPr lang="en-US" altLang="zh-CN">
                <a:latin typeface="Comic Sans MS" panose="030F0702030302020204" pitchFamily="66" charset="0"/>
              </a:rPr>
              <a:t>l</a:t>
            </a:r>
            <a:endParaRPr lang="zh-CN" altLang="en-US">
              <a:latin typeface="Comic Sans MS" panose="030F0702030302020204" pitchFamily="66" charset="0"/>
            </a:endParaRPr>
          </a:p>
        </p:txBody>
      </p:sp>
      <p:pic>
        <p:nvPicPr>
          <p:cNvPr id="8195" name="图片 2" descr="swi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2000250"/>
            <a:ext cx="4714875" cy="7699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He is </a:t>
            </a:r>
            <a:r>
              <a:rPr lang="en-US" altLang="zh-CN">
                <a:solidFill>
                  <a:schemeClr val="bg1"/>
                </a:solidFill>
                <a:latin typeface="Comic Sans MS" panose="030F0702030302020204" pitchFamily="66" charset="0"/>
              </a:rPr>
              <a:t>swimming</a:t>
            </a:r>
            <a:r>
              <a:rPr lang="en-US" altLang="zh-CN">
                <a:latin typeface="Comic Sans MS" panose="030F0702030302020204" pitchFamily="66" charset="0"/>
              </a:rPr>
              <a:t>.</a:t>
            </a:r>
            <a:endParaRPr lang="zh-CN" altLang="en-US">
              <a:latin typeface="Comic Sans MS" panose="030F0702030302020204" pitchFamily="66" charset="0"/>
            </a:endParaRPr>
          </a:p>
        </p:txBody>
      </p:sp>
      <p:sp>
        <p:nvSpPr>
          <p:cNvPr id="9221" name="右箭头 6"/>
          <p:cNvSpPr>
            <a:spLocks noChangeArrowheads="1"/>
          </p:cNvSpPr>
          <p:nvPr/>
        </p:nvSpPr>
        <p:spPr bwMode="auto">
          <a:xfrm>
            <a:off x="4857750" y="2143125"/>
            <a:ext cx="857250" cy="5000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9222" name="图片 7" descr="swimming poo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2825750"/>
            <a:ext cx="71437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6" descr="Be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29125" y="0"/>
            <a:ext cx="4714875" cy="7699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What is he doing?</a:t>
            </a:r>
            <a:endParaRPr lang="zh-CN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nimBg="1"/>
      <p:bldP spid="92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3" descr="dinning ha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0"/>
            <a:ext cx="7285037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2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857625" y="4643438"/>
            <a:ext cx="3500438" cy="76993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Comic Sans MS" panose="030F0702030302020204" pitchFamily="66" charset="0"/>
              </a:rPr>
              <a:t>d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>
                <a:latin typeface="Comic Sans MS" panose="030F0702030302020204" pitchFamily="66" charset="0"/>
              </a:rPr>
              <a:t>n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r>
              <a:rPr lang="en-US" altLang="zh-CN">
                <a:latin typeface="Comic Sans MS" panose="030F0702030302020204" pitchFamily="66" charset="0"/>
              </a:rPr>
              <a:t>ng h</a:t>
            </a:r>
            <a:r>
              <a:rPr lang="en-US" altLang="zh-CN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US" altLang="zh-CN">
                <a:latin typeface="Comic Sans MS" panose="030F0702030302020204" pitchFamily="66" charset="0"/>
              </a:rPr>
              <a:t>ll</a:t>
            </a:r>
            <a:endParaRPr lang="zh-CN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" descr="teachers' room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88" y="0"/>
            <a:ext cx="7285037" cy="546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2" descr="Ben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643438"/>
            <a:ext cx="14097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3786188" y="4643438"/>
            <a:ext cx="4357687" cy="76993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ea</a:t>
            </a:r>
            <a:r>
              <a:rPr lang="en-US" altLang="zh-CN" b="1" dirty="0">
                <a:latin typeface="+mj-lt"/>
              </a:rPr>
              <a:t>cher</a:t>
            </a:r>
            <a:r>
              <a:rPr lang="en-US" altLang="zh-CN" b="1" dirty="0">
                <a:solidFill>
                  <a:srgbClr val="FF0000"/>
                </a:solidFill>
                <a:latin typeface="+mj-lt"/>
              </a:rPr>
              <a:t>s’ </a:t>
            </a:r>
            <a:r>
              <a:rPr lang="en-US" altLang="zh-CN" b="1" dirty="0">
                <a:latin typeface="+mj-lt"/>
              </a:rPr>
              <a:t>room</a:t>
            </a:r>
            <a:endParaRPr lang="zh-CN" alt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50601A16PWBG 1">
      <a:dk1>
        <a:srgbClr val="4D4D4D"/>
      </a:dk1>
      <a:lt1>
        <a:srgbClr val="FFFFFF"/>
      </a:lt1>
      <a:dk2>
        <a:srgbClr val="4D4D4D"/>
      </a:dk2>
      <a:lt2>
        <a:srgbClr val="FFFFFF"/>
      </a:lt2>
      <a:accent1>
        <a:srgbClr val="76AA30"/>
      </a:accent1>
      <a:accent2>
        <a:srgbClr val="BED15D"/>
      </a:accent2>
      <a:accent3>
        <a:srgbClr val="FFFFFF"/>
      </a:accent3>
      <a:accent4>
        <a:srgbClr val="404040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A000120150601A16PWBG">
      <a:majorFont>
        <a:latin typeface="华文中宋"/>
        <a:ea typeface="华文中宋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1A16PWBG 1">
        <a:dk1>
          <a:srgbClr val="4D4D4D"/>
        </a:dk1>
        <a:lt1>
          <a:srgbClr val="FFFFFF"/>
        </a:lt1>
        <a:dk2>
          <a:srgbClr val="4D4D4D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404040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385</Words>
  <Application>Microsoft Office PowerPoint</Application>
  <PresentationFormat>全屏显示(4:3)</PresentationFormat>
  <Paragraphs>106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BatangChe</vt:lpstr>
      <vt:lpstr>华文中宋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Who can say fast!</vt:lpstr>
      <vt:lpstr>PowerPoint 演示文稿</vt:lpstr>
      <vt:lpstr>Review the Postion Words!   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2014-10-08T15:24:00Z</dcterms:created>
  <dcterms:modified xsi:type="dcterms:W3CDTF">2023-01-16T22:05:38Z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7FE7A9021F0545BD9039171629E6FBE2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