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0" r:id="rId2"/>
    <p:sldId id="442" r:id="rId3"/>
    <p:sldId id="431" r:id="rId4"/>
    <p:sldId id="447" r:id="rId5"/>
    <p:sldId id="453" r:id="rId6"/>
    <p:sldId id="446" r:id="rId7"/>
    <p:sldId id="445" r:id="rId8"/>
    <p:sldId id="443" r:id="rId9"/>
    <p:sldId id="452" r:id="rId10"/>
    <p:sldId id="448" r:id="rId11"/>
    <p:sldId id="449" r:id="rId12"/>
    <p:sldId id="450" r:id="rId13"/>
    <p:sldId id="444" r:id="rId14"/>
    <p:sldId id="451" r:id="rId15"/>
    <p:sldId id="454" r:id="rId16"/>
    <p:sldId id="455" r:id="rId17"/>
    <p:sldId id="457" r:id="rId18"/>
    <p:sldId id="458" r:id="rId19"/>
    <p:sldId id="459" r:id="rId20"/>
    <p:sldId id="414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>
        <p:scale>
          <a:sx n="130" d="100"/>
          <a:sy n="130" d="100"/>
        </p:scale>
        <p:origin x="-1290" y="-4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 anchorCtr="0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7" name="矩形 76"/>
          <p:cNvSpPr/>
          <p:nvPr/>
        </p:nvSpPr>
        <p:spPr>
          <a:xfrm>
            <a:off x="2501111" y="2742835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版七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年级英语下册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63975" y="1054232"/>
            <a:ext cx="7524426" cy="133113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100" b="1" dirty="0">
                <a:solidFill>
                  <a:srgbClr val="0070BC"/>
                </a:solidFill>
                <a:latin typeface="Times" pitchFamily="18" charset="0"/>
                <a:ea typeface="黑体" panose="02010609060101010101" charset="-122"/>
              </a:rPr>
              <a:t>Unit 2  Vienna is the </a:t>
            </a:r>
            <a:r>
              <a:rPr lang="en-US" altLang="zh-CN" sz="4100" b="1" dirty="0" err="1">
                <a:solidFill>
                  <a:srgbClr val="0070BC"/>
                </a:solidFill>
                <a:latin typeface="Times" pitchFamily="18" charset="0"/>
                <a:ea typeface="黑体" panose="02010609060101010101" charset="-122"/>
              </a:rPr>
              <a:t>centre</a:t>
            </a:r>
            <a:r>
              <a:rPr lang="en-US" altLang="zh-CN" sz="4100" b="1" dirty="0">
                <a:solidFill>
                  <a:srgbClr val="0070BC"/>
                </a:solidFill>
                <a:latin typeface="Times" pitchFamily="18" charset="0"/>
                <a:ea typeface="黑体" panose="02010609060101010101" charset="-122"/>
              </a:rPr>
              <a:t> of European classical music.</a:t>
            </a:r>
            <a:endParaRPr lang="zh-CN" altLang="en-US" sz="4100" b="1" dirty="0">
              <a:solidFill>
                <a:srgbClr val="0070BC"/>
              </a:solidFill>
              <a:latin typeface="Times" pitchFamily="18" charset="0"/>
              <a:ea typeface="黑体" panose="02010609060101010101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158181" y="4495521"/>
            <a:ext cx="2759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678180"/>
            <a:ext cx="7437120" cy="33230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 )4.—Not only his parents but also he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to play the piano. 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—They are all good at it,too.</a:t>
            </a:r>
          </a:p>
          <a:p>
            <a:pPr>
              <a:lnSpc>
                <a:spcPct val="15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A.like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B.doesn’t like              C.don’t like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D.likes</a:t>
            </a:r>
          </a:p>
          <a:p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 )5.Tony’s dog 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3 days ago and he was very sad. </a:t>
            </a:r>
          </a:p>
          <a:p>
            <a:pPr>
              <a:lnSpc>
                <a:spcPct val="15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A.died     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B.dies                          C.will die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     D.is dying</a:t>
            </a:r>
          </a:p>
          <a:p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 )6.Lisa plays the piano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.She often teaches her brother. </a:t>
            </a:r>
          </a:p>
          <a:p>
            <a:pPr>
              <a:lnSpc>
                <a:spcPct val="15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A.bad          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B.happy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C.well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                 D.good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12792" y="755869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1026933" y="2148679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1026932" y="315970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786217" y="674353"/>
            <a:ext cx="7156987" cy="430733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)7.He wrote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wonderful pieces of music. </a:t>
            </a:r>
          </a:p>
          <a:p>
            <a:pPr>
              <a:lnSpc>
                <a:spcPct val="12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A.two hundred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B.two hundreds of</a:t>
            </a:r>
          </a:p>
          <a:p>
            <a:pPr>
              <a:lnSpc>
                <a:spcPct val="12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C.two hundreds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D.two hundred of</a:t>
            </a:r>
          </a:p>
          <a:p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)8.—The flowers and trees make our school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—I think so.And they make our school clean,too.</a:t>
            </a:r>
          </a:p>
          <a:p>
            <a:pPr>
              <a:lnSpc>
                <a:spcPct val="12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A.beautiful      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B.heavy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C.small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D.boring</a:t>
            </a:r>
          </a:p>
          <a:p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 )9.Vienna is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the River Danube. </a:t>
            </a:r>
          </a:p>
          <a:p>
            <a:pPr>
              <a:lnSpc>
                <a:spcPct val="12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A.on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B.in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C.of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D.from</a:t>
            </a:r>
          </a:p>
          <a:p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  )10.In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century,many musicians came to Vienna. </a:t>
            </a:r>
          </a:p>
          <a:p>
            <a:pPr>
              <a:lnSpc>
                <a:spcPct val="120000"/>
              </a:lnSpc>
            </a:pP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A.eighteen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B.eighteenth</a:t>
            </a:r>
          </a:p>
          <a:p>
            <a:pPr>
              <a:lnSpc>
                <a:spcPct val="12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C.the eighteenth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D.the eighteen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35021" y="713449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920881" y="1865875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956232" y="3011233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7" name="文本框 16"/>
          <p:cNvSpPr txBox="1"/>
          <p:nvPr/>
        </p:nvSpPr>
        <p:spPr>
          <a:xfrm>
            <a:off x="949162" y="386671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744774"/>
            <a:ext cx="642555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二、根据课本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P</a:t>
            </a:r>
            <a:r>
              <a:rPr lang="en-US" altLang="zh-CN" sz="1500" baseline="-250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74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方正黑体_GBK" panose="03000509000000000000" charset="-122"/>
                <a:cs typeface="Times New Roman" panose="02020603050405020304"/>
              </a:rPr>
              <a:t>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Activity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方正黑体_GBK" panose="03000509000000000000" charset="-122"/>
                <a:cs typeface="Times New Roman" panose="02020603050405020304"/>
              </a:rPr>
              <a:t>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2</a:t>
            </a: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的课文内容</a:t>
            </a:r>
            <a:r>
              <a:rPr lang="en-US" altLang="zh-CN" sz="1500">
                <a:solidFill>
                  <a:srgbClr val="FF00FF"/>
                </a:solidFill>
                <a:latin typeface="方正黑体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完成短文填空。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2874" y="968612"/>
            <a:ext cx="7539848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Vienna is the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city of Austria and the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of European classical music.Two composers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Johann Strauss were very famous.The elder wrote and played the waltz.His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music made him famous all over Europe.The younger was also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and popular.In 1867 he wrote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The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Blue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Danube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waltz. </a:t>
            </a:r>
          </a:p>
          <a:p>
            <a:pPr indent="342900"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Mozart was another important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.He was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in Austria in 1756.When he was young,his parents took him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Europe and he gave concerts in many cities.But later he became very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and died at the age of 35.He was a great European musician and many people still think his music is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10.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716017" y="1045123"/>
            <a:ext cx="109409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capital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6173967" y="106695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centre</a:t>
            </a:r>
            <a:endParaRPr lang="zh-CN" altLang="en-US" sz="1700"/>
          </a:p>
        </p:txBody>
      </p:sp>
      <p:sp>
        <p:nvSpPr>
          <p:cNvPr id="16" name="文本框 15"/>
          <p:cNvSpPr txBox="1"/>
          <p:nvPr/>
        </p:nvSpPr>
        <p:spPr>
          <a:xfrm>
            <a:off x="4549906" y="1442294"/>
            <a:ext cx="541569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called</a:t>
            </a:r>
            <a:endParaRPr lang="zh-CN" altLang="en-US" sz="1700"/>
          </a:p>
        </p:txBody>
      </p:sp>
      <p:sp>
        <p:nvSpPr>
          <p:cNvPr id="18" name="文本框 17"/>
          <p:cNvSpPr txBox="1"/>
          <p:nvPr/>
        </p:nvSpPr>
        <p:spPr>
          <a:xfrm>
            <a:off x="5835752" y="1839731"/>
            <a:ext cx="541569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dance</a:t>
            </a:r>
            <a:endParaRPr lang="zh-CN" altLang="en-US" sz="1700"/>
          </a:p>
        </p:txBody>
      </p:sp>
      <p:sp>
        <p:nvSpPr>
          <p:cNvPr id="20" name="文本框 19"/>
          <p:cNvSpPr txBox="1"/>
          <p:nvPr/>
        </p:nvSpPr>
        <p:spPr>
          <a:xfrm>
            <a:off x="5605975" y="2202068"/>
            <a:ext cx="5645477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successful</a:t>
            </a:r>
            <a:endParaRPr lang="zh-CN" altLang="en-US" sz="1700"/>
          </a:p>
        </p:txBody>
      </p:sp>
      <p:sp>
        <p:nvSpPr>
          <p:cNvPr id="23" name="文本框 22"/>
          <p:cNvSpPr txBox="1"/>
          <p:nvPr/>
        </p:nvSpPr>
        <p:spPr>
          <a:xfrm>
            <a:off x="4284778" y="2926492"/>
            <a:ext cx="1285847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composer</a:t>
            </a:r>
            <a:endParaRPr lang="zh-CN" altLang="en-US" sz="1700"/>
          </a:p>
        </p:txBody>
      </p:sp>
      <p:sp>
        <p:nvSpPr>
          <p:cNvPr id="24" name="文本框 23"/>
          <p:cNvSpPr txBox="1"/>
          <p:nvPr/>
        </p:nvSpPr>
        <p:spPr>
          <a:xfrm>
            <a:off x="6481451" y="2950806"/>
            <a:ext cx="564342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born</a:t>
            </a:r>
            <a:endParaRPr lang="zh-CN" altLang="en-US" sz="1700"/>
          </a:p>
        </p:txBody>
      </p:sp>
      <p:sp>
        <p:nvSpPr>
          <p:cNvPr id="26" name="文本框 25"/>
          <p:cNvSpPr txBox="1"/>
          <p:nvPr/>
        </p:nvSpPr>
        <p:spPr>
          <a:xfrm>
            <a:off x="5829300" y="3328956"/>
            <a:ext cx="608246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around</a:t>
            </a:r>
            <a:endParaRPr lang="zh-CN" altLang="en-US" sz="1700"/>
          </a:p>
        </p:txBody>
      </p:sp>
      <p:sp>
        <p:nvSpPr>
          <p:cNvPr id="28" name="文本框 27"/>
          <p:cNvSpPr txBox="1"/>
          <p:nvPr/>
        </p:nvSpPr>
        <p:spPr>
          <a:xfrm>
            <a:off x="6195635" y="3664621"/>
            <a:ext cx="608246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poor</a:t>
            </a:r>
            <a:endParaRPr lang="zh-CN" altLang="en-US" sz="1700"/>
          </a:p>
        </p:txBody>
      </p:sp>
      <p:sp>
        <p:nvSpPr>
          <p:cNvPr id="30" name="文本框 29"/>
          <p:cNvSpPr txBox="1"/>
          <p:nvPr/>
        </p:nvSpPr>
        <p:spPr>
          <a:xfrm>
            <a:off x="1988951" y="4422403"/>
            <a:ext cx="6165791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perfect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3" grpId="0"/>
      <p:bldP spid="24" grpId="0"/>
      <p:bldP spid="26" grpId="0"/>
      <p:bldP spid="28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r>
              <a:rPr lang="zh-CN" altLang="en-US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培优提高训练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endParaRPr lang="zh-CN" altLang="zh-CN" sz="150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3441" y="869089"/>
            <a:ext cx="7468071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一、语法选择。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500" dirty="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通读下面短文</a:t>
            </a:r>
            <a:r>
              <a:rPr lang="en-US" altLang="zh-CN" sz="1500" dirty="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掌握其大意</a:t>
            </a:r>
            <a:r>
              <a:rPr lang="en-US" altLang="zh-CN" sz="1500" dirty="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然后按照句子结构的语法和上下文连贯的要求</a:t>
            </a:r>
            <a:r>
              <a:rPr lang="en-US" altLang="zh-CN" sz="1500" dirty="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从每题所给的四个选项中选出一个最佳选项。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3441" y="2089194"/>
            <a:ext cx="7437119" cy="20313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Bill and Kate got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married.But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they lived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1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hard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life,so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they were not able to buy a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house.Two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years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2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,Bill’s father died and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3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him some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money,so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they bought a house.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4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they moved into the house for the first time.one of Bill’s friends sent him a bottle of wine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5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a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present.The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bottle was in a paper box.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731802"/>
            <a:ext cx="7376160" cy="281615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At that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time,Bill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and Kate had a lot of work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6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.They had to clean the house and decide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7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to put their TV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set,bed,desk,tables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and cupboards(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碗橱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).They were so busy that they forgot about the bottle of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wine.They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8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it in a cupboard and even never opened the paper box.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9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months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later,they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had a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baby.Bill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invited some friends to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10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house.He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thought of the wine and found it out from the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cupboard.It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was so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sweet.Bill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thought it was the best present for the wonderful party for his wife and his baby.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853440" y="603824"/>
            <a:ext cx="7312529" cy="43858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)1.A.a         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B.an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C.the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D./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)2.A.late        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B.later              C.lately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D.latest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)3.A.give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B.gave             C.is giving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D.will give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)4.A.Because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B.So                 C.When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D.While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)5.A.to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B.like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C.as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D.for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)6.A.do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B.did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C.doing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D.to do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)7.A.where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B.what              C.why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D.who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)8.A.puts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B.put                 C.are putting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D.will put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)9.A.A few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B.A little            C.Few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D.Little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)10.A.he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B.him                C.his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D.himself</a:t>
            </a:r>
          </a:p>
          <a:p>
            <a:pPr>
              <a:lnSpc>
                <a:spcPct val="150000"/>
              </a:lnSpc>
            </a:pPr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7442" y="69930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970372" y="107402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984512" y="1441669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17" name="文本框 16"/>
          <p:cNvSpPr txBox="1"/>
          <p:nvPr/>
        </p:nvSpPr>
        <p:spPr>
          <a:xfrm>
            <a:off x="991582" y="1830525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  <p:sp>
        <p:nvSpPr>
          <p:cNvPr id="19" name="文本框 18"/>
          <p:cNvSpPr txBox="1"/>
          <p:nvPr/>
        </p:nvSpPr>
        <p:spPr>
          <a:xfrm>
            <a:off x="984511" y="2205241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  <p:sp>
        <p:nvSpPr>
          <p:cNvPr id="23" name="文本框 22"/>
          <p:cNvSpPr txBox="1"/>
          <p:nvPr/>
        </p:nvSpPr>
        <p:spPr>
          <a:xfrm>
            <a:off x="998652" y="2601166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24" name="文本框 23"/>
          <p:cNvSpPr txBox="1"/>
          <p:nvPr/>
        </p:nvSpPr>
        <p:spPr>
          <a:xfrm>
            <a:off x="998652" y="2968813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25" name="文本框 24"/>
          <p:cNvSpPr txBox="1"/>
          <p:nvPr/>
        </p:nvSpPr>
        <p:spPr>
          <a:xfrm>
            <a:off x="998652" y="3329386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27" name="文本框 26"/>
          <p:cNvSpPr txBox="1"/>
          <p:nvPr/>
        </p:nvSpPr>
        <p:spPr>
          <a:xfrm>
            <a:off x="991582" y="3704102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29" name="文本框 28"/>
          <p:cNvSpPr txBox="1"/>
          <p:nvPr/>
        </p:nvSpPr>
        <p:spPr>
          <a:xfrm>
            <a:off x="984512" y="407174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19" grpId="0"/>
      <p:bldP spid="23" grpId="0"/>
      <p:bldP spid="24" grpId="0"/>
      <p:bldP spid="25" grpId="0"/>
      <p:bldP spid="27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626671"/>
            <a:ext cx="7476186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二、完形填空。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通读下面短文</a:t>
            </a:r>
            <a:r>
              <a:rPr lang="en-US" altLang="zh-CN" sz="150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掌握其大意</a:t>
            </a:r>
            <a:r>
              <a:rPr lang="en-US" altLang="zh-CN" sz="150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然后在每小题所给的四个选项中</a:t>
            </a:r>
            <a:r>
              <a:rPr lang="en-US" altLang="zh-CN" sz="150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选出一个最佳的答案。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8951" y="2861279"/>
            <a:ext cx="7476186" cy="20313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A(n)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2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on your face shows you are happy or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friendly.Tears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眼泪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in your eyes tell others that you are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3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.When you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4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your hand in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class,the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teacher knows you want to say something or ask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questions.You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shake your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head,and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people know you are saying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“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No</a:t>
            </a:r>
            <a:r>
              <a:rPr lang="en-US" altLang="zh-CN" sz="1700" dirty="0" err="1">
                <a:ea typeface="方正书宋_GBK" panose="03000509000000000000" charset="-122"/>
                <a:cs typeface="Times New Roman" panose="02020603050405020304"/>
              </a:rPr>
              <a:t>”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.You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5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and people know you are saying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“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Yes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”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</p:txBody>
      </p:sp>
      <p:pic>
        <p:nvPicPr>
          <p:cNvPr id="11" name="image790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79476" y="1621117"/>
            <a:ext cx="2375535" cy="110680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48950" y="1349890"/>
            <a:ext cx="5530525" cy="163891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When you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speak,write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a letter or make a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telephone,you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are communicating(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交流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with people in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words.Word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is very important,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 dirty="0">
                <a:ea typeface="宋体" panose="02010600030101010101" pitchFamily="2" charset="-122"/>
                <a:cs typeface="Times New Roman" panose="02020603050405020304"/>
              </a:rPr>
              <a:t>1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it is not the only way to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communicate.You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can communicate without words.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912495" y="678181"/>
            <a:ext cx="7310035" cy="281615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Other things can also carry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6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.A sign(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指示牌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) at the bus stop helps you know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7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which bus to take.We can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8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information from a lot of signs around us all the time.We can communicate in many other ways,too.An artist can use his pictures to show us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9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things like mountains,seas and many other things.Books,magazines,TVs,radios and films all help us communicate with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u="sng">
                <a:ea typeface="宋体" panose="02010600030101010101" pitchFamily="2" charset="-122"/>
                <a:cs typeface="Times New Roman" panose="02020603050405020304"/>
              </a:rPr>
              <a:t>10</a:t>
            </a:r>
            <a:r>
              <a:rPr lang="en-US" altLang="zh-CN" sz="1700" u="sng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.They can help us to know what is happening in the world and what other people are thinking about.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678180"/>
            <a:ext cx="7255968" cy="43858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)1.A.and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B.so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C.or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D.but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)2.A.answer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B.smile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C.dream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D.idea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)3.A.sad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B.silly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C.angry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D.careful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)4.A.get up  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ea typeface="宋体" panose="02010600030101010101" pitchFamily="2" charset="-122"/>
                <a:cs typeface="Times New Roman" panose="02020603050405020304"/>
              </a:rPr>
              <a:t>B.pick up         C.put up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D.grow up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)5.A.nod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B.jump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C.speak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D.bow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)6.A.language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B.information   C.news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D.stories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)7.A.early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B.slowly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C.freely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D.quickly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)8.A.save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B.receive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C.write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D.leave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)9.A.terrible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B.dirty             C.beautiful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D.strange</a:t>
            </a:r>
          </a:p>
          <a:p>
            <a:pPr algn="just"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)10.A.other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B.others         C.another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D.one</a:t>
            </a:r>
          </a:p>
          <a:p>
            <a:pPr algn="just">
              <a:lnSpc>
                <a:spcPct val="150000"/>
              </a:lnSpc>
            </a:pPr>
            <a:endParaRPr lang="en-US" altLang="zh-CN" sz="170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63301" y="791220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970372" y="1158865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970372" y="1548903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7" name="文本框 16"/>
          <p:cNvSpPr txBox="1"/>
          <p:nvPr/>
        </p:nvSpPr>
        <p:spPr>
          <a:xfrm>
            <a:off x="963301" y="192224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  <p:sp>
        <p:nvSpPr>
          <p:cNvPr id="19" name="文本框 18"/>
          <p:cNvSpPr txBox="1"/>
          <p:nvPr/>
        </p:nvSpPr>
        <p:spPr>
          <a:xfrm>
            <a:off x="984511" y="2275941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23" name="文本框 22"/>
          <p:cNvSpPr txBox="1"/>
          <p:nvPr/>
        </p:nvSpPr>
        <p:spPr>
          <a:xfrm>
            <a:off x="991582" y="2664797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24" name="文本框 23"/>
          <p:cNvSpPr txBox="1"/>
          <p:nvPr/>
        </p:nvSpPr>
        <p:spPr>
          <a:xfrm>
            <a:off x="991582" y="3032442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25" name="文本框 24"/>
          <p:cNvSpPr txBox="1"/>
          <p:nvPr/>
        </p:nvSpPr>
        <p:spPr>
          <a:xfrm>
            <a:off x="984512" y="340008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27" name="文本框 26"/>
          <p:cNvSpPr txBox="1"/>
          <p:nvPr/>
        </p:nvSpPr>
        <p:spPr>
          <a:xfrm>
            <a:off x="998652" y="378894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  <p:sp>
        <p:nvSpPr>
          <p:cNvPr id="29" name="文本框 28"/>
          <p:cNvSpPr txBox="1"/>
          <p:nvPr/>
        </p:nvSpPr>
        <p:spPr>
          <a:xfrm>
            <a:off x="1005723" y="4156589"/>
            <a:ext cx="1143589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19" grpId="0"/>
      <p:bldP spid="23" grpId="0"/>
      <p:bldP spid="24" grpId="0"/>
      <p:bldP spid="25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6" name="文本框 75"/>
          <p:cNvSpPr txBox="1"/>
          <p:nvPr/>
        </p:nvSpPr>
        <p:spPr>
          <a:xfrm>
            <a:off x="1161574" y="1639729"/>
            <a:ext cx="7197566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感谢观看</a:t>
            </a:r>
            <a:r>
              <a:rPr lang="en-US" altLang="zh-CN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^_^</a:t>
            </a:r>
          </a:p>
        </p:txBody>
      </p:sp>
      <p:sp>
        <p:nvSpPr>
          <p:cNvPr id="69" name="矩形 68"/>
          <p:cNvSpPr/>
          <p:nvPr/>
        </p:nvSpPr>
        <p:spPr>
          <a:xfrm>
            <a:off x="2501265" y="2787016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外研社版   七年级英语下册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9.jpe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912495" y="744142"/>
            <a:ext cx="1889760" cy="53959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r>
              <a:rPr lang="zh-CN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课前导学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endParaRPr lang="zh-CN" altLang="zh-CN" sz="150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496" y="1287571"/>
            <a:ext cx="4081887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一、根据汉语提示写出英语短语</a:t>
            </a:r>
            <a:r>
              <a:rPr lang="en-US" altLang="zh-CN" sz="1500" dirty="0">
                <a:solidFill>
                  <a:srgbClr val="FF00FF"/>
                </a:solidFill>
                <a:latin typeface="方正黑体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做到会运用。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3441" y="1526131"/>
            <a:ext cx="7445369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舞曲       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在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……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的中心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欧洲古典音乐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在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18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世纪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不仅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……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而且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……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成百首音乐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带领某人环游欧洲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全欧洲   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_____________________ 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72138" y="1619436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dance music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16" name="文本框 15"/>
          <p:cNvSpPr txBox="1"/>
          <p:nvPr/>
        </p:nvSpPr>
        <p:spPr>
          <a:xfrm>
            <a:off x="3534232" y="1990464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the centre of...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18" name="文本框 17"/>
          <p:cNvSpPr txBox="1"/>
          <p:nvPr/>
        </p:nvSpPr>
        <p:spPr>
          <a:xfrm>
            <a:off x="3572138" y="2375203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European classical music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20" name="文本框 19"/>
          <p:cNvSpPr txBox="1"/>
          <p:nvPr/>
        </p:nvSpPr>
        <p:spPr>
          <a:xfrm>
            <a:off x="3572138" y="2752253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in the eighteenth century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23" name="文本框 22"/>
          <p:cNvSpPr txBox="1"/>
          <p:nvPr/>
        </p:nvSpPr>
        <p:spPr>
          <a:xfrm>
            <a:off x="3534232" y="3133971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not only...but also...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24" name="文本框 23"/>
          <p:cNvSpPr txBox="1"/>
          <p:nvPr/>
        </p:nvSpPr>
        <p:spPr>
          <a:xfrm>
            <a:off x="3446303" y="3492631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hundreds of pieces of music </a:t>
            </a:r>
            <a:endParaRPr lang="zh-CN" altLang="en-US" sz="1700"/>
          </a:p>
        </p:txBody>
      </p:sp>
      <p:sp>
        <p:nvSpPr>
          <p:cNvPr id="26" name="文本框 25"/>
          <p:cNvSpPr txBox="1"/>
          <p:nvPr/>
        </p:nvSpPr>
        <p:spPr>
          <a:xfrm>
            <a:off x="3446303" y="3885070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take sb.around Europe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28" name="文本框 27"/>
          <p:cNvSpPr txBox="1"/>
          <p:nvPr/>
        </p:nvSpPr>
        <p:spPr>
          <a:xfrm>
            <a:off x="3446303" y="4254421"/>
            <a:ext cx="46149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all over Europe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3" grpId="0"/>
      <p:bldP spid="24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1" y="792051"/>
            <a:ext cx="4393745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二、英汉配对。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3440" y="1125172"/>
            <a:ext cx="7390301" cy="24237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)1.River Danube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          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A.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奥地利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)2.Austria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B.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多瑙河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)3.Vienna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C.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澳门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)4.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The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Blue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Danube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D.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维也纳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)5.Macao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      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E.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《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黄河大合唱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》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(     )6.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The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Yellow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ea typeface="宋体" panose="02010600030101010101" pitchFamily="2" charset="-122"/>
                <a:cs typeface="Times New Roman" panose="02020603050405020304"/>
              </a:rPr>
              <a:t>River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	                 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F.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《</a:t>
            </a:r>
            <a:r>
              <a:rPr lang="zh-CN" altLang="en-US" sz="1700">
                <a:ea typeface="方正书宋_GBK" panose="03000509000000000000" charset="-122"/>
                <a:cs typeface="Times New Roman" panose="02020603050405020304"/>
              </a:rPr>
              <a:t>蓝色多瑙河</a:t>
            </a:r>
            <a:r>
              <a:rPr lang="en-US" altLang="zh-CN" sz="1700">
                <a:ea typeface="方正书宋_GBK" panose="03000509000000000000" charset="-122"/>
                <a:cs typeface="Times New Roman" panose="02020603050405020304"/>
              </a:rPr>
              <a:t>》</a:t>
            </a:r>
            <a:endParaRPr lang="zh-CN" altLang="en-US" sz="170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4512" y="1215425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500"/>
          </a:p>
        </p:txBody>
      </p:sp>
      <p:sp>
        <p:nvSpPr>
          <p:cNvPr id="14" name="文本框 13"/>
          <p:cNvSpPr txBox="1"/>
          <p:nvPr/>
        </p:nvSpPr>
        <p:spPr>
          <a:xfrm>
            <a:off x="991582" y="1597210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500"/>
          </a:p>
        </p:txBody>
      </p:sp>
      <p:sp>
        <p:nvSpPr>
          <p:cNvPr id="16" name="文本框 15"/>
          <p:cNvSpPr txBox="1"/>
          <p:nvPr/>
        </p:nvSpPr>
        <p:spPr>
          <a:xfrm>
            <a:off x="991582" y="1993137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500"/>
          </a:p>
        </p:txBody>
      </p:sp>
      <p:sp>
        <p:nvSpPr>
          <p:cNvPr id="18" name="文本框 17"/>
          <p:cNvSpPr txBox="1"/>
          <p:nvPr/>
        </p:nvSpPr>
        <p:spPr>
          <a:xfrm>
            <a:off x="984512" y="2367852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F</a:t>
            </a:r>
            <a:endParaRPr lang="zh-CN" altLang="en-US" sz="1500"/>
          </a:p>
        </p:txBody>
      </p:sp>
      <p:sp>
        <p:nvSpPr>
          <p:cNvPr id="20" name="文本框 19"/>
          <p:cNvSpPr txBox="1"/>
          <p:nvPr/>
        </p:nvSpPr>
        <p:spPr>
          <a:xfrm>
            <a:off x="984512" y="2729506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500"/>
          </a:p>
        </p:txBody>
      </p:sp>
      <p:sp>
        <p:nvSpPr>
          <p:cNvPr id="23" name="文本框 22"/>
          <p:cNvSpPr txBox="1"/>
          <p:nvPr/>
        </p:nvSpPr>
        <p:spPr>
          <a:xfrm>
            <a:off x="984512" y="3122446"/>
            <a:ext cx="4613243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E</a:t>
            </a:r>
            <a:endParaRPr lang="zh-CN" altLang="en-US" sz="1500"/>
          </a:p>
        </p:txBody>
      </p:sp>
      <p:pic>
        <p:nvPicPr>
          <p:cNvPr id="24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8696325" y="7724775"/>
            <a:ext cx="247650" cy="1905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741287"/>
            <a:ext cx="4393745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三、单项填空。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5071" y="1000629"/>
            <a:ext cx="8188267" cy="37317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)1.I’m reading a book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ea typeface="宋体" panose="02010600030101010101" pitchFamily="2" charset="-122"/>
                <a:cs typeface="Times New Roman" panose="02020603050405020304"/>
              </a:rPr>
              <a:t>Alice’s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ea typeface="宋体" panose="02010600030101010101" pitchFamily="2" charset="-122"/>
                <a:cs typeface="Times New Roman" panose="02020603050405020304"/>
              </a:rPr>
              <a:t>Adventures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ea typeface="宋体" panose="02010600030101010101" pitchFamily="2" charset="-122"/>
                <a:cs typeface="Times New Roman" panose="02020603050405020304"/>
              </a:rPr>
              <a:t>in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 err="1">
                <a:ea typeface="宋体" panose="02010600030101010101" pitchFamily="2" charset="-122"/>
                <a:cs typeface="Times New Roman" panose="02020603050405020304"/>
              </a:rPr>
              <a:t>Wonderland.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It’s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very interesting.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A.called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B.read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C.written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D.spoken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)2.My brother was born in 1997 and I was born in 2000.So he is my 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brother.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A.more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B.elder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C.younger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D.old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)3.—Is Lucy still in Beijing?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—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.I don’t know anything about her.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A.Certainly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B.Of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course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C.Sure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D.I am not sure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28970" y="1095234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857250" y="207797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16" name="文本框 15"/>
          <p:cNvSpPr txBox="1"/>
          <p:nvPr/>
        </p:nvSpPr>
        <p:spPr>
          <a:xfrm>
            <a:off x="843110" y="3096073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797798" y="656298"/>
            <a:ext cx="7362020" cy="40848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)4.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his father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his mother like blue.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A.All;and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B.Either;or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C.Not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only;but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also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D.Both;and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)5.I don’t like this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watch.Please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give me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one.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A.the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others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B.else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C.other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D.another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 )6.My cousin wants to be a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like Lang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Lang.Because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he likes playing the piano too.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A.player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B.waiter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C.musician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D.teacher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0372" y="762940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14" name="文本框 13"/>
          <p:cNvSpPr txBox="1"/>
          <p:nvPr/>
        </p:nvSpPr>
        <p:spPr>
          <a:xfrm>
            <a:off x="977442" y="2134540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D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984511" y="3145564"/>
            <a:ext cx="2868695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C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 dirty="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r>
              <a:rPr lang="zh-CN" altLang="en-US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即学即练 </a:t>
            </a:r>
            <a:r>
              <a:rPr lang="en-US" altLang="zh-CN" sz="1500" dirty="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endParaRPr lang="zh-CN" altLang="zh-CN" sz="15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3440" y="1004989"/>
            <a:ext cx="7378065" cy="36009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我的哥哥长我两岁。</a:t>
            </a:r>
            <a:endParaRPr lang="en-US" altLang="zh-CN" sz="1700" dirty="0">
              <a:ea typeface="方正书宋_GBK" panose="03000509000000000000" charset="-122"/>
              <a:cs typeface="Times New Roman" panose="02020603050405020304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My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              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is two years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than me.</a:t>
            </a:r>
          </a:p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ea typeface="方正书宋_GBK" panose="03000509000000000000" charset="-122"/>
                <a:cs typeface="Times New Roman" panose="02020603050405020304"/>
              </a:rPr>
              <a:t>我们应该向长辈学习。</a:t>
            </a:r>
            <a:endParaRPr lang="en-US" altLang="zh-CN" sz="1700" dirty="0">
              <a:ea typeface="方正书宋_GBK" panose="03000509000000000000" charset="-122"/>
              <a:cs typeface="Times New Roman" panose="02020603050405020304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We should learn from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     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 )3.Americans like moving from one place to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A.other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B.anotherC.others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D.the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other</a:t>
            </a:r>
          </a:p>
          <a:p>
            <a:pPr algn="just"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  )4.Catherine has two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cousins.One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is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quiet,and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is noisy.</a:t>
            </a:r>
          </a:p>
          <a:p>
            <a:pPr algn="just"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A.another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B.the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otherC.other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D.others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zh-CN" altLang="en-US" sz="1700" dirty="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2495" y="2501986"/>
            <a:ext cx="7249491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latin typeface="Calibri" panose="020F0502020204030204"/>
                <a:ea typeface="方正书宋_GBK" panose="03000509000000000000" charset="-122"/>
                <a:cs typeface="Times New Roman" panose="02020603050405020304"/>
              </a:rPr>
              <a:t> </a:t>
            </a:r>
            <a:endParaRPr lang="en-US" altLang="zh-CN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52157" y="1481026"/>
            <a:ext cx="1921301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elder brother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4180198" y="1481026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older</a:t>
            </a:r>
            <a:endParaRPr lang="zh-CN" altLang="en-US" sz="1700"/>
          </a:p>
        </p:txBody>
      </p:sp>
      <p:sp>
        <p:nvSpPr>
          <p:cNvPr id="17" name="文本框 16"/>
          <p:cNvSpPr txBox="1"/>
          <p:nvPr/>
        </p:nvSpPr>
        <p:spPr>
          <a:xfrm>
            <a:off x="3133823" y="2248153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the old</a:t>
            </a:r>
            <a:endParaRPr lang="zh-CN" altLang="en-US" sz="1700"/>
          </a:p>
        </p:txBody>
      </p:sp>
      <p:sp>
        <p:nvSpPr>
          <p:cNvPr id="19" name="文本框 18"/>
          <p:cNvSpPr txBox="1"/>
          <p:nvPr/>
        </p:nvSpPr>
        <p:spPr>
          <a:xfrm>
            <a:off x="1069354" y="2601166"/>
            <a:ext cx="3285830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  <p:sp>
        <p:nvSpPr>
          <p:cNvPr id="23" name="文本框 22"/>
          <p:cNvSpPr txBox="1"/>
          <p:nvPr/>
        </p:nvSpPr>
        <p:spPr>
          <a:xfrm>
            <a:off x="1069354" y="3383184"/>
            <a:ext cx="416959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r>
              <a:rPr lang="zh-CN" altLang="en-US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课堂基础训练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charset="0"/>
              </a:rPr>
              <a:t> </a:t>
            </a:r>
            <a:endParaRPr lang="zh-CN" altLang="zh-CN" sz="150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1" y="997402"/>
            <a:ext cx="4393745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一、单项填空。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7893" y="1277909"/>
            <a:ext cx="7442666" cy="294696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)1.The apple is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delicious.Give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me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one,please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A.another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B.other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C.others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D.some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)2.Pop music makes us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excited.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A.feel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     B.to feel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C.feeling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D.feels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(      )3.There were two composers</a:t>
            </a:r>
            <a:r>
              <a:rPr lang="en-US" altLang="zh-CN" sz="1700" u="sng" dirty="0">
                <a:ea typeface="方正书宋_GBK" panose="03000509000000000000" charset="-122"/>
                <a:cs typeface="Times New Roman" panose="02020603050405020304"/>
              </a:rPr>
              <a:t>        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Johann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Strauss:a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father and a son. </a:t>
            </a:r>
          </a:p>
          <a:p>
            <a:pPr>
              <a:lnSpc>
                <a:spcPct val="150000"/>
              </a:lnSpc>
            </a:pP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A.call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      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B.called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    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C.was</a:t>
            </a:r>
            <a:r>
              <a:rPr lang="en-US" altLang="zh-CN" sz="1700" dirty="0">
                <a:ea typeface="宋体" panose="02010600030101010101" pitchFamily="2" charset="-122"/>
                <a:cs typeface="Times New Roman" panose="02020603050405020304"/>
              </a:rPr>
              <a:t> called</a:t>
            </a:r>
            <a:r>
              <a:rPr lang="en-US" altLang="zh-CN" sz="1700" dirty="0">
                <a:ea typeface="方正书宋_GBK" panose="03000509000000000000" charset="-122"/>
                <a:cs typeface="Times New Roman" panose="02020603050405020304"/>
              </a:rPr>
              <a:t>	      </a:t>
            </a:r>
            <a:r>
              <a:rPr lang="en-US" altLang="zh-CN" sz="1700" dirty="0" err="1">
                <a:ea typeface="宋体" panose="02010600030101010101" pitchFamily="2" charset="-122"/>
                <a:cs typeface="Times New Roman" panose="02020603050405020304"/>
              </a:rPr>
              <a:t>D.calling</a:t>
            </a:r>
            <a:endParaRPr lang="en-US" altLang="zh-CN" sz="1700" dirty="0"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05722" y="1370968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endParaRPr lang="zh-CN" altLang="en-US" sz="1700"/>
          </a:p>
        </p:txBody>
      </p:sp>
      <p:sp>
        <p:nvSpPr>
          <p:cNvPr id="15" name="文本框 14"/>
          <p:cNvSpPr txBox="1"/>
          <p:nvPr/>
        </p:nvSpPr>
        <p:spPr>
          <a:xfrm>
            <a:off x="998652" y="2360782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A</a:t>
            </a:r>
            <a:r>
              <a:rPr lang="en-US" altLang="zh-CN" sz="1700">
                <a:ea typeface="宋体" panose="02010600030101010101" pitchFamily="2" charset="-122"/>
                <a:cs typeface="Times New Roman" panose="02020603050405020304"/>
              </a:rPr>
              <a:t> </a:t>
            </a:r>
            <a:endParaRPr lang="zh-CN" altLang="en-US" sz="1700"/>
          </a:p>
        </p:txBody>
      </p:sp>
      <p:sp>
        <p:nvSpPr>
          <p:cNvPr id="17" name="文本框 16"/>
          <p:cNvSpPr txBox="1"/>
          <p:nvPr/>
        </p:nvSpPr>
        <p:spPr>
          <a:xfrm>
            <a:off x="1005722" y="3400087"/>
            <a:ext cx="4613243" cy="3308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700">
                <a:solidFill>
                  <a:srgbClr val="FF00FF"/>
                </a:solidFill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全屏显示(16:9)</PresentationFormat>
  <Paragraphs>196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等线</vt:lpstr>
      <vt:lpstr>方正粗圆_GBK</vt:lpstr>
      <vt:lpstr>方正黑体_GBK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2021-03-13T22:01:00Z</cp:lastPrinted>
  <dcterms:created xsi:type="dcterms:W3CDTF">2021-03-13T22:01:00Z</dcterms:created>
  <dcterms:modified xsi:type="dcterms:W3CDTF">2023-01-16T22:05:48Z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58B2EEEC397E4B3DBA9ED5D0419D8C22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