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5" r:id="rId3"/>
    <p:sldId id="266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0" r:id="rId12"/>
    <p:sldId id="263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6"/>
    <p:restoredTop sz="98509"/>
  </p:normalViewPr>
  <p:slideViewPr>
    <p:cSldViewPr showGuides="1">
      <p:cViewPr varScale="1">
        <p:scale>
          <a:sx n="107" d="100"/>
          <a:sy n="107" d="100"/>
        </p:scale>
        <p:origin x="-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99" d="100"/>
        <a:sy n="9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C8FBAED-2022-4267-A684-3B318FEC9F0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F6978E-01EA-4F6A-805A-FB1E8D91F7A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C240D3-05B1-43B0-9A79-23EA22935B85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88E33D-5749-4CD0-B0C5-4DDA882F9414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834FE6-0B8B-46AB-8244-818393B9FB8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B63517-4BA7-44BA-9837-FEDAC216BF48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9EFDA6-A270-4E94-9977-655476817D7C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B0C5CF4-CDDB-42EF-8F6F-D539B782B16E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82986-DB51-4690-AE6B-CFCC832F322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EA4CA3-49BC-47C4-8A24-EEBD82B00EE0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B8742-D20F-47AF-B223-1691DC438F2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b="1" dirty="0">
                <a:ea typeface="华文彩云" panose="02010800040101010101" pitchFamily="2" charset="-122"/>
              </a:rPr>
              <a:t>‹#›</a:t>
            </a:fld>
            <a:endParaRPr lang="zh-CN" altLang="en-US" b="1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C474FB-BD9F-4AD8-9F2E-36A0E7A544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/>
          <p:nvPr/>
        </p:nvSpPr>
        <p:spPr>
          <a:xfrm>
            <a:off x="1676400" y="533400"/>
            <a:ext cx="5770563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hlink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西师大版二年级数学下册</a:t>
            </a:r>
          </a:p>
        </p:txBody>
      </p:sp>
      <p:sp>
        <p:nvSpPr>
          <p:cNvPr id="3077" name="WordArt 5"/>
          <p:cNvSpPr>
            <a:spLocks noChangeArrowheads="1" noChangeShapeType="1"/>
          </p:cNvSpPr>
          <p:nvPr/>
        </p:nvSpPr>
        <p:spPr bwMode="auto">
          <a:xfrm>
            <a:off x="1138007" y="1981264"/>
            <a:ext cx="6551612" cy="165685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CascadeUp">
              <a:avLst>
                <a:gd name="adj" fmla="val 10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三位数的减法</a:t>
            </a:r>
          </a:p>
        </p:txBody>
      </p:sp>
      <p:sp>
        <p:nvSpPr>
          <p:cNvPr id="8" name="矩形 7"/>
          <p:cNvSpPr/>
          <p:nvPr/>
        </p:nvSpPr>
        <p:spPr>
          <a:xfrm>
            <a:off x="3170924" y="5732463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/>
          <p:nvPr/>
        </p:nvGraphicFramePr>
        <p:xfrm>
          <a:off x="180975" y="44450"/>
          <a:ext cx="43195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r:id="rId3" imgW="2181225" imgH="533400" progId="Paint.Picture">
                  <p:embed/>
                </p:oleObj>
              </mc:Choice>
              <mc:Fallback>
                <p:oleObj r:id="rId3" imgW="2181225" imgH="533400" progId="Paint.Picture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975" y="44450"/>
                        <a:ext cx="4319588" cy="93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/>
          <p:nvPr/>
        </p:nvGraphicFramePr>
        <p:xfrm>
          <a:off x="250825" y="981075"/>
          <a:ext cx="821055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r:id="rId5" imgW="2514600" imgH="1714500" progId="Paint.Picture">
                  <p:embed/>
                </p:oleObj>
              </mc:Choice>
              <mc:Fallback>
                <p:oleObj r:id="rId5" imgW="2514600" imgH="1714500" progId="Paint.Picture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825" y="981075"/>
                        <a:ext cx="8210550" cy="4248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/>
          <p:nvPr/>
        </p:nvGraphicFramePr>
        <p:xfrm>
          <a:off x="323850" y="260350"/>
          <a:ext cx="8496300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r:id="rId3" imgW="2962275" imgH="1447800" progId="Paint.Picture">
                  <p:embed/>
                </p:oleObj>
              </mc:Choice>
              <mc:Fallback>
                <p:oleObj r:id="rId3" imgW="2962275" imgH="144780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50" y="260350"/>
                        <a:ext cx="8496300" cy="5473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/>
          <p:nvPr/>
        </p:nvSpPr>
        <p:spPr>
          <a:xfrm>
            <a:off x="755650" y="260350"/>
            <a:ext cx="8064500" cy="5943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【教学目标】</a:t>
            </a:r>
          </a:p>
          <a:p>
            <a:r>
              <a:rPr lang="zh-CN" altLang="en-US" sz="4800" b="1" dirty="0">
                <a:solidFill>
                  <a:schemeClr val="accent2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</a:t>
            </a:r>
            <a:r>
              <a:rPr lang="zh-CN" altLang="en-US" sz="4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1</a:t>
            </a:r>
            <a:r>
              <a:rPr lang="zh-CN" altLang="en-US" sz="4800" b="1" dirty="0">
                <a:solidFill>
                  <a:schemeClr val="accent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掌握三位数不退位和不连续退位减法的计算方法。</a:t>
            </a:r>
            <a:endParaRPr lang="zh-CN" altLang="en-US" sz="5400" b="1" dirty="0">
              <a:solidFill>
                <a:schemeClr val="accent2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4800" b="1" dirty="0">
                <a:solidFill>
                  <a:schemeClr val="accent2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</a:t>
            </a:r>
            <a:r>
              <a:rPr lang="zh-CN" altLang="en-US" sz="4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2</a:t>
            </a:r>
            <a:r>
              <a:rPr lang="zh-CN" altLang="en-US" sz="4800" b="1" dirty="0">
                <a:solidFill>
                  <a:schemeClr val="accent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体验算法的多样化，培养学生的创新思维。</a:t>
            </a:r>
            <a:endParaRPr lang="zh-CN" altLang="en-US" sz="5400" b="1" dirty="0">
              <a:solidFill>
                <a:schemeClr val="accent2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4800" b="1" dirty="0">
                <a:solidFill>
                  <a:schemeClr val="accent2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</a:t>
            </a:r>
            <a:r>
              <a:rPr lang="zh-CN" altLang="en-US" sz="4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3</a:t>
            </a:r>
            <a:r>
              <a:rPr lang="zh-CN" altLang="en-US" sz="4800" b="1" dirty="0">
                <a:solidFill>
                  <a:schemeClr val="accent2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在运用三位数解决生活中的实际问题中感受数学的价值。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/>
          <p:nvPr/>
        </p:nvGraphicFramePr>
        <p:xfrm>
          <a:off x="250825" y="44450"/>
          <a:ext cx="8210550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3" imgW="3467100" imgH="1209675" progId="Paint.Picture">
                  <p:embed/>
                </p:oleObj>
              </mc:Choice>
              <mc:Fallback>
                <p:oleObj r:id="rId3" imgW="3467100" imgH="1209675" progId="Paint.Pictur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5" y="44450"/>
                        <a:ext cx="8210550" cy="25923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3"/>
          <p:cNvSpPr txBox="1"/>
          <p:nvPr/>
        </p:nvSpPr>
        <p:spPr>
          <a:xfrm>
            <a:off x="2484438" y="3141663"/>
            <a:ext cx="4468812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340－120＝        </a:t>
            </a:r>
            <a:r>
              <a:rPr lang="zh-CN" altLang="en-US" sz="3200" b="1" dirty="0">
                <a:latin typeface="Arial" panose="020B0604020202020204" pitchFamily="34" charset="0"/>
              </a:rPr>
              <a:t>（元）</a:t>
            </a:r>
          </a:p>
        </p:txBody>
      </p:sp>
      <p:sp>
        <p:nvSpPr>
          <p:cNvPr id="4100" name="Text Box 4"/>
          <p:cNvSpPr txBox="1"/>
          <p:nvPr/>
        </p:nvSpPr>
        <p:spPr>
          <a:xfrm>
            <a:off x="2557463" y="5662613"/>
            <a:ext cx="3297237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答：还剩220元。</a:t>
            </a:r>
          </a:p>
        </p:txBody>
      </p:sp>
      <p:graphicFrame>
        <p:nvGraphicFramePr>
          <p:cNvPr id="4101" name="Object 5"/>
          <p:cNvGraphicFramePr/>
          <p:nvPr/>
        </p:nvGraphicFramePr>
        <p:xfrm>
          <a:off x="2197100" y="3862388"/>
          <a:ext cx="3240088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5" imgW="1352550" imgH="771525" progId="Paint.Picture">
                  <p:embed/>
                </p:oleObj>
              </mc:Choice>
              <mc:Fallback>
                <p:oleObj r:id="rId5" imgW="1352550" imgH="771525" progId="Paint.Pictur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97100" y="3862388"/>
                        <a:ext cx="3240088" cy="1562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6"/>
          <p:cNvSpPr txBox="1"/>
          <p:nvPr/>
        </p:nvSpPr>
        <p:spPr>
          <a:xfrm>
            <a:off x="4789488" y="3141663"/>
            <a:ext cx="10795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220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ldLvl="0"/>
      <p:bldP spid="4100" grpId="0" bldLvl="0"/>
      <p:bldP spid="4102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/>
          <p:nvPr/>
        </p:nvGraphicFramePr>
        <p:xfrm>
          <a:off x="250825" y="44450"/>
          <a:ext cx="8210550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3" imgW="3467100" imgH="1209675" progId="Paint.Picture">
                  <p:embed/>
                </p:oleObj>
              </mc:Choice>
              <mc:Fallback>
                <p:oleObj r:id="rId3" imgW="3467100" imgH="1209675" progId="Paint.Pictur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5" y="44450"/>
                        <a:ext cx="8210550" cy="25923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 Box 3"/>
          <p:cNvSpPr txBox="1"/>
          <p:nvPr/>
        </p:nvSpPr>
        <p:spPr>
          <a:xfrm>
            <a:off x="2484438" y="3141663"/>
            <a:ext cx="4468812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340－120＝        </a:t>
            </a:r>
            <a:r>
              <a:rPr lang="zh-CN" altLang="en-US" sz="3200" b="1" dirty="0">
                <a:latin typeface="Arial" panose="020B0604020202020204" pitchFamily="34" charset="0"/>
              </a:rPr>
              <a:t>（元）</a:t>
            </a:r>
          </a:p>
        </p:txBody>
      </p:sp>
      <p:sp>
        <p:nvSpPr>
          <p:cNvPr id="5124" name="Text Box 4"/>
          <p:cNvSpPr txBox="1"/>
          <p:nvPr/>
        </p:nvSpPr>
        <p:spPr>
          <a:xfrm>
            <a:off x="2557463" y="5662613"/>
            <a:ext cx="3297237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答：还剩220元。</a:t>
            </a:r>
          </a:p>
        </p:txBody>
      </p:sp>
      <p:sp>
        <p:nvSpPr>
          <p:cNvPr id="5125" name="Text Box 5"/>
          <p:cNvSpPr txBox="1"/>
          <p:nvPr/>
        </p:nvSpPr>
        <p:spPr>
          <a:xfrm>
            <a:off x="4789488" y="3141663"/>
            <a:ext cx="10795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220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/>
          <p:nvPr/>
        </p:nvSpPr>
        <p:spPr>
          <a:xfrm>
            <a:off x="3779838" y="3860800"/>
            <a:ext cx="12176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chemeClr val="hlink"/>
                </a:solidFill>
                <a:latin typeface="Arial" panose="020B0604020202020204" pitchFamily="34" charset="0"/>
              </a:rPr>
              <a:t>340</a:t>
            </a:r>
          </a:p>
        </p:txBody>
      </p:sp>
      <p:sp>
        <p:nvSpPr>
          <p:cNvPr id="5127" name="Text Box 7"/>
          <p:cNvSpPr txBox="1"/>
          <p:nvPr/>
        </p:nvSpPr>
        <p:spPr>
          <a:xfrm>
            <a:off x="3203575" y="4365625"/>
            <a:ext cx="1728788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chemeClr val="hlink"/>
                </a:solidFill>
                <a:latin typeface="Arial" panose="020B0604020202020204" pitchFamily="34" charset="0"/>
              </a:rPr>
              <a:t>－ 120</a:t>
            </a:r>
          </a:p>
        </p:txBody>
      </p:sp>
      <p:sp>
        <p:nvSpPr>
          <p:cNvPr id="5128" name="Line 8"/>
          <p:cNvSpPr/>
          <p:nvPr/>
        </p:nvSpPr>
        <p:spPr>
          <a:xfrm>
            <a:off x="3419475" y="4941888"/>
            <a:ext cx="1441450" cy="0"/>
          </a:xfrm>
          <a:prstGeom prst="line">
            <a:avLst/>
          </a:prstGeom>
          <a:ln w="38100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9" name="Text Box 9"/>
          <p:cNvSpPr txBox="1"/>
          <p:nvPr/>
        </p:nvSpPr>
        <p:spPr>
          <a:xfrm>
            <a:off x="4356100" y="4941888"/>
            <a:ext cx="28892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5130" name="Text Box 10"/>
          <p:cNvSpPr txBox="1"/>
          <p:nvPr/>
        </p:nvSpPr>
        <p:spPr>
          <a:xfrm>
            <a:off x="4068763" y="4941888"/>
            <a:ext cx="2873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5131" name="Text Box 11"/>
          <p:cNvSpPr txBox="1"/>
          <p:nvPr/>
        </p:nvSpPr>
        <p:spPr>
          <a:xfrm>
            <a:off x="3852863" y="4941888"/>
            <a:ext cx="28733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graphicFrame>
        <p:nvGraphicFramePr>
          <p:cNvPr id="5132" name="Object 12"/>
          <p:cNvGraphicFramePr/>
          <p:nvPr/>
        </p:nvGraphicFramePr>
        <p:xfrm>
          <a:off x="5795963" y="4005263"/>
          <a:ext cx="3024187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5" imgW="1295400" imgH="866775" progId="Paint.Picture">
                  <p:embed/>
                </p:oleObj>
              </mc:Choice>
              <mc:Fallback>
                <p:oleObj r:id="rId5" imgW="1295400" imgH="866775" progId="Paint.Pictur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95963" y="4005263"/>
                        <a:ext cx="3024187" cy="1730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/>
      <p:bldP spid="5125" grpId="0" bldLvl="0"/>
      <p:bldP spid="5126" grpId="0" bldLvl="0"/>
      <p:bldP spid="5127" grpId="0" bldLvl="0"/>
      <p:bldP spid="5129" grpId="0" bldLvl="0"/>
      <p:bldP spid="5130" grpId="0" bldLvl="0"/>
      <p:bldP spid="5131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/>
          <p:nvPr/>
        </p:nvGraphicFramePr>
        <p:xfrm>
          <a:off x="395288" y="404813"/>
          <a:ext cx="792162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3" imgW="6305550" imgH="1028700" progId="Paint.Picture">
                  <p:embed/>
                </p:oleObj>
              </mc:Choice>
              <mc:Fallback>
                <p:oleObj r:id="rId3" imgW="6305550" imgH="1028700" progId="Paint.Pictur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8" y="404813"/>
                        <a:ext cx="7921625" cy="1223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Text Box 3"/>
          <p:cNvSpPr txBox="1"/>
          <p:nvPr/>
        </p:nvSpPr>
        <p:spPr>
          <a:xfrm>
            <a:off x="2628900" y="2205038"/>
            <a:ext cx="446881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876－448＝        </a:t>
            </a:r>
            <a:r>
              <a:rPr lang="zh-CN" altLang="en-US" sz="3200" b="1" dirty="0">
                <a:latin typeface="Arial" panose="020B0604020202020204" pitchFamily="34" charset="0"/>
              </a:rPr>
              <a:t>（人）</a:t>
            </a:r>
          </a:p>
        </p:txBody>
      </p:sp>
      <p:sp>
        <p:nvSpPr>
          <p:cNvPr id="6148" name="Text Box 4"/>
          <p:cNvSpPr txBox="1"/>
          <p:nvPr/>
        </p:nvSpPr>
        <p:spPr>
          <a:xfrm>
            <a:off x="2557463" y="5662613"/>
            <a:ext cx="3703637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答：男生有428人。</a:t>
            </a:r>
          </a:p>
        </p:txBody>
      </p:sp>
      <p:sp>
        <p:nvSpPr>
          <p:cNvPr id="6149" name="Text Box 5"/>
          <p:cNvSpPr txBox="1"/>
          <p:nvPr/>
        </p:nvSpPr>
        <p:spPr>
          <a:xfrm>
            <a:off x="4933950" y="2205038"/>
            <a:ext cx="10795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428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6150" name="Text Box 6"/>
          <p:cNvSpPr txBox="1"/>
          <p:nvPr/>
        </p:nvSpPr>
        <p:spPr>
          <a:xfrm>
            <a:off x="2268538" y="3286125"/>
            <a:ext cx="1217612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chemeClr val="hlink"/>
                </a:solidFill>
                <a:latin typeface="Arial" panose="020B0604020202020204" pitchFamily="34" charset="0"/>
              </a:rPr>
              <a:t>876</a:t>
            </a:r>
          </a:p>
        </p:txBody>
      </p:sp>
      <p:sp>
        <p:nvSpPr>
          <p:cNvPr id="6151" name="Text Box 7"/>
          <p:cNvSpPr txBox="1"/>
          <p:nvPr/>
        </p:nvSpPr>
        <p:spPr>
          <a:xfrm>
            <a:off x="1692275" y="3789363"/>
            <a:ext cx="1728788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chemeClr val="hlink"/>
                </a:solidFill>
                <a:latin typeface="Arial" panose="020B0604020202020204" pitchFamily="34" charset="0"/>
              </a:rPr>
              <a:t>－ 448</a:t>
            </a:r>
          </a:p>
        </p:txBody>
      </p:sp>
      <p:sp>
        <p:nvSpPr>
          <p:cNvPr id="6152" name="Line 8"/>
          <p:cNvSpPr/>
          <p:nvPr/>
        </p:nvSpPr>
        <p:spPr>
          <a:xfrm>
            <a:off x="1908175" y="4365625"/>
            <a:ext cx="1441450" cy="0"/>
          </a:xfrm>
          <a:prstGeom prst="line">
            <a:avLst/>
          </a:prstGeom>
          <a:ln w="38100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3" name="Text Box 9"/>
          <p:cNvSpPr txBox="1"/>
          <p:nvPr/>
        </p:nvSpPr>
        <p:spPr>
          <a:xfrm>
            <a:off x="2844800" y="4365625"/>
            <a:ext cx="2889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6154" name="Text Box 10"/>
          <p:cNvSpPr txBox="1"/>
          <p:nvPr/>
        </p:nvSpPr>
        <p:spPr>
          <a:xfrm>
            <a:off x="2557463" y="4365625"/>
            <a:ext cx="2873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6155" name="Text Box 11"/>
          <p:cNvSpPr txBox="1"/>
          <p:nvPr/>
        </p:nvSpPr>
        <p:spPr>
          <a:xfrm>
            <a:off x="2341563" y="4365625"/>
            <a:ext cx="28733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6156" name="Text Box 12"/>
          <p:cNvSpPr txBox="1"/>
          <p:nvPr/>
        </p:nvSpPr>
        <p:spPr>
          <a:xfrm>
            <a:off x="3635375" y="3933825"/>
            <a:ext cx="1250950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检验：</a:t>
            </a:r>
          </a:p>
        </p:txBody>
      </p:sp>
      <p:sp>
        <p:nvSpPr>
          <p:cNvPr id="6157" name="Text Box 13"/>
          <p:cNvSpPr txBox="1"/>
          <p:nvPr/>
        </p:nvSpPr>
        <p:spPr>
          <a:xfrm>
            <a:off x="5364163" y="3355975"/>
            <a:ext cx="121761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</a:rPr>
              <a:t>428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58" name="Text Box 14"/>
          <p:cNvSpPr txBox="1"/>
          <p:nvPr/>
        </p:nvSpPr>
        <p:spPr>
          <a:xfrm>
            <a:off x="5003800" y="3860800"/>
            <a:ext cx="12176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hlink"/>
                </a:solidFill>
                <a:latin typeface="Arial" panose="020B0604020202020204" pitchFamily="34" charset="0"/>
              </a:rPr>
              <a:t>+ 448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59" name="Line 15"/>
          <p:cNvSpPr/>
          <p:nvPr/>
        </p:nvSpPr>
        <p:spPr>
          <a:xfrm>
            <a:off x="4859338" y="4435475"/>
            <a:ext cx="1441450" cy="0"/>
          </a:xfrm>
          <a:prstGeom prst="line">
            <a:avLst/>
          </a:prstGeom>
          <a:ln w="38100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0" name="Text Box 16"/>
          <p:cNvSpPr txBox="1"/>
          <p:nvPr/>
        </p:nvSpPr>
        <p:spPr>
          <a:xfrm>
            <a:off x="5795963" y="4435475"/>
            <a:ext cx="2889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6161" name="Text Box 17"/>
          <p:cNvSpPr txBox="1"/>
          <p:nvPr/>
        </p:nvSpPr>
        <p:spPr>
          <a:xfrm>
            <a:off x="5508625" y="4435475"/>
            <a:ext cx="2873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  <p:sp>
        <p:nvSpPr>
          <p:cNvPr id="6162" name="Text Box 18"/>
          <p:cNvSpPr txBox="1"/>
          <p:nvPr/>
        </p:nvSpPr>
        <p:spPr>
          <a:xfrm>
            <a:off x="5292725" y="4435475"/>
            <a:ext cx="28733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endParaRPr lang="zh-CN" altLang="en-US" sz="3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/>
      <p:bldP spid="6148" grpId="0" bldLvl="0"/>
      <p:bldP spid="6149" grpId="0" bldLvl="0"/>
      <p:bldP spid="6150" grpId="0" bldLvl="0"/>
      <p:bldP spid="6151" grpId="0" bldLvl="0"/>
      <p:bldP spid="6153" grpId="0" bldLvl="0"/>
      <p:bldP spid="6154" grpId="0" bldLvl="0"/>
      <p:bldP spid="6155" grpId="0" bldLvl="0"/>
      <p:bldP spid="6156" grpId="0" bldLvl="0"/>
      <p:bldP spid="6157" grpId="0" bldLvl="0"/>
      <p:bldP spid="6158" grpId="0" bldLvl="0"/>
      <p:bldP spid="6160" grpId="0" bldLvl="0"/>
      <p:bldP spid="6161" grpId="0" bldLvl="0"/>
      <p:bldP spid="6162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/>
          <p:nvPr/>
        </p:nvGraphicFramePr>
        <p:xfrm>
          <a:off x="252413" y="620713"/>
          <a:ext cx="8280400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3" imgW="1971675" imgH="1057275" progId="Paint.Picture">
                  <p:embed/>
                </p:oleObj>
              </mc:Choice>
              <mc:Fallback>
                <p:oleObj r:id="rId3" imgW="1971675" imgH="1057275" progId="Paint.Picture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2413" y="620713"/>
                        <a:ext cx="8280400" cy="3889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3"/>
          <p:cNvSpPr txBox="1"/>
          <p:nvPr/>
        </p:nvSpPr>
        <p:spPr>
          <a:xfrm>
            <a:off x="1331913" y="4221163"/>
            <a:ext cx="10795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215</a:t>
            </a:r>
          </a:p>
        </p:txBody>
      </p:sp>
      <p:sp>
        <p:nvSpPr>
          <p:cNvPr id="7172" name="Text Box 4"/>
          <p:cNvSpPr txBox="1"/>
          <p:nvPr/>
        </p:nvSpPr>
        <p:spPr>
          <a:xfrm>
            <a:off x="7081838" y="4238625"/>
            <a:ext cx="1079500" cy="700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108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/>
      <p:bldP spid="7172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/>
          <p:nvPr/>
        </p:nvGraphicFramePr>
        <p:xfrm>
          <a:off x="323850" y="188913"/>
          <a:ext cx="8281988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3" imgW="2581275" imgH="847725" progId="Paint.Picture">
                  <p:embed/>
                </p:oleObj>
              </mc:Choice>
              <mc:Fallback>
                <p:oleObj r:id="rId3" imgW="2581275" imgH="847725" progId="Paint.Picture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50" y="188913"/>
                        <a:ext cx="8281988" cy="2160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AutoShape 3"/>
          <p:cNvSpPr/>
          <p:nvPr/>
        </p:nvSpPr>
        <p:spPr>
          <a:xfrm>
            <a:off x="179388" y="1773238"/>
            <a:ext cx="8712200" cy="518477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196" name="Text Box 4"/>
          <p:cNvSpPr txBox="1"/>
          <p:nvPr/>
        </p:nvSpPr>
        <p:spPr>
          <a:xfrm>
            <a:off x="1331913" y="2925763"/>
            <a:ext cx="7129462" cy="28336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</a:t>
            </a:r>
            <a:r>
              <a:rPr lang="zh-C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相同数位要对齐。哪一位不够减，就从前一位退</a:t>
            </a:r>
            <a:r>
              <a:rPr lang="zh-CN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“</a:t>
            </a:r>
            <a:r>
              <a:rPr lang="zh-C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”</a:t>
            </a:r>
            <a:r>
              <a:rPr lang="zh-CN" altLang="en-US" sz="6000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/>
          <p:nvPr/>
        </p:nvGraphicFramePr>
        <p:xfrm>
          <a:off x="180975" y="44450"/>
          <a:ext cx="43195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r:id="rId3" imgW="2181225" imgH="533400" progId="Paint.Picture">
                  <p:embed/>
                </p:oleObj>
              </mc:Choice>
              <mc:Fallback>
                <p:oleObj r:id="rId3" imgW="2181225" imgH="533400" progId="Paint.Picture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975" y="44450"/>
                        <a:ext cx="4319588" cy="93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/>
          <p:nvPr/>
        </p:nvGraphicFramePr>
        <p:xfrm>
          <a:off x="252413" y="1412875"/>
          <a:ext cx="8496300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r:id="rId5" imgW="3638550" imgH="1295400" progId="Paint.Picture">
                  <p:embed/>
                </p:oleObj>
              </mc:Choice>
              <mc:Fallback>
                <p:oleObj r:id="rId5" imgW="3638550" imgH="1295400" progId="Paint.Picture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2413" y="1412875"/>
                        <a:ext cx="8496300" cy="3816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/>
          <p:nvPr/>
        </p:nvGraphicFramePr>
        <p:xfrm>
          <a:off x="180975" y="44450"/>
          <a:ext cx="43195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r:id="rId3" imgW="2181225" imgH="533400" progId="Paint.Picture">
                  <p:embed/>
                </p:oleObj>
              </mc:Choice>
              <mc:Fallback>
                <p:oleObj r:id="rId3" imgW="2181225" imgH="533400" progId="Paint.Picture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975" y="44450"/>
                        <a:ext cx="4319588" cy="93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/>
          <p:nvPr/>
        </p:nvGraphicFramePr>
        <p:xfrm>
          <a:off x="107950" y="1196975"/>
          <a:ext cx="8785225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r:id="rId5" imgW="3648075" imgH="1676400" progId="Paint.Picture">
                  <p:embed/>
                </p:oleObj>
              </mc:Choice>
              <mc:Fallback>
                <p:oleObj r:id="rId5" imgW="3648075" imgH="1676400" progId="Paint.Picture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950" y="1196975"/>
                        <a:ext cx="8785225" cy="5400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/>
          <p:nvPr/>
        </p:nvGraphicFramePr>
        <p:xfrm>
          <a:off x="180975" y="44450"/>
          <a:ext cx="43195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r:id="rId3" imgW="2181225" imgH="533400" progId="Paint.Picture">
                  <p:embed/>
                </p:oleObj>
              </mc:Choice>
              <mc:Fallback>
                <p:oleObj r:id="rId3" imgW="2181225" imgH="533400" progId="Paint.Picture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975" y="44450"/>
                        <a:ext cx="4319588" cy="93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/>
          <p:nvPr/>
        </p:nvGraphicFramePr>
        <p:xfrm>
          <a:off x="468313" y="1054100"/>
          <a:ext cx="7343775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r:id="rId5" imgW="2428875" imgH="1695450" progId="Paint.Picture">
                  <p:embed/>
                </p:oleObj>
              </mc:Choice>
              <mc:Fallback>
                <p:oleObj r:id="rId5" imgW="2428875" imgH="1695450" progId="Paint.Picture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8313" y="1054100"/>
                        <a:ext cx="7343775" cy="4032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全屏显示(4:3)</PresentationFormat>
  <Paragraphs>35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华文彩云</vt:lpstr>
      <vt:lpstr>隶书</vt:lpstr>
      <vt:lpstr>宋体</vt:lpstr>
      <vt:lpstr>微软雅黑</vt:lpstr>
      <vt:lpstr>Arial</vt:lpstr>
      <vt:lpstr>Calibri</vt:lpstr>
      <vt:lpstr>Times New Roman</vt:lpstr>
      <vt:lpstr>WWW.2PPT.COM
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第一PPT模板网-WWW.1PPT.COM</cp:keywords>
  <dc:description>www.ppt818.com-提供资源下载</dc:description>
  <cp:lastModifiedBy>Windows 用户</cp:lastModifiedBy>
  <cp:revision>5</cp:revision>
  <dcterms:created xsi:type="dcterms:W3CDTF">2011-12-06T14:57:15Z</dcterms:created>
  <dcterms:modified xsi:type="dcterms:W3CDTF">2023-01-16T22:05:53Z</dcterms:modified>
  <cp:category>第一PPT模板网-WWW.1PPT.COM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2DFBCE879B67493DAC57A998608C9E31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