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5143500" type="screen16x9"/>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804"/>
      </p:cViewPr>
      <p:guideLst>
        <p:guide orient="horz" pos="1620"/>
        <p:guide pos="2880"/>
      </p:guideLst>
    </p:cSldViewPr>
  </p:slideViewPr>
  <p:notesTextViewPr>
    <p:cViewPr>
      <p:scale>
        <a:sx n="100" d="100"/>
        <a:sy n="100" d="100"/>
      </p:scale>
      <p:origin x="0" y="0"/>
    </p:cViewPr>
  </p:notesTextViewPr>
  <p:sorterViewPr>
    <p:cViewPr>
      <p:scale>
        <a:sx n="170" d="100"/>
        <a:sy n="1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endParaRPr lang="zh-CN" alt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ltLang="zh-CN"/>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71D732FB-6E96-4A00-9E5B-85FCB580D0DC}"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F123142A-35C9-45E6-81CE-08BDF4768738}" type="slidenum">
              <a:rPr lang="zh-CN" altLang="en-US"/>
              <a:t>2</a:t>
            </a:fld>
            <a:endParaRPr lang="en-US" altLang="zh-CN"/>
          </a:p>
        </p:txBody>
      </p:sp>
      <p:sp>
        <p:nvSpPr>
          <p:cNvPr id="8194" name="幻灯片图像占位符 1"/>
          <p:cNvSpPr>
            <a:spLocks noGrp="1" noRot="1" noChangeAspect="1" noTextEdit="1"/>
          </p:cNvSpPr>
          <p:nvPr>
            <p:ph type="sldImg"/>
          </p:nvPr>
        </p:nvSpPr>
        <p:spPr>
          <a:xfrm>
            <a:off x="381000" y="685800"/>
            <a:ext cx="6096000" cy="3429000"/>
          </a:xfrm>
        </p:spPr>
      </p:sp>
      <p:sp>
        <p:nvSpPr>
          <p:cNvPr id="8195" name="备注占位符 2"/>
          <p:cNvSpPr>
            <a:spLocks noGrp="1"/>
          </p:cNvSpPr>
          <p:nvPr>
            <p:ph type="body" idx="1"/>
          </p:nvPr>
        </p:nvSpPr>
        <p:spPr/>
        <p:txBody>
          <a:bodyPr/>
          <a:lstStyle/>
          <a:p>
            <a:pPr>
              <a:spcBef>
                <a:spcPct val="0"/>
              </a:spcBef>
            </a:pPr>
            <a:endParaRPr lang="zh-CN" altLang="en-US"/>
          </a:p>
        </p:txBody>
      </p:sp>
      <p:sp>
        <p:nvSpPr>
          <p:cNvPr id="8196"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87DA1562-8410-496C-A563-D6B7690DF8B7}" type="slidenum">
              <a:rPr lang="zh-CN" altLang="en-US" sz="1200">
                <a:latin typeface="Calibri" panose="020F0502020204030204" pitchFamily="34" charset="0"/>
              </a:rPr>
              <a:t>2</a:t>
            </a:fld>
            <a:endParaRPr lang="en-US" altLang="zh-CN"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1D732FB-6E96-4A00-9E5B-85FCB580D0DC}" type="slidenum">
              <a:rPr lang="zh-CN" altLang="en-US" smtClean="0"/>
              <a:t>3</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FEF8B1C6-47AC-4D2E-AA1B-2D0D377570A2}" type="slidenum">
              <a:rPr lang="zh-CN" altLang="en-US"/>
              <a:t>15</a:t>
            </a:fld>
            <a:endParaRPr lang="en-US" altLang="zh-CN"/>
          </a:p>
        </p:txBody>
      </p:sp>
      <p:sp>
        <p:nvSpPr>
          <p:cNvPr id="22530" name="幻灯片图像占位符 1"/>
          <p:cNvSpPr>
            <a:spLocks noGrp="1" noRot="1" noChangeAspect="1" noTextEdit="1"/>
          </p:cNvSpPr>
          <p:nvPr>
            <p:ph type="sldImg"/>
          </p:nvPr>
        </p:nvSpPr>
        <p:spPr>
          <a:xfrm>
            <a:off x="381000" y="685800"/>
            <a:ext cx="6096000" cy="3429000"/>
          </a:xfrm>
        </p:spPr>
      </p:sp>
      <p:sp>
        <p:nvSpPr>
          <p:cNvPr id="22531" name="备注占位符 2"/>
          <p:cNvSpPr>
            <a:spLocks noGrp="1"/>
          </p:cNvSpPr>
          <p:nvPr>
            <p:ph type="body" idx="1"/>
          </p:nvPr>
        </p:nvSpPr>
        <p:spPr/>
        <p:txBody>
          <a:bodyPr/>
          <a:lstStyle/>
          <a:p>
            <a:pPr>
              <a:spcBef>
                <a:spcPct val="0"/>
              </a:spcBef>
            </a:pPr>
            <a:endParaRPr lang="zh-CN" altLang="en-US"/>
          </a:p>
        </p:txBody>
      </p:sp>
      <p:sp>
        <p:nvSpPr>
          <p:cNvPr id="22532"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4C0F4A38-1B79-405F-8697-0001F14CA7AC}" type="slidenum">
              <a:rPr lang="zh-CN" altLang="en-US" sz="1200">
                <a:latin typeface="Calibri" panose="020F0502020204030204" pitchFamily="34" charset="0"/>
              </a:rPr>
              <a:t>15</a:t>
            </a:fld>
            <a:endParaRPr lang="en-US" altLang="zh-CN"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F773408-0D4A-4C79-8883-0191D1B19C64}"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CCA975C-3DEF-428E-8B34-3021E5CAC55A}"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61F2A75-97B3-4C96-8656-88730094C2CF}"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4B13A38-70ED-4504-B81C-CEB1314E60DE}"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4E492BB-105C-4A5D-890E-37C7E0E505D1}"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64E8078-A4CA-4005-AF38-6EA1CD4456B2}"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5DD1C15-48D7-4016-8F1E-2B1CCC2A3782}"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4381076F-261E-4E7B-8002-1F191C8AB2EB}"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A2EA56E2-0440-41B9-8F5B-C7F52C0F9882}"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31C3A37D-A7E2-4379-BF52-5D073E990881}"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1911951-D145-47C5-B21E-2999E2C627E2}"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7B2FD32-2B50-49E1-A385-02DD98317410}"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8.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14.png"/><Relationship Id="rId11" Type="http://schemas.openxmlformats.org/officeDocument/2006/relationships/image" Target="../media/image2.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8.xml"/><Relationship Id="rId1" Type="http://schemas.openxmlformats.org/officeDocument/2006/relationships/vmlDrawing" Target="../drawings/vmlDrawing3.vml"/><Relationship Id="rId5" Type="http://schemas.openxmlformats.org/officeDocument/2006/relationships/image" Target="../media/image2.png"/><Relationship Id="rId4" Type="http://schemas.openxmlformats.org/officeDocument/2006/relationships/image" Target="../media/image19.wmf"/></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8.xml"/><Relationship Id="rId1" Type="http://schemas.openxmlformats.org/officeDocument/2006/relationships/vmlDrawing" Target="../drawings/vmlDrawing4.vml"/><Relationship Id="rId5" Type="http://schemas.openxmlformats.org/officeDocument/2006/relationships/image" Target="../media/image21.wmf"/><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8.xml"/><Relationship Id="rId1" Type="http://schemas.openxmlformats.org/officeDocument/2006/relationships/vmlDrawing" Target="../drawings/vmlDrawing5.vml"/><Relationship Id="rId5" Type="http://schemas.openxmlformats.org/officeDocument/2006/relationships/image" Target="../media/image24.png"/><Relationship Id="rId4" Type="http://schemas.openxmlformats.org/officeDocument/2006/relationships/image" Target="../media/image23.wmf"/></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8.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slideLayout" Target="../slideLayouts/slideLayout8.xml"/><Relationship Id="rId1" Type="http://schemas.openxmlformats.org/officeDocument/2006/relationships/vmlDrawing" Target="../drawings/vmlDrawing6.vml"/><Relationship Id="rId5" Type="http://schemas.openxmlformats.org/officeDocument/2006/relationships/image" Target="../media/image25.wmf"/><Relationship Id="rId4" Type="http://schemas.openxmlformats.org/officeDocument/2006/relationships/oleObject" Target="../embeddings/oleObject6.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8.xml"/><Relationship Id="rId1" Type="http://schemas.openxmlformats.org/officeDocument/2006/relationships/vmlDrawing" Target="../drawings/vmlDrawing7.vml"/><Relationship Id="rId5" Type="http://schemas.openxmlformats.org/officeDocument/2006/relationships/image" Target="../media/image28.png"/><Relationship Id="rId4" Type="http://schemas.openxmlformats.org/officeDocument/2006/relationships/image" Target="../media/image27.wmf"/></Relationships>
</file>

<file path=ppt/slides/_rels/slide2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8.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2"/>
          <p:cNvSpPr>
            <a:spLocks noGrp="1" noChangeArrowheads="1"/>
          </p:cNvSpPr>
          <p:nvPr>
            <p:ph type="subTitle" idx="4294967295"/>
          </p:nvPr>
        </p:nvSpPr>
        <p:spPr>
          <a:xfrm>
            <a:off x="0" y="1131590"/>
            <a:ext cx="9144000" cy="1440160"/>
          </a:xfrm>
        </p:spPr>
        <p:txBody>
          <a:bodyPr/>
          <a:lstStyle/>
          <a:p>
            <a:pPr marL="0" indent="0" algn="ctr">
              <a:lnSpc>
                <a:spcPct val="150000"/>
              </a:lnSpc>
              <a:buFontTx/>
              <a:buNone/>
            </a:pPr>
            <a:r>
              <a:rPr lang="en-US" altLang="zh-CN" sz="4000" b="1" dirty="0" smtClean="0">
                <a:latin typeface="微软雅黑" panose="020B0503020204020204" pitchFamily="34" charset="-122"/>
                <a:ea typeface="微软雅黑" panose="020B0503020204020204" pitchFamily="34" charset="-122"/>
              </a:rPr>
              <a:t>1.1  </a:t>
            </a:r>
            <a:r>
              <a:rPr lang="zh-CN" altLang="en-US" sz="4000" b="1" dirty="0" smtClean="0">
                <a:latin typeface="微软雅黑" panose="020B0503020204020204" pitchFamily="34" charset="-122"/>
                <a:ea typeface="微软雅黑" panose="020B0503020204020204" pitchFamily="34" charset="-122"/>
              </a:rPr>
              <a:t>锐</a:t>
            </a:r>
            <a:r>
              <a:rPr lang="zh-CN" altLang="en-US" sz="4000" b="1" dirty="0">
                <a:latin typeface="微软雅黑" panose="020B0503020204020204" pitchFamily="34" charset="-122"/>
                <a:ea typeface="微软雅黑" panose="020B0503020204020204" pitchFamily="34" charset="-122"/>
              </a:rPr>
              <a:t>角三角函</a:t>
            </a:r>
            <a:r>
              <a:rPr lang="zh-CN" altLang="en-US" sz="4000" b="1" dirty="0" smtClean="0">
                <a:latin typeface="微软雅黑" panose="020B0503020204020204" pitchFamily="34" charset="-122"/>
                <a:ea typeface="微软雅黑" panose="020B0503020204020204" pitchFamily="34" charset="-122"/>
              </a:rPr>
              <a:t>数</a:t>
            </a:r>
            <a:endParaRPr lang="en-US" altLang="zh-CN" sz="4000" b="1" dirty="0" smtClean="0">
              <a:latin typeface="微软雅黑" panose="020B0503020204020204" pitchFamily="34" charset="-122"/>
              <a:ea typeface="微软雅黑" panose="020B0503020204020204" pitchFamily="34" charset="-122"/>
            </a:endParaRPr>
          </a:p>
          <a:p>
            <a:pPr marL="0" indent="0" algn="ctr">
              <a:lnSpc>
                <a:spcPct val="150000"/>
              </a:lnSpc>
              <a:buFontTx/>
              <a:buNone/>
            </a:pPr>
            <a:r>
              <a:rPr lang="zh-CN" altLang="en-US" sz="2400" b="1" dirty="0" smtClean="0">
                <a:latin typeface="微软雅黑" panose="020B0503020204020204" pitchFamily="34" charset="-122"/>
                <a:ea typeface="微软雅黑" panose="020B0503020204020204" pitchFamily="34" charset="-122"/>
              </a:rPr>
              <a:t>第</a:t>
            </a:r>
            <a:r>
              <a:rPr lang="en-US" altLang="zh-CN" sz="2400" b="1" dirty="0" smtClean="0">
                <a:latin typeface="微软雅黑" panose="020B0503020204020204" pitchFamily="34" charset="-122"/>
                <a:ea typeface="微软雅黑" panose="020B0503020204020204" pitchFamily="34" charset="-122"/>
              </a:rPr>
              <a:t>1</a:t>
            </a:r>
            <a:r>
              <a:rPr lang="zh-CN" altLang="en-US" sz="2400" b="1" dirty="0" smtClean="0">
                <a:latin typeface="微软雅黑" panose="020B0503020204020204" pitchFamily="34" charset="-122"/>
                <a:ea typeface="微软雅黑" panose="020B0503020204020204" pitchFamily="34" charset="-122"/>
              </a:rPr>
              <a:t>课时</a:t>
            </a:r>
            <a:endParaRPr lang="en-US" altLang="zh-CN" sz="2400" b="1" dirty="0">
              <a:latin typeface="微软雅黑" panose="020B0503020204020204" pitchFamily="34" charset="-122"/>
              <a:ea typeface="微软雅黑" panose="020B0503020204020204" pitchFamily="34" charset="-122"/>
            </a:endParaRPr>
          </a:p>
        </p:txBody>
      </p:sp>
      <p:sp>
        <p:nvSpPr>
          <p:cNvPr id="4" name="标题 1"/>
          <p:cNvSpPr>
            <a:spLocks noGrp="1" noChangeArrowheads="1"/>
          </p:cNvSpPr>
          <p:nvPr>
            <p:ph type="ctrTitle" idx="4294967295"/>
          </p:nvPr>
        </p:nvSpPr>
        <p:spPr>
          <a:xfrm>
            <a:off x="3635896" y="3003798"/>
            <a:ext cx="1922463" cy="383381"/>
          </a:xfrm>
        </p:spPr>
        <p:txBody>
          <a:bodyPr>
            <a:normAutofit/>
          </a:bodyPr>
          <a:lstStyle/>
          <a:p>
            <a:r>
              <a:rPr lang="zh-CN" altLang="en-US" sz="1800" b="1" dirty="0">
                <a:latin typeface="微软雅黑" panose="020B0503020204020204" pitchFamily="34" charset="-122"/>
                <a:ea typeface="微软雅黑" panose="020B0503020204020204" pitchFamily="34" charset="-122"/>
              </a:rPr>
              <a:t>九年级下册</a:t>
            </a:r>
          </a:p>
        </p:txBody>
      </p:sp>
      <p:sp>
        <p:nvSpPr>
          <p:cNvPr id="7" name="矩形 6"/>
          <p:cNvSpPr/>
          <p:nvPr/>
        </p:nvSpPr>
        <p:spPr>
          <a:xfrm>
            <a:off x="0" y="4227934"/>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out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reeform 85"/>
          <p:cNvSpPr>
            <a:spLocks noChangeArrowheads="1"/>
          </p:cNvSpPr>
          <p:nvPr/>
        </p:nvSpPr>
        <p:spPr bwMode="auto">
          <a:xfrm>
            <a:off x="976313" y="160735"/>
            <a:ext cx="55562" cy="4238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6387" name="组合 4"/>
          <p:cNvGrpSpPr/>
          <p:nvPr/>
        </p:nvGrpSpPr>
        <p:grpSpPr bwMode="auto">
          <a:xfrm>
            <a:off x="274639" y="122635"/>
            <a:ext cx="2136775" cy="511969"/>
            <a:chOff x="445652" y="218396"/>
            <a:chExt cx="2136260" cy="515092"/>
          </a:xfrm>
        </p:grpSpPr>
        <p:sp>
          <p:nvSpPr>
            <p:cNvPr id="6" name="TextBox 5"/>
            <p:cNvSpPr txBox="1"/>
            <p:nvPr/>
          </p:nvSpPr>
          <p:spPr bwMode="auto">
            <a:xfrm>
              <a:off x="1105893" y="272301"/>
              <a:ext cx="1415709"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微软雅黑" panose="020B0503020204020204" pitchFamily="34" charset="-122"/>
                  <a:ea typeface="微软雅黑" panose="020B0503020204020204" pitchFamily="34" charset="-122"/>
                </a:rPr>
                <a:t>课堂探究</a:t>
              </a:r>
              <a:endParaRPr lang="en-US" altLang="zh-CN" sz="2400" b="1" kern="0" dirty="0">
                <a:latin typeface="微软雅黑" panose="020B0503020204020204" pitchFamily="34" charset="-122"/>
                <a:ea typeface="微软雅黑" panose="020B0503020204020204" pitchFamily="34" charset="-122"/>
              </a:endParaRPr>
            </a:p>
          </p:txBody>
        </p:sp>
        <p:cxnSp>
          <p:nvCxnSpPr>
            <p:cNvPr id="16389"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6390"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5"/>
          <p:cNvSpPr txBox="1">
            <a:spLocks noChangeArrowheads="1"/>
          </p:cNvSpPr>
          <p:nvPr/>
        </p:nvSpPr>
        <p:spPr bwMode="auto">
          <a:xfrm>
            <a:off x="323851" y="1428750"/>
            <a:ext cx="5514975" cy="1313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000" b="1" dirty="0">
                <a:solidFill>
                  <a:srgbClr val="FF0000"/>
                </a:solidFill>
                <a:latin typeface="微软雅黑" panose="020B0503020204020204" pitchFamily="34" charset="-122"/>
                <a:ea typeface="微软雅黑" panose="020B0503020204020204" pitchFamily="34" charset="-122"/>
              </a:rPr>
              <a:t>倾斜角越大</a:t>
            </a:r>
            <a:r>
              <a:rPr lang="en-US" altLang="zh-CN" sz="2000" b="1" dirty="0">
                <a:solidFill>
                  <a:srgbClr val="FF0000"/>
                </a:solidFill>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梯子越</a:t>
            </a:r>
            <a:r>
              <a:rPr lang="zh-CN" altLang="en-US" sz="2000" b="1" dirty="0">
                <a:solidFill>
                  <a:srgbClr val="FF0000"/>
                </a:solidFill>
                <a:latin typeface="微软雅黑" panose="020B0503020204020204" pitchFamily="34" charset="-122"/>
                <a:ea typeface="微软雅黑" panose="020B0503020204020204" pitchFamily="34" charset="-122"/>
              </a:rPr>
              <a:t>陡</a:t>
            </a:r>
          </a:p>
          <a:p>
            <a:pPr>
              <a:spcBef>
                <a:spcPct val="50000"/>
              </a:spcBef>
            </a:pPr>
            <a:r>
              <a:rPr lang="zh-CN" altLang="en-US" sz="2000" b="1" dirty="0">
                <a:latin typeface="微软雅黑" panose="020B0503020204020204" pitchFamily="34" charset="-122"/>
                <a:ea typeface="微软雅黑" panose="020B0503020204020204" pitchFamily="34" charset="-122"/>
              </a:rPr>
              <a:t>铅直高度与水平宽度的</a:t>
            </a:r>
            <a:r>
              <a:rPr lang="zh-CN" altLang="en-US" sz="2000" b="1" dirty="0">
                <a:solidFill>
                  <a:srgbClr val="FF0000"/>
                </a:solidFill>
                <a:latin typeface="微软雅黑" panose="020B0503020204020204" pitchFamily="34" charset="-122"/>
                <a:ea typeface="微软雅黑" panose="020B0503020204020204" pitchFamily="34" charset="-122"/>
              </a:rPr>
              <a:t>比越大</a:t>
            </a:r>
            <a:r>
              <a:rPr lang="en-US" altLang="zh-CN" sz="2000" b="1" dirty="0">
                <a:solidFill>
                  <a:srgbClr val="FF0000"/>
                </a:solidFill>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梯子越</a:t>
            </a:r>
            <a:r>
              <a:rPr lang="zh-CN" altLang="en-US" sz="2000" b="1" dirty="0">
                <a:solidFill>
                  <a:srgbClr val="FF0000"/>
                </a:solidFill>
                <a:latin typeface="微软雅黑" panose="020B0503020204020204" pitchFamily="34" charset="-122"/>
                <a:ea typeface="微软雅黑" panose="020B0503020204020204" pitchFamily="34" charset="-122"/>
              </a:rPr>
              <a:t>陡</a:t>
            </a:r>
            <a:endParaRPr lang="en-US" altLang="zh-CN" sz="2000" b="1" dirty="0">
              <a:solidFill>
                <a:srgbClr val="FF0000"/>
              </a:solidFill>
              <a:latin typeface="微软雅黑" panose="020B0503020204020204" pitchFamily="34" charset="-122"/>
              <a:ea typeface="微软雅黑" panose="020B0503020204020204" pitchFamily="34" charset="-122"/>
            </a:endParaRPr>
          </a:p>
          <a:p>
            <a:pPr>
              <a:spcBef>
                <a:spcPct val="50000"/>
              </a:spcBef>
            </a:pPr>
            <a:r>
              <a:rPr lang="zh-CN" altLang="en-US" sz="2000" b="1" dirty="0">
                <a:solidFill>
                  <a:srgbClr val="FF0000"/>
                </a:solidFill>
                <a:latin typeface="微软雅黑" panose="020B0503020204020204" pitchFamily="34" charset="-122"/>
                <a:ea typeface="微软雅黑" panose="020B0503020204020204" pitchFamily="34" charset="-122"/>
              </a:rPr>
              <a:t>而</a:t>
            </a:r>
            <a:r>
              <a:rPr lang="en-US" altLang="zh-CN" sz="2000" b="1" dirty="0" err="1">
                <a:solidFill>
                  <a:srgbClr val="FF0000"/>
                </a:solidFill>
                <a:latin typeface="微软雅黑" panose="020B0503020204020204" pitchFamily="34" charset="-122"/>
                <a:ea typeface="微软雅黑" panose="020B0503020204020204" pitchFamily="34" charset="-122"/>
              </a:rPr>
              <a:t>tanA</a:t>
            </a:r>
            <a:r>
              <a:rPr lang="zh-CN" altLang="en-US" sz="2000" b="1" dirty="0">
                <a:solidFill>
                  <a:srgbClr val="FF0000"/>
                </a:solidFill>
                <a:latin typeface="微软雅黑" panose="020B0503020204020204" pitchFamily="34" charset="-122"/>
                <a:ea typeface="微软雅黑" panose="020B0503020204020204" pitchFamily="34" charset="-122"/>
              </a:rPr>
              <a:t>就是</a:t>
            </a:r>
            <a:r>
              <a:rPr lang="zh-CN" altLang="en-US" sz="2000" b="1" dirty="0">
                <a:latin typeface="微软雅黑" panose="020B0503020204020204" pitchFamily="34" charset="-122"/>
                <a:ea typeface="微软雅黑" panose="020B0503020204020204" pitchFamily="34" charset="-122"/>
              </a:rPr>
              <a:t>铅直高度与水平宽度的</a:t>
            </a:r>
            <a:r>
              <a:rPr lang="zh-CN" altLang="en-US" sz="2000" b="1" dirty="0">
                <a:solidFill>
                  <a:srgbClr val="FF0000"/>
                </a:solidFill>
                <a:latin typeface="微软雅黑" panose="020B0503020204020204" pitchFamily="34" charset="-122"/>
                <a:ea typeface="微软雅黑" panose="020B0503020204020204" pitchFamily="34" charset="-122"/>
              </a:rPr>
              <a:t>比</a:t>
            </a:r>
          </a:p>
        </p:txBody>
      </p:sp>
      <p:sp>
        <p:nvSpPr>
          <p:cNvPr id="10" name="Text Box 32"/>
          <p:cNvSpPr txBox="1">
            <a:spLocks noChangeArrowheads="1"/>
          </p:cNvSpPr>
          <p:nvPr/>
        </p:nvSpPr>
        <p:spPr bwMode="auto">
          <a:xfrm>
            <a:off x="366713" y="785812"/>
            <a:ext cx="4965700"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000" b="1" dirty="0">
                <a:solidFill>
                  <a:srgbClr val="3333FF"/>
                </a:solidFill>
                <a:latin typeface="微软雅黑" panose="020B0503020204020204" pitchFamily="34" charset="-122"/>
                <a:ea typeface="微软雅黑" panose="020B0503020204020204" pitchFamily="34" charset="-122"/>
              </a:rPr>
              <a:t>探索发现</a:t>
            </a:r>
          </a:p>
        </p:txBody>
      </p:sp>
      <p:grpSp>
        <p:nvGrpSpPr>
          <p:cNvPr id="16393" name="Group 2"/>
          <p:cNvGrpSpPr/>
          <p:nvPr/>
        </p:nvGrpSpPr>
        <p:grpSpPr bwMode="auto">
          <a:xfrm>
            <a:off x="2735264" y="3782616"/>
            <a:ext cx="6238875" cy="673894"/>
            <a:chOff x="1973" y="3339"/>
            <a:chExt cx="3991" cy="428"/>
          </a:xfrm>
        </p:grpSpPr>
        <p:sp>
          <p:nvSpPr>
            <p:cNvPr id="16394" name="AutoShape 3"/>
            <p:cNvSpPr>
              <a:spLocks noChangeArrowheads="1"/>
            </p:cNvSpPr>
            <p:nvPr/>
          </p:nvSpPr>
          <p:spPr bwMode="auto">
            <a:xfrm>
              <a:off x="2084" y="3339"/>
              <a:ext cx="3880" cy="409"/>
            </a:xfrm>
            <a:prstGeom prst="parallelogram">
              <a:avLst>
                <a:gd name="adj" fmla="val 237164"/>
              </a:avLst>
            </a:prstGeom>
            <a:solidFill>
              <a:schemeClr val="accent1"/>
            </a:solidFill>
            <a:ln w="9525">
              <a:solidFill>
                <a:schemeClr val="tx1"/>
              </a:solidFill>
              <a:miter lim="800000"/>
            </a:ln>
          </p:spPr>
          <p:txBody>
            <a:bodyPr/>
            <a:lstStyle/>
            <a:p>
              <a:endParaRPr lang="zh-CN" altLang="en-US">
                <a:latin typeface="Calibri" panose="020F0502020204030204" pitchFamily="34" charset="0"/>
              </a:endParaRPr>
            </a:p>
          </p:txBody>
        </p:sp>
        <p:sp>
          <p:nvSpPr>
            <p:cNvPr id="16395" name="Line 4"/>
            <p:cNvSpPr>
              <a:spLocks noChangeShapeType="1"/>
            </p:cNvSpPr>
            <p:nvPr/>
          </p:nvSpPr>
          <p:spPr bwMode="auto">
            <a:xfrm>
              <a:off x="1973" y="3747"/>
              <a:ext cx="3325" cy="20"/>
            </a:xfrm>
            <a:prstGeom prst="line">
              <a:avLst/>
            </a:prstGeom>
            <a:noFill/>
            <a:ln w="5715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6" name="Line 5"/>
            <p:cNvSpPr>
              <a:spLocks noChangeShapeType="1"/>
            </p:cNvSpPr>
            <p:nvPr/>
          </p:nvSpPr>
          <p:spPr bwMode="auto">
            <a:xfrm>
              <a:off x="2694" y="3520"/>
              <a:ext cx="2771"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7" name="Line 6"/>
            <p:cNvSpPr>
              <a:spLocks noChangeShapeType="1"/>
            </p:cNvSpPr>
            <p:nvPr/>
          </p:nvSpPr>
          <p:spPr bwMode="auto">
            <a:xfrm flipH="1">
              <a:off x="4467" y="3339"/>
              <a:ext cx="832" cy="40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8" name="Line 7"/>
            <p:cNvSpPr>
              <a:spLocks noChangeShapeType="1"/>
            </p:cNvSpPr>
            <p:nvPr/>
          </p:nvSpPr>
          <p:spPr bwMode="auto">
            <a:xfrm flipH="1">
              <a:off x="2860" y="3339"/>
              <a:ext cx="997" cy="40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9" name="Line 8"/>
            <p:cNvSpPr>
              <a:spLocks noChangeShapeType="1"/>
            </p:cNvSpPr>
            <p:nvPr/>
          </p:nvSpPr>
          <p:spPr bwMode="auto">
            <a:xfrm flipH="1">
              <a:off x="3746" y="3339"/>
              <a:ext cx="887" cy="40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6400" name="AutoShape 9"/>
          <p:cNvSpPr>
            <a:spLocks noChangeArrowheads="1"/>
          </p:cNvSpPr>
          <p:nvPr/>
        </p:nvSpPr>
        <p:spPr bwMode="auto">
          <a:xfrm>
            <a:off x="7485063" y="715566"/>
            <a:ext cx="781050" cy="3711178"/>
          </a:xfrm>
          <a:prstGeom prst="cube">
            <a:avLst>
              <a:gd name="adj" fmla="val 25000"/>
            </a:avLst>
          </a:prstGeom>
          <a:gradFill rotWithShape="1">
            <a:gsLst>
              <a:gs pos="0">
                <a:srgbClr val="FF33CC"/>
              </a:gs>
              <a:gs pos="100000">
                <a:srgbClr val="76185E"/>
              </a:gs>
            </a:gsLst>
            <a:path path="rect">
              <a:fillToRect l="100000" t="100000"/>
            </a:path>
          </a:gradFill>
          <a:ln w="9525">
            <a:solidFill>
              <a:schemeClr val="tx1"/>
            </a:solidFill>
            <a:miter lim="800000"/>
          </a:ln>
        </p:spPr>
        <p:txBody>
          <a:bodyPr/>
          <a:lstStyle/>
          <a:p>
            <a:endParaRPr lang="zh-CN" altLang="en-US">
              <a:latin typeface="Calibri" panose="020F0502020204030204" pitchFamily="34" charset="0"/>
            </a:endParaRPr>
          </a:p>
        </p:txBody>
      </p:sp>
      <p:sp>
        <p:nvSpPr>
          <p:cNvPr id="16401" name="Line 25"/>
          <p:cNvSpPr>
            <a:spLocks noChangeShapeType="1"/>
          </p:cNvSpPr>
          <p:nvPr/>
        </p:nvSpPr>
        <p:spPr bwMode="auto">
          <a:xfrm>
            <a:off x="8051800" y="1291829"/>
            <a:ext cx="0" cy="3134915"/>
          </a:xfrm>
          <a:prstGeom prst="line">
            <a:avLst/>
          </a:prstGeom>
          <a:noFill/>
          <a:ln w="76200">
            <a:solidFill>
              <a:srgbClr val="66FF66"/>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02" name="Line 26"/>
          <p:cNvSpPr>
            <a:spLocks noChangeShapeType="1"/>
          </p:cNvSpPr>
          <p:nvPr/>
        </p:nvSpPr>
        <p:spPr bwMode="auto">
          <a:xfrm>
            <a:off x="4122738" y="4425554"/>
            <a:ext cx="3929062" cy="1190"/>
          </a:xfrm>
          <a:prstGeom prst="line">
            <a:avLst/>
          </a:prstGeom>
          <a:noFill/>
          <a:ln w="76200">
            <a:solidFill>
              <a:srgbClr val="FFFF66"/>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03" name="Text Box 27"/>
          <p:cNvSpPr txBox="1">
            <a:spLocks noChangeArrowheads="1"/>
          </p:cNvSpPr>
          <p:nvPr/>
        </p:nvSpPr>
        <p:spPr bwMode="auto">
          <a:xfrm>
            <a:off x="5075238" y="4498182"/>
            <a:ext cx="20558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b="1">
                <a:latin typeface="微软雅黑" panose="020B0503020204020204" pitchFamily="34" charset="-122"/>
                <a:ea typeface="微软雅黑" panose="020B0503020204020204" pitchFamily="34" charset="-122"/>
              </a:rPr>
              <a:t>水平宽度</a:t>
            </a:r>
          </a:p>
        </p:txBody>
      </p:sp>
      <p:sp>
        <p:nvSpPr>
          <p:cNvPr id="16404" name="Text Box 28"/>
          <p:cNvSpPr txBox="1">
            <a:spLocks noChangeArrowheads="1"/>
          </p:cNvSpPr>
          <p:nvPr/>
        </p:nvSpPr>
        <p:spPr bwMode="auto">
          <a:xfrm>
            <a:off x="7485460" y="2856310"/>
            <a:ext cx="615553" cy="1930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800" b="1">
                <a:solidFill>
                  <a:srgbClr val="66FF66"/>
                </a:solidFill>
                <a:latin typeface="微软雅黑" panose="020B0503020204020204" pitchFamily="34" charset="-122"/>
                <a:ea typeface="微软雅黑" panose="020B0503020204020204" pitchFamily="34" charset="-122"/>
              </a:rPr>
              <a:t>铅直高度</a:t>
            </a:r>
          </a:p>
        </p:txBody>
      </p:sp>
      <p:sp>
        <p:nvSpPr>
          <p:cNvPr id="16405" name="Arc 29"/>
          <p:cNvSpPr/>
          <p:nvPr/>
        </p:nvSpPr>
        <p:spPr bwMode="auto">
          <a:xfrm>
            <a:off x="4510089" y="4070748"/>
            <a:ext cx="206375" cy="359569"/>
          </a:xfrm>
          <a:custGeom>
            <a:avLst/>
            <a:gdLst>
              <a:gd name="T0" fmla="*/ 0 w 20964"/>
              <a:gd name="T1" fmla="*/ 0 h 21694"/>
              <a:gd name="T2" fmla="*/ 206375 w 20964"/>
              <a:gd name="T3" fmla="*/ 361950 h 21694"/>
              <a:gd name="T4" fmla="*/ -3052 w 20964"/>
              <a:gd name="T5" fmla="*/ 358863 h 21694"/>
              <a:gd name="T6" fmla="*/ 0 60000 65536"/>
              <a:gd name="T7" fmla="*/ 0 60000 65536"/>
              <a:gd name="T8" fmla="*/ 0 60000 65536"/>
              <a:gd name="T9" fmla="*/ 0 w 20964"/>
              <a:gd name="T10" fmla="*/ 0 h 21694"/>
              <a:gd name="T11" fmla="*/ 20964 w 20964"/>
              <a:gd name="T12" fmla="*/ 21694 h 21694"/>
            </a:gdLst>
            <a:ahLst/>
            <a:cxnLst>
              <a:cxn ang="T6">
                <a:pos x="T0" y="T1"/>
              </a:cxn>
              <a:cxn ang="T7">
                <a:pos x="T2" y="T3"/>
              </a:cxn>
              <a:cxn ang="T8">
                <a:pos x="T4" y="T5"/>
              </a:cxn>
            </a:cxnLst>
            <a:rect l="T9" t="T10" r="T11" b="T12"/>
            <a:pathLst>
              <a:path w="20964" h="21694" fill="none" extrusionOk="0">
                <a:moveTo>
                  <a:pt x="1" y="-88"/>
                </a:moveTo>
                <a:cubicBezTo>
                  <a:pt x="11807" y="82"/>
                  <a:pt x="21289" y="9702"/>
                  <a:pt x="21289" y="21509"/>
                </a:cubicBezTo>
                <a:cubicBezTo>
                  <a:pt x="21289" y="21571"/>
                  <a:pt x="21288" y="21634"/>
                  <a:pt x="21288" y="21696"/>
                </a:cubicBezTo>
              </a:path>
              <a:path w="20964" h="21694" stroke="0" extrusionOk="0">
                <a:moveTo>
                  <a:pt x="1" y="-88"/>
                </a:moveTo>
                <a:cubicBezTo>
                  <a:pt x="11807" y="82"/>
                  <a:pt x="21289" y="9702"/>
                  <a:pt x="21289" y="21509"/>
                </a:cubicBezTo>
                <a:cubicBezTo>
                  <a:pt x="21289" y="21571"/>
                  <a:pt x="21288" y="21634"/>
                  <a:pt x="21288" y="21696"/>
                </a:cubicBezTo>
                <a:lnTo>
                  <a:pt x="-310" y="21509"/>
                </a:lnTo>
                <a:close/>
              </a:path>
            </a:pathLst>
          </a:custGeom>
          <a:noFill/>
          <a:ln w="762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406" name="Text Box 30"/>
          <p:cNvSpPr txBox="1">
            <a:spLocks noChangeArrowheads="1"/>
          </p:cNvSpPr>
          <p:nvPr/>
        </p:nvSpPr>
        <p:spPr bwMode="auto">
          <a:xfrm>
            <a:off x="4735513" y="3913585"/>
            <a:ext cx="1276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b="1">
                <a:solidFill>
                  <a:srgbClr val="FF0000"/>
                </a:solidFill>
                <a:latin typeface="微软雅黑" panose="020B0503020204020204" pitchFamily="34" charset="-122"/>
                <a:ea typeface="微软雅黑" panose="020B0503020204020204" pitchFamily="34" charset="-122"/>
              </a:rPr>
              <a:t>A</a:t>
            </a:r>
            <a:endParaRPr lang="zh-CN" altLang="en-US" sz="2800" b="1">
              <a:solidFill>
                <a:srgbClr val="FF0000"/>
              </a:solidFill>
              <a:latin typeface="微软雅黑" panose="020B0503020204020204" pitchFamily="34" charset="-122"/>
              <a:ea typeface="微软雅黑" panose="020B0503020204020204" pitchFamily="34" charset="-122"/>
            </a:endParaRPr>
          </a:p>
        </p:txBody>
      </p:sp>
      <p:grpSp>
        <p:nvGrpSpPr>
          <p:cNvPr id="16407" name="Group 10"/>
          <p:cNvGrpSpPr/>
          <p:nvPr/>
        </p:nvGrpSpPr>
        <p:grpSpPr bwMode="auto">
          <a:xfrm rot="1020831">
            <a:off x="4451350" y="364331"/>
            <a:ext cx="3060700" cy="4438650"/>
            <a:chOff x="3288" y="981"/>
            <a:chExt cx="1724" cy="3048"/>
          </a:xfrm>
        </p:grpSpPr>
        <p:sp>
          <p:nvSpPr>
            <p:cNvPr id="16408" name="Line 11"/>
            <p:cNvSpPr>
              <a:spLocks noChangeShapeType="1"/>
            </p:cNvSpPr>
            <p:nvPr/>
          </p:nvSpPr>
          <p:spPr bwMode="auto">
            <a:xfrm flipH="1">
              <a:off x="3288" y="1216"/>
              <a:ext cx="1542" cy="2586"/>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09" name="Line 12"/>
            <p:cNvSpPr>
              <a:spLocks noChangeShapeType="1"/>
            </p:cNvSpPr>
            <p:nvPr/>
          </p:nvSpPr>
          <p:spPr bwMode="auto">
            <a:xfrm>
              <a:off x="4880" y="981"/>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10" name="Line 13"/>
            <p:cNvSpPr>
              <a:spLocks noChangeShapeType="1"/>
            </p:cNvSpPr>
            <p:nvPr/>
          </p:nvSpPr>
          <p:spPr bwMode="auto">
            <a:xfrm flipH="1">
              <a:off x="3470" y="1216"/>
              <a:ext cx="1542" cy="2813"/>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11" name="Line 14"/>
            <p:cNvSpPr>
              <a:spLocks noChangeShapeType="1"/>
            </p:cNvSpPr>
            <p:nvPr/>
          </p:nvSpPr>
          <p:spPr bwMode="auto">
            <a:xfrm>
              <a:off x="3470" y="3484"/>
              <a:ext cx="181" cy="136"/>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12" name="Line 15"/>
            <p:cNvSpPr>
              <a:spLocks noChangeShapeType="1"/>
            </p:cNvSpPr>
            <p:nvPr/>
          </p:nvSpPr>
          <p:spPr bwMode="auto">
            <a:xfrm>
              <a:off x="3606" y="3258"/>
              <a:ext cx="181" cy="135"/>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13" name="Line 16"/>
            <p:cNvSpPr>
              <a:spLocks noChangeShapeType="1"/>
            </p:cNvSpPr>
            <p:nvPr/>
          </p:nvSpPr>
          <p:spPr bwMode="auto">
            <a:xfrm>
              <a:off x="3742" y="3076"/>
              <a:ext cx="181" cy="91"/>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14" name="Line 17"/>
            <p:cNvSpPr>
              <a:spLocks noChangeShapeType="1"/>
            </p:cNvSpPr>
            <p:nvPr/>
          </p:nvSpPr>
          <p:spPr bwMode="auto">
            <a:xfrm>
              <a:off x="3878" y="2849"/>
              <a:ext cx="181" cy="91"/>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15" name="Line 18"/>
            <p:cNvSpPr>
              <a:spLocks noChangeShapeType="1"/>
            </p:cNvSpPr>
            <p:nvPr/>
          </p:nvSpPr>
          <p:spPr bwMode="auto">
            <a:xfrm>
              <a:off x="4014" y="2623"/>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16" name="Line 19"/>
            <p:cNvSpPr>
              <a:spLocks noChangeShapeType="1"/>
            </p:cNvSpPr>
            <p:nvPr/>
          </p:nvSpPr>
          <p:spPr bwMode="auto">
            <a:xfrm>
              <a:off x="4150" y="2396"/>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17" name="Line 20"/>
            <p:cNvSpPr>
              <a:spLocks noChangeShapeType="1"/>
            </p:cNvSpPr>
            <p:nvPr/>
          </p:nvSpPr>
          <p:spPr bwMode="auto">
            <a:xfrm>
              <a:off x="4286" y="2169"/>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18" name="Line 21"/>
            <p:cNvSpPr>
              <a:spLocks noChangeShapeType="1"/>
            </p:cNvSpPr>
            <p:nvPr/>
          </p:nvSpPr>
          <p:spPr bwMode="auto">
            <a:xfrm>
              <a:off x="4422" y="1942"/>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19" name="Line 22"/>
            <p:cNvSpPr>
              <a:spLocks noChangeShapeType="1"/>
            </p:cNvSpPr>
            <p:nvPr/>
          </p:nvSpPr>
          <p:spPr bwMode="auto">
            <a:xfrm>
              <a:off x="4513" y="1715"/>
              <a:ext cx="181" cy="91"/>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20" name="Line 23"/>
            <p:cNvSpPr>
              <a:spLocks noChangeShapeType="1"/>
            </p:cNvSpPr>
            <p:nvPr/>
          </p:nvSpPr>
          <p:spPr bwMode="auto">
            <a:xfrm>
              <a:off x="4649" y="1489"/>
              <a:ext cx="181" cy="45"/>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vertical)">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11238" y="1502569"/>
            <a:ext cx="6661150" cy="640556"/>
          </a:xfrm>
          <a:prstGeom prst="rect">
            <a:avLst/>
          </a:prstGeom>
          <a:solidFill>
            <a:schemeClr val="accent5">
              <a:lumMod val="20000"/>
              <a:lumOff val="80000"/>
            </a:schemeClr>
          </a:solidFill>
          <a:ln w="38100">
            <a:solidFill>
              <a:srgbClr val="0000CC"/>
            </a:solidFill>
            <a:miter/>
          </a:ln>
        </p:spPr>
        <p:txBody>
          <a:bodyPr>
            <a:spAutoFit/>
          </a:bodyPr>
          <a:lstStyle/>
          <a:p>
            <a:pPr fontAlgn="auto">
              <a:lnSpc>
                <a:spcPct val="150000"/>
              </a:lnSpc>
              <a:spcBef>
                <a:spcPts val="0"/>
              </a:spcBef>
              <a:spcAft>
                <a:spcPts val="0"/>
              </a:spcAft>
              <a:defRPr/>
            </a:pPr>
            <a:r>
              <a:rPr lang="zh-CN" altLang="en-US" sz="2400" b="1" dirty="0">
                <a:latin typeface="+mn-ea"/>
                <a:ea typeface="+mn-ea"/>
              </a:rPr>
              <a:t>  归纳：</a:t>
            </a:r>
            <a:r>
              <a:rPr lang="en-US" altLang="zh-CN" sz="2400" b="1" dirty="0">
                <a:latin typeface="+mn-ea"/>
                <a:ea typeface="+mn-ea"/>
              </a:rPr>
              <a:t>∠</a:t>
            </a:r>
            <a:r>
              <a:rPr lang="en-US" altLang="zh-CN" sz="2400" b="1" i="1" dirty="0">
                <a:latin typeface="+mn-ea"/>
                <a:ea typeface="+mn-ea"/>
              </a:rPr>
              <a:t>A</a:t>
            </a:r>
            <a:r>
              <a:rPr lang="zh-CN" altLang="en-US" sz="2400" b="1" dirty="0">
                <a:latin typeface="+mn-ea"/>
                <a:ea typeface="+mn-ea"/>
              </a:rPr>
              <a:t>越大，</a:t>
            </a:r>
            <a:r>
              <a:rPr lang="en-US" altLang="zh-CN" sz="2400" b="1" dirty="0" err="1">
                <a:latin typeface="+mn-ea"/>
                <a:ea typeface="+mn-ea"/>
              </a:rPr>
              <a:t>tan</a:t>
            </a:r>
            <a:r>
              <a:rPr lang="en-US" altLang="zh-CN" sz="2400" b="1" i="1" dirty="0" err="1">
                <a:latin typeface="+mn-ea"/>
                <a:ea typeface="+mn-ea"/>
              </a:rPr>
              <a:t>A</a:t>
            </a:r>
            <a:r>
              <a:rPr lang="zh-CN" altLang="en-US" sz="2400" b="1" dirty="0">
                <a:latin typeface="+mn-ea"/>
                <a:ea typeface="+mn-ea"/>
              </a:rPr>
              <a:t>越</a:t>
            </a:r>
            <a:r>
              <a:rPr lang="zh-CN" altLang="en-US" sz="2400" b="1" u="sng" dirty="0">
                <a:latin typeface="+mn-ea"/>
                <a:ea typeface="+mn-ea"/>
              </a:rPr>
              <a:t> </a:t>
            </a:r>
            <a:r>
              <a:rPr lang="zh-CN" altLang="en-US" sz="2400" b="1" u="sng" dirty="0">
                <a:solidFill>
                  <a:srgbClr val="FF0000"/>
                </a:solidFill>
                <a:latin typeface="+mn-ea"/>
                <a:ea typeface="+mn-ea"/>
              </a:rPr>
              <a:t>大</a:t>
            </a:r>
            <a:r>
              <a:rPr lang="zh-CN" altLang="en-US" sz="2400" b="1" u="sng" dirty="0">
                <a:latin typeface="+mn-ea"/>
                <a:ea typeface="+mn-ea"/>
              </a:rPr>
              <a:t> </a:t>
            </a:r>
            <a:r>
              <a:rPr lang="zh-CN" altLang="en-US" sz="2400" b="1" dirty="0">
                <a:latin typeface="+mn-ea"/>
                <a:ea typeface="+mn-ea"/>
              </a:rPr>
              <a:t>，梯子越</a:t>
            </a:r>
            <a:r>
              <a:rPr lang="zh-CN" altLang="en-US" sz="2400" b="1" u="sng" dirty="0">
                <a:solidFill>
                  <a:srgbClr val="FF0000"/>
                </a:solidFill>
                <a:latin typeface="+mn-ea"/>
                <a:ea typeface="+mn-ea"/>
              </a:rPr>
              <a:t>陡</a:t>
            </a:r>
            <a:r>
              <a:rPr lang="zh-CN" altLang="en-US" sz="2400" b="1" u="sng" dirty="0">
                <a:latin typeface="+mn-ea"/>
                <a:ea typeface="+mn-ea"/>
              </a:rPr>
              <a:t> </a:t>
            </a:r>
            <a:r>
              <a:rPr lang="en-US" altLang="zh-CN" sz="2400" b="1" dirty="0">
                <a:latin typeface="+mn-ea"/>
                <a:ea typeface="+mn-ea"/>
              </a:rPr>
              <a:t>.</a:t>
            </a:r>
          </a:p>
        </p:txBody>
      </p:sp>
      <p:sp>
        <p:nvSpPr>
          <p:cNvPr id="17411" name="Freeform 85"/>
          <p:cNvSpPr>
            <a:spLocks noChangeArrowheads="1"/>
          </p:cNvSpPr>
          <p:nvPr/>
        </p:nvSpPr>
        <p:spPr bwMode="auto">
          <a:xfrm>
            <a:off x="976313" y="160735"/>
            <a:ext cx="55562" cy="4238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7412" name="组合 5"/>
          <p:cNvGrpSpPr/>
          <p:nvPr/>
        </p:nvGrpSpPr>
        <p:grpSpPr bwMode="auto">
          <a:xfrm>
            <a:off x="274639" y="122635"/>
            <a:ext cx="2136775" cy="511969"/>
            <a:chOff x="445652" y="218396"/>
            <a:chExt cx="2136260" cy="515092"/>
          </a:xfrm>
        </p:grpSpPr>
        <p:sp>
          <p:nvSpPr>
            <p:cNvPr id="7" name="TextBox 6"/>
            <p:cNvSpPr txBox="1"/>
            <p:nvPr/>
          </p:nvSpPr>
          <p:spPr bwMode="auto">
            <a:xfrm>
              <a:off x="1105893" y="272301"/>
              <a:ext cx="1415709"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微软雅黑" panose="020B0503020204020204" pitchFamily="34" charset="-122"/>
                  <a:ea typeface="微软雅黑" panose="020B0503020204020204" pitchFamily="34" charset="-122"/>
                </a:rPr>
                <a:t>课堂探究</a:t>
              </a:r>
              <a:endParaRPr lang="en-US" altLang="zh-CN" sz="2400" b="1" kern="0" dirty="0">
                <a:latin typeface="微软雅黑" panose="020B0503020204020204" pitchFamily="34" charset="-122"/>
                <a:ea typeface="微软雅黑" panose="020B0503020204020204" pitchFamily="34" charset="-122"/>
              </a:endParaRPr>
            </a:p>
          </p:txBody>
        </p:sp>
        <p:cxnSp>
          <p:nvCxnSpPr>
            <p:cNvPr id="17414"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7415"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矩形 240643"/>
          <p:cNvSpPr>
            <a:spLocks noChangeArrowheads="1"/>
          </p:cNvSpPr>
          <p:nvPr/>
        </p:nvSpPr>
        <p:spPr bwMode="auto">
          <a:xfrm>
            <a:off x="1092200" y="2643188"/>
            <a:ext cx="609758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ct val="50000"/>
              </a:spcBef>
            </a:pPr>
            <a:r>
              <a:rPr lang="zh-CN" altLang="en-US" sz="2000">
                <a:solidFill>
                  <a:srgbClr val="FF0000"/>
                </a:solidFill>
                <a:latin typeface="微软雅黑" panose="020B0503020204020204" pitchFamily="34" charset="-122"/>
                <a:ea typeface="微软雅黑" panose="020B0503020204020204" pitchFamily="34" charset="-122"/>
              </a:rPr>
              <a:t>思考：</a:t>
            </a:r>
            <a:r>
              <a:rPr lang="en-US" altLang="zh-CN" sz="2000">
                <a:solidFill>
                  <a:srgbClr val="FF0000"/>
                </a:solidFill>
                <a:latin typeface="微软雅黑" panose="020B0503020204020204" pitchFamily="34" charset="-122"/>
                <a:ea typeface="微软雅黑" panose="020B0503020204020204" pitchFamily="34" charset="-122"/>
              </a:rPr>
              <a:t>tanA </a:t>
            </a:r>
            <a:r>
              <a:rPr lang="zh-CN" altLang="en-US" sz="2000">
                <a:solidFill>
                  <a:srgbClr val="FF0000"/>
                </a:solidFill>
                <a:latin typeface="微软雅黑" panose="020B0503020204020204" pitchFamily="34" charset="-122"/>
                <a:ea typeface="微软雅黑" panose="020B0503020204020204" pitchFamily="34" charset="-122"/>
              </a:rPr>
              <a:t>的大小与直角三角形的大小有关系吗？</a:t>
            </a:r>
            <a:endParaRPr lang="en-US" altLang="zh-CN" sz="200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460376" y="1454944"/>
            <a:ext cx="38957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b="1">
                <a:solidFill>
                  <a:srgbClr val="FF3300"/>
                </a:solidFill>
                <a:latin typeface="微软雅黑" panose="020B0503020204020204" pitchFamily="34" charset="-122"/>
                <a:ea typeface="微软雅黑" panose="020B0503020204020204" pitchFamily="34" charset="-122"/>
              </a:rPr>
              <a:t>∵∠</a:t>
            </a:r>
            <a:r>
              <a:rPr lang="en-US" altLang="zh-CN" b="1">
                <a:solidFill>
                  <a:srgbClr val="FF3300"/>
                </a:solidFill>
                <a:latin typeface="微软雅黑" panose="020B0503020204020204" pitchFamily="34" charset="-122"/>
                <a:ea typeface="微软雅黑" panose="020B0503020204020204" pitchFamily="34" charset="-122"/>
              </a:rPr>
              <a:t>A=∠A   ∠AC</a:t>
            </a:r>
            <a:r>
              <a:rPr lang="en-US" altLang="zh-CN" b="1" baseline="-25000">
                <a:solidFill>
                  <a:srgbClr val="FF3300"/>
                </a:solidFill>
                <a:latin typeface="微软雅黑" panose="020B0503020204020204" pitchFamily="34" charset="-122"/>
                <a:ea typeface="微软雅黑" panose="020B0503020204020204" pitchFamily="34" charset="-122"/>
              </a:rPr>
              <a:t>1</a:t>
            </a:r>
            <a:r>
              <a:rPr lang="en-US" altLang="zh-CN" b="1">
                <a:solidFill>
                  <a:srgbClr val="FF3300"/>
                </a:solidFill>
                <a:latin typeface="微软雅黑" panose="020B0503020204020204" pitchFamily="34" charset="-122"/>
                <a:ea typeface="微软雅黑" panose="020B0503020204020204" pitchFamily="34" charset="-122"/>
              </a:rPr>
              <a:t>B</a:t>
            </a:r>
            <a:r>
              <a:rPr lang="en-US" altLang="zh-CN" b="1" baseline="-25000">
                <a:solidFill>
                  <a:srgbClr val="FF3300"/>
                </a:solidFill>
                <a:latin typeface="微软雅黑" panose="020B0503020204020204" pitchFamily="34" charset="-122"/>
                <a:ea typeface="微软雅黑" panose="020B0503020204020204" pitchFamily="34" charset="-122"/>
              </a:rPr>
              <a:t>1</a:t>
            </a:r>
            <a:r>
              <a:rPr lang="en-US" altLang="zh-CN" b="1">
                <a:solidFill>
                  <a:srgbClr val="FF3300"/>
                </a:solidFill>
                <a:latin typeface="微软雅黑" panose="020B0503020204020204" pitchFamily="34" charset="-122"/>
                <a:ea typeface="微软雅黑" panose="020B0503020204020204" pitchFamily="34" charset="-122"/>
              </a:rPr>
              <a:t>=∠AC</a:t>
            </a:r>
            <a:r>
              <a:rPr lang="en-US" altLang="zh-CN" b="1" baseline="-25000">
                <a:solidFill>
                  <a:srgbClr val="FF3300"/>
                </a:solidFill>
                <a:latin typeface="微软雅黑" panose="020B0503020204020204" pitchFamily="34" charset="-122"/>
                <a:ea typeface="微软雅黑" panose="020B0503020204020204" pitchFamily="34" charset="-122"/>
              </a:rPr>
              <a:t>2</a:t>
            </a:r>
            <a:r>
              <a:rPr lang="en-US" altLang="zh-CN" b="1">
                <a:solidFill>
                  <a:srgbClr val="FF3300"/>
                </a:solidFill>
                <a:latin typeface="微软雅黑" panose="020B0503020204020204" pitchFamily="34" charset="-122"/>
                <a:ea typeface="微软雅黑" panose="020B0503020204020204" pitchFamily="34" charset="-122"/>
              </a:rPr>
              <a:t>B</a:t>
            </a:r>
            <a:r>
              <a:rPr lang="en-US" altLang="zh-CN" b="1" baseline="-25000">
                <a:solidFill>
                  <a:srgbClr val="FF3300"/>
                </a:solidFill>
                <a:latin typeface="微软雅黑" panose="020B0503020204020204" pitchFamily="34" charset="-122"/>
                <a:ea typeface="微软雅黑" panose="020B0503020204020204" pitchFamily="34" charset="-122"/>
              </a:rPr>
              <a:t>2</a:t>
            </a:r>
          </a:p>
          <a:p>
            <a:endParaRPr lang="en-US" altLang="zh-CN" b="1">
              <a:solidFill>
                <a:srgbClr val="FF3300"/>
              </a:solidFill>
              <a:latin typeface="微软雅黑" panose="020B0503020204020204" pitchFamily="34" charset="-122"/>
              <a:ea typeface="微软雅黑" panose="020B0503020204020204" pitchFamily="34" charset="-122"/>
            </a:endParaRPr>
          </a:p>
          <a:p>
            <a:r>
              <a:rPr lang="en-US" altLang="zh-CN" b="1">
                <a:solidFill>
                  <a:srgbClr val="FF3300"/>
                </a:solidFill>
                <a:latin typeface="微软雅黑" panose="020B0503020204020204" pitchFamily="34" charset="-122"/>
                <a:ea typeface="微软雅黑" panose="020B0503020204020204" pitchFamily="34" charset="-122"/>
              </a:rPr>
              <a:t>∴Rt△AC</a:t>
            </a:r>
            <a:r>
              <a:rPr lang="en-US" altLang="zh-CN" b="1" baseline="-25000">
                <a:solidFill>
                  <a:srgbClr val="FF3300"/>
                </a:solidFill>
                <a:latin typeface="微软雅黑" panose="020B0503020204020204" pitchFamily="34" charset="-122"/>
                <a:ea typeface="微软雅黑" panose="020B0503020204020204" pitchFamily="34" charset="-122"/>
              </a:rPr>
              <a:t>1</a:t>
            </a:r>
            <a:r>
              <a:rPr lang="en-US" altLang="zh-CN" b="1">
                <a:solidFill>
                  <a:srgbClr val="FF3300"/>
                </a:solidFill>
                <a:latin typeface="微软雅黑" panose="020B0503020204020204" pitchFamily="34" charset="-122"/>
                <a:ea typeface="微软雅黑" panose="020B0503020204020204" pitchFamily="34" charset="-122"/>
              </a:rPr>
              <a:t>B</a:t>
            </a:r>
            <a:r>
              <a:rPr lang="en-US" altLang="zh-CN" b="1" baseline="-25000">
                <a:solidFill>
                  <a:srgbClr val="FF3300"/>
                </a:solidFill>
                <a:latin typeface="微软雅黑" panose="020B0503020204020204" pitchFamily="34" charset="-122"/>
                <a:ea typeface="微软雅黑" panose="020B0503020204020204" pitchFamily="34" charset="-122"/>
              </a:rPr>
              <a:t>1</a:t>
            </a:r>
            <a:r>
              <a:rPr lang="en-US" altLang="zh-CN" b="1">
                <a:solidFill>
                  <a:srgbClr val="FF3300"/>
                </a:solidFill>
                <a:latin typeface="微软雅黑" panose="020B0503020204020204" pitchFamily="34" charset="-122"/>
                <a:ea typeface="微软雅黑" panose="020B0503020204020204" pitchFamily="34" charset="-122"/>
              </a:rPr>
              <a:t>∽Rt△AC</a:t>
            </a:r>
            <a:r>
              <a:rPr lang="en-US" altLang="zh-CN" b="1" baseline="-25000">
                <a:solidFill>
                  <a:srgbClr val="FF3300"/>
                </a:solidFill>
                <a:latin typeface="微软雅黑" panose="020B0503020204020204" pitchFamily="34" charset="-122"/>
                <a:ea typeface="微软雅黑" panose="020B0503020204020204" pitchFamily="34" charset="-122"/>
              </a:rPr>
              <a:t>2</a:t>
            </a:r>
            <a:r>
              <a:rPr lang="en-US" altLang="zh-CN" b="1">
                <a:solidFill>
                  <a:srgbClr val="FF3300"/>
                </a:solidFill>
                <a:latin typeface="微软雅黑" panose="020B0503020204020204" pitchFamily="34" charset="-122"/>
                <a:ea typeface="微软雅黑" panose="020B0503020204020204" pitchFamily="34" charset="-122"/>
              </a:rPr>
              <a:t>B</a:t>
            </a:r>
            <a:r>
              <a:rPr lang="en-US" altLang="zh-CN" b="1" baseline="-25000">
                <a:solidFill>
                  <a:srgbClr val="FF3300"/>
                </a:solidFill>
                <a:latin typeface="微软雅黑" panose="020B0503020204020204" pitchFamily="34" charset="-122"/>
                <a:ea typeface="微软雅黑" panose="020B0503020204020204" pitchFamily="34" charset="-122"/>
              </a:rPr>
              <a:t>2</a:t>
            </a:r>
            <a:r>
              <a:rPr lang="en-US" altLang="zh-CN" b="1" baseline="-25000">
                <a:solidFill>
                  <a:schemeClr val="bg2"/>
                </a:solidFill>
                <a:latin typeface="微软雅黑" panose="020B0503020204020204" pitchFamily="34" charset="-122"/>
                <a:ea typeface="微软雅黑" panose="020B0503020204020204" pitchFamily="34" charset="-122"/>
              </a:rPr>
              <a:t> </a:t>
            </a:r>
          </a:p>
          <a:p>
            <a:endParaRPr lang="zh-CN" altLang="en-US">
              <a:solidFill>
                <a:srgbClr val="000000"/>
              </a:solidFill>
              <a:latin typeface="微软雅黑" panose="020B0503020204020204" pitchFamily="34" charset="-122"/>
              <a:ea typeface="微软雅黑" panose="020B0503020204020204" pitchFamily="34" charset="-122"/>
            </a:endParaRPr>
          </a:p>
        </p:txBody>
      </p:sp>
      <p:sp>
        <p:nvSpPr>
          <p:cNvPr id="6" name="Rectangle 4"/>
          <p:cNvSpPr>
            <a:spLocks noChangeArrowheads="1"/>
          </p:cNvSpPr>
          <p:nvPr/>
        </p:nvSpPr>
        <p:spPr bwMode="auto">
          <a:xfrm>
            <a:off x="317501" y="1000125"/>
            <a:ext cx="4398963"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solidFill>
                  <a:srgbClr val="000000"/>
                </a:solidFill>
                <a:latin typeface="微软雅黑" panose="020B0503020204020204" pitchFamily="34" charset="-122"/>
                <a:ea typeface="微软雅黑" panose="020B0503020204020204" pitchFamily="34" charset="-122"/>
              </a:rPr>
              <a:t>  </a:t>
            </a:r>
            <a:r>
              <a:rPr lang="en-US" altLang="zh-CN">
                <a:solidFill>
                  <a:srgbClr val="000000"/>
                </a:solidFill>
                <a:latin typeface="微软雅黑" panose="020B0503020204020204" pitchFamily="34" charset="-122"/>
                <a:ea typeface="微软雅黑" panose="020B0503020204020204" pitchFamily="34" charset="-122"/>
              </a:rPr>
              <a:t>(1).Rt△AB</a:t>
            </a:r>
            <a:r>
              <a:rPr lang="en-US" altLang="zh-CN" baseline="-25000">
                <a:solidFill>
                  <a:srgbClr val="000000"/>
                </a:solidFill>
                <a:latin typeface="微软雅黑" panose="020B0503020204020204" pitchFamily="34" charset="-122"/>
                <a:ea typeface="微软雅黑" panose="020B0503020204020204" pitchFamily="34" charset="-122"/>
              </a:rPr>
              <a:t>1</a:t>
            </a:r>
            <a:r>
              <a:rPr lang="en-US" altLang="zh-CN">
                <a:solidFill>
                  <a:srgbClr val="000000"/>
                </a:solidFill>
                <a:latin typeface="微软雅黑" panose="020B0503020204020204" pitchFamily="34" charset="-122"/>
                <a:ea typeface="微软雅黑" panose="020B0503020204020204" pitchFamily="34" charset="-122"/>
              </a:rPr>
              <a:t>C</a:t>
            </a:r>
            <a:r>
              <a:rPr lang="en-US" altLang="zh-CN" baseline="-25000">
                <a:solidFill>
                  <a:srgbClr val="000000"/>
                </a:solidFill>
                <a:latin typeface="微软雅黑" panose="020B0503020204020204" pitchFamily="34" charset="-122"/>
                <a:ea typeface="微软雅黑" panose="020B0503020204020204" pitchFamily="34" charset="-122"/>
              </a:rPr>
              <a:t>1</a:t>
            </a:r>
            <a:r>
              <a:rPr lang="zh-CN" altLang="en-US">
                <a:solidFill>
                  <a:srgbClr val="000000"/>
                </a:solidFill>
                <a:latin typeface="微软雅黑" panose="020B0503020204020204" pitchFamily="34" charset="-122"/>
                <a:ea typeface="微软雅黑" panose="020B0503020204020204" pitchFamily="34" charset="-122"/>
              </a:rPr>
              <a:t>和</a:t>
            </a:r>
            <a:r>
              <a:rPr lang="en-US" altLang="zh-CN">
                <a:solidFill>
                  <a:srgbClr val="000000"/>
                </a:solidFill>
                <a:latin typeface="微软雅黑" panose="020B0503020204020204" pitchFamily="34" charset="-122"/>
                <a:ea typeface="微软雅黑" panose="020B0503020204020204" pitchFamily="34" charset="-122"/>
              </a:rPr>
              <a:t>Rt△AB</a:t>
            </a:r>
            <a:r>
              <a:rPr lang="en-US" altLang="zh-CN" baseline="-25000">
                <a:solidFill>
                  <a:srgbClr val="000000"/>
                </a:solidFill>
                <a:latin typeface="微软雅黑" panose="020B0503020204020204" pitchFamily="34" charset="-122"/>
                <a:ea typeface="微软雅黑" panose="020B0503020204020204" pitchFamily="34" charset="-122"/>
              </a:rPr>
              <a:t>2</a:t>
            </a:r>
            <a:r>
              <a:rPr lang="en-US" altLang="zh-CN">
                <a:solidFill>
                  <a:srgbClr val="000000"/>
                </a:solidFill>
                <a:latin typeface="微软雅黑" panose="020B0503020204020204" pitchFamily="34" charset="-122"/>
                <a:ea typeface="微软雅黑" panose="020B0503020204020204" pitchFamily="34" charset="-122"/>
              </a:rPr>
              <a:t>C</a:t>
            </a:r>
            <a:r>
              <a:rPr lang="en-US" altLang="zh-CN" baseline="-25000">
                <a:solidFill>
                  <a:srgbClr val="000000"/>
                </a:solidFill>
                <a:latin typeface="微软雅黑" panose="020B0503020204020204" pitchFamily="34" charset="-122"/>
                <a:ea typeface="微软雅黑" panose="020B0503020204020204" pitchFamily="34" charset="-122"/>
              </a:rPr>
              <a:t>2</a:t>
            </a:r>
            <a:r>
              <a:rPr lang="zh-CN" altLang="en-US">
                <a:solidFill>
                  <a:srgbClr val="000000"/>
                </a:solidFill>
                <a:latin typeface="微软雅黑" panose="020B0503020204020204" pitchFamily="34" charset="-122"/>
                <a:ea typeface="微软雅黑" panose="020B0503020204020204" pitchFamily="34" charset="-122"/>
              </a:rPr>
              <a:t>有什么关系</a:t>
            </a:r>
            <a:r>
              <a:rPr lang="en-US" altLang="zh-CN">
                <a:solidFill>
                  <a:srgbClr val="000000"/>
                </a:solidFill>
                <a:latin typeface="微软雅黑" panose="020B0503020204020204" pitchFamily="34" charset="-122"/>
                <a:ea typeface="微软雅黑" panose="020B0503020204020204" pitchFamily="34" charset="-122"/>
              </a:rPr>
              <a:t>? </a:t>
            </a:r>
            <a:endParaRPr lang="en-US" altLang="zh-CN" b="1">
              <a:solidFill>
                <a:schemeClr val="bg2"/>
              </a:solidFill>
              <a:latin typeface="微软雅黑" panose="020B0503020204020204" pitchFamily="34" charset="-122"/>
              <a:ea typeface="微软雅黑" panose="020B0503020204020204" pitchFamily="34" charset="-122"/>
            </a:endParaRPr>
          </a:p>
        </p:txBody>
      </p:sp>
      <p:sp>
        <p:nvSpPr>
          <p:cNvPr id="7" name="Rectangle 5"/>
          <p:cNvSpPr>
            <a:spLocks noChangeArrowheads="1"/>
          </p:cNvSpPr>
          <p:nvPr/>
        </p:nvSpPr>
        <p:spPr bwMode="auto">
          <a:xfrm>
            <a:off x="388939" y="3312319"/>
            <a:ext cx="5119687" cy="597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solidFill>
                  <a:srgbClr val="000000"/>
                </a:solidFill>
                <a:latin typeface="微软雅黑" panose="020B0503020204020204" pitchFamily="34" charset="-122"/>
                <a:ea typeface="微软雅黑" panose="020B0503020204020204" pitchFamily="34" charset="-122"/>
              </a:rPr>
              <a:t> （</a:t>
            </a:r>
            <a:r>
              <a:rPr lang="en-US" altLang="zh-CN">
                <a:solidFill>
                  <a:srgbClr val="000000"/>
                </a:solidFill>
                <a:latin typeface="微软雅黑" panose="020B0503020204020204" pitchFamily="34" charset="-122"/>
                <a:ea typeface="微软雅黑" panose="020B0503020204020204" pitchFamily="34" charset="-122"/>
              </a:rPr>
              <a:t>3</a:t>
            </a:r>
            <a:r>
              <a:rPr lang="zh-CN" altLang="en-US">
                <a:solidFill>
                  <a:srgbClr val="000000"/>
                </a:solidFill>
                <a:latin typeface="微软雅黑" panose="020B0503020204020204" pitchFamily="34" charset="-122"/>
                <a:ea typeface="微软雅黑" panose="020B0503020204020204" pitchFamily="34" charset="-122"/>
              </a:rPr>
              <a:t>）如果改变</a:t>
            </a:r>
            <a:r>
              <a:rPr lang="en-US" altLang="zh-CN">
                <a:solidFill>
                  <a:srgbClr val="000000"/>
                </a:solidFill>
                <a:latin typeface="微软雅黑" panose="020B0503020204020204" pitchFamily="34" charset="-122"/>
                <a:ea typeface="微软雅黑" panose="020B0503020204020204" pitchFamily="34" charset="-122"/>
              </a:rPr>
              <a:t>B</a:t>
            </a:r>
            <a:r>
              <a:rPr lang="en-US" altLang="zh-CN" baseline="-25000">
                <a:solidFill>
                  <a:srgbClr val="000000"/>
                </a:solidFill>
                <a:latin typeface="微软雅黑" panose="020B0503020204020204" pitchFamily="34" charset="-122"/>
                <a:ea typeface="微软雅黑" panose="020B0503020204020204" pitchFamily="34" charset="-122"/>
              </a:rPr>
              <a:t>2</a:t>
            </a:r>
            <a:r>
              <a:rPr lang="zh-CN" altLang="en-US">
                <a:solidFill>
                  <a:srgbClr val="000000"/>
                </a:solidFill>
                <a:latin typeface="微软雅黑" panose="020B0503020204020204" pitchFamily="34" charset="-122"/>
                <a:ea typeface="微软雅黑" panose="020B0503020204020204" pitchFamily="34" charset="-122"/>
              </a:rPr>
              <a:t>在梯子上的位置</a:t>
            </a:r>
            <a:r>
              <a:rPr lang="en-US" altLang="zh-CN">
                <a:solidFill>
                  <a:srgbClr val="000000"/>
                </a:solidFill>
                <a:latin typeface="微软雅黑" panose="020B0503020204020204" pitchFamily="34" charset="-122"/>
                <a:ea typeface="微软雅黑" panose="020B0503020204020204" pitchFamily="34" charset="-122"/>
              </a:rPr>
              <a:t>(</a:t>
            </a:r>
            <a:r>
              <a:rPr lang="zh-CN" altLang="en-US">
                <a:solidFill>
                  <a:srgbClr val="000000"/>
                </a:solidFill>
                <a:latin typeface="微软雅黑" panose="020B0503020204020204" pitchFamily="34" charset="-122"/>
                <a:ea typeface="微软雅黑" panose="020B0503020204020204" pitchFamily="34" charset="-122"/>
              </a:rPr>
              <a:t>如</a:t>
            </a:r>
            <a:r>
              <a:rPr lang="en-US" altLang="zh-CN">
                <a:solidFill>
                  <a:srgbClr val="000000"/>
                </a:solidFill>
                <a:latin typeface="微软雅黑" panose="020B0503020204020204" pitchFamily="34" charset="-122"/>
                <a:ea typeface="微软雅黑" panose="020B0503020204020204" pitchFamily="34" charset="-122"/>
              </a:rPr>
              <a:t>B</a:t>
            </a:r>
            <a:r>
              <a:rPr lang="en-US" altLang="zh-CN" baseline="-25000">
                <a:solidFill>
                  <a:srgbClr val="000000"/>
                </a:solidFill>
                <a:latin typeface="微软雅黑" panose="020B0503020204020204" pitchFamily="34" charset="-122"/>
                <a:ea typeface="微软雅黑" panose="020B0503020204020204" pitchFamily="34" charset="-122"/>
              </a:rPr>
              <a:t>3</a:t>
            </a:r>
            <a:r>
              <a:rPr lang="en-US" altLang="zh-CN">
                <a:solidFill>
                  <a:srgbClr val="000000"/>
                </a:solidFill>
                <a:latin typeface="微软雅黑" panose="020B0503020204020204" pitchFamily="34" charset="-122"/>
                <a:ea typeface="微软雅黑" panose="020B0503020204020204" pitchFamily="34" charset="-122"/>
              </a:rPr>
              <a:t>C</a:t>
            </a:r>
            <a:r>
              <a:rPr lang="en-US" altLang="zh-CN" baseline="-25000">
                <a:solidFill>
                  <a:srgbClr val="000000"/>
                </a:solidFill>
                <a:latin typeface="微软雅黑" panose="020B0503020204020204" pitchFamily="34" charset="-122"/>
                <a:ea typeface="微软雅黑" panose="020B0503020204020204" pitchFamily="34" charset="-122"/>
              </a:rPr>
              <a:t>3 </a:t>
            </a:r>
            <a:r>
              <a:rPr lang="en-US" altLang="zh-CN">
                <a:solidFill>
                  <a:srgbClr val="000000"/>
                </a:solidFill>
                <a:latin typeface="微软雅黑" panose="020B0503020204020204" pitchFamily="34" charset="-122"/>
                <a:ea typeface="微软雅黑" panose="020B0503020204020204" pitchFamily="34" charset="-122"/>
              </a:rPr>
              <a:t>)</a:t>
            </a:r>
            <a:r>
              <a:rPr lang="zh-CN" altLang="en-US">
                <a:solidFill>
                  <a:srgbClr val="000000"/>
                </a:solidFill>
                <a:latin typeface="微软雅黑" panose="020B0503020204020204" pitchFamily="34" charset="-122"/>
                <a:ea typeface="微软雅黑" panose="020B0503020204020204" pitchFamily="34" charset="-122"/>
              </a:rPr>
              <a:t>呢</a:t>
            </a:r>
            <a:r>
              <a:rPr lang="en-US" altLang="zh-CN">
                <a:solidFill>
                  <a:srgbClr val="000000"/>
                </a:solidFill>
                <a:latin typeface="微软雅黑" panose="020B0503020204020204" pitchFamily="34" charset="-122"/>
                <a:ea typeface="微软雅黑" panose="020B0503020204020204" pitchFamily="34" charset="-122"/>
              </a:rPr>
              <a:t>?</a:t>
            </a:r>
          </a:p>
        </p:txBody>
      </p:sp>
      <p:graphicFrame>
        <p:nvGraphicFramePr>
          <p:cNvPr id="8" name="Object 5" descr="4261821251385020072754"/>
          <p:cNvGraphicFramePr>
            <a:graphicFrameLocks noChangeAspect="1"/>
          </p:cNvGraphicFramePr>
          <p:nvPr/>
        </p:nvGraphicFramePr>
        <p:xfrm>
          <a:off x="611188" y="2541985"/>
          <a:ext cx="2665412" cy="650081"/>
        </p:xfrm>
        <a:graphic>
          <a:graphicData uri="http://schemas.openxmlformats.org/presentationml/2006/ole">
            <mc:AlternateContent xmlns:mc="http://schemas.openxmlformats.org/markup-compatibility/2006">
              <mc:Choice xmlns:v="urn:schemas-microsoft-com:vml" Requires="v">
                <p:oleObj spid="_x0000_s18462" r:id="rId3" imgW="4886325" imgH="2676525" progId="">
                  <p:embed/>
                </p:oleObj>
              </mc:Choice>
              <mc:Fallback>
                <p:oleObj r:id="rId3" imgW="4886325" imgH="2676525" progId="">
                  <p:embed/>
                  <p:pic>
                    <p:nvPicPr>
                      <p:cNvPr id="0" name="Object 5" descr="42618212513850200727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2541985"/>
                        <a:ext cx="266541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8438" name="Group 8"/>
          <p:cNvGrpSpPr/>
          <p:nvPr/>
        </p:nvGrpSpPr>
        <p:grpSpPr bwMode="auto">
          <a:xfrm>
            <a:off x="5508625" y="1029891"/>
            <a:ext cx="2927350" cy="2257425"/>
            <a:chOff x="3648" y="1824"/>
            <a:chExt cx="1872" cy="1433"/>
          </a:xfrm>
        </p:grpSpPr>
        <p:sp>
          <p:nvSpPr>
            <p:cNvPr id="18439" name="AutoShape 9"/>
            <p:cNvSpPr>
              <a:spLocks noChangeArrowheads="1"/>
            </p:cNvSpPr>
            <p:nvPr/>
          </p:nvSpPr>
          <p:spPr bwMode="auto">
            <a:xfrm flipH="1">
              <a:off x="3792" y="2086"/>
              <a:ext cx="1592" cy="986"/>
            </a:xfrm>
            <a:prstGeom prst="rtTriangle">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8440" name="Line 10"/>
            <p:cNvSpPr>
              <a:spLocks noChangeShapeType="1"/>
            </p:cNvSpPr>
            <p:nvPr/>
          </p:nvSpPr>
          <p:spPr bwMode="auto">
            <a:xfrm>
              <a:off x="4704" y="2496"/>
              <a:ext cx="0" cy="57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8441" name="Text Box 11"/>
            <p:cNvSpPr txBox="1">
              <a:spLocks noChangeArrowheads="1"/>
            </p:cNvSpPr>
            <p:nvPr/>
          </p:nvSpPr>
          <p:spPr bwMode="auto">
            <a:xfrm>
              <a:off x="3648" y="3024"/>
              <a:ext cx="28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a:solidFill>
                    <a:srgbClr val="000000"/>
                  </a:solidFill>
                  <a:latin typeface="微软雅黑" panose="020B0503020204020204" pitchFamily="34" charset="-122"/>
                  <a:ea typeface="微软雅黑" panose="020B0503020204020204" pitchFamily="34" charset="-122"/>
                </a:rPr>
                <a:t>A</a:t>
              </a:r>
            </a:p>
          </p:txBody>
        </p:sp>
        <p:sp>
          <p:nvSpPr>
            <p:cNvPr id="18442" name="Text Box 12"/>
            <p:cNvSpPr txBox="1">
              <a:spLocks noChangeArrowheads="1"/>
            </p:cNvSpPr>
            <p:nvPr/>
          </p:nvSpPr>
          <p:spPr bwMode="auto">
            <a:xfrm>
              <a:off x="5088" y="1824"/>
              <a:ext cx="36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a:solidFill>
                    <a:srgbClr val="000000"/>
                  </a:solidFill>
                  <a:latin typeface="微软雅黑" panose="020B0503020204020204" pitchFamily="34" charset="-122"/>
                  <a:ea typeface="微软雅黑" panose="020B0503020204020204" pitchFamily="34" charset="-122"/>
                </a:rPr>
                <a:t>B</a:t>
              </a:r>
              <a:r>
                <a:rPr lang="en-US" altLang="zh-CN" baseline="-25000">
                  <a:solidFill>
                    <a:srgbClr val="000000"/>
                  </a:solidFill>
                  <a:latin typeface="微软雅黑" panose="020B0503020204020204" pitchFamily="34" charset="-122"/>
                  <a:ea typeface="微软雅黑" panose="020B0503020204020204" pitchFamily="34" charset="-122"/>
                </a:rPr>
                <a:t>1</a:t>
              </a:r>
            </a:p>
          </p:txBody>
        </p:sp>
        <p:sp>
          <p:nvSpPr>
            <p:cNvPr id="18443" name="Text Box 13"/>
            <p:cNvSpPr txBox="1">
              <a:spLocks noChangeArrowheads="1"/>
            </p:cNvSpPr>
            <p:nvPr/>
          </p:nvSpPr>
          <p:spPr bwMode="auto">
            <a:xfrm>
              <a:off x="4608" y="3024"/>
              <a:ext cx="32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a:solidFill>
                    <a:srgbClr val="000000"/>
                  </a:solidFill>
                  <a:latin typeface="微软雅黑" panose="020B0503020204020204" pitchFamily="34" charset="-122"/>
                  <a:ea typeface="微软雅黑" panose="020B0503020204020204" pitchFamily="34" charset="-122"/>
                </a:rPr>
                <a:t>C</a:t>
              </a:r>
              <a:r>
                <a:rPr lang="en-US" altLang="zh-CN" baseline="-25000">
                  <a:solidFill>
                    <a:srgbClr val="000000"/>
                  </a:solidFill>
                  <a:latin typeface="微软雅黑" panose="020B0503020204020204" pitchFamily="34" charset="-122"/>
                  <a:ea typeface="微软雅黑" panose="020B0503020204020204" pitchFamily="34" charset="-122"/>
                </a:rPr>
                <a:t>2</a:t>
              </a:r>
            </a:p>
          </p:txBody>
        </p:sp>
        <p:sp>
          <p:nvSpPr>
            <p:cNvPr id="18444" name="Text Box 14"/>
            <p:cNvSpPr txBox="1">
              <a:spLocks noChangeArrowheads="1"/>
            </p:cNvSpPr>
            <p:nvPr/>
          </p:nvSpPr>
          <p:spPr bwMode="auto">
            <a:xfrm>
              <a:off x="5192" y="3024"/>
              <a:ext cx="32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a:solidFill>
                    <a:srgbClr val="000000"/>
                  </a:solidFill>
                  <a:latin typeface="微软雅黑" panose="020B0503020204020204" pitchFamily="34" charset="-122"/>
                  <a:ea typeface="微软雅黑" panose="020B0503020204020204" pitchFamily="34" charset="-122"/>
                </a:rPr>
                <a:t>C</a:t>
              </a:r>
              <a:r>
                <a:rPr lang="en-US" altLang="zh-CN" baseline="-25000">
                  <a:solidFill>
                    <a:srgbClr val="000000"/>
                  </a:solidFill>
                  <a:latin typeface="微软雅黑" panose="020B0503020204020204" pitchFamily="34" charset="-122"/>
                  <a:ea typeface="微软雅黑" panose="020B0503020204020204" pitchFamily="34" charset="-122"/>
                </a:rPr>
                <a:t>1</a:t>
              </a:r>
            </a:p>
          </p:txBody>
        </p:sp>
        <p:sp>
          <p:nvSpPr>
            <p:cNvPr id="18445" name="Text Box 15"/>
            <p:cNvSpPr txBox="1">
              <a:spLocks noChangeArrowheads="1"/>
            </p:cNvSpPr>
            <p:nvPr/>
          </p:nvSpPr>
          <p:spPr bwMode="auto">
            <a:xfrm>
              <a:off x="4512" y="2208"/>
              <a:ext cx="32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a:solidFill>
                    <a:srgbClr val="000000"/>
                  </a:solidFill>
                  <a:latin typeface="微软雅黑" panose="020B0503020204020204" pitchFamily="34" charset="-122"/>
                  <a:ea typeface="微软雅黑" panose="020B0503020204020204" pitchFamily="34" charset="-122"/>
                </a:rPr>
                <a:t>B</a:t>
              </a:r>
              <a:r>
                <a:rPr lang="en-US" altLang="zh-CN" baseline="-25000">
                  <a:solidFill>
                    <a:srgbClr val="000000"/>
                  </a:solidFill>
                  <a:latin typeface="微软雅黑" panose="020B0503020204020204" pitchFamily="34" charset="-122"/>
                  <a:ea typeface="微软雅黑" panose="020B0503020204020204" pitchFamily="34" charset="-122"/>
                </a:rPr>
                <a:t>2</a:t>
              </a:r>
            </a:p>
          </p:txBody>
        </p:sp>
      </p:grpSp>
      <p:grpSp>
        <p:nvGrpSpPr>
          <p:cNvPr id="17" name="Group 16"/>
          <p:cNvGrpSpPr/>
          <p:nvPr/>
        </p:nvGrpSpPr>
        <p:grpSpPr bwMode="auto">
          <a:xfrm>
            <a:off x="6261101" y="2012157"/>
            <a:ext cx="587375" cy="1275160"/>
            <a:chOff x="4128" y="2448"/>
            <a:chExt cx="376" cy="809"/>
          </a:xfrm>
        </p:grpSpPr>
        <p:sp>
          <p:nvSpPr>
            <p:cNvPr id="18447" name="Line 17"/>
            <p:cNvSpPr>
              <a:spLocks noChangeShapeType="1"/>
            </p:cNvSpPr>
            <p:nvPr/>
          </p:nvSpPr>
          <p:spPr bwMode="auto">
            <a:xfrm>
              <a:off x="4368" y="2736"/>
              <a:ext cx="0" cy="336"/>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8448" name="Text Box 18"/>
            <p:cNvSpPr txBox="1">
              <a:spLocks noChangeArrowheads="1"/>
            </p:cNvSpPr>
            <p:nvPr/>
          </p:nvSpPr>
          <p:spPr bwMode="auto">
            <a:xfrm>
              <a:off x="4176" y="3024"/>
              <a:ext cx="32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zh-CN">
                  <a:solidFill>
                    <a:srgbClr val="000000"/>
                  </a:solidFill>
                  <a:latin typeface="微软雅黑" panose="020B0503020204020204" pitchFamily="34" charset="-122"/>
                  <a:ea typeface="微软雅黑" panose="020B0503020204020204" pitchFamily="34" charset="-122"/>
                </a:rPr>
                <a:t>C</a:t>
              </a:r>
              <a:r>
                <a:rPr lang="en-US" altLang="zh-CN" baseline="-25000">
                  <a:solidFill>
                    <a:srgbClr val="000000"/>
                  </a:solidFill>
                  <a:latin typeface="微软雅黑" panose="020B0503020204020204" pitchFamily="34" charset="-122"/>
                  <a:ea typeface="微软雅黑" panose="020B0503020204020204" pitchFamily="34" charset="-122"/>
                </a:rPr>
                <a:t>3</a:t>
              </a:r>
            </a:p>
          </p:txBody>
        </p:sp>
        <p:sp>
          <p:nvSpPr>
            <p:cNvPr id="18449" name="Text Box 19"/>
            <p:cNvSpPr txBox="1">
              <a:spLocks noChangeArrowheads="1"/>
            </p:cNvSpPr>
            <p:nvPr/>
          </p:nvSpPr>
          <p:spPr bwMode="auto">
            <a:xfrm>
              <a:off x="4128" y="2448"/>
              <a:ext cx="32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zh-CN">
                  <a:solidFill>
                    <a:srgbClr val="000000"/>
                  </a:solidFill>
                  <a:latin typeface="微软雅黑" panose="020B0503020204020204" pitchFamily="34" charset="-122"/>
                  <a:ea typeface="微软雅黑" panose="020B0503020204020204" pitchFamily="34" charset="-122"/>
                </a:rPr>
                <a:t>B</a:t>
              </a:r>
              <a:r>
                <a:rPr lang="en-US" altLang="zh-CN" baseline="-25000">
                  <a:solidFill>
                    <a:srgbClr val="000000"/>
                  </a:solidFill>
                  <a:latin typeface="微软雅黑" panose="020B0503020204020204" pitchFamily="34" charset="-122"/>
                  <a:ea typeface="微软雅黑" panose="020B0503020204020204" pitchFamily="34" charset="-122"/>
                </a:rPr>
                <a:t>3</a:t>
              </a:r>
            </a:p>
          </p:txBody>
        </p:sp>
      </p:grpSp>
      <p:sp>
        <p:nvSpPr>
          <p:cNvPr id="21" name="Text Box 20"/>
          <p:cNvSpPr txBox="1">
            <a:spLocks noChangeArrowheads="1"/>
          </p:cNvSpPr>
          <p:nvPr/>
        </p:nvSpPr>
        <p:spPr bwMode="auto">
          <a:xfrm>
            <a:off x="595313" y="4143375"/>
            <a:ext cx="7683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b="1">
                <a:solidFill>
                  <a:srgbClr val="0000FF"/>
                </a:solidFill>
                <a:latin typeface="微软雅黑" panose="020B0503020204020204" pitchFamily="34" charset="-122"/>
                <a:ea typeface="微软雅黑" panose="020B0503020204020204" pitchFamily="34" charset="-122"/>
              </a:rPr>
              <a:t>∠</a:t>
            </a:r>
            <a:r>
              <a:rPr lang="en-US" altLang="zh-CN" b="1">
                <a:solidFill>
                  <a:srgbClr val="0000FF"/>
                </a:solidFill>
                <a:latin typeface="微软雅黑" panose="020B0503020204020204" pitchFamily="34" charset="-122"/>
                <a:ea typeface="微软雅黑" panose="020B0503020204020204" pitchFamily="34" charset="-122"/>
              </a:rPr>
              <a:t>A</a:t>
            </a:r>
            <a:r>
              <a:rPr lang="zh-CN" altLang="en-US" b="1">
                <a:solidFill>
                  <a:srgbClr val="0000FF"/>
                </a:solidFill>
                <a:latin typeface="微软雅黑" panose="020B0503020204020204" pitchFamily="34" charset="-122"/>
                <a:ea typeface="微软雅黑" panose="020B0503020204020204" pitchFamily="34" charset="-122"/>
              </a:rPr>
              <a:t>的大小确定</a:t>
            </a:r>
            <a:r>
              <a:rPr lang="en-US" altLang="zh-CN" b="1">
                <a:solidFill>
                  <a:srgbClr val="0000FF"/>
                </a:solidFill>
                <a:latin typeface="微软雅黑" panose="020B0503020204020204" pitchFamily="34" charset="-122"/>
                <a:ea typeface="微软雅黑" panose="020B0503020204020204" pitchFamily="34" charset="-122"/>
              </a:rPr>
              <a:t>, ∠A</a:t>
            </a:r>
            <a:r>
              <a:rPr lang="zh-CN" altLang="en-US" b="1">
                <a:solidFill>
                  <a:srgbClr val="0000FF"/>
                </a:solidFill>
                <a:latin typeface="微软雅黑" panose="020B0503020204020204" pitchFamily="34" charset="-122"/>
                <a:ea typeface="微软雅黑" panose="020B0503020204020204" pitchFamily="34" charset="-122"/>
              </a:rPr>
              <a:t>的对边与邻边的比值不变。与三角形的大小没有关系。</a:t>
            </a:r>
          </a:p>
        </p:txBody>
      </p:sp>
      <p:sp>
        <p:nvSpPr>
          <p:cNvPr id="22" name="Text Box 21"/>
          <p:cNvSpPr txBox="1">
            <a:spLocks noChangeArrowheads="1"/>
          </p:cNvSpPr>
          <p:nvPr/>
        </p:nvSpPr>
        <p:spPr bwMode="auto">
          <a:xfrm>
            <a:off x="4392613" y="2561034"/>
            <a:ext cx="6461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a:solidFill>
                  <a:srgbClr val="FF0000"/>
                </a:solidFill>
                <a:latin typeface="微软雅黑" panose="020B0503020204020204" pitchFamily="34" charset="-122"/>
                <a:ea typeface="微软雅黑" panose="020B0503020204020204" pitchFamily="34" charset="-122"/>
              </a:rPr>
              <a:t>相等</a:t>
            </a:r>
          </a:p>
        </p:txBody>
      </p:sp>
      <p:sp>
        <p:nvSpPr>
          <p:cNvPr id="18452" name="Freeform 85"/>
          <p:cNvSpPr>
            <a:spLocks noChangeArrowheads="1"/>
          </p:cNvSpPr>
          <p:nvPr/>
        </p:nvSpPr>
        <p:spPr bwMode="auto">
          <a:xfrm>
            <a:off x="976313" y="160735"/>
            <a:ext cx="55562" cy="4238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8453" name="组合 23"/>
          <p:cNvGrpSpPr/>
          <p:nvPr/>
        </p:nvGrpSpPr>
        <p:grpSpPr bwMode="auto">
          <a:xfrm>
            <a:off x="274639" y="122635"/>
            <a:ext cx="2136775" cy="511969"/>
            <a:chOff x="445652" y="218396"/>
            <a:chExt cx="2136260" cy="515092"/>
          </a:xfrm>
        </p:grpSpPr>
        <p:sp>
          <p:nvSpPr>
            <p:cNvPr id="25" name="TextBox 24"/>
            <p:cNvSpPr txBox="1"/>
            <p:nvPr/>
          </p:nvSpPr>
          <p:spPr bwMode="auto">
            <a:xfrm>
              <a:off x="1105893" y="272301"/>
              <a:ext cx="1415709"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微软雅黑" panose="020B0503020204020204" pitchFamily="34" charset="-122"/>
                  <a:ea typeface="微软雅黑" panose="020B0503020204020204" pitchFamily="34" charset="-122"/>
                </a:rPr>
                <a:t>课堂探究</a:t>
              </a:r>
              <a:endParaRPr lang="en-US" altLang="zh-CN" sz="2400" b="1" kern="0" dirty="0">
                <a:latin typeface="微软雅黑" panose="020B0503020204020204" pitchFamily="34" charset="-122"/>
                <a:ea typeface="微软雅黑" panose="020B0503020204020204" pitchFamily="34" charset="-122"/>
              </a:endParaRPr>
            </a:p>
          </p:txBody>
        </p:sp>
        <p:cxnSp>
          <p:nvCxnSpPr>
            <p:cNvPr id="18455"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8456" name="Picture 3" descr="E:\英语高清课\晏博深\ppt资料收集\ppt素材\本子和笔副本.png"/>
            <p:cNvPicPr>
              <a:picLocks noChangeAspect="1" noChangeArrowheads="1"/>
            </p:cNvPicPr>
            <p:nvPr/>
          </p:nvPicPr>
          <p:blipFill>
            <a:blip r:embed="rId5"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500" fill="hold"/>
                                        <p:tgtEl>
                                          <p:spTgt spid="22"/>
                                        </p:tgtEl>
                                        <p:attrNameLst>
                                          <p:attrName>ppt_x</p:attrName>
                                        </p:attrNameLst>
                                      </p:cBhvr>
                                      <p:tavLst>
                                        <p:tav tm="0">
                                          <p:val>
                                            <p:strVal val="1+#ppt_w/2"/>
                                          </p:val>
                                        </p:tav>
                                        <p:tav tm="100000">
                                          <p:val>
                                            <p:strVal val="#ppt_x"/>
                                          </p:val>
                                        </p:tav>
                                      </p:tavLst>
                                    </p:anim>
                                    <p:anim calcmode="lin" valueType="num">
                                      <p:cBhvr additive="base">
                                        <p:cTn id="23"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up)">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P spid="21" grpId="0" autoUpdateAnimBg="0"/>
      <p:bldP spid="2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文本框 218115"/>
          <p:cNvSpPr txBox="1">
            <a:spLocks noChangeArrowheads="1"/>
          </p:cNvSpPr>
          <p:nvPr/>
        </p:nvSpPr>
        <p:spPr bwMode="auto">
          <a:xfrm>
            <a:off x="1116013" y="1038225"/>
            <a:ext cx="4032250"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000" b="1" dirty="0">
                <a:solidFill>
                  <a:srgbClr val="FF0000"/>
                </a:solidFill>
                <a:latin typeface="Calibri" panose="020F0502020204030204" pitchFamily="34" charset="0"/>
                <a:ea typeface="微软雅黑" panose="020B0503020204020204" pitchFamily="34" charset="-122"/>
              </a:rPr>
              <a:t>判断梯子是否更陡，有如下方法：</a:t>
            </a:r>
            <a:endParaRPr lang="en-US" altLang="zh-CN" sz="2000" b="1" dirty="0">
              <a:solidFill>
                <a:srgbClr val="FF0000"/>
              </a:solidFill>
              <a:latin typeface="Calibri" panose="020F0502020204030204" pitchFamily="34" charset="0"/>
              <a:ea typeface="微软雅黑" panose="020B0503020204020204" pitchFamily="34" charset="-122"/>
            </a:endParaRPr>
          </a:p>
        </p:txBody>
      </p:sp>
      <p:sp>
        <p:nvSpPr>
          <p:cNvPr id="5" name="矩形 4"/>
          <p:cNvSpPr/>
          <p:nvPr/>
        </p:nvSpPr>
        <p:spPr>
          <a:xfrm>
            <a:off x="1042988" y="1790700"/>
            <a:ext cx="7021512" cy="1924050"/>
          </a:xfrm>
          <a:prstGeom prst="rect">
            <a:avLst/>
          </a:prstGeom>
          <a:solidFill>
            <a:schemeClr val="accent6">
              <a:lumMod val="20000"/>
              <a:lumOff val="80000"/>
            </a:schemeClr>
          </a:solidFill>
          <a:ln w="38100">
            <a:solidFill>
              <a:srgbClr val="FFFF00"/>
            </a:solidFill>
          </a:ln>
        </p:spPr>
        <p:txBody>
          <a:bodyPr>
            <a:spAutoFit/>
          </a:bodyPr>
          <a:lstStyle/>
          <a:p>
            <a:pPr fontAlgn="auto">
              <a:lnSpc>
                <a:spcPct val="150000"/>
              </a:lnSpc>
              <a:spcBef>
                <a:spcPts val="0"/>
              </a:spcBef>
              <a:spcAft>
                <a:spcPts val="0"/>
              </a:spcAft>
              <a:defRPr/>
            </a:pPr>
            <a:r>
              <a:rPr lang="en-US" altLang="zh-CN" sz="2000" b="1" spc="300" dirty="0">
                <a:latin typeface="微软雅黑" panose="020B0503020204020204" pitchFamily="34" charset="-122"/>
                <a:ea typeface="微软雅黑" panose="020B0503020204020204" pitchFamily="34" charset="-122"/>
              </a:rPr>
              <a:t>      1.</a:t>
            </a:r>
            <a:r>
              <a:rPr lang="zh-CN" altLang="en-US" sz="2000" b="1" spc="300" dirty="0">
                <a:latin typeface="微软雅黑" panose="020B0503020204020204" pitchFamily="34" charset="-122"/>
                <a:ea typeface="微软雅黑" panose="020B0503020204020204" pitchFamily="34" charset="-122"/>
              </a:rPr>
              <a:t>可以利用倾斜角的大小比较，倾斜角越大，梯子越陡</a:t>
            </a:r>
            <a:r>
              <a:rPr lang="en-US" altLang="zh-CN" sz="2000" b="1" spc="300" dirty="0">
                <a:latin typeface="微软雅黑" panose="020B0503020204020204" pitchFamily="34" charset="-122"/>
                <a:ea typeface="微软雅黑" panose="020B0503020204020204" pitchFamily="34" charset="-122"/>
              </a:rPr>
              <a:t>.</a:t>
            </a:r>
          </a:p>
          <a:p>
            <a:pPr fontAlgn="auto">
              <a:lnSpc>
                <a:spcPct val="150000"/>
              </a:lnSpc>
              <a:spcBef>
                <a:spcPts val="0"/>
              </a:spcBef>
              <a:spcAft>
                <a:spcPts val="0"/>
              </a:spcAft>
              <a:defRPr/>
            </a:pPr>
            <a:r>
              <a:rPr lang="en-US" altLang="zh-CN" sz="2000" b="1" spc="300" dirty="0">
                <a:latin typeface="微软雅黑" panose="020B0503020204020204" pitchFamily="34" charset="-122"/>
                <a:ea typeface="微软雅黑" panose="020B0503020204020204" pitchFamily="34" charset="-122"/>
              </a:rPr>
              <a:t>      2.</a:t>
            </a:r>
            <a:r>
              <a:rPr lang="zh-CN" altLang="en-US" sz="2000" b="1" spc="300" dirty="0">
                <a:latin typeface="微软雅黑" panose="020B0503020204020204" pitchFamily="34" charset="-122"/>
                <a:ea typeface="微软雅黑" panose="020B0503020204020204" pitchFamily="34" charset="-122"/>
              </a:rPr>
              <a:t>可以利用倾斜角的对边与邻边的比值大小来判断，比值越大，梯越陡</a:t>
            </a:r>
            <a:r>
              <a:rPr lang="en-US" altLang="zh-CN" sz="2000" b="1" spc="300" dirty="0">
                <a:latin typeface="微软雅黑" panose="020B0503020204020204" pitchFamily="34" charset="-122"/>
                <a:ea typeface="微软雅黑" panose="020B0503020204020204" pitchFamily="34" charset="-122"/>
              </a:rPr>
              <a:t>.</a:t>
            </a:r>
          </a:p>
        </p:txBody>
      </p:sp>
      <p:pic>
        <p:nvPicPr>
          <p:cNvPr id="3" name="图片 2"/>
          <p:cNvPicPr>
            <a:picLocks noChangeAspect="1"/>
          </p:cNvPicPr>
          <p:nvPr/>
        </p:nvPicPr>
        <p:blipFill>
          <a:blip r:embed="rId2"/>
          <a:srcRect/>
          <a:stretch>
            <a:fillRect/>
          </a:stretch>
        </p:blipFill>
        <p:spPr bwMode="auto">
          <a:xfrm>
            <a:off x="684213" y="1469231"/>
            <a:ext cx="1147762" cy="848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Freeform 85"/>
          <p:cNvSpPr>
            <a:spLocks noChangeArrowheads="1"/>
          </p:cNvSpPr>
          <p:nvPr/>
        </p:nvSpPr>
        <p:spPr bwMode="auto">
          <a:xfrm>
            <a:off x="976313" y="160735"/>
            <a:ext cx="55562" cy="4238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9462" name="组合 6"/>
          <p:cNvGrpSpPr/>
          <p:nvPr/>
        </p:nvGrpSpPr>
        <p:grpSpPr bwMode="auto">
          <a:xfrm>
            <a:off x="274639" y="122635"/>
            <a:ext cx="2136775" cy="511969"/>
            <a:chOff x="445652" y="218396"/>
            <a:chExt cx="2136260" cy="515092"/>
          </a:xfrm>
        </p:grpSpPr>
        <p:sp>
          <p:nvSpPr>
            <p:cNvPr id="8" name="TextBox 7"/>
            <p:cNvSpPr txBox="1"/>
            <p:nvPr/>
          </p:nvSpPr>
          <p:spPr bwMode="auto">
            <a:xfrm>
              <a:off x="1105893" y="272301"/>
              <a:ext cx="1415709"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微软雅黑" panose="020B0503020204020204" pitchFamily="34" charset="-122"/>
                  <a:ea typeface="微软雅黑" panose="020B0503020204020204" pitchFamily="34" charset="-122"/>
                </a:rPr>
                <a:t>要点归纳</a:t>
              </a:r>
              <a:endParaRPr lang="en-US" altLang="zh-CN" sz="2400" b="1" kern="0" dirty="0">
                <a:latin typeface="微软雅黑" panose="020B0503020204020204" pitchFamily="34" charset="-122"/>
                <a:ea typeface="微软雅黑" panose="020B0503020204020204" pitchFamily="34" charset="-122"/>
              </a:endParaRPr>
            </a:p>
          </p:txBody>
        </p:sp>
        <p:cxnSp>
          <p:nvCxnSpPr>
            <p:cNvPr id="19464" name="直接连接符 8"/>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9465" name="Picture 3" descr="E:\英语高清课\晏博深\ppt资料收集\ppt素材\本子和笔副本.png"/>
            <p:cNvPicPr>
              <a:picLocks noChangeAspect="1" noChangeArrowheads="1"/>
            </p:cNvPicPr>
            <p:nvPr/>
          </p:nvPicPr>
          <p:blipFill>
            <a:blip r:embed="rId3"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100"/>
                                        <p:tgtEl>
                                          <p:spTgt spid="3"/>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downRigh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31850" y="1221581"/>
            <a:ext cx="7596188" cy="1314450"/>
          </a:xfrm>
          <a:prstGeom prst="rect">
            <a:avLst/>
          </a:prstGeom>
          <a:solidFill>
            <a:schemeClr val="accent6">
              <a:lumMod val="20000"/>
              <a:lumOff val="80000"/>
            </a:schemeClr>
          </a:solidFill>
          <a:ln w="38100">
            <a:solidFill>
              <a:srgbClr val="FFFF00"/>
            </a:solidFill>
          </a:ln>
        </p:spPr>
        <p:txBody>
          <a:bodyPr>
            <a:spAutoFit/>
          </a:bodyPr>
          <a:lstStyle/>
          <a:p>
            <a:pPr fontAlgn="auto">
              <a:lnSpc>
                <a:spcPct val="200000"/>
              </a:lnSpc>
              <a:spcBef>
                <a:spcPts val="0"/>
              </a:spcBef>
              <a:spcAft>
                <a:spcPts val="0"/>
              </a:spcAft>
              <a:defRPr/>
            </a:pPr>
            <a:r>
              <a:rPr lang="zh-CN" altLang="en-US" sz="2000" b="1" dirty="0">
                <a:latin typeface="微软雅黑" panose="020B0503020204020204" pitchFamily="34" charset="-122"/>
                <a:ea typeface="微软雅黑" panose="020B0503020204020204" pitchFamily="34" charset="-122"/>
              </a:rPr>
              <a:t>        当倾斜角确定时，它的对边与邻边的比值也随之确定的，即：这个比值只与倾斜角的大小有关，而与直角三角形的大小无关</a:t>
            </a:r>
            <a:r>
              <a:rPr lang="en-US" altLang="zh-CN" sz="2000" b="1" dirty="0">
                <a:latin typeface="微软雅黑" panose="020B0503020204020204" pitchFamily="34" charset="-122"/>
                <a:ea typeface="微软雅黑" panose="020B0503020204020204" pitchFamily="34" charset="-122"/>
              </a:rPr>
              <a:t>.</a:t>
            </a:r>
          </a:p>
        </p:txBody>
      </p:sp>
      <p:pic>
        <p:nvPicPr>
          <p:cNvPr id="4" name="图片 3"/>
          <p:cNvPicPr>
            <a:picLocks noChangeAspect="1"/>
          </p:cNvPicPr>
          <p:nvPr/>
        </p:nvPicPr>
        <p:blipFill>
          <a:blip r:embed="rId2"/>
          <a:srcRect/>
          <a:stretch>
            <a:fillRect/>
          </a:stretch>
        </p:blipFill>
        <p:spPr bwMode="auto">
          <a:xfrm>
            <a:off x="719138" y="798910"/>
            <a:ext cx="1149350" cy="848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Freeform 85"/>
          <p:cNvSpPr>
            <a:spLocks noChangeArrowheads="1"/>
          </p:cNvSpPr>
          <p:nvPr/>
        </p:nvSpPr>
        <p:spPr bwMode="auto">
          <a:xfrm>
            <a:off x="976313" y="160735"/>
            <a:ext cx="55562" cy="4238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20485" name="组合 5"/>
          <p:cNvGrpSpPr/>
          <p:nvPr/>
        </p:nvGrpSpPr>
        <p:grpSpPr bwMode="auto">
          <a:xfrm>
            <a:off x="274639" y="122635"/>
            <a:ext cx="2136775" cy="511969"/>
            <a:chOff x="445652" y="218396"/>
            <a:chExt cx="2136260" cy="515092"/>
          </a:xfrm>
        </p:grpSpPr>
        <p:sp>
          <p:nvSpPr>
            <p:cNvPr id="7" name="TextBox 6"/>
            <p:cNvSpPr txBox="1"/>
            <p:nvPr/>
          </p:nvSpPr>
          <p:spPr bwMode="auto">
            <a:xfrm>
              <a:off x="1105893" y="272301"/>
              <a:ext cx="1415709"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微软雅黑" panose="020B0503020204020204" pitchFamily="34" charset="-122"/>
                  <a:ea typeface="微软雅黑" panose="020B0503020204020204" pitchFamily="34" charset="-122"/>
                </a:rPr>
                <a:t>要点归纳</a:t>
              </a:r>
              <a:endParaRPr lang="en-US" altLang="zh-CN" sz="2400" b="1" kern="0" dirty="0">
                <a:latin typeface="微软雅黑" panose="020B0503020204020204" pitchFamily="34" charset="-122"/>
                <a:ea typeface="微软雅黑" panose="020B0503020204020204" pitchFamily="34" charset="-122"/>
              </a:endParaRPr>
            </a:p>
          </p:txBody>
        </p:sp>
        <p:cxnSp>
          <p:nvCxnSpPr>
            <p:cNvPr id="20487" name="直接连接符 7"/>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20488" name="Picture 3" descr="E:\英语高清课\晏博深\ppt资料收集\ppt素材\本子和笔副本.png"/>
            <p:cNvPicPr>
              <a:picLocks noChangeAspect="1" noChangeArrowheads="1"/>
            </p:cNvPicPr>
            <p:nvPr/>
          </p:nvPicPr>
          <p:blipFill>
            <a:blip r:embed="rId3"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100"/>
                                        <p:tgtEl>
                                          <p:spTgt spid="4"/>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trips(downRigh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图片 2"/>
          <p:cNvPicPr>
            <a:picLocks noChangeAspect="1"/>
          </p:cNvPicPr>
          <p:nvPr/>
        </p:nvPicPr>
        <p:blipFill>
          <a:blip r:embed="rId3" cstate="email"/>
          <a:srcRect/>
          <a:stretch>
            <a:fillRect/>
          </a:stretch>
        </p:blipFill>
        <p:spPr bwMode="auto">
          <a:xfrm>
            <a:off x="2232026" y="1252538"/>
            <a:ext cx="3978275" cy="1221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矩形 3"/>
          <p:cNvSpPr>
            <a:spLocks noChangeArrowheads="1"/>
          </p:cNvSpPr>
          <p:nvPr/>
        </p:nvSpPr>
        <p:spPr bwMode="auto">
          <a:xfrm>
            <a:off x="820738" y="746523"/>
            <a:ext cx="7416800" cy="396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a:latin typeface="微软雅黑" panose="020B0503020204020204" pitchFamily="34" charset="-122"/>
                <a:ea typeface="微软雅黑" panose="020B0503020204020204" pitchFamily="34" charset="-122"/>
              </a:rPr>
              <a:t>例</a:t>
            </a:r>
            <a:r>
              <a:rPr lang="en-US" altLang="zh-CN" sz="2000">
                <a:latin typeface="微软雅黑" panose="020B0503020204020204" pitchFamily="34" charset="-122"/>
                <a:ea typeface="微软雅黑" panose="020B0503020204020204" pitchFamily="34" charset="-122"/>
              </a:rPr>
              <a:t>1 </a:t>
            </a:r>
            <a:r>
              <a:rPr lang="zh-CN" altLang="en-US" sz="2000">
                <a:latin typeface="微软雅黑" panose="020B0503020204020204" pitchFamily="34" charset="-122"/>
                <a:ea typeface="微软雅黑" panose="020B0503020204020204" pitchFamily="34" charset="-122"/>
              </a:rPr>
              <a:t>下图表示两个自动扶梯</a:t>
            </a:r>
            <a:r>
              <a:rPr lang="en-US" altLang="zh-CN" sz="2000">
                <a:latin typeface="微软雅黑" panose="020B0503020204020204" pitchFamily="34" charset="-122"/>
                <a:ea typeface="微软雅黑" panose="020B0503020204020204" pitchFamily="34" charset="-122"/>
              </a:rPr>
              <a:t>,</a:t>
            </a:r>
            <a:r>
              <a:rPr lang="zh-CN" altLang="en-US" sz="2000">
                <a:latin typeface="微软雅黑" panose="020B0503020204020204" pitchFamily="34" charset="-122"/>
                <a:ea typeface="微软雅黑" panose="020B0503020204020204" pitchFamily="34" charset="-122"/>
              </a:rPr>
              <a:t>哪一个自动扶梯比较陡</a:t>
            </a:r>
            <a:r>
              <a:rPr lang="en-US" altLang="zh-CN" sz="2000">
                <a:latin typeface="微软雅黑" panose="020B0503020204020204" pitchFamily="34" charset="-122"/>
                <a:ea typeface="微软雅黑" panose="020B0503020204020204" pitchFamily="34" charset="-122"/>
              </a:rPr>
              <a:t>?</a:t>
            </a:r>
          </a:p>
        </p:txBody>
      </p:sp>
      <p:pic>
        <p:nvPicPr>
          <p:cNvPr id="6" name="图片 5"/>
          <p:cNvPicPr>
            <a:picLocks noChangeAspect="1"/>
          </p:cNvPicPr>
          <p:nvPr/>
        </p:nvPicPr>
        <p:blipFill>
          <a:blip r:embed="rId4" cstate="email"/>
          <a:srcRect/>
          <a:stretch>
            <a:fillRect/>
          </a:stretch>
        </p:blipFill>
        <p:spPr bwMode="auto">
          <a:xfrm>
            <a:off x="4824413" y="2772966"/>
            <a:ext cx="461962"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图片 6"/>
          <p:cNvPicPr>
            <a:picLocks noChangeAspect="1"/>
          </p:cNvPicPr>
          <p:nvPr/>
        </p:nvPicPr>
        <p:blipFill>
          <a:blip r:embed="rId5" cstate="email"/>
          <a:srcRect/>
          <a:stretch>
            <a:fillRect/>
          </a:stretch>
        </p:blipFill>
        <p:spPr bwMode="auto">
          <a:xfrm>
            <a:off x="1331913" y="3332560"/>
            <a:ext cx="18351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图片 7"/>
          <p:cNvPicPr>
            <a:picLocks noChangeAspect="1"/>
          </p:cNvPicPr>
          <p:nvPr/>
        </p:nvPicPr>
        <p:blipFill>
          <a:blip r:embed="rId6" cstate="email"/>
          <a:srcRect/>
          <a:stretch>
            <a:fillRect/>
          </a:stretch>
        </p:blipFill>
        <p:spPr bwMode="auto">
          <a:xfrm>
            <a:off x="1300163" y="4202907"/>
            <a:ext cx="5594350" cy="369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图片 8"/>
          <p:cNvPicPr>
            <a:picLocks noChangeAspect="1"/>
          </p:cNvPicPr>
          <p:nvPr/>
        </p:nvPicPr>
        <p:blipFill>
          <a:blip r:embed="rId7" cstate="email"/>
          <a:srcRect/>
          <a:stretch>
            <a:fillRect/>
          </a:stretch>
        </p:blipFill>
        <p:spPr bwMode="auto">
          <a:xfrm>
            <a:off x="611188" y="2761059"/>
            <a:ext cx="2628900" cy="717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图片 9"/>
          <p:cNvPicPr>
            <a:picLocks noChangeAspect="1"/>
          </p:cNvPicPr>
          <p:nvPr/>
        </p:nvPicPr>
        <p:blipFill>
          <a:blip r:embed="rId8" cstate="email"/>
          <a:srcRect/>
          <a:stretch>
            <a:fillRect/>
          </a:stretch>
        </p:blipFill>
        <p:spPr bwMode="auto">
          <a:xfrm>
            <a:off x="3248026" y="2772966"/>
            <a:ext cx="143192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图片 10"/>
          <p:cNvPicPr>
            <a:picLocks noChangeAspect="1"/>
          </p:cNvPicPr>
          <p:nvPr/>
        </p:nvPicPr>
        <p:blipFill>
          <a:blip r:embed="rId9" cstate="email"/>
          <a:srcRect/>
          <a:stretch>
            <a:fillRect/>
          </a:stretch>
        </p:blipFill>
        <p:spPr bwMode="auto">
          <a:xfrm>
            <a:off x="3259139" y="3342085"/>
            <a:ext cx="2027237" cy="66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图片 11"/>
          <p:cNvPicPr>
            <a:picLocks noChangeAspect="1"/>
          </p:cNvPicPr>
          <p:nvPr/>
        </p:nvPicPr>
        <p:blipFill>
          <a:blip r:embed="rId10" cstate="email"/>
          <a:srcRect t="-1631" r="-8313"/>
          <a:stretch>
            <a:fillRect/>
          </a:stretch>
        </p:blipFill>
        <p:spPr bwMode="auto">
          <a:xfrm>
            <a:off x="5364164" y="3380185"/>
            <a:ext cx="503237"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5" name="Freeform 85"/>
          <p:cNvSpPr>
            <a:spLocks noChangeArrowheads="1"/>
          </p:cNvSpPr>
          <p:nvPr/>
        </p:nvSpPr>
        <p:spPr bwMode="auto">
          <a:xfrm>
            <a:off x="976313" y="160735"/>
            <a:ext cx="55562" cy="4238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21516" name="组合 13"/>
          <p:cNvGrpSpPr/>
          <p:nvPr/>
        </p:nvGrpSpPr>
        <p:grpSpPr bwMode="auto">
          <a:xfrm>
            <a:off x="274639" y="122635"/>
            <a:ext cx="2136775" cy="511969"/>
            <a:chOff x="445652" y="218396"/>
            <a:chExt cx="2136260" cy="515092"/>
          </a:xfrm>
        </p:grpSpPr>
        <p:sp>
          <p:nvSpPr>
            <p:cNvPr id="15" name="TextBox 14"/>
            <p:cNvSpPr txBox="1"/>
            <p:nvPr/>
          </p:nvSpPr>
          <p:spPr bwMode="auto">
            <a:xfrm>
              <a:off x="1105893" y="272301"/>
              <a:ext cx="1415709"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微软雅黑" panose="020B0503020204020204" pitchFamily="34" charset="-122"/>
                  <a:ea typeface="微软雅黑" panose="020B0503020204020204" pitchFamily="34" charset="-122"/>
                </a:rPr>
                <a:t>典型例题</a:t>
              </a:r>
              <a:endParaRPr lang="en-US" altLang="zh-CN" sz="2400" b="1" kern="0" dirty="0">
                <a:latin typeface="微软雅黑" panose="020B0503020204020204" pitchFamily="34" charset="-122"/>
                <a:ea typeface="微软雅黑" panose="020B0503020204020204" pitchFamily="34" charset="-122"/>
              </a:endParaRPr>
            </a:p>
          </p:txBody>
        </p:sp>
        <p:cxnSp>
          <p:nvCxnSpPr>
            <p:cNvPr id="21518"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21519" name="Picture 3" descr="E:\英语高清课\晏博深\ppt资料收集\ppt素材\本子和笔副本.png"/>
            <p:cNvPicPr>
              <a:picLocks noChangeAspect="1" noChangeArrowheads="1"/>
            </p:cNvPicPr>
            <p:nvPr/>
          </p:nvPicPr>
          <p:blipFill>
            <a:blip r:embed="rId11"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301626" y="853679"/>
            <a:ext cx="78771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50000"/>
              </a:lnSpc>
            </a:pPr>
            <a:r>
              <a:rPr lang="zh-CN" altLang="en-US" dirty="0">
                <a:solidFill>
                  <a:srgbClr val="000000"/>
                </a:solidFill>
                <a:latin typeface="微软雅黑" panose="020B0503020204020204" pitchFamily="34" charset="-122"/>
                <a:ea typeface="微软雅黑" panose="020B0503020204020204" pitchFamily="34" charset="-122"/>
              </a:rPr>
              <a:t>正切也经常用来描述山坡的坡度</a:t>
            </a:r>
            <a:r>
              <a:rPr lang="en-US" altLang="zh-CN" dirty="0">
                <a:solidFill>
                  <a:srgbClr val="000000"/>
                </a:solidFill>
                <a:latin typeface="微软雅黑" panose="020B0503020204020204" pitchFamily="34" charset="-122"/>
                <a:ea typeface="微软雅黑" panose="020B0503020204020204" pitchFamily="34" charset="-122"/>
              </a:rPr>
              <a:t>.</a:t>
            </a:r>
            <a:r>
              <a:rPr lang="zh-CN" altLang="en-US" dirty="0">
                <a:solidFill>
                  <a:srgbClr val="000000"/>
                </a:solidFill>
                <a:latin typeface="微软雅黑" panose="020B0503020204020204" pitchFamily="34" charset="-122"/>
                <a:ea typeface="微软雅黑" panose="020B0503020204020204" pitchFamily="34" charset="-122"/>
              </a:rPr>
              <a:t>坡面与水平面的夹角称为</a:t>
            </a:r>
            <a:r>
              <a:rPr lang="zh-CN" altLang="en-US" dirty="0">
                <a:solidFill>
                  <a:srgbClr val="FF0000"/>
                </a:solidFill>
                <a:latin typeface="微软雅黑" panose="020B0503020204020204" pitchFamily="34" charset="-122"/>
                <a:ea typeface="微软雅黑" panose="020B0503020204020204" pitchFamily="34" charset="-122"/>
              </a:rPr>
              <a:t>坡角</a:t>
            </a:r>
            <a:r>
              <a:rPr lang="en-US" altLang="zh-CN" dirty="0">
                <a:solidFill>
                  <a:srgbClr val="000000"/>
                </a:solidFill>
                <a:latin typeface="微软雅黑" panose="020B0503020204020204" pitchFamily="34" charset="-122"/>
                <a:ea typeface="微软雅黑" panose="020B0503020204020204" pitchFamily="34" charset="-122"/>
              </a:rPr>
              <a:t>,</a:t>
            </a:r>
            <a:r>
              <a:rPr lang="zh-CN" altLang="en-US" dirty="0">
                <a:solidFill>
                  <a:srgbClr val="000000"/>
                </a:solidFill>
                <a:latin typeface="微软雅黑" panose="020B0503020204020204" pitchFamily="34" charset="-122"/>
                <a:ea typeface="微软雅黑" panose="020B0503020204020204" pitchFamily="34" charset="-122"/>
              </a:rPr>
              <a:t>坡面的铅直高度与水平宽度的比称为</a:t>
            </a:r>
            <a:r>
              <a:rPr lang="zh-CN" altLang="en-US" dirty="0">
                <a:solidFill>
                  <a:srgbClr val="FF0000"/>
                </a:solidFill>
                <a:latin typeface="微软雅黑" panose="020B0503020204020204" pitchFamily="34" charset="-122"/>
                <a:ea typeface="微软雅黑" panose="020B0503020204020204" pitchFamily="34" charset="-122"/>
              </a:rPr>
              <a:t>坡度</a:t>
            </a:r>
            <a:r>
              <a:rPr lang="en-US" altLang="zh-CN" dirty="0">
                <a:solidFill>
                  <a:srgbClr val="FF0000"/>
                </a:solidFill>
                <a:latin typeface="微软雅黑" panose="020B0503020204020204" pitchFamily="34" charset="-122"/>
                <a:ea typeface="微软雅黑" panose="020B0503020204020204" pitchFamily="34" charset="-122"/>
              </a:rPr>
              <a:t>i</a:t>
            </a:r>
            <a:r>
              <a:rPr lang="en-US" altLang="zh-CN" dirty="0">
                <a:solidFill>
                  <a:srgbClr val="000000"/>
                </a:solidFill>
                <a:latin typeface="微软雅黑" panose="020B0503020204020204" pitchFamily="34" charset="-122"/>
                <a:ea typeface="微软雅黑" panose="020B0503020204020204" pitchFamily="34" charset="-122"/>
              </a:rPr>
              <a:t>(</a:t>
            </a:r>
            <a:r>
              <a:rPr lang="zh-CN" altLang="en-US" dirty="0">
                <a:solidFill>
                  <a:srgbClr val="000000"/>
                </a:solidFill>
                <a:latin typeface="微软雅黑" panose="020B0503020204020204" pitchFamily="34" charset="-122"/>
                <a:ea typeface="微软雅黑" panose="020B0503020204020204" pitchFamily="34" charset="-122"/>
              </a:rPr>
              <a:t>或坡比</a:t>
            </a:r>
            <a:r>
              <a:rPr lang="en-US" altLang="zh-CN" dirty="0">
                <a:solidFill>
                  <a:srgbClr val="000000"/>
                </a:solidFill>
                <a:latin typeface="微软雅黑" panose="020B0503020204020204" pitchFamily="34" charset="-122"/>
                <a:ea typeface="微软雅黑" panose="020B0503020204020204" pitchFamily="34" charset="-122"/>
              </a:rPr>
              <a:t>),</a:t>
            </a:r>
            <a:r>
              <a:rPr lang="zh-CN" altLang="en-US" dirty="0">
                <a:solidFill>
                  <a:srgbClr val="000000"/>
                </a:solidFill>
                <a:latin typeface="微软雅黑" panose="020B0503020204020204" pitchFamily="34" charset="-122"/>
                <a:ea typeface="微软雅黑" panose="020B0503020204020204" pitchFamily="34" charset="-122"/>
              </a:rPr>
              <a:t>即</a:t>
            </a:r>
            <a:r>
              <a:rPr lang="zh-CN" altLang="en-US" dirty="0">
                <a:solidFill>
                  <a:srgbClr val="FF0000"/>
                </a:solidFill>
                <a:latin typeface="微软雅黑" panose="020B0503020204020204" pitchFamily="34" charset="-122"/>
                <a:ea typeface="微软雅黑" panose="020B0503020204020204" pitchFamily="34" charset="-122"/>
              </a:rPr>
              <a:t>坡度等于坡角的正切</a:t>
            </a:r>
            <a:r>
              <a:rPr lang="en-US" altLang="zh-CN" dirty="0">
                <a:solidFill>
                  <a:srgbClr val="000000"/>
                </a:solidFill>
                <a:latin typeface="微软雅黑" panose="020B0503020204020204" pitchFamily="34" charset="-122"/>
                <a:ea typeface="微软雅黑" panose="020B0503020204020204" pitchFamily="34" charset="-122"/>
              </a:rPr>
              <a:t>.</a:t>
            </a:r>
          </a:p>
        </p:txBody>
      </p:sp>
      <p:sp>
        <p:nvSpPr>
          <p:cNvPr id="6" name="Rectangle 5"/>
          <p:cNvSpPr>
            <a:spLocks noChangeArrowheads="1"/>
          </p:cNvSpPr>
          <p:nvPr/>
        </p:nvSpPr>
        <p:spPr bwMode="auto">
          <a:xfrm>
            <a:off x="301626" y="1835944"/>
            <a:ext cx="5705475" cy="2645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lnSpc>
                <a:spcPct val="150000"/>
              </a:lnSpc>
            </a:pPr>
            <a:r>
              <a:rPr lang="zh-CN" altLang="en-US" dirty="0">
                <a:solidFill>
                  <a:srgbClr val="000000"/>
                </a:solidFill>
                <a:latin typeface="微软雅黑" panose="020B0503020204020204" pitchFamily="34" charset="-122"/>
                <a:ea typeface="微软雅黑" panose="020B0503020204020204" pitchFamily="34" charset="-122"/>
              </a:rPr>
              <a:t>例如，有一山坡在水平方向上每前进</a:t>
            </a:r>
            <a:r>
              <a:rPr lang="en-US" altLang="zh-CN" dirty="0">
                <a:solidFill>
                  <a:srgbClr val="000000"/>
                </a:solidFill>
                <a:latin typeface="微软雅黑" panose="020B0503020204020204" pitchFamily="34" charset="-122"/>
                <a:ea typeface="微软雅黑" panose="020B0503020204020204" pitchFamily="34" charset="-122"/>
              </a:rPr>
              <a:t>100m</a:t>
            </a:r>
            <a:r>
              <a:rPr lang="zh-CN" altLang="en-US" dirty="0">
                <a:solidFill>
                  <a:srgbClr val="000000"/>
                </a:solidFill>
                <a:latin typeface="微软雅黑" panose="020B0503020204020204" pitchFamily="34" charset="-122"/>
                <a:ea typeface="微软雅黑" panose="020B0503020204020204" pitchFamily="34" charset="-122"/>
              </a:rPr>
              <a:t>就升高</a:t>
            </a:r>
            <a:r>
              <a:rPr lang="en-US" altLang="zh-CN" dirty="0">
                <a:solidFill>
                  <a:srgbClr val="000000"/>
                </a:solidFill>
                <a:latin typeface="微软雅黑" panose="020B0503020204020204" pitchFamily="34" charset="-122"/>
                <a:ea typeface="微软雅黑" panose="020B0503020204020204" pitchFamily="34" charset="-122"/>
              </a:rPr>
              <a:t>60m,</a:t>
            </a:r>
            <a:r>
              <a:rPr lang="zh-CN" altLang="en-US" dirty="0">
                <a:solidFill>
                  <a:srgbClr val="000000"/>
                </a:solidFill>
                <a:latin typeface="微软雅黑" panose="020B0503020204020204" pitchFamily="34" charset="-122"/>
                <a:ea typeface="微软雅黑" panose="020B0503020204020204" pitchFamily="34" charset="-122"/>
              </a:rPr>
              <a:t>求该山坡的</a:t>
            </a:r>
            <a:r>
              <a:rPr lang="zh-CN" altLang="en-US" dirty="0">
                <a:solidFill>
                  <a:srgbClr val="FF0000"/>
                </a:solidFill>
                <a:latin typeface="微软雅黑" panose="020B0503020204020204" pitchFamily="34" charset="-122"/>
                <a:ea typeface="微软雅黑" panose="020B0503020204020204" pitchFamily="34" charset="-122"/>
              </a:rPr>
              <a:t>坡度</a:t>
            </a:r>
            <a:r>
              <a:rPr lang="en-US" altLang="zh-CN" dirty="0">
                <a:solidFill>
                  <a:srgbClr val="FF0000"/>
                </a:solidFill>
                <a:latin typeface="微软雅黑" panose="020B0503020204020204" pitchFamily="34" charset="-122"/>
                <a:ea typeface="微软雅黑" panose="020B0503020204020204" pitchFamily="34" charset="-122"/>
              </a:rPr>
              <a:t>i </a:t>
            </a:r>
          </a:p>
        </p:txBody>
      </p:sp>
      <p:grpSp>
        <p:nvGrpSpPr>
          <p:cNvPr id="7" name="Group 7"/>
          <p:cNvGrpSpPr/>
          <p:nvPr/>
        </p:nvGrpSpPr>
        <p:grpSpPr bwMode="auto">
          <a:xfrm>
            <a:off x="5614989" y="2138363"/>
            <a:ext cx="2789237" cy="2286000"/>
            <a:chOff x="3592" y="2338"/>
            <a:chExt cx="1784" cy="1451"/>
          </a:xfrm>
        </p:grpSpPr>
        <p:sp>
          <p:nvSpPr>
            <p:cNvPr id="23557" name="AutoShape 8"/>
            <p:cNvSpPr>
              <a:spLocks noChangeArrowheads="1"/>
            </p:cNvSpPr>
            <p:nvPr/>
          </p:nvSpPr>
          <p:spPr bwMode="auto">
            <a:xfrm flipH="1">
              <a:off x="3592" y="2448"/>
              <a:ext cx="1592" cy="1248"/>
            </a:xfrm>
            <a:prstGeom prst="rtTriangle">
              <a:avLst/>
            </a:prstGeom>
            <a:noFill/>
            <a:ln w="38100">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p>
              <a:pPr>
                <a:lnSpc>
                  <a:spcPct val="150000"/>
                </a:lnSpc>
              </a:pPr>
              <a:endParaRPr lang="zh-CN" altLang="en-US">
                <a:latin typeface="微软雅黑" panose="020B0503020204020204" pitchFamily="34" charset="-122"/>
                <a:ea typeface="微软雅黑" panose="020B0503020204020204" pitchFamily="34" charset="-122"/>
              </a:endParaRPr>
            </a:p>
          </p:txBody>
        </p:sp>
        <p:grpSp>
          <p:nvGrpSpPr>
            <p:cNvPr id="23558" name="Group 9"/>
            <p:cNvGrpSpPr/>
            <p:nvPr/>
          </p:nvGrpSpPr>
          <p:grpSpPr bwMode="auto">
            <a:xfrm>
              <a:off x="3784" y="2338"/>
              <a:ext cx="1592" cy="1451"/>
              <a:chOff x="3784" y="2338"/>
              <a:chExt cx="1592" cy="1451"/>
            </a:xfrm>
          </p:grpSpPr>
          <p:sp>
            <p:nvSpPr>
              <p:cNvPr id="23559" name="Text Box 10"/>
              <p:cNvSpPr txBox="1">
                <a:spLocks noChangeArrowheads="1"/>
              </p:cNvSpPr>
              <p:nvPr/>
            </p:nvSpPr>
            <p:spPr bwMode="auto">
              <a:xfrm>
                <a:off x="4187" y="3469"/>
                <a:ext cx="672"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a:solidFill>
                      <a:srgbClr val="000000"/>
                    </a:solidFill>
                    <a:latin typeface="微软雅黑" panose="020B0503020204020204" pitchFamily="34" charset="-122"/>
                    <a:ea typeface="微软雅黑" panose="020B0503020204020204" pitchFamily="34" charset="-122"/>
                  </a:rPr>
                  <a:t>100m</a:t>
                </a:r>
              </a:p>
            </p:txBody>
          </p:sp>
          <p:sp>
            <p:nvSpPr>
              <p:cNvPr id="23560" name="Text Box 11"/>
              <p:cNvSpPr txBox="1">
                <a:spLocks noChangeArrowheads="1"/>
              </p:cNvSpPr>
              <p:nvPr/>
            </p:nvSpPr>
            <p:spPr bwMode="auto">
              <a:xfrm>
                <a:off x="4823" y="2993"/>
                <a:ext cx="506"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a:solidFill>
                      <a:srgbClr val="000000"/>
                    </a:solidFill>
                    <a:latin typeface="微软雅黑" panose="020B0503020204020204" pitchFamily="34" charset="-122"/>
                    <a:ea typeface="微软雅黑" panose="020B0503020204020204" pitchFamily="34" charset="-122"/>
                  </a:rPr>
                  <a:t>60m</a:t>
                </a:r>
              </a:p>
            </p:txBody>
          </p:sp>
          <p:sp>
            <p:nvSpPr>
              <p:cNvPr id="23561" name="Text Box 12"/>
              <p:cNvSpPr txBox="1">
                <a:spLocks noChangeArrowheads="1"/>
              </p:cNvSpPr>
              <p:nvPr/>
            </p:nvSpPr>
            <p:spPr bwMode="auto">
              <a:xfrm>
                <a:off x="4936" y="3456"/>
                <a:ext cx="328"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lang="zh-CN" altLang="en-US">
                    <a:solidFill>
                      <a:srgbClr val="000000"/>
                    </a:solidFill>
                    <a:latin typeface="微软雅黑" panose="020B0503020204020204" pitchFamily="34" charset="-122"/>
                    <a:ea typeface="微软雅黑" panose="020B0503020204020204" pitchFamily="34" charset="-122"/>
                  </a:rPr>
                  <a:t>┌</a:t>
                </a:r>
              </a:p>
            </p:txBody>
          </p:sp>
          <p:sp>
            <p:nvSpPr>
              <p:cNvPr id="23562" name="Arc 13"/>
              <p:cNvSpPr/>
              <p:nvPr/>
            </p:nvSpPr>
            <p:spPr bwMode="auto">
              <a:xfrm>
                <a:off x="3784" y="3552"/>
                <a:ext cx="144" cy="144"/>
              </a:xfrm>
              <a:custGeom>
                <a:avLst/>
                <a:gdLst>
                  <a:gd name="T0" fmla="*/ 2 w 21599"/>
                  <a:gd name="T1" fmla="*/ 0 h 21599"/>
                  <a:gd name="T2" fmla="*/ 146 w 21599"/>
                  <a:gd name="T3" fmla="*/ 144 h 21599"/>
                  <a:gd name="T4" fmla="*/ 0 w 21599"/>
                  <a:gd name="T5" fmla="*/ 144 h 21599"/>
                  <a:gd name="T6" fmla="*/ 0 60000 65536"/>
                  <a:gd name="T7" fmla="*/ 0 60000 65536"/>
                  <a:gd name="T8" fmla="*/ 0 60000 65536"/>
                  <a:gd name="T9" fmla="*/ 0 w 21599"/>
                  <a:gd name="T10" fmla="*/ 0 h 21599"/>
                  <a:gd name="T11" fmla="*/ 21599 w 21599"/>
                  <a:gd name="T12" fmla="*/ 21599 h 21599"/>
                </a:gdLst>
                <a:ahLst/>
                <a:cxnLst>
                  <a:cxn ang="T6">
                    <a:pos x="T0" y="T1"/>
                  </a:cxn>
                  <a:cxn ang="T7">
                    <a:pos x="T2" y="T3"/>
                  </a:cxn>
                  <a:cxn ang="T8">
                    <a:pos x="T4" y="T5"/>
                  </a:cxn>
                </a:cxnLst>
                <a:rect l="T9" t="T10" r="T11" b="T12"/>
                <a:pathLst>
                  <a:path w="21599" h="21599" fill="none" extrusionOk="0">
                    <a:moveTo>
                      <a:pt x="298" y="9"/>
                    </a:moveTo>
                    <a:cubicBezTo>
                      <a:pt x="12110" y="168"/>
                      <a:pt x="21603" y="9786"/>
                      <a:pt x="21607" y="21599"/>
                    </a:cubicBezTo>
                  </a:path>
                  <a:path w="21599" h="21599" stroke="0" extrusionOk="0">
                    <a:moveTo>
                      <a:pt x="298" y="9"/>
                    </a:moveTo>
                    <a:cubicBezTo>
                      <a:pt x="12110" y="168"/>
                      <a:pt x="21603" y="9786"/>
                      <a:pt x="21607" y="21599"/>
                    </a:cubicBezTo>
                    <a:lnTo>
                      <a:pt x="8" y="21608"/>
                    </a:lnTo>
                    <a:close/>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3563" name="Text Box 14"/>
              <p:cNvSpPr txBox="1">
                <a:spLocks noChangeArrowheads="1"/>
              </p:cNvSpPr>
              <p:nvPr/>
            </p:nvSpPr>
            <p:spPr bwMode="auto">
              <a:xfrm>
                <a:off x="3880" y="3456"/>
                <a:ext cx="288"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b="1">
                    <a:solidFill>
                      <a:srgbClr val="000000"/>
                    </a:solidFill>
                    <a:latin typeface="微软雅黑" panose="020B0503020204020204" pitchFamily="34" charset="-122"/>
                    <a:ea typeface="微软雅黑" panose="020B0503020204020204" pitchFamily="34" charset="-122"/>
                  </a:rPr>
                  <a:t>α</a:t>
                </a:r>
              </a:p>
            </p:txBody>
          </p:sp>
          <p:sp>
            <p:nvSpPr>
              <p:cNvPr id="23564" name="Line 15"/>
              <p:cNvSpPr>
                <a:spLocks noChangeShapeType="1"/>
              </p:cNvSpPr>
              <p:nvPr/>
            </p:nvSpPr>
            <p:spPr bwMode="auto">
              <a:xfrm>
                <a:off x="5007" y="3700"/>
                <a:ext cx="369" cy="0"/>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65" name="Line 16"/>
              <p:cNvSpPr>
                <a:spLocks noChangeShapeType="1"/>
              </p:cNvSpPr>
              <p:nvPr/>
            </p:nvSpPr>
            <p:spPr bwMode="auto">
              <a:xfrm flipV="1">
                <a:off x="5053" y="2338"/>
                <a:ext cx="265" cy="219"/>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66" name="Text Box 17"/>
              <p:cNvSpPr txBox="1">
                <a:spLocks noChangeArrowheads="1"/>
              </p:cNvSpPr>
              <p:nvPr/>
            </p:nvSpPr>
            <p:spPr bwMode="auto">
              <a:xfrm>
                <a:off x="4216" y="2832"/>
                <a:ext cx="288"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a:solidFill>
                      <a:srgbClr val="000000"/>
                    </a:solidFill>
                    <a:latin typeface="微软雅黑" panose="020B0503020204020204" pitchFamily="34" charset="-122"/>
                    <a:ea typeface="微软雅黑" panose="020B0503020204020204" pitchFamily="34" charset="-122"/>
                  </a:rPr>
                  <a:t>i</a:t>
                </a:r>
              </a:p>
            </p:txBody>
          </p:sp>
        </p:grpSp>
      </p:grpSp>
      <p:sp>
        <p:nvSpPr>
          <p:cNvPr id="18" name="Text Box 18"/>
          <p:cNvSpPr txBox="1">
            <a:spLocks noChangeArrowheads="1"/>
          </p:cNvSpPr>
          <p:nvPr/>
        </p:nvSpPr>
        <p:spPr bwMode="auto">
          <a:xfrm>
            <a:off x="6467475" y="4139804"/>
            <a:ext cx="15811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b="1">
                <a:solidFill>
                  <a:srgbClr val="FF0000"/>
                </a:solidFill>
                <a:latin typeface="微软雅黑" panose="020B0503020204020204" pitchFamily="34" charset="-122"/>
                <a:ea typeface="微软雅黑" panose="020B0503020204020204" pitchFamily="34" charset="-122"/>
              </a:rPr>
              <a:t>水平宽度</a:t>
            </a:r>
          </a:p>
        </p:txBody>
      </p:sp>
      <p:sp>
        <p:nvSpPr>
          <p:cNvPr id="19" name="Text Box 19"/>
          <p:cNvSpPr txBox="1">
            <a:spLocks noChangeArrowheads="1"/>
          </p:cNvSpPr>
          <p:nvPr/>
        </p:nvSpPr>
        <p:spPr bwMode="auto">
          <a:xfrm>
            <a:off x="8027900" y="3068241"/>
            <a:ext cx="600164" cy="1213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lang="zh-CN" altLang="en-US" b="1">
                <a:solidFill>
                  <a:srgbClr val="FF0000"/>
                </a:solidFill>
                <a:latin typeface="微软雅黑" panose="020B0503020204020204" pitchFamily="34" charset="-122"/>
                <a:ea typeface="微软雅黑" panose="020B0503020204020204" pitchFamily="34" charset="-122"/>
              </a:rPr>
              <a:t>铅直高度</a:t>
            </a:r>
          </a:p>
        </p:txBody>
      </p:sp>
      <p:sp>
        <p:nvSpPr>
          <p:cNvPr id="20" name="Text Box 20"/>
          <p:cNvSpPr txBox="1">
            <a:spLocks noChangeArrowheads="1"/>
          </p:cNvSpPr>
          <p:nvPr/>
        </p:nvSpPr>
        <p:spPr bwMode="auto">
          <a:xfrm>
            <a:off x="6167439" y="3661172"/>
            <a:ext cx="8731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b="1">
                <a:solidFill>
                  <a:srgbClr val="FF0000"/>
                </a:solidFill>
                <a:latin typeface="微软雅黑" panose="020B0503020204020204" pitchFamily="34" charset="-122"/>
                <a:ea typeface="微软雅黑" panose="020B0503020204020204" pitchFamily="34" charset="-122"/>
              </a:rPr>
              <a:t>坡角</a:t>
            </a:r>
          </a:p>
        </p:txBody>
      </p:sp>
      <p:graphicFrame>
        <p:nvGraphicFramePr>
          <p:cNvPr id="21" name="Object 18" descr="9986469151385020072630"/>
          <p:cNvGraphicFramePr>
            <a:graphicFrameLocks noChangeAspect="1"/>
          </p:cNvGraphicFramePr>
          <p:nvPr/>
        </p:nvGraphicFramePr>
        <p:xfrm>
          <a:off x="1476376" y="3107531"/>
          <a:ext cx="2519363" cy="810816"/>
        </p:xfrm>
        <a:graphic>
          <a:graphicData uri="http://schemas.openxmlformats.org/presentationml/2006/ole">
            <mc:AlternateContent xmlns:mc="http://schemas.openxmlformats.org/markup-compatibility/2006">
              <mc:Choice xmlns:v="urn:schemas-microsoft-com:vml" Requires="v">
                <p:oleObj spid="_x0000_s23581" r:id="rId3" imgW="4886325" imgH="2676525" progId="">
                  <p:embed/>
                </p:oleObj>
              </mc:Choice>
              <mc:Fallback>
                <p:oleObj r:id="rId3" imgW="4886325" imgH="2676525" progId="">
                  <p:embed/>
                  <p:pic>
                    <p:nvPicPr>
                      <p:cNvPr id="0" name="Object 18" descr="99864691513850200726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6" y="3107531"/>
                        <a:ext cx="2519363" cy="810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71" name="Freeform 85"/>
          <p:cNvSpPr>
            <a:spLocks noChangeArrowheads="1"/>
          </p:cNvSpPr>
          <p:nvPr/>
        </p:nvSpPr>
        <p:spPr bwMode="auto">
          <a:xfrm>
            <a:off x="976313" y="160735"/>
            <a:ext cx="55562" cy="4238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23572" name="组合 22"/>
          <p:cNvGrpSpPr/>
          <p:nvPr/>
        </p:nvGrpSpPr>
        <p:grpSpPr bwMode="auto">
          <a:xfrm>
            <a:off x="274639" y="122635"/>
            <a:ext cx="2136775" cy="511969"/>
            <a:chOff x="445652" y="218396"/>
            <a:chExt cx="2136260" cy="515092"/>
          </a:xfrm>
        </p:grpSpPr>
        <p:sp>
          <p:nvSpPr>
            <p:cNvPr id="24" name="TextBox 23"/>
            <p:cNvSpPr txBox="1"/>
            <p:nvPr/>
          </p:nvSpPr>
          <p:spPr bwMode="auto">
            <a:xfrm>
              <a:off x="1105893" y="272301"/>
              <a:ext cx="1415709"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微软雅黑" panose="020B0503020204020204" pitchFamily="34" charset="-122"/>
                  <a:ea typeface="微软雅黑" panose="020B0503020204020204" pitchFamily="34" charset="-122"/>
                </a:rPr>
                <a:t>新知讲解</a:t>
              </a:r>
              <a:endParaRPr lang="en-US" altLang="zh-CN" sz="2400" b="1" kern="0" dirty="0">
                <a:latin typeface="微软雅黑" panose="020B0503020204020204" pitchFamily="34" charset="-122"/>
                <a:ea typeface="微软雅黑" panose="020B0503020204020204" pitchFamily="34" charset="-122"/>
              </a:endParaRPr>
            </a:p>
          </p:txBody>
        </p:sp>
        <p:cxnSp>
          <p:nvCxnSpPr>
            <p:cNvPr id="23574"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23575" name="Picture 3" descr="E:\英语高清课\晏博深\ppt资料收集\ppt素材\本子和笔副本.png"/>
            <p:cNvPicPr>
              <a:picLocks noChangeAspect="1" noChangeArrowheads="1"/>
            </p:cNvPicPr>
            <p:nvPr/>
          </p:nvPicPr>
          <p:blipFill>
            <a:blip r:embed="rId5"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2" presetClass="entr" presetSubtype="4"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ppt_x"/>
                                          </p:val>
                                        </p:tav>
                                        <p:tav tm="100000">
                                          <p:val>
                                            <p:strVal val="#ppt_x"/>
                                          </p:val>
                                        </p:tav>
                                      </p:tavLst>
                                    </p:anim>
                                    <p:anim calcmode="lin" valueType="num">
                                      <p:cBhvr additive="base">
                                        <p:cTn id="23" dur="500" fill="hold"/>
                                        <p:tgtEl>
                                          <p:spTgt spid="18"/>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presetID="2" presetClass="entr" presetSubtype="4"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2" presetClass="entr" presetSubtype="4"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500" fill="hold"/>
                                        <p:tgtEl>
                                          <p:spTgt spid="20"/>
                                        </p:tgtEl>
                                        <p:attrNameLst>
                                          <p:attrName>ppt_x</p:attrName>
                                        </p:attrNameLst>
                                      </p:cBhvr>
                                      <p:tavLst>
                                        <p:tav tm="0">
                                          <p:val>
                                            <p:strVal val="#ppt_x"/>
                                          </p:val>
                                        </p:tav>
                                        <p:tav tm="100000">
                                          <p:val>
                                            <p:strVal val="#ppt_x"/>
                                          </p:val>
                                        </p:tav>
                                      </p:tavLst>
                                    </p:anim>
                                    <p:anim calcmode="lin" valueType="num">
                                      <p:cBhvr additive="base">
                                        <p:cTn id="3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18" grpId="0" autoUpdateAnimBg="0"/>
      <p:bldP spid="19" grpId="0" autoUpdateAnimBg="0"/>
      <p:bldP spid="2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246795"/>
          <p:cNvSpPr>
            <a:spLocks noChangeArrowheads="1"/>
          </p:cNvSpPr>
          <p:nvPr/>
        </p:nvSpPr>
        <p:spPr bwMode="auto">
          <a:xfrm>
            <a:off x="287338" y="1501379"/>
            <a:ext cx="8686800" cy="18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71500" indent="-571500" eaLnBrk="0" hangingPunct="0">
              <a:lnSpc>
                <a:spcPct val="150000"/>
              </a:lnSpc>
              <a:buClr>
                <a:schemeClr val="tx2"/>
              </a:buClr>
              <a:buFont typeface="Wingdings" panose="05000000000000000000" pitchFamily="2" charset="2"/>
              <a:buChar char="Ø"/>
            </a:pPr>
            <a:r>
              <a:rPr lang="en-US" altLang="zh-CN" dirty="0">
                <a:latin typeface="微软雅黑" panose="020B0503020204020204" pitchFamily="34" charset="-122"/>
                <a:ea typeface="微软雅黑" panose="020B0503020204020204" pitchFamily="34" charset="-122"/>
              </a:rPr>
              <a:t>1.tan</a:t>
            </a:r>
            <a:r>
              <a:rPr lang="en-US" altLang="zh-CN" i="1"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是一个完整的符号</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表示∠</a:t>
            </a:r>
            <a:r>
              <a:rPr lang="en-US" altLang="zh-CN" i="1"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的正切</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习惯省去“∠”号；</a:t>
            </a:r>
          </a:p>
          <a:p>
            <a:pPr marL="571500" indent="-571500" eaLnBrk="0" hangingPunct="0">
              <a:lnSpc>
                <a:spcPct val="150000"/>
              </a:lnSpc>
              <a:buClr>
                <a:schemeClr val="tx2"/>
              </a:buClr>
              <a:buFont typeface="Wingdings" panose="05000000000000000000" pitchFamily="2" charset="2"/>
              <a:buChar char="Ø"/>
            </a:pPr>
            <a:r>
              <a:rPr lang="en-US" altLang="zh-CN" dirty="0">
                <a:latin typeface="微软雅黑" panose="020B0503020204020204" pitchFamily="34" charset="-122"/>
                <a:ea typeface="微软雅黑" panose="020B0503020204020204" pitchFamily="34" charset="-122"/>
              </a:rPr>
              <a:t>2.tan</a:t>
            </a:r>
            <a:r>
              <a:rPr lang="en-US" altLang="zh-CN" i="1"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是一个比值</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直角边之比</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注意比的顺序</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且</a:t>
            </a:r>
            <a:r>
              <a:rPr lang="en-US" altLang="zh-CN" dirty="0">
                <a:latin typeface="微软雅黑" panose="020B0503020204020204" pitchFamily="34" charset="-122"/>
                <a:ea typeface="微软雅黑" panose="020B0503020204020204" pitchFamily="34" charset="-122"/>
              </a:rPr>
              <a:t>tan</a:t>
            </a:r>
            <a:r>
              <a:rPr lang="en-US" altLang="zh-CN" i="1" dirty="0">
                <a:latin typeface="微软雅黑" panose="020B0503020204020204" pitchFamily="34" charset="-122"/>
                <a:ea typeface="微软雅黑" panose="020B0503020204020204" pitchFamily="34" charset="-122"/>
              </a:rPr>
              <a:t>A</a:t>
            </a:r>
            <a:r>
              <a:rPr lang="en-US" altLang="zh-CN" dirty="0">
                <a:latin typeface="微软雅黑" panose="020B0503020204020204" pitchFamily="34" charset="-122"/>
                <a:ea typeface="微软雅黑" panose="020B0503020204020204" pitchFamily="34" charset="-122"/>
              </a:rPr>
              <a:t>﹥0,</a:t>
            </a:r>
            <a:r>
              <a:rPr lang="zh-CN" altLang="en-US" dirty="0">
                <a:latin typeface="微软雅黑" panose="020B0503020204020204" pitchFamily="34" charset="-122"/>
                <a:ea typeface="微软雅黑" panose="020B0503020204020204" pitchFamily="34" charset="-122"/>
              </a:rPr>
              <a:t>无单位</a:t>
            </a:r>
            <a:r>
              <a:rPr lang="en-US" altLang="zh-CN" dirty="0">
                <a:latin typeface="微软雅黑" panose="020B0503020204020204" pitchFamily="34" charset="-122"/>
                <a:ea typeface="微软雅黑" panose="020B0503020204020204" pitchFamily="34" charset="-122"/>
              </a:rPr>
              <a:t>)</a:t>
            </a:r>
          </a:p>
          <a:p>
            <a:pPr marL="571500" indent="-571500" eaLnBrk="0" hangingPunct="0">
              <a:lnSpc>
                <a:spcPct val="150000"/>
              </a:lnSpc>
              <a:buClr>
                <a:schemeClr val="tx2"/>
              </a:buClr>
              <a:buFont typeface="Wingdings" panose="05000000000000000000" pitchFamily="2" charset="2"/>
              <a:buChar char="Ø"/>
            </a:pPr>
            <a:r>
              <a:rPr lang="en-US" altLang="zh-CN" dirty="0">
                <a:latin typeface="微软雅黑" panose="020B0503020204020204" pitchFamily="34" charset="-122"/>
                <a:ea typeface="微软雅黑" panose="020B0503020204020204" pitchFamily="34" charset="-122"/>
              </a:rPr>
              <a:t>3.tanA</a:t>
            </a:r>
            <a:r>
              <a:rPr lang="zh-CN" altLang="en-US" dirty="0">
                <a:latin typeface="微软雅黑" panose="020B0503020204020204" pitchFamily="34" charset="-122"/>
                <a:ea typeface="微软雅黑" panose="020B0503020204020204" pitchFamily="34" charset="-122"/>
              </a:rPr>
              <a:t>是在直角三角形中定义的，∠</a:t>
            </a: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是一个锐角（注意构造直角三角形）。</a:t>
            </a:r>
            <a:endParaRPr lang="en-US" altLang="zh-CN" dirty="0">
              <a:latin typeface="微软雅黑" panose="020B0503020204020204" pitchFamily="34" charset="-122"/>
              <a:ea typeface="微软雅黑" panose="020B0503020204020204" pitchFamily="34" charset="-122"/>
            </a:endParaRPr>
          </a:p>
          <a:p>
            <a:pPr marL="571500" indent="-571500" eaLnBrk="0" hangingPunct="0">
              <a:lnSpc>
                <a:spcPct val="150000"/>
              </a:lnSpc>
              <a:buClr>
                <a:schemeClr val="tx2"/>
              </a:buClr>
              <a:buFont typeface="Wingdings" panose="05000000000000000000" pitchFamily="2" charset="2"/>
              <a:buChar char="Ø"/>
            </a:pPr>
            <a:r>
              <a:rPr lang="en-US" altLang="zh-CN" dirty="0">
                <a:latin typeface="微软雅黑" panose="020B0503020204020204" pitchFamily="34" charset="-122"/>
                <a:ea typeface="微软雅黑" panose="020B0503020204020204" pitchFamily="34" charset="-122"/>
              </a:rPr>
              <a:t>4.tanA</a:t>
            </a:r>
            <a:r>
              <a:rPr lang="zh-CN" altLang="en-US" dirty="0">
                <a:latin typeface="微软雅黑" panose="020B0503020204020204" pitchFamily="34" charset="-122"/>
                <a:ea typeface="微软雅黑" panose="020B0503020204020204" pitchFamily="34" charset="-122"/>
              </a:rPr>
              <a:t>的大小只与∠</a:t>
            </a: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的大小有关，而与直角三角形的大小无关。</a:t>
            </a:r>
          </a:p>
          <a:p>
            <a:pPr marL="571500" indent="-571500" eaLnBrk="0" hangingPunct="0">
              <a:lnSpc>
                <a:spcPct val="150000"/>
              </a:lnSpc>
              <a:buClr>
                <a:schemeClr val="tx2"/>
              </a:buClr>
              <a:buFont typeface="Wingdings" panose="05000000000000000000" pitchFamily="2" charset="2"/>
              <a:buChar char="Ø"/>
            </a:pPr>
            <a:endParaRPr lang="en-US" altLang="zh-CN" dirty="0">
              <a:latin typeface="微软雅黑" panose="020B0503020204020204" pitchFamily="34" charset="-122"/>
              <a:ea typeface="微软雅黑" panose="020B0503020204020204" pitchFamily="34" charset="-122"/>
            </a:endParaRPr>
          </a:p>
        </p:txBody>
      </p:sp>
      <p:sp>
        <p:nvSpPr>
          <p:cNvPr id="24579" name="矩形 5"/>
          <p:cNvSpPr>
            <a:spLocks noChangeArrowheads="1"/>
          </p:cNvSpPr>
          <p:nvPr/>
        </p:nvSpPr>
        <p:spPr bwMode="auto">
          <a:xfrm>
            <a:off x="503238" y="941785"/>
            <a:ext cx="30203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dirty="0">
                <a:solidFill>
                  <a:srgbClr val="0000CC"/>
                </a:solidFill>
                <a:latin typeface="微软雅黑" panose="020B0503020204020204" pitchFamily="34" charset="-122"/>
                <a:ea typeface="微软雅黑" panose="020B0503020204020204" pitchFamily="34" charset="-122"/>
              </a:rPr>
              <a:t>应用中应该注意的几个问题</a:t>
            </a:r>
            <a:r>
              <a:rPr lang="en-US" altLang="zh-CN" b="1" dirty="0">
                <a:solidFill>
                  <a:srgbClr val="0000CC"/>
                </a:solidFill>
                <a:latin typeface="微软雅黑" panose="020B0503020204020204" pitchFamily="34" charset="-122"/>
                <a:ea typeface="微软雅黑" panose="020B0503020204020204" pitchFamily="34" charset="-122"/>
              </a:rPr>
              <a:t>:</a:t>
            </a:r>
          </a:p>
        </p:txBody>
      </p:sp>
      <p:grpSp>
        <p:nvGrpSpPr>
          <p:cNvPr id="24582" name="组合 2"/>
          <p:cNvGrpSpPr/>
          <p:nvPr/>
        </p:nvGrpSpPr>
        <p:grpSpPr bwMode="auto">
          <a:xfrm>
            <a:off x="287338" y="35719"/>
            <a:ext cx="1803400" cy="672704"/>
            <a:chOff x="287524" y="36103"/>
            <a:chExt cx="1802841" cy="677892"/>
          </a:xfrm>
        </p:grpSpPr>
        <p:sp>
          <p:nvSpPr>
            <p:cNvPr id="10" name="TextBox 8"/>
            <p:cNvSpPr txBox="1"/>
            <p:nvPr/>
          </p:nvSpPr>
          <p:spPr bwMode="auto">
            <a:xfrm>
              <a:off x="982633" y="177680"/>
              <a:ext cx="1107732" cy="46192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Times New Roman" panose="02020603050405020304"/>
                  <a:ea typeface="微软雅黑" panose="020B0503020204020204" pitchFamily="34" charset="-122"/>
                </a:rPr>
                <a:t>提个醒</a:t>
              </a:r>
              <a:endParaRPr lang="en-US" altLang="zh-CN" sz="2400" b="1" kern="0" dirty="0">
                <a:latin typeface="Times New Roman" panose="02020603050405020304"/>
                <a:ea typeface="微软雅黑" panose="020B0503020204020204" pitchFamily="34" charset="-122"/>
              </a:endParaRPr>
            </a:p>
          </p:txBody>
        </p:sp>
        <p:cxnSp>
          <p:nvCxnSpPr>
            <p:cNvPr id="24584" name="直接连接符 10"/>
            <p:cNvCxnSpPr>
              <a:cxnSpLocks noChangeShapeType="1"/>
            </p:cNvCxnSpPr>
            <p:nvPr/>
          </p:nvCxnSpPr>
          <p:spPr bwMode="auto">
            <a:xfrm>
              <a:off x="617883" y="639067"/>
              <a:ext cx="1472482" cy="398"/>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24585" name="Picture 3"/>
            <p:cNvPicPr>
              <a:picLocks noChangeAspect="1" noChangeArrowheads="1"/>
            </p:cNvPicPr>
            <p:nvPr/>
          </p:nvPicPr>
          <p:blipFill>
            <a:blip r:embed="rId2" cstate="email"/>
            <a:srcRect r="-3"/>
            <a:stretch>
              <a:fillRect/>
            </a:stretch>
          </p:blipFill>
          <p:spPr bwMode="auto">
            <a:xfrm flipH="1">
              <a:off x="287524" y="36103"/>
              <a:ext cx="792000" cy="677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图片 24"/>
          <p:cNvPicPr>
            <a:picLocks noChangeAspect="1"/>
          </p:cNvPicPr>
          <p:nvPr/>
        </p:nvPicPr>
        <p:blipFill>
          <a:blip r:embed="rId3" cstate="email"/>
          <a:srcRect/>
          <a:stretch>
            <a:fillRect/>
          </a:stretch>
        </p:blipFill>
        <p:spPr bwMode="auto">
          <a:xfrm>
            <a:off x="2892426" y="1879997"/>
            <a:ext cx="2003425" cy="2682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直接连接符 249859"/>
          <p:cNvSpPr>
            <a:spLocks noChangeShapeType="1"/>
          </p:cNvSpPr>
          <p:nvPr/>
        </p:nvSpPr>
        <p:spPr bwMode="auto">
          <a:xfrm>
            <a:off x="2628900" y="142875"/>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5604" name="文本框 249863"/>
          <p:cNvSpPr txBox="1">
            <a:spLocks noChangeArrowheads="1"/>
          </p:cNvSpPr>
          <p:nvPr/>
        </p:nvSpPr>
        <p:spPr bwMode="auto">
          <a:xfrm>
            <a:off x="719138" y="937023"/>
            <a:ext cx="6985000" cy="396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000" dirty="0">
                <a:latin typeface="微软雅黑" panose="020B0503020204020204" pitchFamily="34" charset="-122"/>
                <a:ea typeface="微软雅黑" panose="020B0503020204020204" pitchFamily="34" charset="-122"/>
              </a:rPr>
              <a:t>1</a:t>
            </a:r>
            <a:r>
              <a:rPr lang="zh-CN" altLang="en-US" sz="2000" dirty="0">
                <a:latin typeface="微软雅黑" panose="020B0503020204020204" pitchFamily="34" charset="-122"/>
                <a:ea typeface="微软雅黑" panose="020B0503020204020204" pitchFamily="34" charset="-122"/>
              </a:rPr>
              <a:t>）在</a:t>
            </a:r>
            <a:r>
              <a:rPr lang="en-US" altLang="zh-CN" sz="2000" dirty="0">
                <a:latin typeface="微软雅黑" panose="020B0503020204020204" pitchFamily="34" charset="-122"/>
                <a:ea typeface="微软雅黑" panose="020B0503020204020204" pitchFamily="34" charset="-122"/>
              </a:rPr>
              <a:t>Rt△</a:t>
            </a:r>
            <a:r>
              <a:rPr lang="en-US" altLang="zh-CN" sz="2000" i="1" dirty="0">
                <a:latin typeface="微软雅黑" panose="020B0503020204020204" pitchFamily="34" charset="-122"/>
                <a:ea typeface="微软雅黑" panose="020B0503020204020204" pitchFamily="34" charset="-122"/>
              </a:rPr>
              <a:t>ABC</a:t>
            </a:r>
            <a:r>
              <a:rPr lang="zh-CN" altLang="en-US" sz="2000" dirty="0">
                <a:latin typeface="微软雅黑" panose="020B0503020204020204" pitchFamily="34" charset="-122"/>
                <a:ea typeface="微软雅黑" panose="020B0503020204020204" pitchFamily="34" charset="-122"/>
              </a:rPr>
              <a:t>中∠</a:t>
            </a:r>
            <a:r>
              <a:rPr lang="en-US" altLang="zh-CN" sz="2000" i="1" dirty="0">
                <a:latin typeface="微软雅黑" panose="020B0503020204020204" pitchFamily="34" charset="-122"/>
                <a:ea typeface="微软雅黑" panose="020B0503020204020204" pitchFamily="34" charset="-122"/>
              </a:rPr>
              <a:t>C </a:t>
            </a:r>
            <a:r>
              <a:rPr lang="en-US" altLang="zh-CN" sz="2000" dirty="0">
                <a:latin typeface="微软雅黑" panose="020B0503020204020204" pitchFamily="34" charset="-122"/>
                <a:ea typeface="微软雅黑" panose="020B0503020204020204" pitchFamily="34" charset="-122"/>
              </a:rPr>
              <a:t>=90°</a:t>
            </a:r>
            <a:r>
              <a:rPr lang="en-US" altLang="zh-CN" sz="2000" i="1" dirty="0">
                <a:latin typeface="微软雅黑" panose="020B0503020204020204" pitchFamily="34" charset="-122"/>
                <a:ea typeface="微软雅黑" panose="020B0503020204020204" pitchFamily="34" charset="-122"/>
              </a:rPr>
              <a:t>AC</a:t>
            </a:r>
            <a:r>
              <a:rPr lang="en-US" altLang="zh-CN" sz="2000" dirty="0">
                <a:latin typeface="微软雅黑" panose="020B0503020204020204" pitchFamily="34" charset="-122"/>
                <a:ea typeface="微软雅黑" panose="020B0503020204020204" pitchFamily="34" charset="-122"/>
              </a:rPr>
              <a:t>=5,</a:t>
            </a:r>
            <a:r>
              <a:rPr lang="en-US" altLang="zh-CN" sz="2000" i="1" dirty="0">
                <a:latin typeface="微软雅黑" panose="020B0503020204020204" pitchFamily="34" charset="-122"/>
                <a:ea typeface="微软雅黑" panose="020B0503020204020204" pitchFamily="34" charset="-122"/>
              </a:rPr>
              <a:t>AB</a:t>
            </a:r>
            <a:r>
              <a:rPr lang="en-US" altLang="zh-CN" sz="2000" dirty="0">
                <a:latin typeface="微软雅黑" panose="020B0503020204020204" pitchFamily="34" charset="-122"/>
                <a:ea typeface="微软雅黑" panose="020B0503020204020204" pitchFamily="34" charset="-122"/>
              </a:rPr>
              <a:t>=13,tan</a:t>
            </a:r>
            <a:r>
              <a:rPr lang="en-US" altLang="zh-CN" sz="2000" i="1" dirty="0">
                <a:latin typeface="微软雅黑" panose="020B0503020204020204" pitchFamily="34" charset="-122"/>
                <a:ea typeface="微软雅黑" panose="020B0503020204020204" pitchFamily="34" charset="-122"/>
              </a:rPr>
              <a:t>A</a:t>
            </a:r>
            <a:r>
              <a:rPr lang="en-US" altLang="zh-CN" sz="2000" dirty="0">
                <a:latin typeface="微软雅黑" panose="020B0503020204020204" pitchFamily="34" charset="-122"/>
                <a:ea typeface="微软雅黑" panose="020B0503020204020204" pitchFamily="34" charset="-122"/>
              </a:rPr>
              <a:t>=(      )</a:t>
            </a:r>
          </a:p>
        </p:txBody>
      </p:sp>
      <p:graphicFrame>
        <p:nvGraphicFramePr>
          <p:cNvPr id="9" name="Object 5"/>
          <p:cNvGraphicFramePr/>
          <p:nvPr/>
        </p:nvGraphicFramePr>
        <p:xfrm>
          <a:off x="6156325" y="825104"/>
          <a:ext cx="395288" cy="639365"/>
        </p:xfrm>
        <a:graphic>
          <a:graphicData uri="http://schemas.openxmlformats.org/presentationml/2006/ole">
            <mc:AlternateContent xmlns:mc="http://schemas.openxmlformats.org/markup-compatibility/2006">
              <mc:Choice xmlns:v="urn:schemas-microsoft-com:vml" Requires="v">
                <p:oleObj spid="_x0000_s25616" name="公式" r:id="rId4" imgW="203200" imgH="393700" progId="Equation.3">
                  <p:embed/>
                </p:oleObj>
              </mc:Choice>
              <mc:Fallback>
                <p:oleObj name="公式" r:id="rId4" imgW="203200" imgH="393700" progId="Equation.3">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325" y="825104"/>
                        <a:ext cx="395288" cy="63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文本框 13"/>
          <p:cNvSpPr txBox="1">
            <a:spLocks noChangeArrowheads="1"/>
          </p:cNvSpPr>
          <p:nvPr/>
        </p:nvSpPr>
        <p:spPr bwMode="auto">
          <a:xfrm>
            <a:off x="4213225" y="2963466"/>
            <a:ext cx="863600" cy="398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000" b="1">
                <a:solidFill>
                  <a:srgbClr val="FF0000"/>
                </a:solidFill>
                <a:latin typeface="Calibri" panose="020F0502020204030204" pitchFamily="34" charset="0"/>
                <a:ea typeface="微软雅黑" panose="020B0503020204020204" pitchFamily="34" charset="-122"/>
              </a:rPr>
              <a:t>12</a:t>
            </a:r>
          </a:p>
        </p:txBody>
      </p:sp>
      <p:grpSp>
        <p:nvGrpSpPr>
          <p:cNvPr id="25607" name="组合 23"/>
          <p:cNvGrpSpPr/>
          <p:nvPr/>
        </p:nvGrpSpPr>
        <p:grpSpPr bwMode="auto">
          <a:xfrm>
            <a:off x="539750" y="107157"/>
            <a:ext cx="1550988" cy="535781"/>
            <a:chOff x="539608" y="108111"/>
            <a:chExt cx="1550757" cy="540000"/>
          </a:xfrm>
        </p:grpSpPr>
        <p:sp>
          <p:nvSpPr>
            <p:cNvPr id="17" name="TextBox 8"/>
            <p:cNvSpPr txBox="1"/>
            <p:nvPr/>
          </p:nvSpPr>
          <p:spPr bwMode="auto">
            <a:xfrm>
              <a:off x="982455" y="177711"/>
              <a:ext cx="1107910" cy="462000"/>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Times New Roman" panose="02020603050405020304"/>
                  <a:ea typeface="微软雅黑" panose="020B0503020204020204" pitchFamily="34" charset="-122"/>
                </a:rPr>
                <a:t>比一比</a:t>
              </a:r>
              <a:endParaRPr lang="en-US" altLang="zh-CN" sz="2400" b="1" kern="0" dirty="0">
                <a:latin typeface="Times New Roman" panose="02020603050405020304"/>
                <a:ea typeface="微软雅黑" panose="020B0503020204020204" pitchFamily="34" charset="-122"/>
              </a:endParaRPr>
            </a:p>
          </p:txBody>
        </p:sp>
        <p:cxnSp>
          <p:nvCxnSpPr>
            <p:cNvPr id="25609" name="直接连接符 17"/>
            <p:cNvCxnSpPr>
              <a:cxnSpLocks noChangeShapeType="1"/>
            </p:cNvCxnSpPr>
            <p:nvPr/>
          </p:nvCxnSpPr>
          <p:spPr bwMode="auto">
            <a:xfrm>
              <a:off x="575556" y="639067"/>
              <a:ext cx="1472482" cy="398"/>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23" name="KSO_Shape"/>
            <p:cNvSpPr/>
            <p:nvPr/>
          </p:nvSpPr>
          <p:spPr bwMode="auto">
            <a:xfrm flipH="1">
              <a:off x="539608" y="108111"/>
              <a:ext cx="504750" cy="540000"/>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rgbClr val="C00000"/>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直接连接符 250884"/>
          <p:cNvSpPr>
            <a:spLocks noChangeShapeType="1"/>
          </p:cNvSpPr>
          <p:nvPr/>
        </p:nvSpPr>
        <p:spPr bwMode="auto">
          <a:xfrm>
            <a:off x="2819400" y="0"/>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6627" name="文本框 250892"/>
          <p:cNvSpPr txBox="1">
            <a:spLocks noChangeArrowheads="1"/>
          </p:cNvSpPr>
          <p:nvPr/>
        </p:nvSpPr>
        <p:spPr bwMode="auto">
          <a:xfrm>
            <a:off x="684213" y="927498"/>
            <a:ext cx="8867775" cy="396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000">
                <a:latin typeface="Calibri" panose="020F0502020204030204" pitchFamily="34" charset="0"/>
                <a:ea typeface="微软雅黑" panose="020B0503020204020204" pitchFamily="34" charset="-122"/>
              </a:rPr>
              <a:t>2</a:t>
            </a:r>
            <a:r>
              <a:rPr lang="zh-CN" altLang="en-US" sz="2000">
                <a:latin typeface="Calibri" panose="020F0502020204030204" pitchFamily="34" charset="0"/>
                <a:ea typeface="微软雅黑" panose="020B0503020204020204" pitchFamily="34" charset="-122"/>
              </a:rPr>
              <a:t>）在</a:t>
            </a:r>
            <a:r>
              <a:rPr lang="en-US" altLang="zh-CN" sz="2000">
                <a:latin typeface="Calibri" panose="020F0502020204030204" pitchFamily="34" charset="0"/>
                <a:ea typeface="微软雅黑" panose="020B0503020204020204" pitchFamily="34" charset="-122"/>
              </a:rPr>
              <a:t>Rt△</a:t>
            </a:r>
            <a:r>
              <a:rPr lang="en-US" altLang="zh-CN" sz="2000" i="1">
                <a:latin typeface="Calibri" panose="020F0502020204030204" pitchFamily="34" charset="0"/>
                <a:ea typeface="微软雅黑" panose="020B0503020204020204" pitchFamily="34" charset="-122"/>
              </a:rPr>
              <a:t>ABC</a:t>
            </a:r>
            <a:r>
              <a:rPr lang="zh-CN" altLang="en-US" sz="2000">
                <a:latin typeface="Calibri" panose="020F0502020204030204" pitchFamily="34" charset="0"/>
                <a:ea typeface="微软雅黑" panose="020B0503020204020204" pitchFamily="34" charset="-122"/>
              </a:rPr>
              <a:t>中</a:t>
            </a:r>
            <a:r>
              <a:rPr lang="zh-CN" altLang="en-US" sz="2000">
                <a:latin typeface="微软雅黑" panose="020B0503020204020204" pitchFamily="34" charset="-122"/>
                <a:ea typeface="微软雅黑" panose="020B0503020204020204" pitchFamily="34" charset="-122"/>
              </a:rPr>
              <a:t>∠</a:t>
            </a:r>
            <a:r>
              <a:rPr lang="en-US" altLang="zh-CN" sz="2000" i="1">
                <a:latin typeface="微软雅黑" panose="020B0503020204020204" pitchFamily="34" charset="-122"/>
                <a:ea typeface="微软雅黑" panose="020B0503020204020204" pitchFamily="34" charset="-122"/>
              </a:rPr>
              <a:t>C </a:t>
            </a:r>
            <a:r>
              <a:rPr lang="en-US" altLang="zh-CN" sz="2000">
                <a:latin typeface="微软雅黑" panose="020B0503020204020204" pitchFamily="34" charset="-122"/>
                <a:ea typeface="微软雅黑" panose="020B0503020204020204" pitchFamily="34" charset="-122"/>
              </a:rPr>
              <a:t>=90°</a:t>
            </a:r>
            <a:r>
              <a:rPr lang="en-US" altLang="zh-CN" sz="2000" i="1">
                <a:latin typeface="Calibri" panose="020F0502020204030204" pitchFamily="34" charset="0"/>
                <a:ea typeface="微软雅黑" panose="020B0503020204020204" pitchFamily="34" charset="-122"/>
              </a:rPr>
              <a:t>AC</a:t>
            </a:r>
            <a:r>
              <a:rPr lang="en-US" altLang="zh-CN" sz="2000">
                <a:latin typeface="Calibri" panose="020F0502020204030204" pitchFamily="34" charset="0"/>
                <a:ea typeface="微软雅黑" panose="020B0503020204020204" pitchFamily="34" charset="-122"/>
              </a:rPr>
              <a:t>=5,</a:t>
            </a:r>
            <a:r>
              <a:rPr lang="en-US" altLang="zh-CN" sz="2000" i="1">
                <a:latin typeface="Calibri" panose="020F0502020204030204" pitchFamily="34" charset="0"/>
                <a:ea typeface="微软雅黑" panose="020B0503020204020204" pitchFamily="34" charset="-122"/>
              </a:rPr>
              <a:t>BC</a:t>
            </a:r>
            <a:r>
              <a:rPr lang="en-US" altLang="zh-CN" sz="2000">
                <a:latin typeface="Calibri" panose="020F0502020204030204" pitchFamily="34" charset="0"/>
                <a:ea typeface="微软雅黑" panose="020B0503020204020204" pitchFamily="34" charset="-122"/>
              </a:rPr>
              <a:t>=12,tan</a:t>
            </a:r>
            <a:r>
              <a:rPr lang="en-US" altLang="zh-CN" sz="2000" i="1">
                <a:latin typeface="Calibri" panose="020F0502020204030204" pitchFamily="34" charset="0"/>
                <a:ea typeface="微软雅黑" panose="020B0503020204020204" pitchFamily="34" charset="-122"/>
              </a:rPr>
              <a:t>B</a:t>
            </a:r>
            <a:r>
              <a:rPr lang="en-US" altLang="zh-CN" sz="2000">
                <a:latin typeface="Calibri" panose="020F0502020204030204" pitchFamily="34" charset="0"/>
                <a:ea typeface="微软雅黑" panose="020B0503020204020204" pitchFamily="34" charset="-122"/>
              </a:rPr>
              <a:t>=(       )</a:t>
            </a:r>
          </a:p>
        </p:txBody>
      </p:sp>
      <p:graphicFrame>
        <p:nvGraphicFramePr>
          <p:cNvPr id="14" name="Object 4"/>
          <p:cNvGraphicFramePr/>
          <p:nvPr/>
        </p:nvGraphicFramePr>
        <p:xfrm>
          <a:off x="5508626" y="804862"/>
          <a:ext cx="468313" cy="642938"/>
        </p:xfrm>
        <a:graphic>
          <a:graphicData uri="http://schemas.openxmlformats.org/presentationml/2006/ole">
            <mc:AlternateContent xmlns:mc="http://schemas.openxmlformats.org/markup-compatibility/2006">
              <mc:Choice xmlns:v="urn:schemas-microsoft-com:vml" Requires="v">
                <p:oleObj spid="_x0000_s26639" r:id="rId3" imgW="203200" imgH="393700" progId="Equation.3">
                  <p:embed/>
                </p:oleObj>
              </mc:Choice>
              <mc:Fallback>
                <p:oleObj r:id="rId3" imgW="203200" imgH="393700" progId="Equation.3">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6" y="804862"/>
                        <a:ext cx="4683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6629" name="图片 15"/>
          <p:cNvPicPr>
            <a:picLocks noChangeAspect="1"/>
          </p:cNvPicPr>
          <p:nvPr/>
        </p:nvPicPr>
        <p:blipFill>
          <a:blip r:embed="rId5" cstate="email"/>
          <a:srcRect/>
          <a:stretch>
            <a:fillRect/>
          </a:stretch>
        </p:blipFill>
        <p:spPr bwMode="auto">
          <a:xfrm>
            <a:off x="3384550" y="1607344"/>
            <a:ext cx="2438400"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0" name="组合 17"/>
          <p:cNvGrpSpPr/>
          <p:nvPr/>
        </p:nvGrpSpPr>
        <p:grpSpPr bwMode="auto">
          <a:xfrm>
            <a:off x="539750" y="107157"/>
            <a:ext cx="1550988" cy="535781"/>
            <a:chOff x="539608" y="108111"/>
            <a:chExt cx="1550757" cy="540000"/>
          </a:xfrm>
        </p:grpSpPr>
        <p:sp>
          <p:nvSpPr>
            <p:cNvPr id="19" name="TextBox 8"/>
            <p:cNvSpPr txBox="1"/>
            <p:nvPr/>
          </p:nvSpPr>
          <p:spPr bwMode="auto">
            <a:xfrm>
              <a:off x="982455" y="177711"/>
              <a:ext cx="1107910" cy="462000"/>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Times New Roman" panose="02020603050405020304"/>
                  <a:ea typeface="微软雅黑" panose="020B0503020204020204" pitchFamily="34" charset="-122"/>
                </a:rPr>
                <a:t>比一比</a:t>
              </a:r>
              <a:endParaRPr lang="en-US" altLang="zh-CN" sz="2400" b="1" kern="0" dirty="0">
                <a:latin typeface="Times New Roman" panose="02020603050405020304"/>
                <a:ea typeface="微软雅黑" panose="020B0503020204020204" pitchFamily="34" charset="-122"/>
              </a:endParaRPr>
            </a:p>
          </p:txBody>
        </p:sp>
        <p:cxnSp>
          <p:nvCxnSpPr>
            <p:cNvPr id="26632" name="直接连接符 19"/>
            <p:cNvCxnSpPr>
              <a:cxnSpLocks noChangeShapeType="1"/>
            </p:cNvCxnSpPr>
            <p:nvPr/>
          </p:nvCxnSpPr>
          <p:spPr bwMode="auto">
            <a:xfrm>
              <a:off x="575556" y="639067"/>
              <a:ext cx="1472482" cy="398"/>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21" name="KSO_Shape"/>
            <p:cNvSpPr/>
            <p:nvPr/>
          </p:nvSpPr>
          <p:spPr bwMode="auto">
            <a:xfrm flipH="1">
              <a:off x="539608" y="108111"/>
              <a:ext cx="504750" cy="540000"/>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rgbClr val="C00000"/>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组合 5"/>
          <p:cNvGrpSpPr/>
          <p:nvPr/>
        </p:nvGrpSpPr>
        <p:grpSpPr bwMode="auto">
          <a:xfrm>
            <a:off x="274639" y="122635"/>
            <a:ext cx="2136775" cy="511969"/>
            <a:chOff x="445652" y="218396"/>
            <a:chExt cx="2136260" cy="515092"/>
          </a:xfrm>
        </p:grpSpPr>
        <p:sp>
          <p:nvSpPr>
            <p:cNvPr id="3" name="TextBox 2"/>
            <p:cNvSpPr txBox="1"/>
            <p:nvPr/>
          </p:nvSpPr>
          <p:spPr bwMode="auto">
            <a:xfrm>
              <a:off x="1105893" y="272301"/>
              <a:ext cx="1415709"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Times New Roman" panose="02020603050405020304"/>
                  <a:ea typeface="微软雅黑" panose="020B0503020204020204" pitchFamily="34" charset="-122"/>
                </a:rPr>
                <a:t>学习目标</a:t>
              </a:r>
              <a:endParaRPr lang="en-US" altLang="zh-CN" sz="2400" b="1" kern="0" dirty="0">
                <a:latin typeface="Times New Roman" panose="02020603050405020304"/>
                <a:ea typeface="微软雅黑" panose="020B0503020204020204" pitchFamily="34" charset="-122"/>
              </a:endParaRPr>
            </a:p>
          </p:txBody>
        </p:sp>
        <p:cxnSp>
          <p:nvCxnSpPr>
            <p:cNvPr id="6148"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149" name="Picture 3" descr="E:\英语高清课\晏博深\ppt资料收集\ppt素材\本子和笔副本.png"/>
            <p:cNvPicPr>
              <a:picLocks noChangeAspect="1" noChangeArrowheads="1"/>
            </p:cNvPicPr>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矩形 5"/>
          <p:cNvSpPr/>
          <p:nvPr/>
        </p:nvSpPr>
        <p:spPr>
          <a:xfrm>
            <a:off x="1147764" y="1035844"/>
            <a:ext cx="7019925" cy="74414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n>
                <a:solidFill>
                  <a:srgbClr val="FFC000"/>
                </a:solidFill>
              </a:ln>
            </a:endParaRPr>
          </a:p>
        </p:txBody>
      </p:sp>
      <p:sp>
        <p:nvSpPr>
          <p:cNvPr id="7" name="矩形 6"/>
          <p:cNvSpPr/>
          <p:nvPr/>
        </p:nvSpPr>
        <p:spPr>
          <a:xfrm>
            <a:off x="1147764" y="2060972"/>
            <a:ext cx="7056437" cy="77985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n>
                <a:solidFill>
                  <a:srgbClr val="FFC000"/>
                </a:solidFill>
              </a:ln>
            </a:endParaRPr>
          </a:p>
        </p:txBody>
      </p:sp>
      <p:sp>
        <p:nvSpPr>
          <p:cNvPr id="8" name="燕尾形箭头 7"/>
          <p:cNvSpPr/>
          <p:nvPr>
            <p:custDataLst>
              <p:tags r:id="rId1"/>
            </p:custDataLst>
          </p:nvPr>
        </p:nvSpPr>
        <p:spPr>
          <a:xfrm rot="5400000" flipV="1">
            <a:off x="-751085" y="2221112"/>
            <a:ext cx="3642122" cy="771525"/>
          </a:xfrm>
          <a:prstGeom prst="notchedRightArrow">
            <a:avLst>
              <a:gd name="adj1" fmla="val 50000"/>
              <a:gd name="adj2" fmla="val 43193"/>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dirty="0"/>
          </a:p>
        </p:txBody>
      </p:sp>
      <p:sp>
        <p:nvSpPr>
          <p:cNvPr id="9" name="圆角矩形 8"/>
          <p:cNvSpPr/>
          <p:nvPr>
            <p:custDataLst>
              <p:tags r:id="rId2"/>
            </p:custDataLst>
          </p:nvPr>
        </p:nvSpPr>
        <p:spPr bwMode="auto">
          <a:xfrm>
            <a:off x="758158" y="1070089"/>
            <a:ext cx="642942" cy="638246"/>
          </a:xfrm>
          <a:prstGeom prst="roundRect">
            <a:avLst>
              <a:gd name="adj" fmla="val 50000"/>
            </a:avLst>
          </a:prstGeom>
          <a:solidFill>
            <a:srgbClr val="FFC000"/>
          </a:solidFill>
          <a:ln w="34925">
            <a:solidFill>
              <a:srgbClr val="FFFFFF"/>
            </a:solidFill>
          </a:ln>
          <a:effectLst/>
          <a:scene3d>
            <a:camera prst="orthographicFront"/>
            <a:lightRig rig="threePt" dir="t"/>
          </a:scene3d>
          <a:sp3d extrusionH="349250" prstMaterial="metal">
            <a:bevelB w="88900" h="1968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400" dirty="0">
                <a:solidFill>
                  <a:srgbClr val="FFFFFF"/>
                </a:solidFill>
              </a:rPr>
              <a:t>1</a:t>
            </a:r>
            <a:endParaRPr lang="zh-CN" altLang="en-US" sz="2400" dirty="0">
              <a:solidFill>
                <a:srgbClr val="FFFFFF"/>
              </a:solidFill>
            </a:endParaRPr>
          </a:p>
        </p:txBody>
      </p:sp>
      <p:sp>
        <p:nvSpPr>
          <p:cNvPr id="10" name="圆角矩形 9"/>
          <p:cNvSpPr/>
          <p:nvPr>
            <p:custDataLst>
              <p:tags r:id="rId3"/>
            </p:custDataLst>
          </p:nvPr>
        </p:nvSpPr>
        <p:spPr bwMode="auto">
          <a:xfrm>
            <a:off x="758825" y="2202656"/>
            <a:ext cx="642938" cy="638175"/>
          </a:xfrm>
          <a:prstGeom prst="roundRect">
            <a:avLst>
              <a:gd name="adj" fmla="val 50000"/>
            </a:avLst>
          </a:prstGeom>
          <a:solidFill>
            <a:srgbClr val="92D050"/>
          </a:solidFill>
          <a:ln w="3492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400" dirty="0">
                <a:solidFill>
                  <a:srgbClr val="FFFFFF"/>
                </a:solidFill>
              </a:rPr>
              <a:t>2</a:t>
            </a:r>
            <a:endParaRPr lang="zh-CN" altLang="en-US" sz="2400" dirty="0">
              <a:solidFill>
                <a:srgbClr val="FFFFFF"/>
              </a:solidFill>
            </a:endParaRPr>
          </a:p>
        </p:txBody>
      </p:sp>
      <p:sp>
        <p:nvSpPr>
          <p:cNvPr id="6157" name="TextBox 11"/>
          <p:cNvSpPr txBox="1">
            <a:spLocks noChangeArrowheads="1"/>
          </p:cNvSpPr>
          <p:nvPr/>
        </p:nvSpPr>
        <p:spPr bwMode="auto">
          <a:xfrm>
            <a:off x="1416051" y="1089422"/>
            <a:ext cx="689292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zh-CN" dirty="0">
                <a:latin typeface="微软雅黑" panose="020B0503020204020204" pitchFamily="34" charset="-122"/>
                <a:ea typeface="微软雅黑" panose="020B0503020204020204" pitchFamily="34" charset="-122"/>
              </a:rPr>
              <a:t>理解锐角三角函数正切的意义，会求直角三角形中的锐角正切值</a:t>
            </a:r>
            <a:r>
              <a:rPr lang="en-US" altLang="zh-CN" dirty="0">
                <a:latin typeface="微软雅黑" panose="020B0503020204020204" pitchFamily="34" charset="-122"/>
                <a:ea typeface="微软雅黑" panose="020B0503020204020204" pitchFamily="34" charset="-122"/>
              </a:rPr>
              <a:t>.</a:t>
            </a:r>
            <a:endParaRPr lang="zh-CN" altLang="zh-CN" dirty="0">
              <a:latin typeface="微软雅黑" panose="020B0503020204020204" pitchFamily="34" charset="-122"/>
              <a:ea typeface="微软雅黑" panose="020B0503020204020204" pitchFamily="34" charset="-122"/>
            </a:endParaRPr>
          </a:p>
        </p:txBody>
      </p:sp>
      <p:sp>
        <p:nvSpPr>
          <p:cNvPr id="6158" name="TextBox 12"/>
          <p:cNvSpPr txBox="1">
            <a:spLocks noChangeArrowheads="1"/>
          </p:cNvSpPr>
          <p:nvPr/>
        </p:nvSpPr>
        <p:spPr bwMode="auto">
          <a:xfrm>
            <a:off x="1401764" y="2000251"/>
            <a:ext cx="7058025" cy="91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lnSpc>
                <a:spcPct val="150000"/>
              </a:lnSpc>
            </a:pPr>
            <a:r>
              <a:rPr lang="zh-CN" altLang="zh-CN" dirty="0">
                <a:latin typeface="微软雅黑" panose="020B0503020204020204" pitchFamily="34" charset="-122"/>
                <a:ea typeface="微软雅黑" panose="020B0503020204020204" pitchFamily="34" charset="-122"/>
              </a:rPr>
              <a:t>经历探索直角三角形中边角关系的过程，发展学生数形结合的能力；通过有关正切值的计算，发展学生的计算能力．</a:t>
            </a:r>
          </a:p>
        </p:txBody>
      </p:sp>
      <p:sp>
        <p:nvSpPr>
          <p:cNvPr id="17" name="矩形 16"/>
          <p:cNvSpPr/>
          <p:nvPr/>
        </p:nvSpPr>
        <p:spPr>
          <a:xfrm>
            <a:off x="1147764" y="3209925"/>
            <a:ext cx="7056437" cy="778669"/>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endParaRPr lang="zh-CN" altLang="en-US">
              <a:ln>
                <a:solidFill>
                  <a:srgbClr val="FFC000"/>
                </a:solidFill>
              </a:ln>
              <a:latin typeface="微软雅黑" panose="020B0503020204020204" pitchFamily="34" charset="-122"/>
              <a:ea typeface="微软雅黑" panose="020B0503020204020204" pitchFamily="34" charset="-122"/>
            </a:endParaRPr>
          </a:p>
        </p:txBody>
      </p:sp>
      <p:sp>
        <p:nvSpPr>
          <p:cNvPr id="18" name="圆角矩形 17"/>
          <p:cNvSpPr/>
          <p:nvPr>
            <p:custDataLst>
              <p:tags r:id="rId4"/>
            </p:custDataLst>
          </p:nvPr>
        </p:nvSpPr>
        <p:spPr bwMode="auto">
          <a:xfrm>
            <a:off x="758158" y="3279678"/>
            <a:ext cx="642942" cy="637585"/>
          </a:xfrm>
          <a:prstGeom prst="roundRect">
            <a:avLst>
              <a:gd name="adj" fmla="val 50000"/>
            </a:avLst>
          </a:prstGeom>
          <a:solidFill>
            <a:srgbClr val="58ACF2"/>
          </a:solidFill>
          <a:ln w="34925">
            <a:solidFill>
              <a:srgbClr val="FFFFFF"/>
            </a:solidFill>
          </a:ln>
          <a:effectLst/>
          <a:scene3d>
            <a:camera prst="orthographicFront"/>
            <a:lightRig rig="threePt" dir="t"/>
          </a:scene3d>
          <a:sp3d extrusionH="349250" prstMaterial="metal">
            <a:bevelB w="88900" h="1968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400" dirty="0">
                <a:solidFill>
                  <a:srgbClr val="FFFFFF"/>
                </a:solidFill>
              </a:rPr>
              <a:t>3</a:t>
            </a:r>
            <a:endParaRPr lang="zh-CN" altLang="en-US" sz="2400" dirty="0">
              <a:solidFill>
                <a:srgbClr val="FFFFFF"/>
              </a:solidFill>
            </a:endParaRPr>
          </a:p>
        </p:txBody>
      </p:sp>
      <p:sp>
        <p:nvSpPr>
          <p:cNvPr id="6163" name="TextBox 13"/>
          <p:cNvSpPr txBox="1">
            <a:spLocks noChangeArrowheads="1"/>
          </p:cNvSpPr>
          <p:nvPr/>
        </p:nvSpPr>
        <p:spPr bwMode="auto">
          <a:xfrm>
            <a:off x="1439864" y="3143250"/>
            <a:ext cx="6835775" cy="915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zh-CN" dirty="0">
                <a:latin typeface="微软雅黑" panose="020B0503020204020204" pitchFamily="34" charset="-122"/>
                <a:ea typeface="微软雅黑" panose="020B0503020204020204" pitchFamily="34" charset="-122"/>
              </a:rPr>
              <a:t>通过小组合作活动，培养学生的合作意识；通过解决实际问题，让学生体会数学与生活的密切联系</a:t>
            </a:r>
            <a:r>
              <a:rPr lang="en-US" altLang="zh-CN" dirty="0">
                <a:latin typeface="微软雅黑" panose="020B0503020204020204" pitchFamily="34" charset="-122"/>
                <a:ea typeface="微软雅黑" panose="020B0503020204020204" pitchFamily="34" charset="-122"/>
              </a:rPr>
              <a:t>.</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图片 27"/>
          <p:cNvPicPr>
            <a:picLocks noChangeAspect="1"/>
          </p:cNvPicPr>
          <p:nvPr/>
        </p:nvPicPr>
        <p:blipFill>
          <a:blip r:embed="rId3" cstate="email"/>
          <a:srcRect/>
          <a:stretch>
            <a:fillRect/>
          </a:stretch>
        </p:blipFill>
        <p:spPr bwMode="auto">
          <a:xfrm>
            <a:off x="1619251" y="1714501"/>
            <a:ext cx="3146425" cy="2241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文本框 253958"/>
          <p:cNvSpPr txBox="1">
            <a:spLocks noChangeArrowheads="1"/>
          </p:cNvSpPr>
          <p:nvPr/>
        </p:nvSpPr>
        <p:spPr bwMode="auto">
          <a:xfrm>
            <a:off x="647700" y="785812"/>
            <a:ext cx="6985000"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000">
                <a:latin typeface="Calibri" panose="020F0502020204030204" pitchFamily="34" charset="0"/>
                <a:ea typeface="微软雅黑" panose="020B0503020204020204" pitchFamily="34" charset="-122"/>
              </a:rPr>
              <a:t>3</a:t>
            </a:r>
            <a:r>
              <a:rPr lang="zh-CN" altLang="en-US" sz="2000">
                <a:latin typeface="Calibri" panose="020F0502020204030204" pitchFamily="34" charset="0"/>
                <a:ea typeface="微软雅黑" panose="020B0503020204020204" pitchFamily="34" charset="-122"/>
              </a:rPr>
              <a:t>）在</a:t>
            </a:r>
            <a:r>
              <a:rPr lang="en-US" altLang="zh-CN" sz="2000">
                <a:latin typeface="Calibri" panose="020F0502020204030204" pitchFamily="34" charset="0"/>
                <a:ea typeface="微软雅黑" panose="020B0503020204020204" pitchFamily="34" charset="-122"/>
              </a:rPr>
              <a:t>Rt△</a:t>
            </a:r>
            <a:r>
              <a:rPr lang="en-US" altLang="zh-CN" sz="2000" i="1">
                <a:latin typeface="Calibri" panose="020F0502020204030204" pitchFamily="34" charset="0"/>
                <a:ea typeface="微软雅黑" panose="020B0503020204020204" pitchFamily="34" charset="-122"/>
              </a:rPr>
              <a:t>ABC</a:t>
            </a:r>
            <a:r>
              <a:rPr lang="zh-CN" altLang="en-US" sz="2000">
                <a:latin typeface="Calibri" panose="020F0502020204030204" pitchFamily="34" charset="0"/>
                <a:ea typeface="微软雅黑" panose="020B0503020204020204" pitchFamily="34" charset="-122"/>
              </a:rPr>
              <a:t>中</a:t>
            </a:r>
            <a:r>
              <a:rPr lang="zh-CN" altLang="en-US" sz="2000">
                <a:latin typeface="微软雅黑" panose="020B0503020204020204" pitchFamily="34" charset="-122"/>
                <a:ea typeface="微软雅黑" panose="020B0503020204020204" pitchFamily="34" charset="-122"/>
              </a:rPr>
              <a:t>∠</a:t>
            </a:r>
            <a:r>
              <a:rPr lang="en-US" altLang="zh-CN" sz="2000" i="1">
                <a:latin typeface="微软雅黑" panose="020B0503020204020204" pitchFamily="34" charset="-122"/>
                <a:ea typeface="微软雅黑" panose="020B0503020204020204" pitchFamily="34" charset="-122"/>
              </a:rPr>
              <a:t>B </a:t>
            </a:r>
            <a:r>
              <a:rPr lang="en-US" altLang="zh-CN" sz="2000">
                <a:latin typeface="微软雅黑" panose="020B0503020204020204" pitchFamily="34" charset="-122"/>
                <a:ea typeface="微软雅黑" panose="020B0503020204020204" pitchFamily="34" charset="-122"/>
              </a:rPr>
              <a:t>=90°    </a:t>
            </a:r>
            <a:r>
              <a:rPr lang="en-US" altLang="zh-CN" sz="2000" i="1">
                <a:latin typeface="Calibri" panose="020F0502020204030204" pitchFamily="34" charset="0"/>
                <a:ea typeface="微软雅黑" panose="020B0503020204020204" pitchFamily="34" charset="-122"/>
              </a:rPr>
              <a:t>AC</a:t>
            </a:r>
            <a:r>
              <a:rPr lang="en-US" altLang="zh-CN" sz="2000">
                <a:latin typeface="Calibri" panose="020F0502020204030204" pitchFamily="34" charset="0"/>
                <a:ea typeface="微软雅黑" panose="020B0503020204020204" pitchFamily="34" charset="-122"/>
              </a:rPr>
              <a:t>=5,</a:t>
            </a:r>
            <a:r>
              <a:rPr lang="en-US" altLang="zh-CN" sz="2000" i="1">
                <a:latin typeface="Calibri" panose="020F0502020204030204" pitchFamily="34" charset="0"/>
                <a:ea typeface="微软雅黑" panose="020B0503020204020204" pitchFamily="34" charset="-122"/>
              </a:rPr>
              <a:t>AB</a:t>
            </a:r>
            <a:r>
              <a:rPr lang="en-US" altLang="zh-CN" sz="2000">
                <a:latin typeface="Calibri" panose="020F0502020204030204" pitchFamily="34" charset="0"/>
                <a:ea typeface="微软雅黑" panose="020B0503020204020204" pitchFamily="34" charset="-122"/>
              </a:rPr>
              <a:t>=3,tan</a:t>
            </a:r>
            <a:r>
              <a:rPr lang="en-US" altLang="zh-CN" sz="2000" i="1">
                <a:latin typeface="Calibri" panose="020F0502020204030204" pitchFamily="34" charset="0"/>
                <a:ea typeface="微软雅黑" panose="020B0503020204020204" pitchFamily="34" charset="-122"/>
              </a:rPr>
              <a:t>C</a:t>
            </a:r>
            <a:r>
              <a:rPr lang="en-US" altLang="zh-CN" sz="2000">
                <a:latin typeface="Calibri" panose="020F0502020204030204" pitchFamily="34" charset="0"/>
                <a:ea typeface="微软雅黑" panose="020B0503020204020204" pitchFamily="34" charset="-122"/>
              </a:rPr>
              <a:t>=(       )</a:t>
            </a:r>
          </a:p>
        </p:txBody>
      </p:sp>
      <p:graphicFrame>
        <p:nvGraphicFramePr>
          <p:cNvPr id="7" name="Object 4"/>
          <p:cNvGraphicFramePr/>
          <p:nvPr/>
        </p:nvGraphicFramePr>
        <p:xfrm>
          <a:off x="5688014" y="715566"/>
          <a:ext cx="396875" cy="615553"/>
        </p:xfrm>
        <a:graphic>
          <a:graphicData uri="http://schemas.openxmlformats.org/presentationml/2006/ole">
            <mc:AlternateContent xmlns:mc="http://schemas.openxmlformats.org/markup-compatibility/2006">
              <mc:Choice xmlns:v="urn:schemas-microsoft-com:vml" Requires="v">
                <p:oleObj spid="_x0000_s27664" r:id="rId4" imgW="190500" imgH="609600" progId="Equation.3">
                  <p:embed/>
                </p:oleObj>
              </mc:Choice>
              <mc:Fallback>
                <p:oleObj r:id="rId4" imgW="190500" imgH="609600" progId="Equation.3">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88014" y="715566"/>
                        <a:ext cx="396875"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53" name="直接连接符 253954"/>
          <p:cNvSpPr>
            <a:spLocks noChangeShapeType="1"/>
          </p:cNvSpPr>
          <p:nvPr/>
        </p:nvSpPr>
        <p:spPr bwMode="auto">
          <a:xfrm>
            <a:off x="2808288" y="1116806"/>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 name="文本框 23"/>
          <p:cNvSpPr txBox="1">
            <a:spLocks noChangeArrowheads="1"/>
          </p:cNvSpPr>
          <p:nvPr/>
        </p:nvSpPr>
        <p:spPr bwMode="auto">
          <a:xfrm>
            <a:off x="3492500" y="2035969"/>
            <a:ext cx="863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800">
                <a:solidFill>
                  <a:srgbClr val="FF0000"/>
                </a:solidFill>
                <a:latin typeface="Calibri" panose="020F0502020204030204" pitchFamily="34" charset="0"/>
              </a:rPr>
              <a:t>4</a:t>
            </a:r>
          </a:p>
        </p:txBody>
      </p:sp>
      <p:grpSp>
        <p:nvGrpSpPr>
          <p:cNvPr id="27655" name="组合 28"/>
          <p:cNvGrpSpPr/>
          <p:nvPr/>
        </p:nvGrpSpPr>
        <p:grpSpPr bwMode="auto">
          <a:xfrm>
            <a:off x="539750" y="107157"/>
            <a:ext cx="1550988" cy="535781"/>
            <a:chOff x="539608" y="108111"/>
            <a:chExt cx="1550757" cy="540000"/>
          </a:xfrm>
        </p:grpSpPr>
        <p:sp>
          <p:nvSpPr>
            <p:cNvPr id="30" name="TextBox 8"/>
            <p:cNvSpPr txBox="1"/>
            <p:nvPr/>
          </p:nvSpPr>
          <p:spPr bwMode="auto">
            <a:xfrm>
              <a:off x="982455" y="177711"/>
              <a:ext cx="1107910" cy="462000"/>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Times New Roman" panose="02020603050405020304"/>
                  <a:ea typeface="微软雅黑" panose="020B0503020204020204" pitchFamily="34" charset="-122"/>
                </a:rPr>
                <a:t>比一比</a:t>
              </a:r>
              <a:endParaRPr lang="en-US" altLang="zh-CN" sz="2400" b="1" kern="0" dirty="0">
                <a:latin typeface="Times New Roman" panose="02020603050405020304"/>
                <a:ea typeface="微软雅黑" panose="020B0503020204020204" pitchFamily="34" charset="-122"/>
              </a:endParaRPr>
            </a:p>
          </p:txBody>
        </p:sp>
        <p:cxnSp>
          <p:nvCxnSpPr>
            <p:cNvPr id="27657" name="直接连接符 30"/>
            <p:cNvCxnSpPr>
              <a:cxnSpLocks noChangeShapeType="1"/>
            </p:cNvCxnSpPr>
            <p:nvPr/>
          </p:nvCxnSpPr>
          <p:spPr bwMode="auto">
            <a:xfrm>
              <a:off x="575556" y="639067"/>
              <a:ext cx="1472482" cy="398"/>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32" name="KSO_Shape"/>
            <p:cNvSpPr/>
            <p:nvPr/>
          </p:nvSpPr>
          <p:spPr bwMode="auto">
            <a:xfrm flipH="1">
              <a:off x="539608" y="108111"/>
              <a:ext cx="504750" cy="540000"/>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rgbClr val="C00000"/>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ssolv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矩形 257027"/>
          <p:cNvSpPr>
            <a:spLocks noGrp="1" noChangeArrowheads="1"/>
          </p:cNvSpPr>
          <p:nvPr/>
        </p:nvSpPr>
        <p:spPr bwMode="auto">
          <a:xfrm>
            <a:off x="665163" y="648891"/>
            <a:ext cx="8228012"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buClr>
                <a:schemeClr val="tx2"/>
              </a:buClr>
              <a:buSzPct val="100000"/>
              <a:buFont typeface="Times New Roman" panose="02020603050405020304" pitchFamily="18" charset="0"/>
              <a:buNone/>
            </a:pPr>
            <a:endParaRPr lang="en-US" altLang="zh-CN" sz="2000">
              <a:latin typeface="微软雅黑" panose="020B0503020204020204" pitchFamily="34" charset="-122"/>
              <a:ea typeface="微软雅黑" panose="020B0503020204020204" pitchFamily="34" charset="-122"/>
            </a:endParaRPr>
          </a:p>
          <a:p>
            <a:pPr eaLnBrk="0" hangingPunct="0">
              <a:buClr>
                <a:schemeClr val="tx2"/>
              </a:buClr>
              <a:buSzPct val="100000"/>
              <a:buFont typeface="Times New Roman" panose="02020603050405020304" pitchFamily="18" charset="0"/>
              <a:buNone/>
            </a:pPr>
            <a:r>
              <a:rPr lang="en-US" altLang="zh-CN" sz="2000">
                <a:latin typeface="微软雅黑" panose="020B0503020204020204" pitchFamily="34" charset="-122"/>
                <a:ea typeface="微软雅黑" panose="020B0503020204020204" pitchFamily="34" charset="-122"/>
              </a:rPr>
              <a:t>4</a:t>
            </a:r>
            <a:r>
              <a:rPr lang="zh-CN" altLang="en-US" sz="2000">
                <a:latin typeface="微软雅黑" panose="020B0503020204020204" pitchFamily="34" charset="-122"/>
                <a:ea typeface="微软雅黑" panose="020B0503020204020204" pitchFamily="34" charset="-122"/>
              </a:rPr>
              <a:t>）</a:t>
            </a:r>
            <a:r>
              <a:rPr lang="en-US" altLang="zh-CN" sz="2000">
                <a:latin typeface="微软雅黑" panose="020B0503020204020204" pitchFamily="34" charset="-122"/>
                <a:ea typeface="微软雅黑" panose="020B0503020204020204" pitchFamily="34" charset="-122"/>
              </a:rPr>
              <a:t>. </a:t>
            </a:r>
            <a:r>
              <a:rPr lang="zh-CN" altLang="en-US" sz="2000">
                <a:latin typeface="微软雅黑" panose="020B0503020204020204" pitchFamily="34" charset="-122"/>
                <a:ea typeface="微软雅黑" panose="020B0503020204020204" pitchFamily="34" charset="-122"/>
              </a:rPr>
              <a:t>在等腰</a:t>
            </a:r>
            <a:r>
              <a:rPr lang="en-US" altLang="zh-CN" sz="2000">
                <a:latin typeface="微软雅黑" panose="020B0503020204020204" pitchFamily="34" charset="-122"/>
                <a:ea typeface="微软雅黑" panose="020B0503020204020204" pitchFamily="34" charset="-122"/>
              </a:rPr>
              <a:t>Rt△</a:t>
            </a:r>
            <a:r>
              <a:rPr lang="en-US" altLang="zh-CN" sz="2000" i="1">
                <a:latin typeface="微软雅黑" panose="020B0503020204020204" pitchFamily="34" charset="-122"/>
                <a:ea typeface="微软雅黑" panose="020B0503020204020204" pitchFamily="34" charset="-122"/>
              </a:rPr>
              <a:t>ABC </a:t>
            </a:r>
            <a:r>
              <a:rPr lang="zh-CN" altLang="en-US" sz="2000">
                <a:latin typeface="微软雅黑" panose="020B0503020204020204" pitchFamily="34" charset="-122"/>
                <a:ea typeface="微软雅黑" panose="020B0503020204020204" pitchFamily="34" charset="-122"/>
              </a:rPr>
              <a:t>中</a:t>
            </a:r>
            <a:r>
              <a:rPr lang="en-US" altLang="zh-CN" sz="2000">
                <a:latin typeface="微软雅黑" panose="020B0503020204020204" pitchFamily="34" charset="-122"/>
                <a:ea typeface="微软雅黑" panose="020B0503020204020204" pitchFamily="34" charset="-122"/>
              </a:rPr>
              <a:t>,</a:t>
            </a:r>
            <a:r>
              <a:rPr lang="zh-CN" altLang="zh-CN" sz="2000">
                <a:latin typeface="微软雅黑" panose="020B0503020204020204" pitchFamily="34" charset="-122"/>
                <a:ea typeface="微软雅黑" panose="020B0503020204020204" pitchFamily="34" charset="-122"/>
              </a:rPr>
              <a:t>∠</a:t>
            </a:r>
            <a:r>
              <a:rPr lang="zh-CN" altLang="zh-CN" sz="2000" i="1">
                <a:latin typeface="微软雅黑" panose="020B0503020204020204" pitchFamily="34" charset="-122"/>
                <a:ea typeface="微软雅黑" panose="020B0503020204020204" pitchFamily="34" charset="-122"/>
              </a:rPr>
              <a:t>C</a:t>
            </a:r>
            <a:r>
              <a:rPr lang="zh-CN" altLang="en-US" sz="2000" i="1">
                <a:latin typeface="微软雅黑" panose="020B0503020204020204" pitchFamily="34" charset="-122"/>
                <a:ea typeface="微软雅黑" panose="020B0503020204020204" pitchFamily="34" charset="-122"/>
              </a:rPr>
              <a:t> </a:t>
            </a:r>
            <a:r>
              <a:rPr lang="zh-CN" altLang="zh-CN" sz="2000">
                <a:latin typeface="微软雅黑" panose="020B0503020204020204" pitchFamily="34" charset="-122"/>
                <a:ea typeface="微软雅黑" panose="020B0503020204020204" pitchFamily="34" charset="-122"/>
              </a:rPr>
              <a:t>=90</a:t>
            </a:r>
            <a:r>
              <a:rPr lang="en-US" altLang="zh-CN" sz="2000">
                <a:latin typeface="微软雅黑" panose="020B0503020204020204" pitchFamily="34" charset="-122"/>
                <a:ea typeface="微软雅黑" panose="020B0503020204020204" pitchFamily="34" charset="-122"/>
              </a:rPr>
              <a:t>°,</a:t>
            </a:r>
            <a:r>
              <a:rPr lang="zh-CN" altLang="en-US" sz="2000">
                <a:latin typeface="微软雅黑" panose="020B0503020204020204" pitchFamily="34" charset="-122"/>
                <a:ea typeface="微软雅黑" panose="020B0503020204020204" pitchFamily="34" charset="-122"/>
              </a:rPr>
              <a:t>请思考：</a:t>
            </a:r>
            <a:r>
              <a:rPr lang="en-US" altLang="zh-CN" sz="2000">
                <a:latin typeface="微软雅黑" panose="020B0503020204020204" pitchFamily="34" charset="-122"/>
                <a:ea typeface="微软雅黑" panose="020B0503020204020204" pitchFamily="34" charset="-122"/>
              </a:rPr>
              <a:t>tan</a:t>
            </a:r>
            <a:r>
              <a:rPr lang="en-US" altLang="zh-CN" sz="2000" i="1">
                <a:latin typeface="微软雅黑" panose="020B0503020204020204" pitchFamily="34" charset="-122"/>
                <a:ea typeface="微软雅黑" panose="020B0503020204020204" pitchFamily="34" charset="-122"/>
              </a:rPr>
              <a:t>A </a:t>
            </a:r>
            <a:r>
              <a:rPr lang="zh-CN" altLang="en-US" sz="2000">
                <a:latin typeface="微软雅黑" panose="020B0503020204020204" pitchFamily="34" charset="-122"/>
                <a:ea typeface="微软雅黑" panose="020B0503020204020204" pitchFamily="34" charset="-122"/>
              </a:rPr>
              <a:t>和</a:t>
            </a:r>
            <a:r>
              <a:rPr lang="en-US" altLang="zh-CN" sz="2000">
                <a:latin typeface="微软雅黑" panose="020B0503020204020204" pitchFamily="34" charset="-122"/>
                <a:ea typeface="微软雅黑" panose="020B0503020204020204" pitchFamily="34" charset="-122"/>
              </a:rPr>
              <a:t>tan</a:t>
            </a:r>
            <a:r>
              <a:rPr lang="en-US" altLang="zh-CN" sz="2000" i="1">
                <a:latin typeface="微软雅黑" panose="020B0503020204020204" pitchFamily="34" charset="-122"/>
                <a:ea typeface="微软雅黑" panose="020B0503020204020204" pitchFamily="34" charset="-122"/>
              </a:rPr>
              <a:t>B </a:t>
            </a:r>
            <a:r>
              <a:rPr lang="zh-CN" altLang="en-US" sz="2000">
                <a:latin typeface="微软雅黑" panose="020B0503020204020204" pitchFamily="34" charset="-122"/>
                <a:ea typeface="微软雅黑" panose="020B0503020204020204" pitchFamily="34" charset="-122"/>
              </a:rPr>
              <a:t>有什么关系？</a:t>
            </a:r>
          </a:p>
        </p:txBody>
      </p:sp>
      <p:sp>
        <p:nvSpPr>
          <p:cNvPr id="28675" name="文本框 257030"/>
          <p:cNvSpPr txBox="1">
            <a:spLocks noChangeArrowheads="1"/>
          </p:cNvSpPr>
          <p:nvPr/>
        </p:nvSpPr>
        <p:spPr bwMode="auto">
          <a:xfrm>
            <a:off x="5445125" y="2672954"/>
            <a:ext cx="431800" cy="702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000" b="1" i="1">
                <a:latin typeface="Calibri" panose="020F0502020204030204" pitchFamily="34" charset="0"/>
                <a:ea typeface="微软雅黑" panose="020B0503020204020204" pitchFamily="34" charset="-122"/>
              </a:rPr>
              <a:t>        </a:t>
            </a:r>
            <a:r>
              <a:rPr lang="en-US" altLang="zh-CN" sz="2000" b="1" i="1">
                <a:latin typeface="Calibri" panose="020F0502020204030204" pitchFamily="34" charset="0"/>
                <a:ea typeface="微软雅黑" panose="020B0503020204020204" pitchFamily="34" charset="-122"/>
              </a:rPr>
              <a:t>A</a:t>
            </a:r>
          </a:p>
        </p:txBody>
      </p:sp>
      <p:sp>
        <p:nvSpPr>
          <p:cNvPr id="28676" name="文本框 257031"/>
          <p:cNvSpPr txBox="1">
            <a:spLocks noChangeArrowheads="1"/>
          </p:cNvSpPr>
          <p:nvPr/>
        </p:nvSpPr>
        <p:spPr bwMode="auto">
          <a:xfrm>
            <a:off x="2484438" y="3024187"/>
            <a:ext cx="1079500"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000" b="1" i="1">
                <a:latin typeface="Calibri" panose="020F0502020204030204" pitchFamily="34" charset="0"/>
                <a:ea typeface="微软雅黑" panose="020B0503020204020204" pitchFamily="34" charset="-122"/>
              </a:rPr>
              <a:t>B</a:t>
            </a:r>
            <a:endParaRPr lang="en-US" altLang="zh-CN" sz="2000" b="1" i="1" baseline="-25000">
              <a:latin typeface="Calibri" panose="020F0502020204030204" pitchFamily="34" charset="0"/>
              <a:ea typeface="微软雅黑" panose="020B0503020204020204" pitchFamily="34" charset="-122"/>
            </a:endParaRPr>
          </a:p>
        </p:txBody>
      </p:sp>
      <p:sp>
        <p:nvSpPr>
          <p:cNvPr id="28677" name="文本框 257032"/>
          <p:cNvSpPr txBox="1">
            <a:spLocks noChangeArrowheads="1"/>
          </p:cNvSpPr>
          <p:nvPr/>
        </p:nvSpPr>
        <p:spPr bwMode="auto">
          <a:xfrm>
            <a:off x="3563938" y="1760935"/>
            <a:ext cx="1511300" cy="396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000" b="1" i="1">
                <a:latin typeface="Calibri" panose="020F0502020204030204" pitchFamily="34" charset="0"/>
                <a:ea typeface="微软雅黑" panose="020B0503020204020204" pitchFamily="34" charset="-122"/>
              </a:rPr>
              <a:t>     </a:t>
            </a:r>
            <a:r>
              <a:rPr lang="en-US" altLang="zh-CN" sz="2000" b="1" i="1">
                <a:latin typeface="Calibri" panose="020F0502020204030204" pitchFamily="34" charset="0"/>
                <a:ea typeface="微软雅黑" panose="020B0503020204020204" pitchFamily="34" charset="-122"/>
              </a:rPr>
              <a:t>C</a:t>
            </a:r>
            <a:endParaRPr lang="en-US" altLang="zh-CN" sz="2000" b="1" i="1" baseline="-25000">
              <a:latin typeface="Calibri" panose="020F0502020204030204" pitchFamily="34" charset="0"/>
              <a:ea typeface="微软雅黑" panose="020B0503020204020204" pitchFamily="34" charset="-122"/>
            </a:endParaRPr>
          </a:p>
        </p:txBody>
      </p:sp>
      <p:grpSp>
        <p:nvGrpSpPr>
          <p:cNvPr id="28678" name="组合 257040"/>
          <p:cNvGrpSpPr/>
          <p:nvPr/>
        </p:nvGrpSpPr>
        <p:grpSpPr bwMode="auto">
          <a:xfrm>
            <a:off x="3238500" y="2284810"/>
            <a:ext cx="1873250" cy="2072878"/>
            <a:chOff x="793" y="1071"/>
            <a:chExt cx="1180" cy="1316"/>
          </a:xfrm>
        </p:grpSpPr>
        <p:sp>
          <p:nvSpPr>
            <p:cNvPr id="28679" name="直角三角形 257036"/>
            <p:cNvSpPr>
              <a:spLocks noChangeArrowheads="1"/>
            </p:cNvSpPr>
            <p:nvPr/>
          </p:nvSpPr>
          <p:spPr bwMode="auto">
            <a:xfrm rot="8100000">
              <a:off x="793" y="1207"/>
              <a:ext cx="1180" cy="1180"/>
            </a:xfrm>
            <a:prstGeom prst="rtTriangle">
              <a:avLst/>
            </a:prstGeom>
            <a:solidFill>
              <a:schemeClr val="bg1"/>
            </a:solidFill>
            <a:ln w="34925">
              <a:solidFill>
                <a:srgbClr val="FF0000"/>
              </a:solidFill>
              <a:miter lim="800000"/>
            </a:ln>
          </p:spPr>
          <p:txBody>
            <a:bodyPr/>
            <a:lstStyle/>
            <a:p>
              <a:endParaRPr lang="zh-CN" altLang="en-US">
                <a:latin typeface="Calibri" panose="020F0502020204030204" pitchFamily="34" charset="0"/>
              </a:endParaRPr>
            </a:p>
          </p:txBody>
        </p:sp>
        <p:sp>
          <p:nvSpPr>
            <p:cNvPr id="28680" name="直接连接符 257038"/>
            <p:cNvSpPr>
              <a:spLocks noChangeShapeType="1"/>
            </p:cNvSpPr>
            <p:nvPr/>
          </p:nvSpPr>
          <p:spPr bwMode="auto">
            <a:xfrm>
              <a:off x="1292" y="1071"/>
              <a:ext cx="91" cy="91"/>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8681" name="直接连接符 257039"/>
            <p:cNvSpPr>
              <a:spLocks noChangeShapeType="1"/>
            </p:cNvSpPr>
            <p:nvPr/>
          </p:nvSpPr>
          <p:spPr bwMode="auto">
            <a:xfrm flipV="1">
              <a:off x="1383" y="1071"/>
              <a:ext cx="91" cy="91"/>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28682" name="组合 10"/>
          <p:cNvGrpSpPr/>
          <p:nvPr/>
        </p:nvGrpSpPr>
        <p:grpSpPr bwMode="auto">
          <a:xfrm>
            <a:off x="539750" y="107157"/>
            <a:ext cx="1550988" cy="535781"/>
            <a:chOff x="539608" y="108111"/>
            <a:chExt cx="1550757" cy="540000"/>
          </a:xfrm>
        </p:grpSpPr>
        <p:sp>
          <p:nvSpPr>
            <p:cNvPr id="12" name="TextBox 8"/>
            <p:cNvSpPr txBox="1"/>
            <p:nvPr/>
          </p:nvSpPr>
          <p:spPr bwMode="auto">
            <a:xfrm>
              <a:off x="982455" y="177711"/>
              <a:ext cx="1107910" cy="462000"/>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Times New Roman" panose="02020603050405020304"/>
                  <a:ea typeface="微软雅黑" panose="020B0503020204020204" pitchFamily="34" charset="-122"/>
                </a:rPr>
                <a:t>比一比</a:t>
              </a:r>
              <a:endParaRPr lang="en-US" altLang="zh-CN" sz="2400" b="1" kern="0" dirty="0">
                <a:latin typeface="Times New Roman" panose="02020603050405020304"/>
                <a:ea typeface="微软雅黑" panose="020B0503020204020204" pitchFamily="34" charset="-122"/>
              </a:endParaRPr>
            </a:p>
          </p:txBody>
        </p:sp>
        <p:cxnSp>
          <p:nvCxnSpPr>
            <p:cNvPr id="28684" name="直接连接符 12"/>
            <p:cNvCxnSpPr>
              <a:cxnSpLocks noChangeShapeType="1"/>
            </p:cNvCxnSpPr>
            <p:nvPr/>
          </p:nvCxnSpPr>
          <p:spPr bwMode="auto">
            <a:xfrm>
              <a:off x="575556" y="639067"/>
              <a:ext cx="1472482" cy="398"/>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14" name="KSO_Shape"/>
            <p:cNvSpPr/>
            <p:nvPr/>
          </p:nvSpPr>
          <p:spPr bwMode="auto">
            <a:xfrm flipH="1">
              <a:off x="539608" y="108111"/>
              <a:ext cx="504750" cy="540000"/>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rgbClr val="C00000"/>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grpSp>
      <p:sp>
        <p:nvSpPr>
          <p:cNvPr id="2" name="矩形 1"/>
          <p:cNvSpPr>
            <a:spLocks noChangeArrowheads="1"/>
          </p:cNvSpPr>
          <p:nvPr/>
        </p:nvSpPr>
        <p:spPr bwMode="auto">
          <a:xfrm>
            <a:off x="5661026" y="1616869"/>
            <a:ext cx="15151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latin typeface="微软雅黑" panose="020B0503020204020204" pitchFamily="34" charset="-122"/>
                <a:ea typeface="微软雅黑" panose="020B0503020204020204" pitchFamily="34" charset="-122"/>
              </a:rPr>
              <a:t>tan</a:t>
            </a:r>
            <a:r>
              <a:rPr lang="en-US" altLang="zh-CN" i="1">
                <a:latin typeface="微软雅黑" panose="020B0503020204020204" pitchFamily="34" charset="-122"/>
                <a:ea typeface="微软雅黑" panose="020B0503020204020204" pitchFamily="34" charset="-122"/>
              </a:rPr>
              <a:t>A =</a:t>
            </a:r>
            <a:r>
              <a:rPr lang="en-US" altLang="zh-CN">
                <a:latin typeface="微软雅黑" panose="020B0503020204020204" pitchFamily="34" charset="-122"/>
                <a:ea typeface="微软雅黑" panose="020B0503020204020204" pitchFamily="34" charset="-122"/>
              </a:rPr>
              <a:t>tan</a:t>
            </a:r>
            <a:r>
              <a:rPr lang="en-US" altLang="zh-CN" i="1">
                <a:latin typeface="微软雅黑" panose="020B0503020204020204" pitchFamily="34" charset="-122"/>
                <a:ea typeface="微软雅黑" panose="020B0503020204020204" pitchFamily="34" charset="-122"/>
              </a:rPr>
              <a:t>B </a:t>
            </a:r>
            <a:endParaRPr lang="zh-CN" altLang="en-US">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矩形 256012"/>
          <p:cNvSpPr>
            <a:spLocks noGrp="1" noChangeArrowheads="1"/>
          </p:cNvSpPr>
          <p:nvPr/>
        </p:nvSpPr>
        <p:spPr bwMode="auto">
          <a:xfrm>
            <a:off x="900114" y="922735"/>
            <a:ext cx="7488237" cy="3108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200000"/>
              </a:lnSpc>
              <a:spcBef>
                <a:spcPct val="50000"/>
              </a:spcBef>
              <a:buClr>
                <a:schemeClr val="tx2"/>
              </a:buClr>
              <a:buFont typeface="Wingdings" panose="05000000000000000000" pitchFamily="2" charset="2"/>
              <a:buNone/>
            </a:pPr>
            <a:r>
              <a:rPr lang="en-US" altLang="zh-CN" sz="2000">
                <a:latin typeface="微软雅黑" panose="020B0503020204020204" pitchFamily="34" charset="-122"/>
                <a:ea typeface="微软雅黑" panose="020B0503020204020204" pitchFamily="34" charset="-122"/>
              </a:rPr>
              <a:t>5</a:t>
            </a:r>
            <a:r>
              <a:rPr lang="zh-CN" altLang="en-US" sz="2000">
                <a:latin typeface="微软雅黑" panose="020B0503020204020204" pitchFamily="34" charset="-122"/>
                <a:ea typeface="微软雅黑" panose="020B0503020204020204" pitchFamily="34" charset="-122"/>
              </a:rPr>
              <a:t>）已知∠</a:t>
            </a:r>
            <a:r>
              <a:rPr lang="en-US" altLang="zh-CN" sz="2000" i="1">
                <a:latin typeface="微软雅黑" panose="020B0503020204020204" pitchFamily="34" charset="-122"/>
                <a:ea typeface="微软雅黑" panose="020B0503020204020204" pitchFamily="34" charset="-122"/>
              </a:rPr>
              <a:t>A</a:t>
            </a:r>
            <a:r>
              <a:rPr lang="en-US" altLang="zh-CN" sz="2000">
                <a:latin typeface="微软雅黑" panose="020B0503020204020204" pitchFamily="34" charset="-122"/>
                <a:ea typeface="微软雅黑" panose="020B0503020204020204" pitchFamily="34" charset="-122"/>
              </a:rPr>
              <a:t>,∠</a:t>
            </a:r>
            <a:r>
              <a:rPr lang="en-US" altLang="zh-CN" sz="2000" i="1">
                <a:latin typeface="微软雅黑" panose="020B0503020204020204" pitchFamily="34" charset="-122"/>
                <a:ea typeface="微软雅黑" panose="020B0503020204020204" pitchFamily="34" charset="-122"/>
              </a:rPr>
              <a:t>B</a:t>
            </a:r>
            <a:r>
              <a:rPr lang="zh-CN" altLang="en-US" sz="2000">
                <a:latin typeface="微软雅黑" panose="020B0503020204020204" pitchFamily="34" charset="-122"/>
                <a:ea typeface="微软雅黑" panose="020B0503020204020204" pitchFamily="34" charset="-122"/>
              </a:rPr>
              <a:t>为锐角</a:t>
            </a:r>
          </a:p>
          <a:p>
            <a:pPr>
              <a:lnSpc>
                <a:spcPct val="200000"/>
              </a:lnSpc>
              <a:spcBef>
                <a:spcPct val="50000"/>
              </a:spcBef>
              <a:buClr>
                <a:schemeClr val="tx2"/>
              </a:buClr>
              <a:buFont typeface="Wingdings" panose="05000000000000000000" pitchFamily="2" charset="2"/>
              <a:buChar char="w"/>
            </a:pPr>
            <a:r>
              <a:rPr lang="en-US" altLang="zh-CN" sz="2000">
                <a:latin typeface="微软雅黑" panose="020B0503020204020204" pitchFamily="34" charset="-122"/>
                <a:ea typeface="微软雅黑" panose="020B0503020204020204" pitchFamily="34" charset="-122"/>
              </a:rPr>
              <a:t>(1)</a:t>
            </a:r>
            <a:r>
              <a:rPr lang="zh-CN" altLang="en-US" sz="2000">
                <a:latin typeface="微软雅黑" panose="020B0503020204020204" pitchFamily="34" charset="-122"/>
                <a:ea typeface="微软雅黑" panose="020B0503020204020204" pitchFamily="34" charset="-122"/>
              </a:rPr>
              <a:t>若∠</a:t>
            </a:r>
            <a:r>
              <a:rPr lang="en-US" altLang="zh-CN" sz="2000" i="1">
                <a:latin typeface="微软雅黑" panose="020B0503020204020204" pitchFamily="34" charset="-122"/>
                <a:ea typeface="微软雅黑" panose="020B0503020204020204" pitchFamily="34" charset="-122"/>
              </a:rPr>
              <a:t>A </a:t>
            </a:r>
            <a:r>
              <a:rPr lang="en-US" altLang="zh-CN" sz="2000">
                <a:latin typeface="微软雅黑" panose="020B0503020204020204" pitchFamily="34" charset="-122"/>
                <a:ea typeface="微软雅黑" panose="020B0503020204020204" pitchFamily="34" charset="-122"/>
              </a:rPr>
              <a:t>=∠</a:t>
            </a:r>
            <a:r>
              <a:rPr lang="en-US" altLang="zh-CN" sz="2000" i="1">
                <a:latin typeface="微软雅黑" panose="020B0503020204020204" pitchFamily="34" charset="-122"/>
                <a:ea typeface="微软雅黑" panose="020B0503020204020204" pitchFamily="34" charset="-122"/>
              </a:rPr>
              <a:t>B</a:t>
            </a:r>
            <a:r>
              <a:rPr lang="en-US" altLang="zh-CN" sz="2000">
                <a:latin typeface="微软雅黑" panose="020B0503020204020204" pitchFamily="34" charset="-122"/>
                <a:ea typeface="微软雅黑" panose="020B0503020204020204" pitchFamily="34" charset="-122"/>
              </a:rPr>
              <a:t>,</a:t>
            </a:r>
            <a:r>
              <a:rPr lang="zh-CN" altLang="en-US" sz="2000">
                <a:latin typeface="微软雅黑" panose="020B0503020204020204" pitchFamily="34" charset="-122"/>
                <a:ea typeface="微软雅黑" panose="020B0503020204020204" pitchFamily="34" charset="-122"/>
              </a:rPr>
              <a:t>则</a:t>
            </a:r>
            <a:r>
              <a:rPr lang="en-US" altLang="zh-CN" sz="2000">
                <a:latin typeface="微软雅黑" panose="020B0503020204020204" pitchFamily="34" charset="-122"/>
                <a:ea typeface="微软雅黑" panose="020B0503020204020204" pitchFamily="34" charset="-122"/>
              </a:rPr>
              <a:t>tan</a:t>
            </a:r>
            <a:r>
              <a:rPr lang="en-US" altLang="zh-CN" sz="2000" i="1">
                <a:latin typeface="微软雅黑" panose="020B0503020204020204" pitchFamily="34" charset="-122"/>
                <a:ea typeface="微软雅黑" panose="020B0503020204020204" pitchFamily="34" charset="-122"/>
              </a:rPr>
              <a:t>A</a:t>
            </a:r>
            <a:r>
              <a:rPr lang="en-US" altLang="zh-CN" sz="2000" u="sng">
                <a:latin typeface="微软雅黑" panose="020B0503020204020204" pitchFamily="34" charset="-122"/>
                <a:ea typeface="微软雅黑" panose="020B0503020204020204" pitchFamily="34" charset="-122"/>
              </a:rPr>
              <a:t>    </a:t>
            </a:r>
            <a:r>
              <a:rPr lang="en-US" altLang="zh-CN" sz="2000">
                <a:latin typeface="微软雅黑" panose="020B0503020204020204" pitchFamily="34" charset="-122"/>
                <a:ea typeface="微软雅黑" panose="020B0503020204020204" pitchFamily="34" charset="-122"/>
              </a:rPr>
              <a:t>tan</a:t>
            </a:r>
            <a:r>
              <a:rPr lang="en-US" altLang="zh-CN" sz="2000" i="1">
                <a:latin typeface="微软雅黑" panose="020B0503020204020204" pitchFamily="34" charset="-122"/>
                <a:ea typeface="微软雅黑" panose="020B0503020204020204" pitchFamily="34" charset="-122"/>
              </a:rPr>
              <a:t>B</a:t>
            </a:r>
            <a:r>
              <a:rPr lang="en-US" altLang="zh-CN" sz="2000">
                <a:latin typeface="微软雅黑" panose="020B0503020204020204" pitchFamily="34" charset="-122"/>
                <a:ea typeface="微软雅黑" panose="020B0503020204020204" pitchFamily="34" charset="-122"/>
              </a:rPr>
              <a:t>;</a:t>
            </a:r>
          </a:p>
          <a:p>
            <a:pPr>
              <a:lnSpc>
                <a:spcPct val="200000"/>
              </a:lnSpc>
              <a:spcBef>
                <a:spcPct val="50000"/>
              </a:spcBef>
              <a:buClr>
                <a:schemeClr val="tx2"/>
              </a:buClr>
              <a:buFont typeface="Wingdings" panose="05000000000000000000" pitchFamily="2" charset="2"/>
              <a:buChar char="w"/>
            </a:pPr>
            <a:r>
              <a:rPr lang="en-US" altLang="zh-CN" sz="2000">
                <a:latin typeface="微软雅黑" panose="020B0503020204020204" pitchFamily="34" charset="-122"/>
                <a:ea typeface="微软雅黑" panose="020B0503020204020204" pitchFamily="34" charset="-122"/>
              </a:rPr>
              <a:t>(2)</a:t>
            </a:r>
            <a:r>
              <a:rPr lang="zh-CN" altLang="en-US" sz="2000">
                <a:latin typeface="微软雅黑" panose="020B0503020204020204" pitchFamily="34" charset="-122"/>
                <a:ea typeface="微软雅黑" panose="020B0503020204020204" pitchFamily="34" charset="-122"/>
              </a:rPr>
              <a:t>若</a:t>
            </a:r>
            <a:r>
              <a:rPr lang="en-US" altLang="zh-CN" sz="2000">
                <a:latin typeface="微软雅黑" panose="020B0503020204020204" pitchFamily="34" charset="-122"/>
                <a:ea typeface="微软雅黑" panose="020B0503020204020204" pitchFamily="34" charset="-122"/>
              </a:rPr>
              <a:t>tan</a:t>
            </a:r>
            <a:r>
              <a:rPr lang="en-US" altLang="zh-CN" sz="2000" i="1">
                <a:latin typeface="微软雅黑" panose="020B0503020204020204" pitchFamily="34" charset="-122"/>
                <a:ea typeface="微软雅黑" panose="020B0503020204020204" pitchFamily="34" charset="-122"/>
              </a:rPr>
              <a:t>A </a:t>
            </a:r>
            <a:r>
              <a:rPr lang="en-US" altLang="zh-CN" sz="2000">
                <a:latin typeface="微软雅黑" panose="020B0503020204020204" pitchFamily="34" charset="-122"/>
                <a:ea typeface="微软雅黑" panose="020B0503020204020204" pitchFamily="34" charset="-122"/>
              </a:rPr>
              <a:t>=tan</a:t>
            </a:r>
            <a:r>
              <a:rPr lang="en-US" altLang="zh-CN" sz="2000" i="1">
                <a:latin typeface="微软雅黑" panose="020B0503020204020204" pitchFamily="34" charset="-122"/>
                <a:ea typeface="微软雅黑" panose="020B0503020204020204" pitchFamily="34" charset="-122"/>
              </a:rPr>
              <a:t>B</a:t>
            </a:r>
            <a:r>
              <a:rPr lang="en-US" altLang="zh-CN" sz="2000">
                <a:latin typeface="微软雅黑" panose="020B0503020204020204" pitchFamily="34" charset="-122"/>
                <a:ea typeface="微软雅黑" panose="020B0503020204020204" pitchFamily="34" charset="-122"/>
              </a:rPr>
              <a:t>,</a:t>
            </a:r>
            <a:r>
              <a:rPr lang="zh-CN" altLang="en-US" sz="2000">
                <a:latin typeface="微软雅黑" panose="020B0503020204020204" pitchFamily="34" charset="-122"/>
                <a:ea typeface="微软雅黑" panose="020B0503020204020204" pitchFamily="34" charset="-122"/>
              </a:rPr>
              <a:t>则∠</a:t>
            </a:r>
            <a:r>
              <a:rPr lang="en-US" altLang="zh-CN" sz="2000" i="1">
                <a:latin typeface="微软雅黑" panose="020B0503020204020204" pitchFamily="34" charset="-122"/>
                <a:ea typeface="微软雅黑" panose="020B0503020204020204" pitchFamily="34" charset="-122"/>
              </a:rPr>
              <a:t>A</a:t>
            </a:r>
            <a:r>
              <a:rPr lang="en-US" altLang="zh-CN" sz="2000" u="sng">
                <a:latin typeface="微软雅黑" panose="020B0503020204020204" pitchFamily="34" charset="-122"/>
                <a:ea typeface="微软雅黑" panose="020B0503020204020204" pitchFamily="34" charset="-122"/>
              </a:rPr>
              <a:t>   </a:t>
            </a:r>
            <a:r>
              <a:rPr lang="en-US" altLang="zh-CN" sz="2000">
                <a:latin typeface="微软雅黑" panose="020B0503020204020204" pitchFamily="34" charset="-122"/>
                <a:ea typeface="微软雅黑" panose="020B0503020204020204" pitchFamily="34" charset="-122"/>
              </a:rPr>
              <a:t>∠</a:t>
            </a:r>
            <a:r>
              <a:rPr lang="en-US" altLang="zh-CN" sz="2000" i="1">
                <a:latin typeface="微软雅黑" panose="020B0503020204020204" pitchFamily="34" charset="-122"/>
                <a:ea typeface="微软雅黑" panose="020B0503020204020204" pitchFamily="34" charset="-122"/>
              </a:rPr>
              <a:t>B</a:t>
            </a:r>
            <a:r>
              <a:rPr lang="en-US" altLang="zh-CN" sz="2000">
                <a:latin typeface="微软雅黑" panose="020B0503020204020204" pitchFamily="34" charset="-122"/>
                <a:ea typeface="微软雅黑" panose="020B0503020204020204" pitchFamily="34" charset="-122"/>
              </a:rPr>
              <a:t>.</a:t>
            </a:r>
          </a:p>
        </p:txBody>
      </p:sp>
      <p:sp>
        <p:nvSpPr>
          <p:cNvPr id="4" name="文本框 3"/>
          <p:cNvSpPr txBox="1">
            <a:spLocks noChangeArrowheads="1"/>
          </p:cNvSpPr>
          <p:nvPr/>
        </p:nvSpPr>
        <p:spPr bwMode="auto">
          <a:xfrm>
            <a:off x="3492500" y="1893094"/>
            <a:ext cx="439738"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000" b="1">
                <a:solidFill>
                  <a:srgbClr val="FE1010"/>
                </a:solidFill>
                <a:latin typeface="Calibri" panose="020F0502020204030204" pitchFamily="34" charset="0"/>
                <a:ea typeface="微软雅黑" panose="020B0503020204020204" pitchFamily="34" charset="-122"/>
              </a:rPr>
              <a:t>＝</a:t>
            </a:r>
          </a:p>
        </p:txBody>
      </p:sp>
      <p:sp>
        <p:nvSpPr>
          <p:cNvPr id="5" name="文本框 4"/>
          <p:cNvSpPr txBox="1">
            <a:spLocks noChangeArrowheads="1"/>
          </p:cNvSpPr>
          <p:nvPr/>
        </p:nvSpPr>
        <p:spPr bwMode="auto">
          <a:xfrm>
            <a:off x="3698876" y="2646760"/>
            <a:ext cx="441325"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000" b="1">
                <a:solidFill>
                  <a:srgbClr val="FE1010"/>
                </a:solidFill>
                <a:latin typeface="Calibri" panose="020F0502020204030204" pitchFamily="34" charset="0"/>
                <a:ea typeface="微软雅黑" panose="020B0503020204020204" pitchFamily="34" charset="-122"/>
              </a:rPr>
              <a:t>＝</a:t>
            </a:r>
          </a:p>
        </p:txBody>
      </p:sp>
      <p:grpSp>
        <p:nvGrpSpPr>
          <p:cNvPr id="29701" name="组合 5"/>
          <p:cNvGrpSpPr/>
          <p:nvPr/>
        </p:nvGrpSpPr>
        <p:grpSpPr bwMode="auto">
          <a:xfrm>
            <a:off x="539750" y="107157"/>
            <a:ext cx="1550988" cy="535781"/>
            <a:chOff x="539608" y="108111"/>
            <a:chExt cx="1550757" cy="540000"/>
          </a:xfrm>
        </p:grpSpPr>
        <p:sp>
          <p:nvSpPr>
            <p:cNvPr id="7" name="TextBox 8"/>
            <p:cNvSpPr txBox="1"/>
            <p:nvPr/>
          </p:nvSpPr>
          <p:spPr bwMode="auto">
            <a:xfrm>
              <a:off x="982455" y="177711"/>
              <a:ext cx="1107910" cy="462000"/>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Times New Roman" panose="02020603050405020304"/>
                  <a:ea typeface="微软雅黑" panose="020B0503020204020204" pitchFamily="34" charset="-122"/>
                </a:rPr>
                <a:t>比一比</a:t>
              </a:r>
              <a:endParaRPr lang="en-US" altLang="zh-CN" sz="2400" b="1" kern="0" dirty="0">
                <a:latin typeface="Times New Roman" panose="02020603050405020304"/>
                <a:ea typeface="微软雅黑" panose="020B0503020204020204" pitchFamily="34" charset="-122"/>
              </a:endParaRPr>
            </a:p>
          </p:txBody>
        </p:sp>
        <p:cxnSp>
          <p:nvCxnSpPr>
            <p:cNvPr id="29703" name="直接连接符 7"/>
            <p:cNvCxnSpPr>
              <a:cxnSpLocks noChangeShapeType="1"/>
            </p:cNvCxnSpPr>
            <p:nvPr/>
          </p:nvCxnSpPr>
          <p:spPr bwMode="auto">
            <a:xfrm>
              <a:off x="575556" y="639067"/>
              <a:ext cx="1472482" cy="398"/>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9" name="KSO_Shape"/>
            <p:cNvSpPr/>
            <p:nvPr/>
          </p:nvSpPr>
          <p:spPr bwMode="auto">
            <a:xfrm flipH="1">
              <a:off x="539608" y="108111"/>
              <a:ext cx="504750" cy="540000"/>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rgbClr val="C00000"/>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文本框 260126"/>
          <p:cNvSpPr txBox="1">
            <a:spLocks noChangeArrowheads="1"/>
          </p:cNvSpPr>
          <p:nvPr/>
        </p:nvSpPr>
        <p:spPr bwMode="auto">
          <a:xfrm>
            <a:off x="898525" y="1062037"/>
            <a:ext cx="5360988"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000">
                <a:latin typeface="微软雅黑" panose="020B0503020204020204" pitchFamily="34" charset="-122"/>
                <a:ea typeface="微软雅黑" panose="020B0503020204020204" pitchFamily="34" charset="-122"/>
              </a:rPr>
              <a:t>6</a:t>
            </a:r>
            <a:r>
              <a:rPr lang="zh-CN" altLang="en-US" sz="2000">
                <a:latin typeface="微软雅黑" panose="020B0503020204020204" pitchFamily="34" charset="-122"/>
                <a:ea typeface="微软雅黑" panose="020B0503020204020204" pitchFamily="34" charset="-122"/>
              </a:rPr>
              <a:t>）已知</a:t>
            </a:r>
            <a:r>
              <a:rPr lang="en-US" altLang="zh-CN" sz="2000">
                <a:latin typeface="微软雅黑" panose="020B0503020204020204" pitchFamily="34" charset="-122"/>
                <a:ea typeface="微软雅黑" panose="020B0503020204020204" pitchFamily="34" charset="-122"/>
              </a:rPr>
              <a:t>tan</a:t>
            </a:r>
            <a:r>
              <a:rPr lang="en-US" altLang="zh-CN" sz="2000" i="1">
                <a:latin typeface="微软雅黑" panose="020B0503020204020204" pitchFamily="34" charset="-122"/>
                <a:ea typeface="微软雅黑" panose="020B0503020204020204" pitchFamily="34" charset="-122"/>
              </a:rPr>
              <a:t>A</a:t>
            </a:r>
            <a:r>
              <a:rPr lang="en-US" altLang="zh-CN" sz="2000">
                <a:latin typeface="微软雅黑" panose="020B0503020204020204" pitchFamily="34" charset="-122"/>
                <a:ea typeface="微软雅黑" panose="020B0503020204020204" pitchFamily="34" charset="-122"/>
              </a:rPr>
              <a:t>=      ,     </a:t>
            </a:r>
          </a:p>
        </p:txBody>
      </p:sp>
      <p:graphicFrame>
        <p:nvGraphicFramePr>
          <p:cNvPr id="30723" name="Object 3"/>
          <p:cNvGraphicFramePr/>
          <p:nvPr/>
        </p:nvGraphicFramePr>
        <p:xfrm>
          <a:off x="2636839" y="848916"/>
          <a:ext cx="350837" cy="790575"/>
        </p:xfrm>
        <a:graphic>
          <a:graphicData uri="http://schemas.openxmlformats.org/presentationml/2006/ole">
            <mc:AlternateContent xmlns:mc="http://schemas.openxmlformats.org/markup-compatibility/2006">
              <mc:Choice xmlns:v="urn:schemas-microsoft-com:vml" Requires="v">
                <p:oleObj spid="_x0000_s30736" r:id="rId3" imgW="292100" imgH="609600" progId="Equation.3">
                  <p:embed/>
                </p:oleObj>
              </mc:Choice>
              <mc:Fallback>
                <p:oleObj r:id="rId3" imgW="292100" imgH="609600" progId="Equation.3">
                  <p:embed/>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6839" y="848916"/>
                        <a:ext cx="350837"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24" name="文本框 260131"/>
          <p:cNvSpPr txBox="1">
            <a:spLocks noChangeArrowheads="1"/>
          </p:cNvSpPr>
          <p:nvPr/>
        </p:nvSpPr>
        <p:spPr bwMode="auto">
          <a:xfrm>
            <a:off x="3146426" y="1116806"/>
            <a:ext cx="1730375"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000" i="1">
                <a:latin typeface="微软雅黑" panose="020B0503020204020204" pitchFamily="34" charset="-122"/>
                <a:ea typeface="微软雅黑" panose="020B0503020204020204" pitchFamily="34" charset="-122"/>
              </a:rPr>
              <a:t>AC</a:t>
            </a:r>
            <a:r>
              <a:rPr lang="en-US" altLang="zh-CN" sz="2000">
                <a:latin typeface="微软雅黑" panose="020B0503020204020204" pitchFamily="34" charset="-122"/>
                <a:ea typeface="微软雅黑" panose="020B0503020204020204" pitchFamily="34" charset="-122"/>
              </a:rPr>
              <a:t>=120</a:t>
            </a:r>
            <a:r>
              <a:rPr lang="zh-CN" altLang="en-US" sz="2000">
                <a:latin typeface="微软雅黑" panose="020B0503020204020204" pitchFamily="34" charset="-122"/>
                <a:ea typeface="微软雅黑" panose="020B0503020204020204" pitchFamily="34" charset="-122"/>
              </a:rPr>
              <a:t>米，</a:t>
            </a:r>
          </a:p>
        </p:txBody>
      </p:sp>
      <p:sp>
        <p:nvSpPr>
          <p:cNvPr id="30725" name="矩形 260132"/>
          <p:cNvSpPr>
            <a:spLocks noChangeArrowheads="1"/>
          </p:cNvSpPr>
          <p:nvPr/>
        </p:nvSpPr>
        <p:spPr bwMode="auto">
          <a:xfrm>
            <a:off x="1008063" y="1663304"/>
            <a:ext cx="2373312" cy="396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dirty="0">
                <a:latin typeface="微软雅黑" panose="020B0503020204020204" pitchFamily="34" charset="-122"/>
                <a:ea typeface="微软雅黑" panose="020B0503020204020204" pitchFamily="34" charset="-122"/>
              </a:rPr>
              <a:t>求：塔高</a:t>
            </a:r>
            <a:r>
              <a:rPr lang="en-US" altLang="zh-CN" sz="2000" i="1" dirty="0">
                <a:latin typeface="微软雅黑" panose="020B0503020204020204" pitchFamily="34" charset="-122"/>
                <a:ea typeface="微软雅黑" panose="020B0503020204020204" pitchFamily="34" charset="-122"/>
              </a:rPr>
              <a:t>BC</a:t>
            </a:r>
            <a:r>
              <a:rPr lang="zh-CN" altLang="en-US" sz="2000" dirty="0">
                <a:latin typeface="微软雅黑" panose="020B0503020204020204" pitchFamily="34" charset="-122"/>
                <a:ea typeface="微软雅黑" panose="020B0503020204020204" pitchFamily="34" charset="-122"/>
              </a:rPr>
              <a:t>的长度</a:t>
            </a:r>
            <a:r>
              <a:rPr lang="en-US" altLang="zh-CN" sz="2000" dirty="0">
                <a:latin typeface="微软雅黑" panose="020B0503020204020204" pitchFamily="34" charset="-122"/>
                <a:ea typeface="微软雅黑" panose="020B0503020204020204" pitchFamily="34" charset="-122"/>
              </a:rPr>
              <a:t>.</a:t>
            </a:r>
          </a:p>
        </p:txBody>
      </p:sp>
      <p:pic>
        <p:nvPicPr>
          <p:cNvPr id="30726" name="图片 12"/>
          <p:cNvPicPr>
            <a:picLocks noChangeAspect="1"/>
          </p:cNvPicPr>
          <p:nvPr/>
        </p:nvPicPr>
        <p:blipFill>
          <a:blip r:embed="rId5" cstate="email"/>
          <a:srcRect/>
          <a:stretch>
            <a:fillRect/>
          </a:stretch>
        </p:blipFill>
        <p:spPr bwMode="auto">
          <a:xfrm>
            <a:off x="3248025" y="858441"/>
            <a:ext cx="4197350" cy="2807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27" name="组合 8"/>
          <p:cNvGrpSpPr/>
          <p:nvPr/>
        </p:nvGrpSpPr>
        <p:grpSpPr bwMode="auto">
          <a:xfrm>
            <a:off x="539751" y="107157"/>
            <a:ext cx="1858963" cy="535781"/>
            <a:chOff x="539608" y="108111"/>
            <a:chExt cx="1858533" cy="540000"/>
          </a:xfrm>
        </p:grpSpPr>
        <p:sp>
          <p:nvSpPr>
            <p:cNvPr id="10" name="TextBox 8"/>
            <p:cNvSpPr txBox="1"/>
            <p:nvPr/>
          </p:nvSpPr>
          <p:spPr bwMode="auto">
            <a:xfrm>
              <a:off x="982419" y="177711"/>
              <a:ext cx="1415722" cy="462000"/>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Times New Roman" panose="02020603050405020304"/>
                  <a:ea typeface="微软雅黑" panose="020B0503020204020204" pitchFamily="34" charset="-122"/>
                </a:rPr>
                <a:t>学以致用</a:t>
              </a:r>
              <a:endParaRPr lang="en-US" altLang="zh-CN" sz="2400" b="1" kern="0" dirty="0">
                <a:latin typeface="Times New Roman" panose="02020603050405020304"/>
                <a:ea typeface="微软雅黑" panose="020B0503020204020204" pitchFamily="34" charset="-122"/>
              </a:endParaRPr>
            </a:p>
          </p:txBody>
        </p:sp>
        <p:cxnSp>
          <p:nvCxnSpPr>
            <p:cNvPr id="30729" name="直接连接符 13"/>
            <p:cNvCxnSpPr>
              <a:cxnSpLocks noChangeShapeType="1"/>
            </p:cNvCxnSpPr>
            <p:nvPr/>
          </p:nvCxnSpPr>
          <p:spPr bwMode="auto">
            <a:xfrm>
              <a:off x="575556" y="639067"/>
              <a:ext cx="1692188"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15" name="KSO_Shape"/>
            <p:cNvSpPr/>
            <p:nvPr/>
          </p:nvSpPr>
          <p:spPr bwMode="auto">
            <a:xfrm flipH="1">
              <a:off x="539608" y="108111"/>
              <a:ext cx="504708" cy="540000"/>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rgbClr val="C00000"/>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文本框 267265"/>
          <p:cNvSpPr txBox="1">
            <a:spLocks noChangeArrowheads="1"/>
          </p:cNvSpPr>
          <p:nvPr/>
        </p:nvSpPr>
        <p:spPr bwMode="auto">
          <a:xfrm>
            <a:off x="554038" y="707231"/>
            <a:ext cx="756126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lang="zh-CN" altLang="en-US" sz="2000">
                <a:latin typeface="微软雅黑" panose="020B0503020204020204" pitchFamily="34" charset="-122"/>
                <a:ea typeface="微软雅黑" panose="020B0503020204020204" pitchFamily="34" charset="-122"/>
              </a:rPr>
              <a:t>       在现实生活中，自行车是很重要的交通工具，小明骑自行车上学要经过两段上坡路</a:t>
            </a:r>
            <a:r>
              <a:rPr lang="en-US" altLang="zh-CN" sz="2000">
                <a:latin typeface="微软雅黑" panose="020B0503020204020204" pitchFamily="34" charset="-122"/>
                <a:ea typeface="微软雅黑" panose="020B0503020204020204" pitchFamily="34" charset="-122"/>
              </a:rPr>
              <a:t>.</a:t>
            </a:r>
          </a:p>
        </p:txBody>
      </p:sp>
      <p:sp>
        <p:nvSpPr>
          <p:cNvPr id="38" name="文本框 267300"/>
          <p:cNvSpPr txBox="1">
            <a:spLocks noChangeArrowheads="1"/>
          </p:cNvSpPr>
          <p:nvPr/>
        </p:nvSpPr>
        <p:spPr bwMode="auto">
          <a:xfrm>
            <a:off x="1042988" y="1674019"/>
            <a:ext cx="7359650" cy="396479"/>
          </a:xfrm>
          <a:prstGeom prst="rect">
            <a:avLst/>
          </a:prstGeom>
          <a:noFill/>
          <a:ln>
            <a:noFill/>
          </a:ln>
        </p:spPr>
        <p:txBody>
          <a:bodyPr>
            <a:spAutoFit/>
          </a:bodyPr>
          <a:lstStyle/>
          <a:p>
            <a:pPr fontAlgn="auto">
              <a:spcBef>
                <a:spcPct val="50000"/>
              </a:spcBef>
              <a:spcAft>
                <a:spcPts val="0"/>
              </a:spcAft>
              <a:defRPr/>
            </a:pPr>
            <a:r>
              <a:rPr lang="zh-CN" altLang="en-US" sz="2000" spc="300" dirty="0">
                <a:latin typeface="微软雅黑" panose="020B0503020204020204" pitchFamily="34" charset="-122"/>
                <a:ea typeface="微软雅黑" panose="020B0503020204020204" pitchFamily="34" charset="-122"/>
              </a:rPr>
              <a:t>由点</a:t>
            </a:r>
            <a:r>
              <a:rPr lang="en-US" altLang="zh-CN" sz="2000" i="1" spc="300" dirty="0">
                <a:latin typeface="微软雅黑" panose="020B0503020204020204" pitchFamily="34" charset="-122"/>
                <a:ea typeface="微软雅黑" panose="020B0503020204020204" pitchFamily="34" charset="-122"/>
              </a:rPr>
              <a:t>C</a:t>
            </a:r>
            <a:r>
              <a:rPr lang="zh-CN" altLang="en-US" sz="2000" spc="300" dirty="0">
                <a:latin typeface="微软雅黑" panose="020B0503020204020204" pitchFamily="34" charset="-122"/>
                <a:ea typeface="微软雅黑" panose="020B0503020204020204" pitchFamily="34" charset="-122"/>
              </a:rPr>
              <a:t>作坡面</a:t>
            </a:r>
            <a:r>
              <a:rPr lang="en-US" altLang="zh-CN" sz="2000" i="1" spc="300" dirty="0">
                <a:latin typeface="微软雅黑" panose="020B0503020204020204" pitchFamily="34" charset="-122"/>
                <a:ea typeface="微软雅黑" panose="020B0503020204020204" pitchFamily="34" charset="-122"/>
              </a:rPr>
              <a:t>AB</a:t>
            </a:r>
            <a:r>
              <a:rPr lang="zh-CN" altLang="en-US" sz="2000" spc="300" dirty="0">
                <a:latin typeface="微软雅黑" panose="020B0503020204020204" pitchFamily="34" charset="-122"/>
                <a:ea typeface="微软雅黑" panose="020B0503020204020204" pitchFamily="34" charset="-122"/>
              </a:rPr>
              <a:t>的高</a:t>
            </a:r>
            <a:r>
              <a:rPr lang="en-US" altLang="zh-CN" sz="2000" i="1" spc="300" dirty="0">
                <a:latin typeface="微软雅黑" panose="020B0503020204020204" pitchFamily="34" charset="-122"/>
                <a:ea typeface="微软雅黑" panose="020B0503020204020204" pitchFamily="34" charset="-122"/>
              </a:rPr>
              <a:t>CD</a:t>
            </a:r>
            <a:r>
              <a:rPr lang="zh-CN" altLang="en-US" sz="2000" spc="300" dirty="0">
                <a:latin typeface="微软雅黑" panose="020B0503020204020204" pitchFamily="34" charset="-122"/>
                <a:ea typeface="微软雅黑" panose="020B0503020204020204" pitchFamily="34" charset="-122"/>
              </a:rPr>
              <a:t>，你能求出</a:t>
            </a:r>
            <a:r>
              <a:rPr lang="en-US" altLang="zh-CN" sz="2000" spc="300" dirty="0">
                <a:latin typeface="微软雅黑" panose="020B0503020204020204" pitchFamily="34" charset="-122"/>
                <a:ea typeface="微软雅黑" panose="020B0503020204020204" pitchFamily="34" charset="-122"/>
              </a:rPr>
              <a:t>tanβ</a:t>
            </a:r>
            <a:r>
              <a:rPr lang="zh-CN" altLang="en-US" sz="2000" spc="300" dirty="0">
                <a:latin typeface="微软雅黑" panose="020B0503020204020204" pitchFamily="34" charset="-122"/>
                <a:ea typeface="微软雅黑" panose="020B0503020204020204" pitchFamily="34" charset="-122"/>
              </a:rPr>
              <a:t>吗？</a:t>
            </a:r>
          </a:p>
        </p:txBody>
      </p:sp>
      <p:pic>
        <p:nvPicPr>
          <p:cNvPr id="31748" name="图片 47"/>
          <p:cNvPicPr>
            <a:picLocks noChangeAspect="1"/>
          </p:cNvPicPr>
          <p:nvPr/>
        </p:nvPicPr>
        <p:blipFill>
          <a:blip r:embed="rId2" cstate="email"/>
          <a:srcRect/>
          <a:stretch>
            <a:fillRect/>
          </a:stretch>
        </p:blipFill>
        <p:spPr bwMode="auto">
          <a:xfrm>
            <a:off x="1116013" y="1678782"/>
            <a:ext cx="7143750" cy="252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749" name="组合 4"/>
          <p:cNvGrpSpPr/>
          <p:nvPr/>
        </p:nvGrpSpPr>
        <p:grpSpPr bwMode="auto">
          <a:xfrm>
            <a:off x="539751" y="107157"/>
            <a:ext cx="1858963" cy="535781"/>
            <a:chOff x="539608" y="108111"/>
            <a:chExt cx="1858533" cy="540000"/>
          </a:xfrm>
        </p:grpSpPr>
        <p:sp>
          <p:nvSpPr>
            <p:cNvPr id="6" name="TextBox 8"/>
            <p:cNvSpPr txBox="1"/>
            <p:nvPr/>
          </p:nvSpPr>
          <p:spPr bwMode="auto">
            <a:xfrm>
              <a:off x="982419" y="177711"/>
              <a:ext cx="1415722" cy="462000"/>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Times New Roman" panose="02020603050405020304"/>
                  <a:ea typeface="微软雅黑" panose="020B0503020204020204" pitchFamily="34" charset="-122"/>
                </a:rPr>
                <a:t>学以致用</a:t>
              </a:r>
              <a:endParaRPr lang="en-US" altLang="zh-CN" sz="2400" b="1" kern="0" dirty="0">
                <a:latin typeface="Times New Roman" panose="02020603050405020304"/>
                <a:ea typeface="微软雅黑" panose="020B0503020204020204" pitchFamily="34" charset="-122"/>
              </a:endParaRPr>
            </a:p>
          </p:txBody>
        </p:sp>
        <p:cxnSp>
          <p:nvCxnSpPr>
            <p:cNvPr id="31751" name="直接连接符 6"/>
            <p:cNvCxnSpPr>
              <a:cxnSpLocks noChangeShapeType="1"/>
            </p:cNvCxnSpPr>
            <p:nvPr/>
          </p:nvCxnSpPr>
          <p:spPr bwMode="auto">
            <a:xfrm>
              <a:off x="575556" y="639067"/>
              <a:ext cx="1692188"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8" name="KSO_Shape"/>
            <p:cNvSpPr/>
            <p:nvPr/>
          </p:nvSpPr>
          <p:spPr bwMode="auto">
            <a:xfrm flipH="1">
              <a:off x="539608" y="108111"/>
              <a:ext cx="504708" cy="540000"/>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rgbClr val="C00000"/>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a:spLocks noChangeArrowheads="1"/>
          </p:cNvSpPr>
          <p:nvPr/>
        </p:nvSpPr>
        <p:spPr bwMode="auto">
          <a:xfrm>
            <a:off x="539750" y="803672"/>
            <a:ext cx="8316913" cy="146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一、梯子倾斜度及判断</a:t>
            </a:r>
          </a:p>
          <a:p>
            <a:pPr>
              <a:lnSpc>
                <a:spcPct val="150000"/>
              </a:lnSpc>
            </a:pPr>
            <a:r>
              <a:rPr lang="en-US" altLang="zh-CN" sz="2000" dirty="0">
                <a:latin typeface="微软雅黑" panose="020B0503020204020204" pitchFamily="34" charset="-122"/>
                <a:ea typeface="微软雅黑" panose="020B0503020204020204" pitchFamily="34" charset="-122"/>
              </a:rPr>
              <a:t>1.</a:t>
            </a:r>
            <a:r>
              <a:rPr lang="zh-CN" altLang="en-US" sz="2000" dirty="0">
                <a:latin typeface="微软雅黑" panose="020B0503020204020204" pitchFamily="34" charset="-122"/>
                <a:ea typeface="微软雅黑" panose="020B0503020204020204" pitchFamily="34" charset="-122"/>
              </a:rPr>
              <a:t>可以利用倾斜角的大小比较，倾斜角越大，梯子越陡</a:t>
            </a:r>
            <a:r>
              <a:rPr lang="en-US" altLang="zh-CN" sz="2000" dirty="0">
                <a:latin typeface="微软雅黑" panose="020B0503020204020204" pitchFamily="34" charset="-122"/>
                <a:ea typeface="微软雅黑" panose="020B0503020204020204" pitchFamily="34" charset="-122"/>
              </a:rPr>
              <a:t>.</a:t>
            </a:r>
          </a:p>
          <a:p>
            <a:pPr>
              <a:lnSpc>
                <a:spcPct val="150000"/>
              </a:lnSpc>
            </a:pPr>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可以利用倾斜角的对边与邻边的比值大小来判断，比值越大，梯子越陡</a:t>
            </a:r>
            <a:r>
              <a:rPr lang="en-US" altLang="zh-CN" sz="2000" dirty="0">
                <a:latin typeface="微软雅黑" panose="020B0503020204020204" pitchFamily="34" charset="-122"/>
                <a:ea typeface="微软雅黑" panose="020B0503020204020204" pitchFamily="34" charset="-122"/>
              </a:rPr>
              <a:t>.</a:t>
            </a:r>
          </a:p>
        </p:txBody>
      </p:sp>
      <p:sp>
        <p:nvSpPr>
          <p:cNvPr id="12" name="矩形 11"/>
          <p:cNvSpPr>
            <a:spLocks noChangeArrowheads="1"/>
          </p:cNvSpPr>
          <p:nvPr/>
        </p:nvSpPr>
        <p:spPr bwMode="auto">
          <a:xfrm>
            <a:off x="539750" y="2419350"/>
            <a:ext cx="4572000" cy="1160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dirty="0">
                <a:latin typeface="微软雅黑" panose="020B0503020204020204" pitchFamily="34" charset="-122"/>
                <a:ea typeface="微软雅黑" panose="020B0503020204020204" pitchFamily="34" charset="-122"/>
              </a:rPr>
              <a:t>二、正切</a:t>
            </a:r>
          </a:p>
          <a:p>
            <a:pPr>
              <a:lnSpc>
                <a:spcPct val="150000"/>
              </a:lnSpc>
            </a:pP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A</a:t>
            </a:r>
            <a:r>
              <a:rPr lang="zh-CN" altLang="en-US" sz="2000" dirty="0">
                <a:latin typeface="微软雅黑" panose="020B0503020204020204" pitchFamily="34" charset="-122"/>
                <a:ea typeface="微软雅黑" panose="020B0503020204020204" pitchFamily="34" charset="-122"/>
              </a:rPr>
              <a:t>的正切：∠</a:t>
            </a:r>
            <a:r>
              <a:rPr lang="en-US" altLang="zh-CN" sz="2000" dirty="0">
                <a:latin typeface="微软雅黑" panose="020B0503020204020204" pitchFamily="34" charset="-122"/>
                <a:ea typeface="微软雅黑" panose="020B0503020204020204" pitchFamily="34" charset="-122"/>
              </a:rPr>
              <a:t>A</a:t>
            </a:r>
            <a:r>
              <a:rPr lang="zh-CN" altLang="en-US" sz="2000" dirty="0">
                <a:latin typeface="微软雅黑" panose="020B0503020204020204" pitchFamily="34" charset="-122"/>
                <a:ea typeface="微软雅黑" panose="020B0503020204020204" pitchFamily="34" charset="-122"/>
              </a:rPr>
              <a:t>的对边与邻边的比值</a:t>
            </a:r>
            <a:r>
              <a:rPr lang="en-US" altLang="zh-CN" sz="2000" dirty="0">
                <a:latin typeface="微软雅黑" panose="020B0503020204020204" pitchFamily="34" charset="-122"/>
                <a:ea typeface="微软雅黑" panose="020B0503020204020204" pitchFamily="34" charset="-122"/>
              </a:rPr>
              <a:t>.</a:t>
            </a:r>
          </a:p>
          <a:p>
            <a:r>
              <a:rPr lang="en-US" altLang="zh-CN" sz="2000" dirty="0">
                <a:latin typeface="微软雅黑" panose="020B0503020204020204" pitchFamily="34" charset="-122"/>
                <a:ea typeface="微软雅黑" panose="020B0503020204020204" pitchFamily="34" charset="-122"/>
              </a:rPr>
              <a:t>∠A</a:t>
            </a:r>
            <a:r>
              <a:rPr lang="zh-CN" altLang="en-US" sz="2000" dirty="0">
                <a:latin typeface="微软雅黑" panose="020B0503020204020204" pitchFamily="34" charset="-122"/>
                <a:ea typeface="微软雅黑" panose="020B0503020204020204" pitchFamily="34" charset="-122"/>
              </a:rPr>
              <a:t>越大，</a:t>
            </a:r>
            <a:r>
              <a:rPr lang="en-US" altLang="zh-CN" sz="2000" dirty="0" err="1">
                <a:latin typeface="微软雅黑" panose="020B0503020204020204" pitchFamily="34" charset="-122"/>
                <a:ea typeface="微软雅黑" panose="020B0503020204020204" pitchFamily="34" charset="-122"/>
              </a:rPr>
              <a:t>tanA</a:t>
            </a:r>
            <a:r>
              <a:rPr lang="zh-CN" altLang="en-US" sz="2000" dirty="0">
                <a:latin typeface="微软雅黑" panose="020B0503020204020204" pitchFamily="34" charset="-122"/>
                <a:ea typeface="微软雅黑" panose="020B0503020204020204" pitchFamily="34" charset="-122"/>
              </a:rPr>
              <a:t>越大 ，梯子越陡</a:t>
            </a:r>
            <a:r>
              <a:rPr lang="en-US" altLang="zh-CN" sz="2000" dirty="0">
                <a:latin typeface="微软雅黑" panose="020B0503020204020204" pitchFamily="34" charset="-122"/>
                <a:ea typeface="微软雅黑" panose="020B0503020204020204" pitchFamily="34" charset="-122"/>
              </a:rPr>
              <a:t>.</a:t>
            </a:r>
          </a:p>
        </p:txBody>
      </p:sp>
      <p:grpSp>
        <p:nvGrpSpPr>
          <p:cNvPr id="14" name="组合 125970"/>
          <p:cNvGrpSpPr/>
          <p:nvPr/>
        </p:nvGrpSpPr>
        <p:grpSpPr bwMode="auto">
          <a:xfrm>
            <a:off x="4716464" y="2628900"/>
            <a:ext cx="3743325" cy="1871663"/>
            <a:chOff x="1701" y="2416"/>
            <a:chExt cx="3447" cy="1737"/>
          </a:xfrm>
        </p:grpSpPr>
        <p:sp>
          <p:nvSpPr>
            <p:cNvPr id="32773" name="直角三角形 125961"/>
            <p:cNvSpPr>
              <a:spLocks noChangeArrowheads="1"/>
            </p:cNvSpPr>
            <p:nvPr/>
          </p:nvSpPr>
          <p:spPr bwMode="auto">
            <a:xfrm flipH="1">
              <a:off x="1952" y="2491"/>
              <a:ext cx="1953" cy="1227"/>
            </a:xfrm>
            <a:prstGeom prst="rtTriangle">
              <a:avLst/>
            </a:prstGeom>
            <a:noFill/>
            <a:ln w="31750">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latin typeface="Calibri" panose="020F0502020204030204" pitchFamily="34" charset="0"/>
              </a:endParaRPr>
            </a:p>
          </p:txBody>
        </p:sp>
        <p:sp>
          <p:nvSpPr>
            <p:cNvPr id="32774" name="文本框 125963"/>
            <p:cNvSpPr txBox="1">
              <a:spLocks noChangeArrowheads="1"/>
            </p:cNvSpPr>
            <p:nvPr/>
          </p:nvSpPr>
          <p:spPr bwMode="auto">
            <a:xfrm>
              <a:off x="1701" y="3657"/>
              <a:ext cx="427"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000" i="1">
                  <a:latin typeface="Tahoma" panose="020B0604030504040204" pitchFamily="34" charset="0"/>
                  <a:ea typeface="微软雅黑" panose="020B0503020204020204" pitchFamily="34" charset="-122"/>
                </a:rPr>
                <a:t>A</a:t>
              </a:r>
            </a:p>
          </p:txBody>
        </p:sp>
        <p:sp>
          <p:nvSpPr>
            <p:cNvPr id="32775" name="文本框 125964"/>
            <p:cNvSpPr txBox="1">
              <a:spLocks noChangeArrowheads="1"/>
            </p:cNvSpPr>
            <p:nvPr/>
          </p:nvSpPr>
          <p:spPr bwMode="auto">
            <a:xfrm>
              <a:off x="3923" y="2416"/>
              <a:ext cx="427"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000" i="1">
                  <a:latin typeface="Tahoma" panose="020B0604030504040204" pitchFamily="34" charset="0"/>
                  <a:ea typeface="微软雅黑" panose="020B0503020204020204" pitchFamily="34" charset="-122"/>
                </a:rPr>
                <a:t>B</a:t>
              </a:r>
            </a:p>
          </p:txBody>
        </p:sp>
        <p:sp>
          <p:nvSpPr>
            <p:cNvPr id="32776" name="文本框 125965"/>
            <p:cNvSpPr txBox="1">
              <a:spLocks noChangeArrowheads="1"/>
            </p:cNvSpPr>
            <p:nvPr/>
          </p:nvSpPr>
          <p:spPr bwMode="auto">
            <a:xfrm>
              <a:off x="3744" y="3723"/>
              <a:ext cx="427"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000" i="1">
                  <a:latin typeface="Tahoma" panose="020B0604030504040204" pitchFamily="34" charset="0"/>
                  <a:ea typeface="微软雅黑" panose="020B0503020204020204" pitchFamily="34" charset="-122"/>
                </a:rPr>
                <a:t>C</a:t>
              </a:r>
            </a:p>
          </p:txBody>
        </p:sp>
        <p:sp>
          <p:nvSpPr>
            <p:cNvPr id="32777" name="文本框 125966"/>
            <p:cNvSpPr txBox="1">
              <a:spLocks noChangeArrowheads="1"/>
            </p:cNvSpPr>
            <p:nvPr/>
          </p:nvSpPr>
          <p:spPr bwMode="auto">
            <a:xfrm>
              <a:off x="3866" y="3171"/>
              <a:ext cx="1282"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000">
                  <a:latin typeface="Tahoma" panose="020B0604030504040204" pitchFamily="34" charset="0"/>
                  <a:ea typeface="微软雅黑" panose="020B0503020204020204" pitchFamily="34" charset="-122"/>
                </a:rPr>
                <a:t>∠</a:t>
              </a:r>
              <a:r>
                <a:rPr lang="en-US" altLang="zh-CN" sz="2000">
                  <a:latin typeface="Tahoma" panose="020B0604030504040204" pitchFamily="34" charset="0"/>
                  <a:ea typeface="微软雅黑" panose="020B0503020204020204" pitchFamily="34" charset="-122"/>
                </a:rPr>
                <a:t>A</a:t>
              </a:r>
              <a:r>
                <a:rPr lang="zh-CN" altLang="en-US" sz="2000">
                  <a:latin typeface="Tahoma" panose="020B0604030504040204" pitchFamily="34" charset="0"/>
                  <a:ea typeface="微软雅黑" panose="020B0503020204020204" pitchFamily="34" charset="-122"/>
                </a:rPr>
                <a:t>的对边</a:t>
              </a:r>
            </a:p>
          </p:txBody>
        </p:sp>
        <p:sp>
          <p:nvSpPr>
            <p:cNvPr id="32778" name="文本框 125967"/>
            <p:cNvSpPr txBox="1">
              <a:spLocks noChangeArrowheads="1"/>
            </p:cNvSpPr>
            <p:nvPr/>
          </p:nvSpPr>
          <p:spPr bwMode="auto">
            <a:xfrm>
              <a:off x="2340" y="3785"/>
              <a:ext cx="1282"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000">
                  <a:latin typeface="Tahoma" panose="020B0604030504040204" pitchFamily="34" charset="0"/>
                  <a:ea typeface="微软雅黑" panose="020B0503020204020204" pitchFamily="34" charset="-122"/>
                </a:rPr>
                <a:t>∠</a:t>
              </a:r>
              <a:r>
                <a:rPr lang="en-US" altLang="zh-CN" sz="2000">
                  <a:latin typeface="Tahoma" panose="020B0604030504040204" pitchFamily="34" charset="0"/>
                  <a:ea typeface="微软雅黑" panose="020B0503020204020204" pitchFamily="34" charset="-122"/>
                </a:rPr>
                <a:t>A</a:t>
              </a:r>
              <a:r>
                <a:rPr lang="zh-CN" altLang="en-US" sz="2000">
                  <a:latin typeface="Tahoma" panose="020B0604030504040204" pitchFamily="34" charset="0"/>
                  <a:ea typeface="微软雅黑" panose="020B0503020204020204" pitchFamily="34" charset="-122"/>
                </a:rPr>
                <a:t>的邻边</a:t>
              </a:r>
            </a:p>
          </p:txBody>
        </p:sp>
      </p:grpSp>
      <p:grpSp>
        <p:nvGrpSpPr>
          <p:cNvPr id="32779" name="组合 12"/>
          <p:cNvGrpSpPr/>
          <p:nvPr/>
        </p:nvGrpSpPr>
        <p:grpSpPr bwMode="auto">
          <a:xfrm>
            <a:off x="539750" y="107157"/>
            <a:ext cx="1550988" cy="535781"/>
            <a:chOff x="539608" y="108111"/>
            <a:chExt cx="1550757" cy="540000"/>
          </a:xfrm>
        </p:grpSpPr>
        <p:sp>
          <p:nvSpPr>
            <p:cNvPr id="21" name="TextBox 8"/>
            <p:cNvSpPr txBox="1"/>
            <p:nvPr/>
          </p:nvSpPr>
          <p:spPr bwMode="auto">
            <a:xfrm>
              <a:off x="982455" y="177711"/>
              <a:ext cx="1107910" cy="462000"/>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Times New Roman" panose="02020603050405020304"/>
                  <a:ea typeface="微软雅黑" panose="020B0503020204020204" pitchFamily="34" charset="-122"/>
                </a:rPr>
                <a:t>谈收获</a:t>
              </a:r>
              <a:endParaRPr lang="en-US" altLang="zh-CN" sz="2400" b="1" kern="0" dirty="0">
                <a:latin typeface="Times New Roman" panose="02020603050405020304"/>
                <a:ea typeface="微软雅黑" panose="020B0503020204020204" pitchFamily="34" charset="-122"/>
              </a:endParaRPr>
            </a:p>
          </p:txBody>
        </p:sp>
        <p:cxnSp>
          <p:nvCxnSpPr>
            <p:cNvPr id="32781" name="直接连接符 21"/>
            <p:cNvCxnSpPr>
              <a:cxnSpLocks noChangeShapeType="1"/>
            </p:cNvCxnSpPr>
            <p:nvPr/>
          </p:nvCxnSpPr>
          <p:spPr bwMode="auto">
            <a:xfrm>
              <a:off x="575556" y="639067"/>
              <a:ext cx="1472482" cy="398"/>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23" name="KSO_Shape"/>
            <p:cNvSpPr/>
            <p:nvPr/>
          </p:nvSpPr>
          <p:spPr bwMode="auto">
            <a:xfrm flipH="1">
              <a:off x="539608" y="108111"/>
              <a:ext cx="504750" cy="540000"/>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rgbClr val="C00000"/>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矩形 8"/>
          <p:cNvSpPr>
            <a:spLocks noChangeArrowheads="1"/>
          </p:cNvSpPr>
          <p:nvPr/>
        </p:nvSpPr>
        <p:spPr bwMode="auto">
          <a:xfrm>
            <a:off x="1003300" y="57751"/>
            <a:ext cx="2057400"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b="1" dirty="0">
                <a:latin typeface="微软雅黑" panose="020B0503020204020204" pitchFamily="34" charset="-122"/>
                <a:ea typeface="微软雅黑" panose="020B0503020204020204" pitchFamily="34" charset="-122"/>
              </a:rPr>
              <a:t>个性化作业</a:t>
            </a:r>
          </a:p>
        </p:txBody>
      </p:sp>
      <p:grpSp>
        <p:nvGrpSpPr>
          <p:cNvPr id="33795" name="Group 13"/>
          <p:cNvGrpSpPr/>
          <p:nvPr/>
        </p:nvGrpSpPr>
        <p:grpSpPr bwMode="auto">
          <a:xfrm>
            <a:off x="179388" y="194072"/>
            <a:ext cx="792162" cy="551259"/>
            <a:chOff x="258" y="78"/>
            <a:chExt cx="674" cy="457"/>
          </a:xfrm>
        </p:grpSpPr>
        <p:grpSp>
          <p:nvGrpSpPr>
            <p:cNvPr id="33796" name="组合 79"/>
            <p:cNvGrpSpPr/>
            <p:nvPr/>
          </p:nvGrpSpPr>
          <p:grpSpPr bwMode="auto">
            <a:xfrm>
              <a:off x="637" y="78"/>
              <a:ext cx="295" cy="457"/>
              <a:chOff x="5235576" y="2735263"/>
              <a:chExt cx="785813" cy="1184275"/>
            </a:xfrm>
          </p:grpSpPr>
          <p:sp>
            <p:nvSpPr>
              <p:cNvPr id="33797" name="Freeform 82"/>
              <p:cNvSpPr>
                <a:spLocks noChangeArrowheads="1"/>
              </p:cNvSpPr>
              <p:nvPr/>
            </p:nvSpPr>
            <p:spPr bwMode="auto">
              <a:xfrm>
                <a:off x="5235576" y="2735263"/>
                <a:ext cx="785813" cy="1184275"/>
              </a:xfrm>
              <a:custGeom>
                <a:avLst/>
                <a:gdLst>
                  <a:gd name="T0" fmla="*/ 2147483647 w 209"/>
                  <a:gd name="T1" fmla="*/ 2147483647 h 315"/>
                  <a:gd name="T2" fmla="*/ 2147483647 w 209"/>
                  <a:gd name="T3" fmla="*/ 2147483647 h 315"/>
                  <a:gd name="T4" fmla="*/ 2147483647 w 209"/>
                  <a:gd name="T5" fmla="*/ 2147483647 h 315"/>
                  <a:gd name="T6" fmla="*/ 2147483647 w 209"/>
                  <a:gd name="T7" fmla="*/ 0 h 315"/>
                  <a:gd name="T8" fmla="*/ 2147483647 w 209"/>
                  <a:gd name="T9" fmla="*/ 2147483647 h 315"/>
                  <a:gd name="T10" fmla="*/ 0 w 209"/>
                  <a:gd name="T11" fmla="*/ 2147483647 h 315"/>
                  <a:gd name="T12" fmla="*/ 0 w 209"/>
                  <a:gd name="T13" fmla="*/ 2147483647 h 315"/>
                  <a:gd name="T14" fmla="*/ 0 w 209"/>
                  <a:gd name="T15" fmla="*/ 2147483647 h 315"/>
                  <a:gd name="T16" fmla="*/ 0 w 209"/>
                  <a:gd name="T17" fmla="*/ 2147483647 h 315"/>
                  <a:gd name="T18" fmla="*/ 2147483647 w 209"/>
                  <a:gd name="T19" fmla="*/ 2147483647 h 315"/>
                  <a:gd name="T20" fmla="*/ 2147483647 w 209"/>
                  <a:gd name="T21" fmla="*/ 2147483647 h 315"/>
                  <a:gd name="T22" fmla="*/ 2147483647 w 209"/>
                  <a:gd name="T23" fmla="*/ 2147483647 h 315"/>
                  <a:gd name="T24" fmla="*/ 2147483647 w 209"/>
                  <a:gd name="T25" fmla="*/ 2147483647 h 315"/>
                  <a:gd name="T26" fmla="*/ 2147483647 w 209"/>
                  <a:gd name="T27" fmla="*/ 2147483647 h 315"/>
                  <a:gd name="T28" fmla="*/ 2147483647 w 209"/>
                  <a:gd name="T29" fmla="*/ 2147483647 h 315"/>
                  <a:gd name="T30" fmla="*/ 2147483647 w 209"/>
                  <a:gd name="T31" fmla="*/ 2147483647 h 315"/>
                  <a:gd name="T32" fmla="*/ 2147483647 w 209"/>
                  <a:gd name="T33" fmla="*/ 2147483647 h 315"/>
                  <a:gd name="T34" fmla="*/ 2147483647 w 209"/>
                  <a:gd name="T35" fmla="*/ 2147483647 h 315"/>
                  <a:gd name="T36" fmla="*/ 2147483647 w 209"/>
                  <a:gd name="T37" fmla="*/ 2147483647 h 3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9"/>
                  <a:gd name="T58" fmla="*/ 0 h 315"/>
                  <a:gd name="T59" fmla="*/ 209 w 209"/>
                  <a:gd name="T60" fmla="*/ 315 h 31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9" h="315">
                    <a:moveTo>
                      <a:pt x="206" y="56"/>
                    </a:moveTo>
                    <a:cubicBezTo>
                      <a:pt x="38" y="1"/>
                      <a:pt x="38" y="1"/>
                      <a:pt x="38" y="1"/>
                    </a:cubicBezTo>
                    <a:cubicBezTo>
                      <a:pt x="37" y="1"/>
                      <a:pt x="37" y="1"/>
                      <a:pt x="37" y="1"/>
                    </a:cubicBezTo>
                    <a:cubicBezTo>
                      <a:pt x="34" y="0"/>
                      <a:pt x="31" y="0"/>
                      <a:pt x="28" y="0"/>
                    </a:cubicBezTo>
                    <a:cubicBezTo>
                      <a:pt x="13" y="0"/>
                      <a:pt x="2" y="11"/>
                      <a:pt x="1" y="25"/>
                    </a:cubicBezTo>
                    <a:cubicBezTo>
                      <a:pt x="1" y="25"/>
                      <a:pt x="0" y="26"/>
                      <a:pt x="0" y="26"/>
                    </a:cubicBezTo>
                    <a:cubicBezTo>
                      <a:pt x="0" y="27"/>
                      <a:pt x="0" y="27"/>
                      <a:pt x="0" y="27"/>
                    </a:cubicBezTo>
                    <a:cubicBezTo>
                      <a:pt x="0" y="71"/>
                      <a:pt x="0" y="71"/>
                      <a:pt x="0" y="71"/>
                    </a:cubicBezTo>
                    <a:cubicBezTo>
                      <a:pt x="0" y="257"/>
                      <a:pt x="0" y="257"/>
                      <a:pt x="0" y="257"/>
                    </a:cubicBezTo>
                    <a:cubicBezTo>
                      <a:pt x="0" y="258"/>
                      <a:pt x="1" y="260"/>
                      <a:pt x="3" y="260"/>
                    </a:cubicBezTo>
                    <a:cubicBezTo>
                      <a:pt x="171" y="315"/>
                      <a:pt x="171" y="315"/>
                      <a:pt x="171" y="315"/>
                    </a:cubicBezTo>
                    <a:cubicBezTo>
                      <a:pt x="172" y="315"/>
                      <a:pt x="172" y="315"/>
                      <a:pt x="173" y="315"/>
                    </a:cubicBezTo>
                    <a:cubicBezTo>
                      <a:pt x="173" y="315"/>
                      <a:pt x="174" y="315"/>
                      <a:pt x="175" y="315"/>
                    </a:cubicBezTo>
                    <a:cubicBezTo>
                      <a:pt x="176" y="314"/>
                      <a:pt x="176" y="313"/>
                      <a:pt x="176" y="312"/>
                    </a:cubicBezTo>
                    <a:cubicBezTo>
                      <a:pt x="176" y="273"/>
                      <a:pt x="176" y="273"/>
                      <a:pt x="176" y="273"/>
                    </a:cubicBezTo>
                    <a:cubicBezTo>
                      <a:pt x="204" y="283"/>
                      <a:pt x="205" y="283"/>
                      <a:pt x="205" y="283"/>
                    </a:cubicBezTo>
                    <a:cubicBezTo>
                      <a:pt x="207" y="283"/>
                      <a:pt x="209" y="281"/>
                      <a:pt x="209" y="279"/>
                    </a:cubicBezTo>
                    <a:cubicBezTo>
                      <a:pt x="209" y="60"/>
                      <a:pt x="209" y="60"/>
                      <a:pt x="209" y="60"/>
                    </a:cubicBezTo>
                    <a:cubicBezTo>
                      <a:pt x="209" y="58"/>
                      <a:pt x="208" y="57"/>
                      <a:pt x="206" y="56"/>
                    </a:cubicBezTo>
                    <a:close/>
                  </a:path>
                </a:pathLst>
              </a:custGeom>
              <a:solidFill>
                <a:srgbClr val="FF6D3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798" name="Freeform 83"/>
              <p:cNvSpPr>
                <a:spLocks noChangeArrowheads="1"/>
              </p:cNvSpPr>
              <p:nvPr/>
            </p:nvSpPr>
            <p:spPr bwMode="auto">
              <a:xfrm>
                <a:off x="5253038" y="2740026"/>
                <a:ext cx="760413" cy="1058863"/>
              </a:xfrm>
              <a:custGeom>
                <a:avLst/>
                <a:gdLst>
                  <a:gd name="T0" fmla="*/ 2147483647 w 202"/>
                  <a:gd name="T1" fmla="*/ 2147483647 h 282"/>
                  <a:gd name="T2" fmla="*/ 2147483647 w 202"/>
                  <a:gd name="T3" fmla="*/ 2147483647 h 282"/>
                  <a:gd name="T4" fmla="*/ 2147483647 w 202"/>
                  <a:gd name="T5" fmla="*/ 2147483647 h 282"/>
                  <a:gd name="T6" fmla="*/ 2147483647 w 202"/>
                  <a:gd name="T7" fmla="*/ 2147483647 h 282"/>
                  <a:gd name="T8" fmla="*/ 2147483647 w 202"/>
                  <a:gd name="T9" fmla="*/ 2147483647 h 282"/>
                  <a:gd name="T10" fmla="*/ 2147483647 w 202"/>
                  <a:gd name="T11" fmla="*/ 0 h 282"/>
                  <a:gd name="T12" fmla="*/ 0 w 202"/>
                  <a:gd name="T13" fmla="*/ 2147483647 h 282"/>
                  <a:gd name="T14" fmla="*/ 2147483647 w 202"/>
                  <a:gd name="T15" fmla="*/ 2147483647 h 282"/>
                  <a:gd name="T16" fmla="*/ 2147483647 w 202"/>
                  <a:gd name="T17" fmla="*/ 2147483647 h 282"/>
                  <a:gd name="T18" fmla="*/ 2147483647 w 202"/>
                  <a:gd name="T19" fmla="*/ 2147483647 h 282"/>
                  <a:gd name="T20" fmla="*/ 2147483647 w 202"/>
                  <a:gd name="T21" fmla="*/ 2147483647 h 282"/>
                  <a:gd name="T22" fmla="*/ 2147483647 w 202"/>
                  <a:gd name="T23" fmla="*/ 2147483647 h 282"/>
                  <a:gd name="T24" fmla="*/ 2147483647 w 202"/>
                  <a:gd name="T25" fmla="*/ 2147483647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2"/>
                  <a:gd name="T40" fmla="*/ 0 h 282"/>
                  <a:gd name="T41" fmla="*/ 202 w 202"/>
                  <a:gd name="T42" fmla="*/ 282 h 2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2" h="282">
                    <a:moveTo>
                      <a:pt x="200" y="282"/>
                    </a:moveTo>
                    <a:cubicBezTo>
                      <a:pt x="201" y="282"/>
                      <a:pt x="201" y="282"/>
                      <a:pt x="202" y="281"/>
                    </a:cubicBezTo>
                    <a:cubicBezTo>
                      <a:pt x="201" y="58"/>
                      <a:pt x="201" y="58"/>
                      <a:pt x="201" y="58"/>
                    </a:cubicBezTo>
                    <a:cubicBezTo>
                      <a:pt x="31" y="3"/>
                      <a:pt x="31" y="3"/>
                      <a:pt x="31" y="3"/>
                    </a:cubicBezTo>
                    <a:cubicBezTo>
                      <a:pt x="31" y="2"/>
                      <a:pt x="31" y="2"/>
                      <a:pt x="31" y="2"/>
                    </a:cubicBezTo>
                    <a:cubicBezTo>
                      <a:pt x="28" y="1"/>
                      <a:pt x="24" y="0"/>
                      <a:pt x="21" y="0"/>
                    </a:cubicBezTo>
                    <a:cubicBezTo>
                      <a:pt x="10" y="0"/>
                      <a:pt x="1" y="10"/>
                      <a:pt x="0" y="22"/>
                    </a:cubicBezTo>
                    <a:cubicBezTo>
                      <a:pt x="1" y="24"/>
                      <a:pt x="2" y="30"/>
                      <a:pt x="5" y="32"/>
                    </a:cubicBezTo>
                    <a:cubicBezTo>
                      <a:pt x="9" y="34"/>
                      <a:pt x="15" y="36"/>
                      <a:pt x="15" y="36"/>
                    </a:cubicBezTo>
                    <a:cubicBezTo>
                      <a:pt x="173" y="90"/>
                      <a:pt x="173" y="90"/>
                      <a:pt x="173" y="90"/>
                    </a:cubicBezTo>
                    <a:cubicBezTo>
                      <a:pt x="175" y="91"/>
                      <a:pt x="176" y="92"/>
                      <a:pt x="176" y="94"/>
                    </a:cubicBezTo>
                    <a:cubicBezTo>
                      <a:pt x="176" y="274"/>
                      <a:pt x="176" y="274"/>
                      <a:pt x="176" y="274"/>
                    </a:cubicBezTo>
                    <a:cubicBezTo>
                      <a:pt x="199" y="282"/>
                      <a:pt x="200" y="282"/>
                      <a:pt x="200" y="282"/>
                    </a:cubicBezTo>
                    <a:close/>
                  </a:path>
                </a:pathLst>
              </a:custGeom>
              <a:solidFill>
                <a:srgbClr val="DE3F1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799" name="Freeform 84"/>
              <p:cNvSpPr>
                <a:spLocks noChangeArrowheads="1"/>
              </p:cNvSpPr>
              <p:nvPr/>
            </p:nvSpPr>
            <p:spPr bwMode="auto">
              <a:xfrm>
                <a:off x="5265738" y="2762251"/>
                <a:ext cx="728663" cy="1066800"/>
              </a:xfrm>
              <a:custGeom>
                <a:avLst/>
                <a:gdLst>
                  <a:gd name="T0" fmla="*/ 2147483647 w 194"/>
                  <a:gd name="T1" fmla="*/ 2147483647 h 284"/>
                  <a:gd name="T2" fmla="*/ 2147483647 w 194"/>
                  <a:gd name="T3" fmla="*/ 2147483647 h 284"/>
                  <a:gd name="T4" fmla="*/ 2147483647 w 194"/>
                  <a:gd name="T5" fmla="*/ 2147483647 h 284"/>
                  <a:gd name="T6" fmla="*/ 2147483647 w 194"/>
                  <a:gd name="T7" fmla="*/ 2147483647 h 284"/>
                  <a:gd name="T8" fmla="*/ 2147483647 w 194"/>
                  <a:gd name="T9" fmla="*/ 2147483647 h 284"/>
                  <a:gd name="T10" fmla="*/ 2147483647 w 194"/>
                  <a:gd name="T11" fmla="*/ 2147483647 h 284"/>
                  <a:gd name="T12" fmla="*/ 2147483647 w 194"/>
                  <a:gd name="T13" fmla="*/ 2147483647 h 284"/>
                  <a:gd name="T14" fmla="*/ 2147483647 w 194"/>
                  <a:gd name="T15" fmla="*/ 0 h 284"/>
                  <a:gd name="T16" fmla="*/ 0 w 194"/>
                  <a:gd name="T17" fmla="*/ 2147483647 h 284"/>
                  <a:gd name="T18" fmla="*/ 2147483647 w 194"/>
                  <a:gd name="T19" fmla="*/ 2147483647 h 284"/>
                  <a:gd name="T20" fmla="*/ 2147483647 w 194"/>
                  <a:gd name="T21" fmla="*/ 2147483647 h 284"/>
                  <a:gd name="T22" fmla="*/ 2147483647 w 194"/>
                  <a:gd name="T23" fmla="*/ 2147483647 h 284"/>
                  <a:gd name="T24" fmla="*/ 2147483647 w 194"/>
                  <a:gd name="T25" fmla="*/ 2147483647 h 2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4"/>
                  <a:gd name="T40" fmla="*/ 0 h 284"/>
                  <a:gd name="T41" fmla="*/ 194 w 194"/>
                  <a:gd name="T42" fmla="*/ 284 h 28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4" h="284">
                    <a:moveTo>
                      <a:pt x="168" y="85"/>
                    </a:moveTo>
                    <a:cubicBezTo>
                      <a:pt x="168" y="284"/>
                      <a:pt x="168" y="284"/>
                      <a:pt x="168" y="284"/>
                    </a:cubicBezTo>
                    <a:cubicBezTo>
                      <a:pt x="172" y="278"/>
                      <a:pt x="178" y="273"/>
                      <a:pt x="186" y="273"/>
                    </a:cubicBezTo>
                    <a:cubicBezTo>
                      <a:pt x="188" y="273"/>
                      <a:pt x="191" y="274"/>
                      <a:pt x="194" y="275"/>
                    </a:cubicBezTo>
                    <a:cubicBezTo>
                      <a:pt x="194" y="55"/>
                      <a:pt x="194" y="55"/>
                      <a:pt x="194" y="55"/>
                    </a:cubicBezTo>
                    <a:cubicBezTo>
                      <a:pt x="30" y="2"/>
                      <a:pt x="30" y="2"/>
                      <a:pt x="30" y="2"/>
                    </a:cubicBezTo>
                    <a:cubicBezTo>
                      <a:pt x="29" y="2"/>
                      <a:pt x="29" y="2"/>
                      <a:pt x="29" y="2"/>
                    </a:cubicBezTo>
                    <a:cubicBezTo>
                      <a:pt x="26" y="0"/>
                      <a:pt x="23" y="0"/>
                      <a:pt x="20" y="0"/>
                    </a:cubicBezTo>
                    <a:cubicBezTo>
                      <a:pt x="9" y="0"/>
                      <a:pt x="0" y="8"/>
                      <a:pt x="0" y="19"/>
                    </a:cubicBezTo>
                    <a:cubicBezTo>
                      <a:pt x="0" y="22"/>
                      <a:pt x="1" y="27"/>
                      <a:pt x="5" y="29"/>
                    </a:cubicBezTo>
                    <a:cubicBezTo>
                      <a:pt x="8" y="31"/>
                      <a:pt x="14" y="32"/>
                      <a:pt x="14" y="32"/>
                    </a:cubicBezTo>
                    <a:cubicBezTo>
                      <a:pt x="166" y="82"/>
                      <a:pt x="166" y="82"/>
                      <a:pt x="166" y="82"/>
                    </a:cubicBezTo>
                    <a:cubicBezTo>
                      <a:pt x="167" y="82"/>
                      <a:pt x="168" y="84"/>
                      <a:pt x="168" y="85"/>
                    </a:cubicBezTo>
                    <a:close/>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800" name="Freeform 85"/>
              <p:cNvSpPr>
                <a:spLocks noChangeArrowheads="1"/>
              </p:cNvSpPr>
              <p:nvPr/>
            </p:nvSpPr>
            <p:spPr bwMode="auto">
              <a:xfrm>
                <a:off x="5878513" y="2960688"/>
                <a:ext cx="115888" cy="8683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33801" name="组合 117"/>
            <p:cNvGrpSpPr/>
            <p:nvPr/>
          </p:nvGrpSpPr>
          <p:grpSpPr bwMode="auto">
            <a:xfrm>
              <a:off x="305" y="218"/>
              <a:ext cx="372" cy="115"/>
              <a:chOff x="4348163" y="3097213"/>
              <a:chExt cx="992188" cy="300038"/>
            </a:xfrm>
          </p:grpSpPr>
          <p:sp>
            <p:nvSpPr>
              <p:cNvPr id="33802" name="Freeform 116"/>
              <p:cNvSpPr>
                <a:spLocks noChangeArrowheads="1"/>
              </p:cNvSpPr>
              <p:nvPr/>
            </p:nvSpPr>
            <p:spPr bwMode="auto">
              <a:xfrm>
                <a:off x="4348163" y="3097213"/>
                <a:ext cx="992188" cy="231775"/>
              </a:xfrm>
              <a:custGeom>
                <a:avLst/>
                <a:gdLst>
                  <a:gd name="T0" fmla="*/ 0 w 264"/>
                  <a:gd name="T1" fmla="*/ 2147483647 h 62"/>
                  <a:gd name="T2" fmla="*/ 2147483647 w 264"/>
                  <a:gd name="T3" fmla="*/ 2147483647 h 62"/>
                  <a:gd name="T4" fmla="*/ 2147483647 w 264"/>
                  <a:gd name="T5" fmla="*/ 2147483647 h 62"/>
                  <a:gd name="T6" fmla="*/ 2147483647 w 264"/>
                  <a:gd name="T7" fmla="*/ 2147483647 h 62"/>
                  <a:gd name="T8" fmla="*/ 2147483647 w 264"/>
                  <a:gd name="T9" fmla="*/ 2147483647 h 62"/>
                  <a:gd name="T10" fmla="*/ 0 w 264"/>
                  <a:gd name="T11" fmla="*/ 2147483647 h 62"/>
                  <a:gd name="T12" fmla="*/ 0 w 264"/>
                  <a:gd name="T13" fmla="*/ 0 h 62"/>
                  <a:gd name="T14" fmla="*/ 2147483647 w 264"/>
                  <a:gd name="T15" fmla="*/ 0 h 62"/>
                  <a:gd name="T16" fmla="*/ 2147483647 w 264"/>
                  <a:gd name="T17" fmla="*/ 2147483647 h 62"/>
                  <a:gd name="T18" fmla="*/ 2147483647 w 264"/>
                  <a:gd name="T19" fmla="*/ 2147483647 h 62"/>
                  <a:gd name="T20" fmla="*/ 2147483647 w 264"/>
                  <a:gd name="T21" fmla="*/ 2147483647 h 62"/>
                  <a:gd name="T22" fmla="*/ 0 w 264"/>
                  <a:gd name="T23" fmla="*/ 2147483647 h 62"/>
                  <a:gd name="T24" fmla="*/ 0 w 264"/>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4"/>
                  <a:gd name="T40" fmla="*/ 0 h 62"/>
                  <a:gd name="T41" fmla="*/ 264 w 264"/>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4" h="62">
                    <a:moveTo>
                      <a:pt x="0" y="55"/>
                    </a:moveTo>
                    <a:cubicBezTo>
                      <a:pt x="2" y="55"/>
                      <a:pt x="4" y="55"/>
                      <a:pt x="6" y="55"/>
                    </a:cubicBezTo>
                    <a:cubicBezTo>
                      <a:pt x="8" y="55"/>
                      <a:pt x="10" y="53"/>
                      <a:pt x="10" y="51"/>
                    </a:cubicBezTo>
                    <a:cubicBezTo>
                      <a:pt x="10" y="38"/>
                      <a:pt x="10" y="24"/>
                      <a:pt x="10" y="11"/>
                    </a:cubicBezTo>
                    <a:cubicBezTo>
                      <a:pt x="10" y="9"/>
                      <a:pt x="8" y="7"/>
                      <a:pt x="6" y="7"/>
                    </a:cubicBezTo>
                    <a:cubicBezTo>
                      <a:pt x="4" y="7"/>
                      <a:pt x="2" y="7"/>
                      <a:pt x="0" y="7"/>
                    </a:cubicBezTo>
                    <a:cubicBezTo>
                      <a:pt x="0" y="5"/>
                      <a:pt x="0" y="2"/>
                      <a:pt x="0" y="0"/>
                    </a:cubicBezTo>
                    <a:cubicBezTo>
                      <a:pt x="80" y="0"/>
                      <a:pt x="160" y="0"/>
                      <a:pt x="240" y="0"/>
                    </a:cubicBezTo>
                    <a:cubicBezTo>
                      <a:pt x="246" y="0"/>
                      <a:pt x="255" y="4"/>
                      <a:pt x="258" y="10"/>
                    </a:cubicBezTo>
                    <a:cubicBezTo>
                      <a:pt x="264" y="23"/>
                      <a:pt x="264" y="39"/>
                      <a:pt x="258" y="52"/>
                    </a:cubicBezTo>
                    <a:cubicBezTo>
                      <a:pt x="255" y="58"/>
                      <a:pt x="246" y="62"/>
                      <a:pt x="240" y="62"/>
                    </a:cubicBezTo>
                    <a:cubicBezTo>
                      <a:pt x="160" y="62"/>
                      <a:pt x="80" y="62"/>
                      <a:pt x="0" y="62"/>
                    </a:cubicBezTo>
                    <a:cubicBezTo>
                      <a:pt x="0" y="60"/>
                      <a:pt x="0" y="57"/>
                      <a:pt x="0" y="55"/>
                    </a:cubicBezTo>
                    <a:close/>
                  </a:path>
                </a:pathLst>
              </a:cu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803" name="Freeform 117"/>
              <p:cNvSpPr>
                <a:spLocks noChangeArrowheads="1"/>
              </p:cNvSpPr>
              <p:nvPr/>
            </p:nvSpPr>
            <p:spPr bwMode="auto">
              <a:xfrm>
                <a:off x="4370388" y="3122613"/>
                <a:ext cx="942975" cy="184150"/>
              </a:xfrm>
              <a:custGeom>
                <a:avLst/>
                <a:gdLst>
                  <a:gd name="T0" fmla="*/ 2147483647 w 251"/>
                  <a:gd name="T1" fmla="*/ 2147483647 h 49"/>
                  <a:gd name="T2" fmla="*/ 2147483647 w 251"/>
                  <a:gd name="T3" fmla="*/ 2147483647 h 49"/>
                  <a:gd name="T4" fmla="*/ 0 w 251"/>
                  <a:gd name="T5" fmla="*/ 0 h 49"/>
                  <a:gd name="T6" fmla="*/ 2147483647 w 251"/>
                  <a:gd name="T7" fmla="*/ 0 h 49"/>
                  <a:gd name="T8" fmla="*/ 2147483647 w 251"/>
                  <a:gd name="T9" fmla="*/ 2147483647 h 49"/>
                  <a:gd name="T10" fmla="*/ 2147483647 w 251"/>
                  <a:gd name="T11" fmla="*/ 2147483647 h 49"/>
                  <a:gd name="T12" fmla="*/ 2147483647 w 251"/>
                  <a:gd name="T13" fmla="*/ 2147483647 h 49"/>
                  <a:gd name="T14" fmla="*/ 0 w 251"/>
                  <a:gd name="T15" fmla="*/ 2147483647 h 49"/>
                  <a:gd name="T16" fmla="*/ 2147483647 w 251"/>
                  <a:gd name="T17" fmla="*/ 2147483647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1"/>
                  <a:gd name="T28" fmla="*/ 0 h 49"/>
                  <a:gd name="T29" fmla="*/ 251 w 251"/>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1" h="49">
                    <a:moveTo>
                      <a:pt x="4" y="44"/>
                    </a:moveTo>
                    <a:cubicBezTo>
                      <a:pt x="4" y="31"/>
                      <a:pt x="4" y="17"/>
                      <a:pt x="4" y="4"/>
                    </a:cubicBezTo>
                    <a:cubicBezTo>
                      <a:pt x="4" y="2"/>
                      <a:pt x="2" y="0"/>
                      <a:pt x="0" y="0"/>
                    </a:cubicBezTo>
                    <a:cubicBezTo>
                      <a:pt x="80" y="0"/>
                      <a:pt x="159" y="0"/>
                      <a:pt x="239" y="0"/>
                    </a:cubicBezTo>
                    <a:cubicBezTo>
                      <a:pt x="241" y="0"/>
                      <a:pt x="243" y="1"/>
                      <a:pt x="244" y="3"/>
                    </a:cubicBezTo>
                    <a:cubicBezTo>
                      <a:pt x="251" y="16"/>
                      <a:pt x="251" y="32"/>
                      <a:pt x="244" y="45"/>
                    </a:cubicBezTo>
                    <a:cubicBezTo>
                      <a:pt x="243" y="47"/>
                      <a:pt x="241" y="49"/>
                      <a:pt x="239" y="49"/>
                    </a:cubicBezTo>
                    <a:cubicBezTo>
                      <a:pt x="159" y="48"/>
                      <a:pt x="80" y="48"/>
                      <a:pt x="0" y="48"/>
                    </a:cubicBezTo>
                    <a:cubicBezTo>
                      <a:pt x="2" y="48"/>
                      <a:pt x="4" y="46"/>
                      <a:pt x="4"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804" name="Freeform 118"/>
              <p:cNvSpPr>
                <a:spLocks noChangeArrowheads="1"/>
              </p:cNvSpPr>
              <p:nvPr/>
            </p:nvSpPr>
            <p:spPr bwMode="auto">
              <a:xfrm>
                <a:off x="5133976" y="3254376"/>
                <a:ext cx="123825" cy="142875"/>
              </a:xfrm>
              <a:custGeom>
                <a:avLst/>
                <a:gdLst>
                  <a:gd name="T0" fmla="*/ 0 w 78"/>
                  <a:gd name="T1" fmla="*/ 2147483647 h 90"/>
                  <a:gd name="T2" fmla="*/ 2147483647 w 78"/>
                  <a:gd name="T3" fmla="*/ 2147483647 h 90"/>
                  <a:gd name="T4" fmla="*/ 2147483647 w 78"/>
                  <a:gd name="T5" fmla="*/ 2147483647 h 90"/>
                  <a:gd name="T6" fmla="*/ 2147483647 w 78"/>
                  <a:gd name="T7" fmla="*/ 0 h 90"/>
                  <a:gd name="T8" fmla="*/ 2147483647 w 78"/>
                  <a:gd name="T9" fmla="*/ 0 h 90"/>
                  <a:gd name="T10" fmla="*/ 0 w 78"/>
                  <a:gd name="T11" fmla="*/ 0 h 90"/>
                  <a:gd name="T12" fmla="*/ 0 w 78"/>
                  <a:gd name="T13" fmla="*/ 2147483647 h 90"/>
                  <a:gd name="T14" fmla="*/ 0 60000 65536"/>
                  <a:gd name="T15" fmla="*/ 0 60000 65536"/>
                  <a:gd name="T16" fmla="*/ 0 60000 65536"/>
                  <a:gd name="T17" fmla="*/ 0 60000 65536"/>
                  <a:gd name="T18" fmla="*/ 0 60000 65536"/>
                  <a:gd name="T19" fmla="*/ 0 60000 65536"/>
                  <a:gd name="T20" fmla="*/ 0 60000 65536"/>
                  <a:gd name="T21" fmla="*/ 0 w 78"/>
                  <a:gd name="T22" fmla="*/ 0 h 90"/>
                  <a:gd name="T23" fmla="*/ 78 w 78"/>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90">
                    <a:moveTo>
                      <a:pt x="0" y="90"/>
                    </a:moveTo>
                    <a:lnTo>
                      <a:pt x="38" y="66"/>
                    </a:lnTo>
                    <a:lnTo>
                      <a:pt x="78" y="90"/>
                    </a:lnTo>
                    <a:lnTo>
                      <a:pt x="78" y="0"/>
                    </a:lnTo>
                    <a:lnTo>
                      <a:pt x="38" y="0"/>
                    </a:lnTo>
                    <a:lnTo>
                      <a:pt x="0" y="0"/>
                    </a:lnTo>
                    <a:lnTo>
                      <a:pt x="0" y="90"/>
                    </a:lnTo>
                    <a:close/>
                  </a:path>
                </a:pathLst>
              </a:custGeom>
              <a:solidFill>
                <a:srgbClr val="FD61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33805" name="组合 84"/>
            <p:cNvGrpSpPr/>
            <p:nvPr/>
          </p:nvGrpSpPr>
          <p:grpSpPr bwMode="auto">
            <a:xfrm>
              <a:off x="258" y="390"/>
              <a:ext cx="514" cy="128"/>
              <a:chOff x="4189413" y="3565526"/>
              <a:chExt cx="1373188" cy="331788"/>
            </a:xfrm>
          </p:grpSpPr>
          <p:sp>
            <p:nvSpPr>
              <p:cNvPr id="33806" name="Freeform 86"/>
              <p:cNvSpPr>
                <a:spLocks noChangeArrowheads="1"/>
              </p:cNvSpPr>
              <p:nvPr/>
            </p:nvSpPr>
            <p:spPr bwMode="auto">
              <a:xfrm>
                <a:off x="4189413" y="3565526"/>
                <a:ext cx="1373188" cy="331788"/>
              </a:xfrm>
              <a:custGeom>
                <a:avLst/>
                <a:gdLst>
                  <a:gd name="T0" fmla="*/ 2147483647 w 365"/>
                  <a:gd name="T1" fmla="*/ 2147483647 h 88"/>
                  <a:gd name="T2" fmla="*/ 2147483647 w 365"/>
                  <a:gd name="T3" fmla="*/ 2147483647 h 88"/>
                  <a:gd name="T4" fmla="*/ 2147483647 w 365"/>
                  <a:gd name="T5" fmla="*/ 2147483647 h 88"/>
                  <a:gd name="T6" fmla="*/ 2147483647 w 365"/>
                  <a:gd name="T7" fmla="*/ 2147483647 h 88"/>
                  <a:gd name="T8" fmla="*/ 2147483647 w 365"/>
                  <a:gd name="T9" fmla="*/ 2147483647 h 88"/>
                  <a:gd name="T10" fmla="*/ 2147483647 w 365"/>
                  <a:gd name="T11" fmla="*/ 2147483647 h 88"/>
                  <a:gd name="T12" fmla="*/ 2147483647 w 365"/>
                  <a:gd name="T13" fmla="*/ 2147483647 h 88"/>
                  <a:gd name="T14" fmla="*/ 2147483647 w 365"/>
                  <a:gd name="T15" fmla="*/ 2147483647 h 88"/>
                  <a:gd name="T16" fmla="*/ 0 w 365"/>
                  <a:gd name="T17" fmla="*/ 2147483647 h 88"/>
                  <a:gd name="T18" fmla="*/ 0 w 365"/>
                  <a:gd name="T19" fmla="*/ 2147483647 h 88"/>
                  <a:gd name="T20" fmla="*/ 2147483647 w 365"/>
                  <a:gd name="T21" fmla="*/ 0 h 88"/>
                  <a:gd name="T22" fmla="*/ 2147483647 w 365"/>
                  <a:gd name="T23" fmla="*/ 0 h 88"/>
                  <a:gd name="T24" fmla="*/ 2147483647 w 365"/>
                  <a:gd name="T25" fmla="*/ 2147483647 h 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5"/>
                  <a:gd name="T40" fmla="*/ 0 h 88"/>
                  <a:gd name="T41" fmla="*/ 365 w 365"/>
                  <a:gd name="T42" fmla="*/ 88 h 8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5" h="88">
                    <a:moveTo>
                      <a:pt x="365" y="7"/>
                    </a:moveTo>
                    <a:cubicBezTo>
                      <a:pt x="360" y="7"/>
                      <a:pt x="360" y="7"/>
                      <a:pt x="360" y="7"/>
                    </a:cubicBezTo>
                    <a:cubicBezTo>
                      <a:pt x="358" y="7"/>
                      <a:pt x="356" y="9"/>
                      <a:pt x="356" y="11"/>
                    </a:cubicBezTo>
                    <a:cubicBezTo>
                      <a:pt x="356" y="77"/>
                      <a:pt x="356" y="77"/>
                      <a:pt x="356" y="77"/>
                    </a:cubicBezTo>
                    <a:cubicBezTo>
                      <a:pt x="356" y="79"/>
                      <a:pt x="358" y="81"/>
                      <a:pt x="360" y="81"/>
                    </a:cubicBezTo>
                    <a:cubicBezTo>
                      <a:pt x="365" y="81"/>
                      <a:pt x="365" y="81"/>
                      <a:pt x="365" y="81"/>
                    </a:cubicBezTo>
                    <a:cubicBezTo>
                      <a:pt x="365" y="88"/>
                      <a:pt x="365" y="88"/>
                      <a:pt x="365" y="88"/>
                    </a:cubicBezTo>
                    <a:cubicBezTo>
                      <a:pt x="10" y="88"/>
                      <a:pt x="10" y="88"/>
                      <a:pt x="10" y="88"/>
                    </a:cubicBezTo>
                    <a:cubicBezTo>
                      <a:pt x="4" y="88"/>
                      <a:pt x="0" y="83"/>
                      <a:pt x="0" y="77"/>
                    </a:cubicBezTo>
                    <a:cubicBezTo>
                      <a:pt x="0" y="11"/>
                      <a:pt x="0" y="11"/>
                      <a:pt x="0" y="11"/>
                    </a:cubicBezTo>
                    <a:cubicBezTo>
                      <a:pt x="0" y="5"/>
                      <a:pt x="4" y="0"/>
                      <a:pt x="10" y="0"/>
                    </a:cubicBezTo>
                    <a:cubicBezTo>
                      <a:pt x="365" y="0"/>
                      <a:pt x="365" y="0"/>
                      <a:pt x="365" y="0"/>
                    </a:cubicBezTo>
                    <a:cubicBezTo>
                      <a:pt x="365" y="7"/>
                      <a:pt x="365" y="7"/>
                      <a:pt x="365" y="7"/>
                    </a:cubicBezTo>
                  </a:path>
                </a:pathLst>
              </a:cu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807" name="Freeform 87"/>
              <p:cNvSpPr>
                <a:spLocks noChangeArrowheads="1"/>
              </p:cNvSpPr>
              <p:nvPr/>
            </p:nvSpPr>
            <p:spPr bwMode="auto">
              <a:xfrm>
                <a:off x="4870451" y="3565526"/>
                <a:ext cx="692150" cy="331788"/>
              </a:xfrm>
              <a:custGeom>
                <a:avLst/>
                <a:gdLst>
                  <a:gd name="T0" fmla="*/ 2147483647 w 184"/>
                  <a:gd name="T1" fmla="*/ 2147483647 h 88"/>
                  <a:gd name="T2" fmla="*/ 2147483647 w 184"/>
                  <a:gd name="T3" fmla="*/ 2147483647 h 88"/>
                  <a:gd name="T4" fmla="*/ 2147483647 w 184"/>
                  <a:gd name="T5" fmla="*/ 2147483647 h 88"/>
                  <a:gd name="T6" fmla="*/ 2147483647 w 184"/>
                  <a:gd name="T7" fmla="*/ 2147483647 h 88"/>
                  <a:gd name="T8" fmla="*/ 2147483647 w 184"/>
                  <a:gd name="T9" fmla="*/ 2147483647 h 88"/>
                  <a:gd name="T10" fmla="*/ 2147483647 w 184"/>
                  <a:gd name="T11" fmla="*/ 2147483647 h 88"/>
                  <a:gd name="T12" fmla="*/ 2147483647 w 184"/>
                  <a:gd name="T13" fmla="*/ 2147483647 h 88"/>
                  <a:gd name="T14" fmla="*/ 0 w 184"/>
                  <a:gd name="T15" fmla="*/ 2147483647 h 88"/>
                  <a:gd name="T16" fmla="*/ 0 w 184"/>
                  <a:gd name="T17" fmla="*/ 0 h 88"/>
                  <a:gd name="T18" fmla="*/ 2147483647 w 184"/>
                  <a:gd name="T19" fmla="*/ 0 h 88"/>
                  <a:gd name="T20" fmla="*/ 2147483647 w 184"/>
                  <a:gd name="T21" fmla="*/ 2147483647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4"/>
                  <a:gd name="T34" fmla="*/ 0 h 88"/>
                  <a:gd name="T35" fmla="*/ 184 w 184"/>
                  <a:gd name="T36" fmla="*/ 88 h 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4" h="88">
                    <a:moveTo>
                      <a:pt x="184" y="7"/>
                    </a:moveTo>
                    <a:cubicBezTo>
                      <a:pt x="179" y="7"/>
                      <a:pt x="179" y="7"/>
                      <a:pt x="179" y="7"/>
                    </a:cubicBezTo>
                    <a:cubicBezTo>
                      <a:pt x="177" y="7"/>
                      <a:pt x="175" y="9"/>
                      <a:pt x="175" y="11"/>
                    </a:cubicBezTo>
                    <a:cubicBezTo>
                      <a:pt x="175" y="77"/>
                      <a:pt x="175" y="77"/>
                      <a:pt x="175" y="77"/>
                    </a:cubicBezTo>
                    <a:cubicBezTo>
                      <a:pt x="175" y="79"/>
                      <a:pt x="177" y="81"/>
                      <a:pt x="179" y="81"/>
                    </a:cubicBezTo>
                    <a:cubicBezTo>
                      <a:pt x="184" y="81"/>
                      <a:pt x="184" y="81"/>
                      <a:pt x="184" y="81"/>
                    </a:cubicBezTo>
                    <a:cubicBezTo>
                      <a:pt x="184" y="88"/>
                      <a:pt x="184" y="88"/>
                      <a:pt x="184" y="88"/>
                    </a:cubicBezTo>
                    <a:cubicBezTo>
                      <a:pt x="0" y="88"/>
                      <a:pt x="0" y="88"/>
                      <a:pt x="0" y="88"/>
                    </a:cubicBezTo>
                    <a:cubicBezTo>
                      <a:pt x="0" y="0"/>
                      <a:pt x="0" y="0"/>
                      <a:pt x="0" y="0"/>
                    </a:cubicBezTo>
                    <a:cubicBezTo>
                      <a:pt x="184" y="0"/>
                      <a:pt x="184" y="0"/>
                      <a:pt x="184" y="0"/>
                    </a:cubicBezTo>
                    <a:cubicBezTo>
                      <a:pt x="184" y="7"/>
                      <a:pt x="184" y="7"/>
                      <a:pt x="184" y="7"/>
                    </a:cubicBezTo>
                  </a:path>
                </a:pathLst>
              </a:custGeom>
              <a:solidFill>
                <a:srgbClr val="15B0B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808" name="Freeform 88"/>
              <p:cNvSpPr>
                <a:spLocks noChangeArrowheads="1"/>
              </p:cNvSpPr>
              <p:nvPr/>
            </p:nvSpPr>
            <p:spPr bwMode="auto">
              <a:xfrm>
                <a:off x="4216401" y="3592513"/>
                <a:ext cx="1327150" cy="277813"/>
              </a:xfrm>
              <a:custGeom>
                <a:avLst/>
                <a:gdLst>
                  <a:gd name="T0" fmla="*/ 2147483647 w 353"/>
                  <a:gd name="T1" fmla="*/ 2147483647 h 74"/>
                  <a:gd name="T2" fmla="*/ 2147483647 w 353"/>
                  <a:gd name="T3" fmla="*/ 2147483647 h 74"/>
                  <a:gd name="T4" fmla="*/ 2147483647 w 353"/>
                  <a:gd name="T5" fmla="*/ 2147483647 h 74"/>
                  <a:gd name="T6" fmla="*/ 2147483647 w 353"/>
                  <a:gd name="T7" fmla="*/ 2147483647 h 74"/>
                  <a:gd name="T8" fmla="*/ 0 w 353"/>
                  <a:gd name="T9" fmla="*/ 2147483647 h 74"/>
                  <a:gd name="T10" fmla="*/ 0 w 353"/>
                  <a:gd name="T11" fmla="*/ 2147483647 h 74"/>
                  <a:gd name="T12" fmla="*/ 2147483647 w 353"/>
                  <a:gd name="T13" fmla="*/ 0 h 74"/>
                  <a:gd name="T14" fmla="*/ 2147483647 w 353"/>
                  <a:gd name="T15" fmla="*/ 0 h 74"/>
                  <a:gd name="T16" fmla="*/ 2147483647 w 353"/>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3"/>
                  <a:gd name="T28" fmla="*/ 0 h 74"/>
                  <a:gd name="T29" fmla="*/ 353 w 353"/>
                  <a:gd name="T30" fmla="*/ 74 h 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3" h="74">
                    <a:moveTo>
                      <a:pt x="349" y="4"/>
                    </a:moveTo>
                    <a:cubicBezTo>
                      <a:pt x="349" y="70"/>
                      <a:pt x="349" y="70"/>
                      <a:pt x="349" y="70"/>
                    </a:cubicBezTo>
                    <a:cubicBezTo>
                      <a:pt x="349" y="72"/>
                      <a:pt x="351" y="74"/>
                      <a:pt x="353" y="74"/>
                    </a:cubicBezTo>
                    <a:cubicBezTo>
                      <a:pt x="3" y="74"/>
                      <a:pt x="3" y="74"/>
                      <a:pt x="3" y="74"/>
                    </a:cubicBezTo>
                    <a:cubicBezTo>
                      <a:pt x="1" y="74"/>
                      <a:pt x="0" y="72"/>
                      <a:pt x="0" y="70"/>
                    </a:cubicBezTo>
                    <a:cubicBezTo>
                      <a:pt x="0" y="4"/>
                      <a:pt x="0" y="4"/>
                      <a:pt x="0" y="4"/>
                    </a:cubicBezTo>
                    <a:cubicBezTo>
                      <a:pt x="0" y="2"/>
                      <a:pt x="1" y="0"/>
                      <a:pt x="3" y="0"/>
                    </a:cubicBezTo>
                    <a:cubicBezTo>
                      <a:pt x="353" y="0"/>
                      <a:pt x="353" y="0"/>
                      <a:pt x="353" y="0"/>
                    </a:cubicBezTo>
                    <a:cubicBezTo>
                      <a:pt x="351" y="0"/>
                      <a:pt x="349" y="2"/>
                      <a:pt x="349" y="4"/>
                    </a:cubicBezTo>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809" name="Freeform 89"/>
              <p:cNvSpPr>
                <a:spLocks noChangeArrowheads="1"/>
              </p:cNvSpPr>
              <p:nvPr/>
            </p:nvSpPr>
            <p:spPr bwMode="auto">
              <a:xfrm>
                <a:off x="4832351" y="3592513"/>
                <a:ext cx="711200" cy="277813"/>
              </a:xfrm>
              <a:custGeom>
                <a:avLst/>
                <a:gdLst>
                  <a:gd name="T0" fmla="*/ 2147483647 w 189"/>
                  <a:gd name="T1" fmla="*/ 2147483647 h 74"/>
                  <a:gd name="T2" fmla="*/ 2147483647 w 189"/>
                  <a:gd name="T3" fmla="*/ 2147483647 h 74"/>
                  <a:gd name="T4" fmla="*/ 2147483647 w 189"/>
                  <a:gd name="T5" fmla="*/ 2147483647 h 74"/>
                  <a:gd name="T6" fmla="*/ 2147483647 w 189"/>
                  <a:gd name="T7" fmla="*/ 2147483647 h 74"/>
                  <a:gd name="T8" fmla="*/ 0 w 189"/>
                  <a:gd name="T9" fmla="*/ 2147483647 h 74"/>
                  <a:gd name="T10" fmla="*/ 0 w 189"/>
                  <a:gd name="T11" fmla="*/ 2147483647 h 74"/>
                  <a:gd name="T12" fmla="*/ 2147483647 w 189"/>
                  <a:gd name="T13" fmla="*/ 0 h 74"/>
                  <a:gd name="T14" fmla="*/ 2147483647 w 189"/>
                  <a:gd name="T15" fmla="*/ 0 h 74"/>
                  <a:gd name="T16" fmla="*/ 2147483647 w 189"/>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9"/>
                  <a:gd name="T28" fmla="*/ 0 h 74"/>
                  <a:gd name="T29" fmla="*/ 189 w 189"/>
                  <a:gd name="T30" fmla="*/ 74 h 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9" h="74">
                    <a:moveTo>
                      <a:pt x="185" y="4"/>
                    </a:moveTo>
                    <a:cubicBezTo>
                      <a:pt x="185" y="70"/>
                      <a:pt x="185" y="70"/>
                      <a:pt x="185" y="70"/>
                    </a:cubicBezTo>
                    <a:cubicBezTo>
                      <a:pt x="185" y="72"/>
                      <a:pt x="187" y="74"/>
                      <a:pt x="189" y="74"/>
                    </a:cubicBezTo>
                    <a:cubicBezTo>
                      <a:pt x="3" y="74"/>
                      <a:pt x="3" y="74"/>
                      <a:pt x="3" y="74"/>
                    </a:cubicBezTo>
                    <a:cubicBezTo>
                      <a:pt x="1" y="74"/>
                      <a:pt x="0" y="72"/>
                      <a:pt x="0" y="70"/>
                    </a:cubicBezTo>
                    <a:cubicBezTo>
                      <a:pt x="0" y="4"/>
                      <a:pt x="0" y="4"/>
                      <a:pt x="0" y="4"/>
                    </a:cubicBezTo>
                    <a:cubicBezTo>
                      <a:pt x="0" y="2"/>
                      <a:pt x="1" y="0"/>
                      <a:pt x="3" y="0"/>
                    </a:cubicBezTo>
                    <a:cubicBezTo>
                      <a:pt x="189" y="0"/>
                      <a:pt x="189" y="0"/>
                      <a:pt x="189" y="0"/>
                    </a:cubicBezTo>
                    <a:cubicBezTo>
                      <a:pt x="187" y="0"/>
                      <a:pt x="185" y="2"/>
                      <a:pt x="185"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810" name="Rectangle 90"/>
              <p:cNvSpPr>
                <a:spLocks noChangeArrowheads="1"/>
              </p:cNvSpPr>
              <p:nvPr/>
            </p:nvSpPr>
            <p:spPr bwMode="auto">
              <a:xfrm>
                <a:off x="4222751" y="3840163"/>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11" name="Rectangle 91"/>
              <p:cNvSpPr>
                <a:spLocks noChangeArrowheads="1"/>
              </p:cNvSpPr>
              <p:nvPr/>
            </p:nvSpPr>
            <p:spPr bwMode="auto">
              <a:xfrm>
                <a:off x="4222751" y="3840163"/>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12" name="Rectangle 92"/>
              <p:cNvSpPr>
                <a:spLocks noChangeArrowheads="1"/>
              </p:cNvSpPr>
              <p:nvPr/>
            </p:nvSpPr>
            <p:spPr bwMode="auto">
              <a:xfrm>
                <a:off x="4222751" y="3603626"/>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13" name="Rectangle 93"/>
              <p:cNvSpPr>
                <a:spLocks noChangeArrowheads="1"/>
              </p:cNvSpPr>
              <p:nvPr/>
            </p:nvSpPr>
            <p:spPr bwMode="auto">
              <a:xfrm>
                <a:off x="4222751" y="3603626"/>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14" name="Rectangle 94"/>
              <p:cNvSpPr>
                <a:spLocks noChangeArrowheads="1"/>
              </p:cNvSpPr>
              <p:nvPr/>
            </p:nvSpPr>
            <p:spPr bwMode="auto">
              <a:xfrm>
                <a:off x="4222751" y="3825876"/>
                <a:ext cx="60960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15" name="Rectangle 95"/>
              <p:cNvSpPr>
                <a:spLocks noChangeArrowheads="1"/>
              </p:cNvSpPr>
              <p:nvPr/>
            </p:nvSpPr>
            <p:spPr bwMode="auto">
              <a:xfrm>
                <a:off x="4222751" y="3825876"/>
                <a:ext cx="60960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16" name="Rectangle 96"/>
              <p:cNvSpPr>
                <a:spLocks noChangeArrowheads="1"/>
              </p:cNvSpPr>
              <p:nvPr/>
            </p:nvSpPr>
            <p:spPr bwMode="auto">
              <a:xfrm>
                <a:off x="4222751" y="3762376"/>
                <a:ext cx="60960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17" name="Rectangle 97"/>
              <p:cNvSpPr>
                <a:spLocks noChangeArrowheads="1"/>
              </p:cNvSpPr>
              <p:nvPr/>
            </p:nvSpPr>
            <p:spPr bwMode="auto">
              <a:xfrm>
                <a:off x="4222751" y="3762376"/>
                <a:ext cx="60960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18" name="Rectangle 98"/>
              <p:cNvSpPr>
                <a:spLocks noChangeArrowheads="1"/>
              </p:cNvSpPr>
              <p:nvPr/>
            </p:nvSpPr>
            <p:spPr bwMode="auto">
              <a:xfrm>
                <a:off x="4222751" y="3697288"/>
                <a:ext cx="609600"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19" name="Rectangle 99"/>
              <p:cNvSpPr>
                <a:spLocks noChangeArrowheads="1"/>
              </p:cNvSpPr>
              <p:nvPr/>
            </p:nvSpPr>
            <p:spPr bwMode="auto">
              <a:xfrm>
                <a:off x="4222751" y="3697288"/>
                <a:ext cx="6096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20" name="Rectangle 100"/>
              <p:cNvSpPr>
                <a:spLocks noChangeArrowheads="1"/>
              </p:cNvSpPr>
              <p:nvPr/>
            </p:nvSpPr>
            <p:spPr bwMode="auto">
              <a:xfrm>
                <a:off x="4222751" y="3667126"/>
                <a:ext cx="609600"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21" name="Rectangle 101"/>
              <p:cNvSpPr>
                <a:spLocks noChangeArrowheads="1"/>
              </p:cNvSpPr>
              <p:nvPr/>
            </p:nvSpPr>
            <p:spPr bwMode="auto">
              <a:xfrm>
                <a:off x="4222751" y="3667126"/>
                <a:ext cx="609600"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22" name="Rectangle 102"/>
              <p:cNvSpPr>
                <a:spLocks noChangeArrowheads="1"/>
              </p:cNvSpPr>
              <p:nvPr/>
            </p:nvSpPr>
            <p:spPr bwMode="auto">
              <a:xfrm>
                <a:off x="4222751" y="3810001"/>
                <a:ext cx="609600"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23" name="Rectangle 103"/>
              <p:cNvSpPr>
                <a:spLocks noChangeArrowheads="1"/>
              </p:cNvSpPr>
              <p:nvPr/>
            </p:nvSpPr>
            <p:spPr bwMode="auto">
              <a:xfrm>
                <a:off x="4222751" y="3810001"/>
                <a:ext cx="609600"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24" name="Rectangle 104"/>
              <p:cNvSpPr>
                <a:spLocks noChangeArrowheads="1"/>
              </p:cNvSpPr>
              <p:nvPr/>
            </p:nvSpPr>
            <p:spPr bwMode="auto">
              <a:xfrm>
                <a:off x="4222751" y="3776663"/>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25" name="Rectangle 105"/>
              <p:cNvSpPr>
                <a:spLocks noChangeArrowheads="1"/>
              </p:cNvSpPr>
              <p:nvPr/>
            </p:nvSpPr>
            <p:spPr bwMode="auto">
              <a:xfrm>
                <a:off x="4222751" y="3776663"/>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26" name="Rectangle 106"/>
              <p:cNvSpPr>
                <a:spLocks noChangeArrowheads="1"/>
              </p:cNvSpPr>
              <p:nvPr/>
            </p:nvSpPr>
            <p:spPr bwMode="auto">
              <a:xfrm>
                <a:off x="4222751" y="3743326"/>
                <a:ext cx="609600" cy="6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27" name="Rectangle 107"/>
              <p:cNvSpPr>
                <a:spLocks noChangeArrowheads="1"/>
              </p:cNvSpPr>
              <p:nvPr/>
            </p:nvSpPr>
            <p:spPr bwMode="auto">
              <a:xfrm>
                <a:off x="4222751" y="3743326"/>
                <a:ext cx="609600"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28" name="Rectangle 108"/>
              <p:cNvSpPr>
                <a:spLocks noChangeArrowheads="1"/>
              </p:cNvSpPr>
              <p:nvPr/>
            </p:nvSpPr>
            <p:spPr bwMode="auto">
              <a:xfrm>
                <a:off x="4222751" y="3633788"/>
                <a:ext cx="6096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29" name="Rectangle 109"/>
              <p:cNvSpPr>
                <a:spLocks noChangeArrowheads="1"/>
              </p:cNvSpPr>
              <p:nvPr/>
            </p:nvSpPr>
            <p:spPr bwMode="auto">
              <a:xfrm>
                <a:off x="4222751" y="3633788"/>
                <a:ext cx="60960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30" name="Rectangle 110"/>
              <p:cNvSpPr>
                <a:spLocks noChangeArrowheads="1"/>
              </p:cNvSpPr>
              <p:nvPr/>
            </p:nvSpPr>
            <p:spPr bwMode="auto">
              <a:xfrm>
                <a:off x="4222751" y="3713163"/>
                <a:ext cx="6096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31" name="Rectangle 111"/>
              <p:cNvSpPr>
                <a:spLocks noChangeArrowheads="1"/>
              </p:cNvSpPr>
              <p:nvPr/>
            </p:nvSpPr>
            <p:spPr bwMode="auto">
              <a:xfrm>
                <a:off x="4222751" y="3713163"/>
                <a:ext cx="60960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832" name="Freeform 166"/>
              <p:cNvSpPr>
                <a:spLocks noEditPoints="1" noChangeArrowheads="1"/>
              </p:cNvSpPr>
              <p:nvPr/>
            </p:nvSpPr>
            <p:spPr bwMode="auto">
              <a:xfrm>
                <a:off x="4978401" y="3565526"/>
                <a:ext cx="117475" cy="331788"/>
              </a:xfrm>
              <a:custGeom>
                <a:avLst/>
                <a:gdLst>
                  <a:gd name="T0" fmla="*/ 2147483647 w 31"/>
                  <a:gd name="T1" fmla="*/ 2147483647 h 88"/>
                  <a:gd name="T2" fmla="*/ 2147483647 w 31"/>
                  <a:gd name="T3" fmla="*/ 2147483647 h 88"/>
                  <a:gd name="T4" fmla="*/ 2147483647 w 31"/>
                  <a:gd name="T5" fmla="*/ 2147483647 h 88"/>
                  <a:gd name="T6" fmla="*/ 2147483647 w 31"/>
                  <a:gd name="T7" fmla="*/ 2147483647 h 88"/>
                  <a:gd name="T8" fmla="*/ 2147483647 w 31"/>
                  <a:gd name="T9" fmla="*/ 2147483647 h 88"/>
                  <a:gd name="T10" fmla="*/ 2147483647 w 31"/>
                  <a:gd name="T11" fmla="*/ 0 h 88"/>
                  <a:gd name="T12" fmla="*/ 0 w 31"/>
                  <a:gd name="T13" fmla="*/ 0 h 88"/>
                  <a:gd name="T14" fmla="*/ 0 w 31"/>
                  <a:gd name="T15" fmla="*/ 0 h 88"/>
                  <a:gd name="T16" fmla="*/ 2147483647 w 31"/>
                  <a:gd name="T17" fmla="*/ 2147483647 h 88"/>
                  <a:gd name="T18" fmla="*/ 2147483647 w 31"/>
                  <a:gd name="T19" fmla="*/ 2147483647 h 88"/>
                  <a:gd name="T20" fmla="*/ 2147483647 w 31"/>
                  <a:gd name="T21" fmla="*/ 2147483647 h 88"/>
                  <a:gd name="T22" fmla="*/ 2147483647 w 31"/>
                  <a:gd name="T23" fmla="*/ 2147483647 h 88"/>
                  <a:gd name="T24" fmla="*/ 2147483647 w 31"/>
                  <a:gd name="T25" fmla="*/ 2147483647 h 88"/>
                  <a:gd name="T26" fmla="*/ 2147483647 w 31"/>
                  <a:gd name="T27" fmla="*/ 2147483647 h 88"/>
                  <a:gd name="T28" fmla="*/ 2147483647 w 31"/>
                  <a:gd name="T29" fmla="*/ 2147483647 h 88"/>
                  <a:gd name="T30" fmla="*/ 2147483647 w 31"/>
                  <a:gd name="T31" fmla="*/ 2147483647 h 88"/>
                  <a:gd name="T32" fmla="*/ 2147483647 w 31"/>
                  <a:gd name="T33" fmla="*/ 2147483647 h 88"/>
                  <a:gd name="T34" fmla="*/ 2147483647 w 31"/>
                  <a:gd name="T35" fmla="*/ 2147483647 h 88"/>
                  <a:gd name="T36" fmla="*/ 2147483647 w 31"/>
                  <a:gd name="T37" fmla="*/ 0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1"/>
                  <a:gd name="T58" fmla="*/ 0 h 88"/>
                  <a:gd name="T59" fmla="*/ 31 w 31"/>
                  <a:gd name="T60" fmla="*/ 88 h 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1" h="88">
                    <a:moveTo>
                      <a:pt x="31" y="81"/>
                    </a:moveTo>
                    <a:cubicBezTo>
                      <a:pt x="15" y="81"/>
                      <a:pt x="15" y="81"/>
                      <a:pt x="15" y="81"/>
                    </a:cubicBezTo>
                    <a:cubicBezTo>
                      <a:pt x="14" y="83"/>
                      <a:pt x="13" y="86"/>
                      <a:pt x="12" y="88"/>
                    </a:cubicBezTo>
                    <a:cubicBezTo>
                      <a:pt x="28" y="88"/>
                      <a:pt x="28" y="88"/>
                      <a:pt x="28" y="88"/>
                    </a:cubicBezTo>
                    <a:cubicBezTo>
                      <a:pt x="29" y="86"/>
                      <a:pt x="30" y="83"/>
                      <a:pt x="31" y="81"/>
                    </a:cubicBezTo>
                    <a:moveTo>
                      <a:pt x="9" y="0"/>
                    </a:moveTo>
                    <a:cubicBezTo>
                      <a:pt x="0" y="0"/>
                      <a:pt x="0" y="0"/>
                      <a:pt x="0" y="0"/>
                    </a:cubicBezTo>
                    <a:cubicBezTo>
                      <a:pt x="0" y="0"/>
                      <a:pt x="0" y="0"/>
                      <a:pt x="0" y="0"/>
                    </a:cubicBezTo>
                    <a:cubicBezTo>
                      <a:pt x="2" y="3"/>
                      <a:pt x="4" y="5"/>
                      <a:pt x="6" y="7"/>
                    </a:cubicBezTo>
                    <a:cubicBezTo>
                      <a:pt x="16" y="7"/>
                      <a:pt x="16" y="7"/>
                      <a:pt x="16" y="7"/>
                    </a:cubicBezTo>
                    <a:cubicBezTo>
                      <a:pt x="15" y="6"/>
                      <a:pt x="15" y="6"/>
                      <a:pt x="14" y="5"/>
                    </a:cubicBezTo>
                    <a:cubicBezTo>
                      <a:pt x="14" y="5"/>
                      <a:pt x="14" y="5"/>
                      <a:pt x="14" y="5"/>
                    </a:cubicBezTo>
                    <a:cubicBezTo>
                      <a:pt x="14" y="5"/>
                      <a:pt x="14" y="5"/>
                      <a:pt x="14" y="5"/>
                    </a:cubicBezTo>
                    <a:cubicBezTo>
                      <a:pt x="14" y="5"/>
                      <a:pt x="14" y="4"/>
                      <a:pt x="13" y="4"/>
                    </a:cubicBezTo>
                    <a:cubicBezTo>
                      <a:pt x="13" y="4"/>
                      <a:pt x="13" y="4"/>
                      <a:pt x="13" y="4"/>
                    </a:cubicBezTo>
                    <a:cubicBezTo>
                      <a:pt x="13" y="4"/>
                      <a:pt x="13" y="4"/>
                      <a:pt x="13" y="4"/>
                    </a:cubicBezTo>
                    <a:cubicBezTo>
                      <a:pt x="13" y="4"/>
                      <a:pt x="13" y="4"/>
                      <a:pt x="13" y="4"/>
                    </a:cubicBezTo>
                    <a:cubicBezTo>
                      <a:pt x="13" y="4"/>
                      <a:pt x="13" y="4"/>
                      <a:pt x="13" y="4"/>
                    </a:cubicBezTo>
                    <a:cubicBezTo>
                      <a:pt x="11" y="2"/>
                      <a:pt x="10" y="1"/>
                      <a:pt x="9" y="0"/>
                    </a:cubicBezTo>
                  </a:path>
                </a:pathLst>
              </a:custGeom>
              <a:solidFill>
                <a:srgbClr val="2CA4B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33833" name="组合 112"/>
            <p:cNvGrpSpPr/>
            <p:nvPr/>
          </p:nvGrpSpPr>
          <p:grpSpPr bwMode="auto">
            <a:xfrm>
              <a:off x="284" y="300"/>
              <a:ext cx="574" cy="90"/>
              <a:chOff x="4260851" y="3333751"/>
              <a:chExt cx="1530350" cy="231775"/>
            </a:xfrm>
          </p:grpSpPr>
          <p:sp>
            <p:nvSpPr>
              <p:cNvPr id="33834" name="Freeform 112"/>
              <p:cNvSpPr>
                <a:spLocks noChangeArrowheads="1"/>
              </p:cNvSpPr>
              <p:nvPr/>
            </p:nvSpPr>
            <p:spPr bwMode="auto">
              <a:xfrm>
                <a:off x="4260851" y="3333751"/>
                <a:ext cx="1530350" cy="231775"/>
              </a:xfrm>
              <a:custGeom>
                <a:avLst/>
                <a:gdLst>
                  <a:gd name="T0" fmla="*/ 0 w 407"/>
                  <a:gd name="T1" fmla="*/ 2147483647 h 62"/>
                  <a:gd name="T2" fmla="*/ 2147483647 w 407"/>
                  <a:gd name="T3" fmla="*/ 2147483647 h 62"/>
                  <a:gd name="T4" fmla="*/ 2147483647 w 407"/>
                  <a:gd name="T5" fmla="*/ 2147483647 h 62"/>
                  <a:gd name="T6" fmla="*/ 2147483647 w 407"/>
                  <a:gd name="T7" fmla="*/ 2147483647 h 62"/>
                  <a:gd name="T8" fmla="*/ 2147483647 w 407"/>
                  <a:gd name="T9" fmla="*/ 2147483647 h 62"/>
                  <a:gd name="T10" fmla="*/ 0 w 407"/>
                  <a:gd name="T11" fmla="*/ 2147483647 h 62"/>
                  <a:gd name="T12" fmla="*/ 0 w 407"/>
                  <a:gd name="T13" fmla="*/ 2147483647 h 62"/>
                  <a:gd name="T14" fmla="*/ 2147483647 w 407"/>
                  <a:gd name="T15" fmla="*/ 2147483647 h 62"/>
                  <a:gd name="T16" fmla="*/ 2147483647 w 407"/>
                  <a:gd name="T17" fmla="*/ 2147483647 h 62"/>
                  <a:gd name="T18" fmla="*/ 2147483647 w 407"/>
                  <a:gd name="T19" fmla="*/ 2147483647 h 62"/>
                  <a:gd name="T20" fmla="*/ 2147483647 w 407"/>
                  <a:gd name="T21" fmla="*/ 0 h 62"/>
                  <a:gd name="T22" fmla="*/ 0 w 407"/>
                  <a:gd name="T23" fmla="*/ 0 h 62"/>
                  <a:gd name="T24" fmla="*/ 0 w 407"/>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7"/>
                  <a:gd name="T40" fmla="*/ 0 h 62"/>
                  <a:gd name="T41" fmla="*/ 407 w 407"/>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7"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396" y="62"/>
                      <a:pt x="396" y="62"/>
                      <a:pt x="396" y="62"/>
                    </a:cubicBezTo>
                    <a:cubicBezTo>
                      <a:pt x="402" y="62"/>
                      <a:pt x="407" y="57"/>
                      <a:pt x="407" y="51"/>
                    </a:cubicBezTo>
                    <a:cubicBezTo>
                      <a:pt x="407" y="11"/>
                      <a:pt x="407" y="11"/>
                      <a:pt x="407" y="11"/>
                    </a:cubicBezTo>
                    <a:cubicBezTo>
                      <a:pt x="407" y="5"/>
                      <a:pt x="402" y="0"/>
                      <a:pt x="396" y="0"/>
                    </a:cubicBezTo>
                    <a:cubicBezTo>
                      <a:pt x="0" y="0"/>
                      <a:pt x="0" y="0"/>
                      <a:pt x="0" y="0"/>
                    </a:cubicBezTo>
                    <a:cubicBezTo>
                      <a:pt x="0" y="7"/>
                      <a:pt x="0" y="7"/>
                      <a:pt x="0" y="7"/>
                    </a:cubicBezTo>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835" name="Freeform 113"/>
              <p:cNvSpPr>
                <a:spLocks noChangeArrowheads="1"/>
              </p:cNvSpPr>
              <p:nvPr/>
            </p:nvSpPr>
            <p:spPr bwMode="auto">
              <a:xfrm>
                <a:off x="4260851" y="3333751"/>
                <a:ext cx="771525" cy="231775"/>
              </a:xfrm>
              <a:custGeom>
                <a:avLst/>
                <a:gdLst>
                  <a:gd name="T0" fmla="*/ 0 w 205"/>
                  <a:gd name="T1" fmla="*/ 2147483647 h 62"/>
                  <a:gd name="T2" fmla="*/ 2147483647 w 205"/>
                  <a:gd name="T3" fmla="*/ 2147483647 h 62"/>
                  <a:gd name="T4" fmla="*/ 2147483647 w 205"/>
                  <a:gd name="T5" fmla="*/ 2147483647 h 62"/>
                  <a:gd name="T6" fmla="*/ 2147483647 w 205"/>
                  <a:gd name="T7" fmla="*/ 2147483647 h 62"/>
                  <a:gd name="T8" fmla="*/ 2147483647 w 205"/>
                  <a:gd name="T9" fmla="*/ 2147483647 h 62"/>
                  <a:gd name="T10" fmla="*/ 0 w 205"/>
                  <a:gd name="T11" fmla="*/ 2147483647 h 62"/>
                  <a:gd name="T12" fmla="*/ 0 w 205"/>
                  <a:gd name="T13" fmla="*/ 2147483647 h 62"/>
                  <a:gd name="T14" fmla="*/ 2147483647 w 205"/>
                  <a:gd name="T15" fmla="*/ 2147483647 h 62"/>
                  <a:gd name="T16" fmla="*/ 2147483647 w 205"/>
                  <a:gd name="T17" fmla="*/ 0 h 62"/>
                  <a:gd name="T18" fmla="*/ 0 w 205"/>
                  <a:gd name="T19" fmla="*/ 0 h 62"/>
                  <a:gd name="T20" fmla="*/ 0 w 205"/>
                  <a:gd name="T21" fmla="*/ 2147483647 h 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5"/>
                  <a:gd name="T34" fmla="*/ 0 h 62"/>
                  <a:gd name="T35" fmla="*/ 205 w 205"/>
                  <a:gd name="T36" fmla="*/ 62 h 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5"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205" y="62"/>
                      <a:pt x="205" y="62"/>
                      <a:pt x="205" y="62"/>
                    </a:cubicBezTo>
                    <a:cubicBezTo>
                      <a:pt x="205" y="0"/>
                      <a:pt x="205" y="0"/>
                      <a:pt x="205" y="0"/>
                    </a:cubicBezTo>
                    <a:cubicBezTo>
                      <a:pt x="0" y="0"/>
                      <a:pt x="0" y="0"/>
                      <a:pt x="0" y="0"/>
                    </a:cubicBezTo>
                    <a:cubicBezTo>
                      <a:pt x="0" y="7"/>
                      <a:pt x="0" y="7"/>
                      <a:pt x="0" y="7"/>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836" name="Freeform 114"/>
              <p:cNvSpPr>
                <a:spLocks noChangeArrowheads="1"/>
              </p:cNvSpPr>
              <p:nvPr/>
            </p:nvSpPr>
            <p:spPr bwMode="auto">
              <a:xfrm>
                <a:off x="4283076" y="3359151"/>
                <a:ext cx="1482725" cy="180975"/>
              </a:xfrm>
              <a:custGeom>
                <a:avLst/>
                <a:gdLst>
                  <a:gd name="T0" fmla="*/ 2147483647 w 394"/>
                  <a:gd name="T1" fmla="*/ 2147483647 h 48"/>
                  <a:gd name="T2" fmla="*/ 2147483647 w 394"/>
                  <a:gd name="T3" fmla="*/ 2147483647 h 48"/>
                  <a:gd name="T4" fmla="*/ 0 w 394"/>
                  <a:gd name="T5" fmla="*/ 2147483647 h 48"/>
                  <a:gd name="T6" fmla="*/ 2147483647 w 394"/>
                  <a:gd name="T7" fmla="*/ 2147483647 h 48"/>
                  <a:gd name="T8" fmla="*/ 2147483647 w 394"/>
                  <a:gd name="T9" fmla="*/ 2147483647 h 48"/>
                  <a:gd name="T10" fmla="*/ 2147483647 w 394"/>
                  <a:gd name="T11" fmla="*/ 2147483647 h 48"/>
                  <a:gd name="T12" fmla="*/ 2147483647 w 394"/>
                  <a:gd name="T13" fmla="*/ 0 h 48"/>
                  <a:gd name="T14" fmla="*/ 0 w 394"/>
                  <a:gd name="T15" fmla="*/ 0 h 48"/>
                  <a:gd name="T16" fmla="*/ 2147483647 w 394"/>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4"/>
                  <a:gd name="T28" fmla="*/ 0 h 48"/>
                  <a:gd name="T29" fmla="*/ 394 w 394"/>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4" h="48">
                    <a:moveTo>
                      <a:pt x="4" y="4"/>
                    </a:moveTo>
                    <a:cubicBezTo>
                      <a:pt x="4" y="44"/>
                      <a:pt x="4" y="44"/>
                      <a:pt x="4" y="44"/>
                    </a:cubicBezTo>
                    <a:cubicBezTo>
                      <a:pt x="4" y="46"/>
                      <a:pt x="2" y="48"/>
                      <a:pt x="0" y="48"/>
                    </a:cubicBezTo>
                    <a:cubicBezTo>
                      <a:pt x="390" y="48"/>
                      <a:pt x="390" y="48"/>
                      <a:pt x="390" y="48"/>
                    </a:cubicBezTo>
                    <a:cubicBezTo>
                      <a:pt x="392" y="48"/>
                      <a:pt x="394" y="46"/>
                      <a:pt x="394" y="44"/>
                    </a:cubicBezTo>
                    <a:cubicBezTo>
                      <a:pt x="394" y="4"/>
                      <a:pt x="394" y="4"/>
                      <a:pt x="394" y="4"/>
                    </a:cubicBezTo>
                    <a:cubicBezTo>
                      <a:pt x="394" y="2"/>
                      <a:pt x="392" y="0"/>
                      <a:pt x="390" y="0"/>
                    </a:cubicBezTo>
                    <a:cubicBezTo>
                      <a:pt x="0" y="0"/>
                      <a:pt x="0" y="0"/>
                      <a:pt x="0" y="0"/>
                    </a:cubicBezTo>
                    <a:cubicBezTo>
                      <a:pt x="2" y="0"/>
                      <a:pt x="4" y="2"/>
                      <a:pt x="4"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837" name="Freeform 115"/>
              <p:cNvSpPr>
                <a:spLocks noChangeArrowheads="1"/>
              </p:cNvSpPr>
              <p:nvPr/>
            </p:nvSpPr>
            <p:spPr bwMode="auto">
              <a:xfrm>
                <a:off x="4283076" y="3359151"/>
                <a:ext cx="793750" cy="180975"/>
              </a:xfrm>
              <a:custGeom>
                <a:avLst/>
                <a:gdLst>
                  <a:gd name="T0" fmla="*/ 2147483647 w 211"/>
                  <a:gd name="T1" fmla="*/ 2147483647 h 48"/>
                  <a:gd name="T2" fmla="*/ 2147483647 w 211"/>
                  <a:gd name="T3" fmla="*/ 2147483647 h 48"/>
                  <a:gd name="T4" fmla="*/ 0 w 211"/>
                  <a:gd name="T5" fmla="*/ 2147483647 h 48"/>
                  <a:gd name="T6" fmla="*/ 2147483647 w 211"/>
                  <a:gd name="T7" fmla="*/ 2147483647 h 48"/>
                  <a:gd name="T8" fmla="*/ 2147483647 w 211"/>
                  <a:gd name="T9" fmla="*/ 2147483647 h 48"/>
                  <a:gd name="T10" fmla="*/ 2147483647 w 211"/>
                  <a:gd name="T11" fmla="*/ 2147483647 h 48"/>
                  <a:gd name="T12" fmla="*/ 2147483647 w 211"/>
                  <a:gd name="T13" fmla="*/ 0 h 48"/>
                  <a:gd name="T14" fmla="*/ 0 w 211"/>
                  <a:gd name="T15" fmla="*/ 0 h 48"/>
                  <a:gd name="T16" fmla="*/ 2147483647 w 211"/>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1"/>
                  <a:gd name="T28" fmla="*/ 0 h 48"/>
                  <a:gd name="T29" fmla="*/ 211 w 211"/>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1" h="48">
                    <a:moveTo>
                      <a:pt x="4" y="4"/>
                    </a:moveTo>
                    <a:cubicBezTo>
                      <a:pt x="4" y="44"/>
                      <a:pt x="4" y="44"/>
                      <a:pt x="4" y="44"/>
                    </a:cubicBezTo>
                    <a:cubicBezTo>
                      <a:pt x="4" y="46"/>
                      <a:pt x="2" y="48"/>
                      <a:pt x="0" y="48"/>
                    </a:cubicBezTo>
                    <a:cubicBezTo>
                      <a:pt x="207" y="48"/>
                      <a:pt x="207" y="48"/>
                      <a:pt x="207" y="48"/>
                    </a:cubicBezTo>
                    <a:cubicBezTo>
                      <a:pt x="209" y="48"/>
                      <a:pt x="211" y="46"/>
                      <a:pt x="211" y="44"/>
                    </a:cubicBezTo>
                    <a:cubicBezTo>
                      <a:pt x="211" y="4"/>
                      <a:pt x="211" y="4"/>
                      <a:pt x="211" y="4"/>
                    </a:cubicBezTo>
                    <a:cubicBezTo>
                      <a:pt x="211" y="2"/>
                      <a:pt x="209" y="0"/>
                      <a:pt x="207" y="0"/>
                    </a:cubicBezTo>
                    <a:cubicBezTo>
                      <a:pt x="0" y="0"/>
                      <a:pt x="0" y="0"/>
                      <a:pt x="0" y="0"/>
                    </a:cubicBezTo>
                    <a:cubicBezTo>
                      <a:pt x="2" y="0"/>
                      <a:pt x="4" y="2"/>
                      <a:pt x="4" y="4"/>
                    </a:cubicBezTo>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sp>
        <p:nvSpPr>
          <p:cNvPr id="46" name="TextBox 1"/>
          <p:cNvSpPr txBox="1">
            <a:spLocks noChangeArrowheads="1"/>
          </p:cNvSpPr>
          <p:nvPr/>
        </p:nvSpPr>
        <p:spPr bwMode="auto">
          <a:xfrm>
            <a:off x="-6350" y="875110"/>
            <a:ext cx="9150350" cy="1008459"/>
          </a:xfrm>
          <a:prstGeom prst="rect">
            <a:avLst/>
          </a:prstGeom>
          <a:solidFill>
            <a:schemeClr val="tx2">
              <a:lumMod val="20000"/>
              <a:lumOff val="80000"/>
            </a:schemeClr>
          </a:solid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auto" hangingPunct="1">
              <a:lnSpc>
                <a:spcPct val="150000"/>
              </a:lnSpc>
              <a:spcBef>
                <a:spcPts val="0"/>
              </a:spcBef>
              <a:spcAft>
                <a:spcPts val="0"/>
              </a:spcAft>
              <a:defRPr/>
            </a:pPr>
            <a:r>
              <a:rPr lang="zh-CN" altLang="en-US" sz="2000" dirty="0">
                <a:latin typeface="微软雅黑" panose="020B0503020204020204" pitchFamily="34" charset="-122"/>
                <a:ea typeface="微软雅黑" panose="020B0503020204020204" pitchFamily="34" charset="-122"/>
              </a:rPr>
              <a:t>      </a:t>
            </a:r>
            <a:r>
              <a:rPr lang="zh-CN" altLang="en-US" sz="2000" dirty="0" smtClean="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1</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如图，△</a:t>
            </a:r>
            <a:r>
              <a:rPr lang="en-US" altLang="zh-CN" sz="2000" dirty="0">
                <a:latin typeface="微软雅黑" panose="020B0503020204020204" pitchFamily="34" charset="-122"/>
                <a:ea typeface="微软雅黑" panose="020B0503020204020204" pitchFamily="34" charset="-122"/>
              </a:rPr>
              <a:t>ABC</a:t>
            </a:r>
            <a:r>
              <a:rPr lang="zh-CN" altLang="en-US" sz="2000" dirty="0">
                <a:latin typeface="微软雅黑" panose="020B0503020204020204" pitchFamily="34" charset="-122"/>
                <a:ea typeface="微软雅黑" panose="020B0503020204020204" pitchFamily="34" charset="-122"/>
              </a:rPr>
              <a:t>是等腰三角形，你能根据图中</a:t>
            </a:r>
            <a:r>
              <a:rPr lang="zh-CN" altLang="en-US" sz="2000" dirty="0" smtClean="0">
                <a:latin typeface="微软雅黑" panose="020B0503020204020204" pitchFamily="34" charset="-122"/>
                <a:ea typeface="微软雅黑" panose="020B0503020204020204" pitchFamily="34" charset="-122"/>
              </a:rPr>
              <a:t>所  </a:t>
            </a:r>
            <a:r>
              <a:rPr lang="zh-CN" altLang="en-US" sz="2000" dirty="0">
                <a:latin typeface="微软雅黑" panose="020B0503020204020204" pitchFamily="34" charset="-122"/>
                <a:ea typeface="微软雅黑" panose="020B0503020204020204" pitchFamily="34" charset="-122"/>
              </a:rPr>
              <a:t>给数据求</a:t>
            </a:r>
            <a:r>
              <a:rPr lang="zh-CN" altLang="en-US" sz="2000" dirty="0" smtClean="0">
                <a:latin typeface="微软雅黑" panose="020B0503020204020204" pitchFamily="34" charset="-122"/>
                <a:ea typeface="微软雅黑" panose="020B0503020204020204" pitchFamily="34" charset="-122"/>
              </a:rPr>
              <a:t>出</a:t>
            </a:r>
            <a:endParaRPr lang="en-US" altLang="zh-CN" sz="2000" dirty="0" smtClean="0">
              <a:latin typeface="微软雅黑" panose="020B0503020204020204" pitchFamily="34" charset="-122"/>
              <a:ea typeface="微软雅黑" panose="020B0503020204020204" pitchFamily="34" charset="-122"/>
            </a:endParaRPr>
          </a:p>
          <a:p>
            <a:pPr eaLnBrk="1" fontAlgn="auto" hangingPunct="1">
              <a:lnSpc>
                <a:spcPct val="150000"/>
              </a:lnSpc>
              <a:spcBef>
                <a:spcPts val="0"/>
              </a:spcBef>
              <a:spcAft>
                <a:spcPts val="0"/>
              </a:spcAft>
              <a:defRPr/>
            </a:pPr>
            <a:r>
              <a:rPr lang="en-US" altLang="zh-CN" sz="2000" dirty="0" err="1" smtClean="0">
                <a:latin typeface="微软雅黑" panose="020B0503020204020204" pitchFamily="34" charset="-122"/>
                <a:ea typeface="微软雅黑" panose="020B0503020204020204" pitchFamily="34" charset="-122"/>
              </a:rPr>
              <a:t>tanC</a:t>
            </a:r>
            <a:r>
              <a:rPr lang="zh-CN" altLang="en-US" sz="2000" dirty="0">
                <a:latin typeface="微软雅黑" panose="020B0503020204020204" pitchFamily="34" charset="-122"/>
                <a:ea typeface="微软雅黑" panose="020B0503020204020204" pitchFamily="34" charset="-122"/>
              </a:rPr>
              <a:t>吗</a:t>
            </a:r>
            <a:r>
              <a:rPr lang="zh-CN" altLang="en-US" sz="2000" dirty="0" smtClean="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p:txBody>
      </p:sp>
      <p:cxnSp>
        <p:nvCxnSpPr>
          <p:cNvPr id="33839" name="直接连接符 10"/>
          <p:cNvCxnSpPr>
            <a:cxnSpLocks noChangeShapeType="1"/>
          </p:cNvCxnSpPr>
          <p:nvPr/>
        </p:nvCxnSpPr>
        <p:spPr bwMode="auto">
          <a:xfrm>
            <a:off x="993775" y="525066"/>
            <a:ext cx="177800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48" name="TextBox 1"/>
          <p:cNvSpPr txBox="1">
            <a:spLocks noChangeArrowheads="1"/>
          </p:cNvSpPr>
          <p:nvPr/>
        </p:nvSpPr>
        <p:spPr bwMode="auto">
          <a:xfrm>
            <a:off x="-4763" y="3773091"/>
            <a:ext cx="9144001" cy="1008459"/>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000" dirty="0">
                <a:latin typeface="微软雅黑" panose="020B0503020204020204" pitchFamily="34" charset="-122"/>
                <a:ea typeface="微软雅黑" panose="020B0503020204020204" pitchFamily="34" charset="-122"/>
              </a:rPr>
              <a:t>      2.</a:t>
            </a:r>
            <a:r>
              <a:rPr lang="zh-CN" altLang="en-US" sz="2000" dirty="0">
                <a:latin typeface="微软雅黑" panose="020B0503020204020204" pitchFamily="34" charset="-122"/>
                <a:ea typeface="微软雅黑" panose="020B0503020204020204" pitchFamily="34" charset="-122"/>
              </a:rPr>
              <a:t>如图，某人从山脚下的点</a:t>
            </a:r>
            <a:r>
              <a:rPr lang="en-US" altLang="zh-CN" sz="2000" dirty="0">
                <a:latin typeface="微软雅黑" panose="020B0503020204020204" pitchFamily="34" charset="-122"/>
                <a:ea typeface="微软雅黑" panose="020B0503020204020204" pitchFamily="34" charset="-122"/>
              </a:rPr>
              <a:t>A</a:t>
            </a:r>
            <a:r>
              <a:rPr lang="zh-CN" altLang="en-US" sz="2000" dirty="0">
                <a:latin typeface="微软雅黑" panose="020B0503020204020204" pitchFamily="34" charset="-122"/>
                <a:ea typeface="微软雅黑" panose="020B0503020204020204" pitchFamily="34" charset="-122"/>
              </a:rPr>
              <a:t>走了</a:t>
            </a:r>
            <a:r>
              <a:rPr lang="en-US" altLang="zh-CN" sz="2000" dirty="0">
                <a:latin typeface="微软雅黑" panose="020B0503020204020204" pitchFamily="34" charset="-122"/>
                <a:ea typeface="微软雅黑" panose="020B0503020204020204" pitchFamily="34" charset="-122"/>
              </a:rPr>
              <a:t>200m</a:t>
            </a:r>
            <a:r>
              <a:rPr lang="zh-CN" altLang="en-US" sz="2000" dirty="0">
                <a:latin typeface="微软雅黑" panose="020B0503020204020204" pitchFamily="34" charset="-122"/>
                <a:ea typeface="微软雅黑" panose="020B0503020204020204" pitchFamily="34" charset="-122"/>
              </a:rPr>
              <a:t>后到达山顶的点</a:t>
            </a:r>
            <a:r>
              <a:rPr lang="en-US" altLang="zh-CN" sz="2000" dirty="0">
                <a:latin typeface="微软雅黑" panose="020B0503020204020204" pitchFamily="34" charset="-122"/>
                <a:ea typeface="微软雅黑" panose="020B0503020204020204" pitchFamily="34" charset="-122"/>
              </a:rPr>
              <a:t>B</a:t>
            </a:r>
            <a:r>
              <a:rPr lang="zh-CN" altLang="en-US" sz="2000" dirty="0">
                <a:latin typeface="微软雅黑" panose="020B0503020204020204" pitchFamily="34" charset="-122"/>
                <a:ea typeface="微软雅黑" panose="020B0503020204020204" pitchFamily="34" charset="-122"/>
              </a:rPr>
              <a:t>，已知</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点</a:t>
            </a:r>
            <a:r>
              <a:rPr lang="en-US" altLang="zh-CN" sz="2000" dirty="0">
                <a:latin typeface="微软雅黑" panose="020B0503020204020204" pitchFamily="34" charset="-122"/>
                <a:ea typeface="微软雅黑" panose="020B0503020204020204" pitchFamily="34" charset="-122"/>
              </a:rPr>
              <a:t>B</a:t>
            </a:r>
            <a:r>
              <a:rPr lang="zh-CN" altLang="en-US" sz="2000" dirty="0">
                <a:latin typeface="微软雅黑" panose="020B0503020204020204" pitchFamily="34" charset="-122"/>
                <a:ea typeface="微软雅黑" panose="020B0503020204020204" pitchFamily="34" charset="-122"/>
              </a:rPr>
              <a:t>到山脚的垂直距离为</a:t>
            </a:r>
            <a:r>
              <a:rPr lang="en-US" altLang="zh-CN" sz="2000" dirty="0">
                <a:latin typeface="微软雅黑" panose="020B0503020204020204" pitchFamily="34" charset="-122"/>
                <a:ea typeface="微软雅黑" panose="020B0503020204020204" pitchFamily="34" charset="-122"/>
              </a:rPr>
              <a:t>55m</a:t>
            </a:r>
            <a:r>
              <a:rPr lang="zh-CN" altLang="en-US" sz="2000" dirty="0">
                <a:latin typeface="微软雅黑" panose="020B0503020204020204" pitchFamily="34" charset="-122"/>
                <a:ea typeface="微软雅黑" panose="020B0503020204020204" pitchFamily="34" charset="-122"/>
              </a:rPr>
              <a:t>，求山的坡度</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结果精确到</a:t>
            </a:r>
            <a:r>
              <a:rPr lang="en-US" altLang="zh-CN" sz="2000" dirty="0">
                <a:latin typeface="微软雅黑" panose="020B0503020204020204" pitchFamily="34" charset="-122"/>
                <a:ea typeface="微软雅黑" panose="020B0503020204020204" pitchFamily="34" charset="-122"/>
              </a:rPr>
              <a:t>0.001).</a:t>
            </a:r>
          </a:p>
        </p:txBody>
      </p:sp>
      <p:pic>
        <p:nvPicPr>
          <p:cNvPr id="54" name="图片 53"/>
          <p:cNvPicPr>
            <a:picLocks noChangeAspect="1"/>
          </p:cNvPicPr>
          <p:nvPr/>
        </p:nvPicPr>
        <p:blipFill>
          <a:blip r:embed="rId2" cstate="email"/>
          <a:srcRect/>
          <a:stretch>
            <a:fillRect/>
          </a:stretch>
        </p:blipFill>
        <p:spPr bwMode="auto">
          <a:xfrm>
            <a:off x="479426" y="1732360"/>
            <a:ext cx="3190875"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图片 51"/>
          <p:cNvPicPr>
            <a:picLocks noChangeAspect="1"/>
          </p:cNvPicPr>
          <p:nvPr/>
        </p:nvPicPr>
        <p:blipFill>
          <a:blip r:embed="rId3" cstate="email"/>
          <a:srcRect/>
          <a:stretch>
            <a:fillRect/>
          </a:stretch>
        </p:blipFill>
        <p:spPr bwMode="auto">
          <a:xfrm>
            <a:off x="4654551" y="1971675"/>
            <a:ext cx="3400425" cy="1587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down)">
                                      <p:cBhvr>
                                        <p:cTn id="7" dur="500"/>
                                        <p:tgtEl>
                                          <p:spTgt spid="46"/>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barn(inVertical)">
                                      <p:cBhvr>
                                        <p:cTn id="11" dur="500"/>
                                        <p:tgtEl>
                                          <p:spTgt spid="5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8"/>
                                        </p:tgtEl>
                                        <p:attrNameLst>
                                          <p:attrName>style.visibility</p:attrName>
                                        </p:attrNameLst>
                                      </p:cBhvr>
                                      <p:to>
                                        <p:strVal val="visible"/>
                                      </p:to>
                                    </p:set>
                                    <p:anim calcmode="lin" valueType="num">
                                      <p:cBhvr additive="base">
                                        <p:cTn id="16" dur="500" fill="hold"/>
                                        <p:tgtEl>
                                          <p:spTgt spid="48"/>
                                        </p:tgtEl>
                                        <p:attrNameLst>
                                          <p:attrName>ppt_x</p:attrName>
                                        </p:attrNameLst>
                                      </p:cBhvr>
                                      <p:tavLst>
                                        <p:tav tm="0">
                                          <p:val>
                                            <p:strVal val="#ppt_x"/>
                                          </p:val>
                                        </p:tav>
                                        <p:tav tm="100000">
                                          <p:val>
                                            <p:strVal val="#ppt_x"/>
                                          </p:val>
                                        </p:tav>
                                      </p:tavLst>
                                    </p:anim>
                                    <p:anim calcmode="lin" valueType="num">
                                      <p:cBhvr additive="base">
                                        <p:cTn id="17" dur="500" fill="hold"/>
                                        <p:tgtEl>
                                          <p:spTgt spid="48"/>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16" presetClass="entr" presetSubtype="37" fill="hold" nodeType="after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barn(outVertical)">
                                      <p:cBhvr>
                                        <p:cTn id="21"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214144"/>
          <p:cNvSpPr txBox="1">
            <a:spLocks noChangeArrowheads="1"/>
          </p:cNvSpPr>
          <p:nvPr/>
        </p:nvSpPr>
        <p:spPr bwMode="auto">
          <a:xfrm>
            <a:off x="546100" y="810816"/>
            <a:ext cx="7164388"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000" b="1" dirty="0">
                <a:latin typeface="Calibri" panose="020F0502020204030204" pitchFamily="34" charset="0"/>
                <a:ea typeface="微软雅黑" panose="020B0503020204020204" pitchFamily="34" charset="-122"/>
              </a:rPr>
              <a:t>哪个梯子更陡？你是怎样判断的？有几种方法？</a:t>
            </a:r>
          </a:p>
        </p:txBody>
      </p:sp>
      <p:pic>
        <p:nvPicPr>
          <p:cNvPr id="5" name="[动画大师]_Picture 4"/>
          <p:cNvPicPr>
            <a:picLocks noChangeAspect="1"/>
          </p:cNvPicPr>
          <p:nvPr/>
        </p:nvPicPr>
        <p:blipFill>
          <a:blip r:embed="rId3" cstate="email"/>
          <a:srcRect/>
          <a:stretch>
            <a:fillRect/>
          </a:stretch>
        </p:blipFill>
        <p:spPr bwMode="auto">
          <a:xfrm>
            <a:off x="-5076825" y="1035844"/>
            <a:ext cx="5630863" cy="3893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图片 6"/>
          <p:cNvPicPr>
            <a:picLocks noChangeAspect="1"/>
          </p:cNvPicPr>
          <p:nvPr/>
        </p:nvPicPr>
        <p:blipFill>
          <a:blip r:embed="rId4" cstate="email"/>
          <a:srcRect/>
          <a:stretch>
            <a:fillRect/>
          </a:stretch>
        </p:blipFill>
        <p:spPr bwMode="auto">
          <a:xfrm>
            <a:off x="546101" y="1352550"/>
            <a:ext cx="4862513"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图片 7"/>
          <p:cNvPicPr>
            <a:picLocks noChangeAspect="1"/>
          </p:cNvPicPr>
          <p:nvPr/>
        </p:nvPicPr>
        <p:blipFill>
          <a:blip r:embed="rId5" cstate="email"/>
          <a:srcRect/>
          <a:stretch>
            <a:fillRect/>
          </a:stretch>
        </p:blipFill>
        <p:spPr bwMode="auto">
          <a:xfrm>
            <a:off x="5076825" y="1352550"/>
            <a:ext cx="4864100"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动画大师]_Picture 8"/>
          <p:cNvPicPr>
            <a:picLocks noChangeAspect="1"/>
          </p:cNvPicPr>
          <p:nvPr/>
        </p:nvPicPr>
        <p:blipFill>
          <a:blip r:embed="rId6" cstate="email"/>
          <a:srcRect/>
          <a:stretch>
            <a:fillRect/>
          </a:stretch>
        </p:blipFill>
        <p:spPr bwMode="auto">
          <a:xfrm>
            <a:off x="8669339" y="1482329"/>
            <a:ext cx="5786437"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Freeform 85"/>
          <p:cNvSpPr>
            <a:spLocks noChangeArrowheads="1"/>
          </p:cNvSpPr>
          <p:nvPr/>
        </p:nvSpPr>
        <p:spPr bwMode="auto">
          <a:xfrm>
            <a:off x="976313" y="160735"/>
            <a:ext cx="55562" cy="4238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9224" name="组合 5"/>
          <p:cNvGrpSpPr/>
          <p:nvPr/>
        </p:nvGrpSpPr>
        <p:grpSpPr bwMode="auto">
          <a:xfrm>
            <a:off x="274639" y="122635"/>
            <a:ext cx="2136775" cy="511969"/>
            <a:chOff x="445652" y="218396"/>
            <a:chExt cx="2136260" cy="515092"/>
          </a:xfrm>
        </p:grpSpPr>
        <p:sp>
          <p:nvSpPr>
            <p:cNvPr id="12" name="TextBox 11"/>
            <p:cNvSpPr txBox="1"/>
            <p:nvPr/>
          </p:nvSpPr>
          <p:spPr bwMode="auto">
            <a:xfrm>
              <a:off x="1105893" y="272301"/>
              <a:ext cx="1415709"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Times New Roman" panose="02020603050405020304"/>
                  <a:ea typeface="微软雅黑" panose="020B0503020204020204" pitchFamily="34" charset="-122"/>
                </a:rPr>
                <a:t>情境导入</a:t>
              </a:r>
              <a:endParaRPr lang="en-US" altLang="zh-CN" sz="2400" b="1" kern="0" dirty="0">
                <a:latin typeface="Times New Roman" panose="02020603050405020304"/>
                <a:ea typeface="微软雅黑" panose="020B0503020204020204" pitchFamily="34" charset="-122"/>
              </a:endParaRPr>
            </a:p>
          </p:txBody>
        </p:sp>
        <p:cxnSp>
          <p:nvCxnSpPr>
            <p:cNvPr id="9226"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9227" name="Picture 3" descr="E:\英语高清课\晏博深\ppt资料收集\ppt素材\本子和笔副本.png"/>
            <p:cNvPicPr>
              <a:picLocks noChangeAspect="1" noChangeArrowheads="1"/>
            </p:cNvPicPr>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from="0.2" to="0.5" calcmode="lin" valueType="num">
                                      <p:cBhvr>
                                        <p:cTn id="7" dur="1000" fill="hold">
                                          <p:stCondLst>
                                            <p:cond delay="0"/>
                                          </p:stCondLst>
                                        </p:cTn>
                                        <p:tgtEl>
                                          <p:spTgt spid="5"/>
                                        </p:tgtEl>
                                        <p:attrNameLst>
                                          <p:attrName>ppt_x</p:attrName>
                                        </p:attrNameLst>
                                      </p:cBhvr>
                                    </p:anim>
                                    <p:anim from="0.6" to="0.6" calcmode="lin" valueType="num">
                                      <p:cBhvr>
                                        <p:cTn id="8" dur="1000" fill="hold">
                                          <p:stCondLst>
                                            <p:cond delay="0"/>
                                          </p:stCondLst>
                                        </p:cTn>
                                        <p:tgtEl>
                                          <p:spTgt spid="5"/>
                                        </p:tgtEl>
                                        <p:attrNameLst>
                                          <p:attrName>ppt_y</p:attrName>
                                        </p:attrNameLst>
                                      </p:cBhvr>
                                    </p:anim>
                                  </p:childTnLst>
                                </p:cTn>
                              </p:par>
                            </p:childTnLst>
                          </p:cTn>
                        </p:par>
                      </p:childTnLst>
                    </p:cTn>
                  </p:par>
                  <p:par>
                    <p:cTn id="9" fill="hold">
                      <p:stCondLst>
                        <p:cond delay="indefinite"/>
                      </p:stCondLst>
                      <p:childTnLst>
                        <p:par>
                          <p:cTn id="10" fill="hold">
                            <p:stCondLst>
                              <p:cond delay="0"/>
                            </p:stCondLst>
                            <p:childTnLst>
                              <p:par>
                                <p:cTn id="11" presetID="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from="0.5" to="1.3" calcmode="lin" valueType="num">
                                      <p:cBhvr>
                                        <p:cTn id="13" dur="1000" fill="hold">
                                          <p:stCondLst>
                                            <p:cond delay="0"/>
                                          </p:stCondLst>
                                        </p:cTn>
                                        <p:tgtEl>
                                          <p:spTgt spid="5"/>
                                        </p:tgtEl>
                                        <p:attrNameLst>
                                          <p:attrName>ppt_x</p:attrName>
                                        </p:attrNameLst>
                                      </p:cBhvr>
                                    </p:anim>
                                    <p:anim from="0.6" to="0.6" calcmode="lin" valueType="num">
                                      <p:cBhvr>
                                        <p:cTn id="14" dur="1000" fill="hold">
                                          <p:stCondLst>
                                            <p:cond delay="0"/>
                                          </p:stCondLst>
                                        </p:cTn>
                                        <p:tgtEl>
                                          <p:spTgt spid="5"/>
                                        </p:tgtEl>
                                        <p:attrNameLst>
                                          <p:attrName>ppt_y</p:attrName>
                                        </p:attrNameLst>
                                      </p:cBhvr>
                                    </p:anim>
                                  </p:childTnLst>
                                </p:cTn>
                              </p:par>
                            </p:childTnLst>
                          </p:cTn>
                        </p:par>
                        <p:par>
                          <p:cTn id="15" fill="hold">
                            <p:stCondLst>
                              <p:cond delay="1000"/>
                            </p:stCondLst>
                            <p:childTnLst>
                              <p:par>
                                <p:cTn id="16" presetID="0"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 from="0.2" to="0.5" calcmode="lin" valueType="num">
                                      <p:cBhvr>
                                        <p:cTn id="18" dur="1000" fill="hold">
                                          <p:stCondLst>
                                            <p:cond delay="0"/>
                                          </p:stCondLst>
                                        </p:cTn>
                                        <p:tgtEl>
                                          <p:spTgt spid="7"/>
                                        </p:tgtEl>
                                        <p:attrNameLst>
                                          <p:attrName>ppt_x</p:attrName>
                                        </p:attrNameLst>
                                      </p:cBhvr>
                                    </p:anim>
                                    <p:anim from="0.6" to="0.6" calcmode="lin" valueType="num">
                                      <p:cBhvr>
                                        <p:cTn id="19" dur="1000" fill="hold">
                                          <p:stCondLst>
                                            <p:cond delay="0"/>
                                          </p:stCondLst>
                                        </p:cTn>
                                        <p:tgtEl>
                                          <p:spTgt spid="7"/>
                                        </p:tgtEl>
                                        <p:attrNameLst>
                                          <p:attrName>ppt_y</p:attrName>
                                        </p:attrNameLst>
                                      </p:cBhvr>
                                    </p:anim>
                                  </p:childTnLst>
                                </p:cTn>
                              </p:par>
                            </p:childTnLst>
                          </p:cTn>
                        </p:par>
                      </p:childTnLst>
                    </p:cTn>
                  </p:par>
                  <p:par>
                    <p:cTn id="20" fill="hold">
                      <p:stCondLst>
                        <p:cond delay="indefinite"/>
                      </p:stCondLst>
                      <p:childTnLst>
                        <p:par>
                          <p:cTn id="21" fill="hold">
                            <p:stCondLst>
                              <p:cond delay="0"/>
                            </p:stCondLst>
                            <p:childTnLst>
                              <p:par>
                                <p:cTn id="22" presetID="0"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 from="0.5" to="1.3" calcmode="lin" valueType="num">
                                      <p:cBhvr>
                                        <p:cTn id="24" dur="1000" fill="hold">
                                          <p:stCondLst>
                                            <p:cond delay="0"/>
                                          </p:stCondLst>
                                        </p:cTn>
                                        <p:tgtEl>
                                          <p:spTgt spid="7"/>
                                        </p:tgtEl>
                                        <p:attrNameLst>
                                          <p:attrName>ppt_x</p:attrName>
                                        </p:attrNameLst>
                                      </p:cBhvr>
                                    </p:anim>
                                    <p:anim from="0.6" to="0.6" calcmode="lin" valueType="num">
                                      <p:cBhvr>
                                        <p:cTn id="25" dur="1000" fill="hold">
                                          <p:stCondLst>
                                            <p:cond delay="0"/>
                                          </p:stCondLst>
                                        </p:cTn>
                                        <p:tgtEl>
                                          <p:spTgt spid="7"/>
                                        </p:tgtEl>
                                        <p:attrNameLst>
                                          <p:attrName>ppt_y</p:attrName>
                                        </p:attrNameLst>
                                      </p:cBhvr>
                                    </p:anim>
                                  </p:childTnLst>
                                </p:cTn>
                              </p:par>
                            </p:childTnLst>
                          </p:cTn>
                        </p:par>
                        <p:par>
                          <p:cTn id="26" fill="hold">
                            <p:stCondLst>
                              <p:cond delay="1000"/>
                            </p:stCondLst>
                            <p:childTnLst>
                              <p:par>
                                <p:cTn id="27" presetID="0" presetClass="entr" presetSubtype="0"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 from="0.2" to="0.5" calcmode="lin" valueType="num">
                                      <p:cBhvr>
                                        <p:cTn id="29" dur="1000" fill="hold">
                                          <p:stCondLst>
                                            <p:cond delay="0"/>
                                          </p:stCondLst>
                                        </p:cTn>
                                        <p:tgtEl>
                                          <p:spTgt spid="8"/>
                                        </p:tgtEl>
                                        <p:attrNameLst>
                                          <p:attrName>ppt_x</p:attrName>
                                        </p:attrNameLst>
                                      </p:cBhvr>
                                    </p:anim>
                                    <p:anim from="0.6" to="0.6" calcmode="lin" valueType="num">
                                      <p:cBhvr>
                                        <p:cTn id="30" dur="1000" fill="hold">
                                          <p:stCondLst>
                                            <p:cond delay="0"/>
                                          </p:stCondLst>
                                        </p:cTn>
                                        <p:tgtEl>
                                          <p:spTgt spid="8"/>
                                        </p:tgtEl>
                                        <p:attrNameLst>
                                          <p:attrName>ppt_y</p:attrName>
                                        </p:attrNameLst>
                                      </p:cBhvr>
                                    </p:anim>
                                  </p:childTnLst>
                                </p:cTn>
                              </p:par>
                            </p:childTnLst>
                          </p:cTn>
                        </p:par>
                      </p:childTnLst>
                    </p:cTn>
                  </p:par>
                  <p:par>
                    <p:cTn id="31" fill="hold">
                      <p:stCondLst>
                        <p:cond delay="indefinite"/>
                      </p:stCondLst>
                      <p:childTnLst>
                        <p:par>
                          <p:cTn id="32" fill="hold">
                            <p:stCondLst>
                              <p:cond delay="0"/>
                            </p:stCondLst>
                            <p:childTnLst>
                              <p:par>
                                <p:cTn id="33" presetID="0"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from="0.5" to="1.3" calcmode="lin" valueType="num">
                                      <p:cBhvr>
                                        <p:cTn id="35" dur="1000" fill="hold">
                                          <p:stCondLst>
                                            <p:cond delay="0"/>
                                          </p:stCondLst>
                                        </p:cTn>
                                        <p:tgtEl>
                                          <p:spTgt spid="8"/>
                                        </p:tgtEl>
                                        <p:attrNameLst>
                                          <p:attrName>ppt_x</p:attrName>
                                        </p:attrNameLst>
                                      </p:cBhvr>
                                    </p:anim>
                                    <p:anim from="0.6" to="0.6" calcmode="lin" valueType="num">
                                      <p:cBhvr>
                                        <p:cTn id="36" dur="1000" fill="hold">
                                          <p:stCondLst>
                                            <p:cond delay="0"/>
                                          </p:stCondLst>
                                        </p:cTn>
                                        <p:tgtEl>
                                          <p:spTgt spid="8"/>
                                        </p:tgtEl>
                                        <p:attrNameLst>
                                          <p:attrName>ppt_y</p:attrName>
                                        </p:attrNameLst>
                                      </p:cBhvr>
                                    </p:anim>
                                  </p:childTnLst>
                                </p:cTn>
                              </p:par>
                            </p:childTnLst>
                          </p:cTn>
                        </p:par>
                        <p:par>
                          <p:cTn id="37" fill="hold">
                            <p:stCondLst>
                              <p:cond delay="1000"/>
                            </p:stCondLst>
                            <p:childTnLst>
                              <p:par>
                                <p:cTn id="38" presetID="0" presetClass="entr" presetSubtype="0" fill="hold" nodeType="afterEffect">
                                  <p:stCondLst>
                                    <p:cond delay="0"/>
                                  </p:stCondLst>
                                  <p:childTnLst>
                                    <p:set>
                                      <p:cBhvr>
                                        <p:cTn id="39" dur="1" fill="hold">
                                          <p:stCondLst>
                                            <p:cond delay="0"/>
                                          </p:stCondLst>
                                        </p:cTn>
                                        <p:tgtEl>
                                          <p:spTgt spid="9"/>
                                        </p:tgtEl>
                                        <p:attrNameLst>
                                          <p:attrName>style.visibility</p:attrName>
                                        </p:attrNameLst>
                                      </p:cBhvr>
                                      <p:to>
                                        <p:strVal val="visible"/>
                                      </p:to>
                                    </p:set>
                                    <p:anim from="0.2" to="0.5" calcmode="lin" valueType="num">
                                      <p:cBhvr>
                                        <p:cTn id="40" dur="1000" fill="hold">
                                          <p:stCondLst>
                                            <p:cond delay="0"/>
                                          </p:stCondLst>
                                        </p:cTn>
                                        <p:tgtEl>
                                          <p:spTgt spid="9"/>
                                        </p:tgtEl>
                                        <p:attrNameLst>
                                          <p:attrName>ppt_x</p:attrName>
                                        </p:attrNameLst>
                                      </p:cBhvr>
                                    </p:anim>
                                    <p:anim from="0.6" to="0.6" calcmode="lin" valueType="num">
                                      <p:cBhvr>
                                        <p:cTn id="41" dur="1000" fill="hold">
                                          <p:stCondLst>
                                            <p:cond delay="0"/>
                                          </p:stCondLst>
                                        </p:cTn>
                                        <p:tgtEl>
                                          <p:spTgt spid="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图片 2"/>
          <p:cNvPicPr>
            <a:picLocks noChangeAspect="1"/>
          </p:cNvPicPr>
          <p:nvPr/>
        </p:nvPicPr>
        <p:blipFill>
          <a:blip r:embed="rId2" cstate="email"/>
          <a:srcRect/>
          <a:stretch>
            <a:fillRect/>
          </a:stretch>
        </p:blipFill>
        <p:spPr bwMode="auto">
          <a:xfrm>
            <a:off x="5076825" y="2714626"/>
            <a:ext cx="3943350" cy="2202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219139"/>
          <p:cNvSpPr>
            <a:spLocks noChangeArrowheads="1"/>
          </p:cNvSpPr>
          <p:nvPr/>
        </p:nvSpPr>
        <p:spPr bwMode="auto">
          <a:xfrm>
            <a:off x="358776" y="790575"/>
            <a:ext cx="7885113" cy="1740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50000"/>
              </a:lnSpc>
              <a:buFont typeface="Wingdings" panose="05000000000000000000" pitchFamily="2" charset="2"/>
              <a:buChar char="Ø"/>
            </a:pPr>
            <a:r>
              <a:rPr lang="zh-CN" altLang="en-US" dirty="0">
                <a:latin typeface="微软雅黑" panose="020B0503020204020204" pitchFamily="34" charset="-122"/>
                <a:ea typeface="微软雅黑" panose="020B0503020204020204" pitchFamily="34" charset="-122"/>
              </a:rPr>
              <a:t>       赵明想通过测量</a:t>
            </a:r>
            <a:r>
              <a:rPr lang="en-US" altLang="zh-CN" i="1" dirty="0">
                <a:latin typeface="微软雅黑" panose="020B0503020204020204" pitchFamily="34" charset="-122"/>
                <a:ea typeface="微软雅黑" panose="020B0503020204020204" pitchFamily="34" charset="-122"/>
              </a:rPr>
              <a:t>B</a:t>
            </a:r>
            <a:r>
              <a:rPr lang="en-US" altLang="zh-CN" i="1" baseline="-25000" dirty="0">
                <a:latin typeface="微软雅黑" panose="020B0503020204020204" pitchFamily="34" charset="-122"/>
                <a:ea typeface="微软雅黑" panose="020B0503020204020204" pitchFamily="34" charset="-122"/>
              </a:rPr>
              <a:t>1</a:t>
            </a:r>
            <a:r>
              <a:rPr lang="en-US" altLang="zh-CN" i="1" dirty="0">
                <a:latin typeface="微软雅黑" panose="020B0503020204020204" pitchFamily="34" charset="-122"/>
                <a:ea typeface="微软雅黑" panose="020B0503020204020204" pitchFamily="34" charset="-122"/>
              </a:rPr>
              <a:t>C</a:t>
            </a:r>
            <a:r>
              <a:rPr lang="en-US" altLang="zh-CN" i="1" baseline="-25000"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及</a:t>
            </a:r>
            <a:r>
              <a:rPr lang="en-US" altLang="zh-CN" i="1" dirty="0">
                <a:latin typeface="微软雅黑" panose="020B0503020204020204" pitchFamily="34" charset="-122"/>
                <a:ea typeface="微软雅黑" panose="020B0503020204020204" pitchFamily="34" charset="-122"/>
              </a:rPr>
              <a:t>AC</a:t>
            </a:r>
            <a:r>
              <a:rPr lang="en-US" altLang="zh-CN" i="1" baseline="-25000" dirty="0">
                <a:latin typeface="微软雅黑" panose="020B0503020204020204" pitchFamily="34" charset="-122"/>
                <a:ea typeface="微软雅黑" panose="020B0503020204020204" pitchFamily="34" charset="-122"/>
              </a:rPr>
              <a:t>1</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算出它们的比来说明梯子的倾斜程度却因身高原因不能直接测量梯子顶端到墙脚的距离</a:t>
            </a:r>
            <a:r>
              <a:rPr lang="en-US" altLang="zh-CN" i="1" dirty="0">
                <a:latin typeface="微软雅黑" panose="020B0503020204020204" pitchFamily="34" charset="-122"/>
                <a:ea typeface="微软雅黑" panose="020B0503020204020204" pitchFamily="34" charset="-122"/>
              </a:rPr>
              <a:t>B</a:t>
            </a:r>
            <a:r>
              <a:rPr lang="en-US" altLang="zh-CN" i="1" baseline="-25000" dirty="0">
                <a:latin typeface="微软雅黑" panose="020B0503020204020204" pitchFamily="34" charset="-122"/>
                <a:ea typeface="微软雅黑" panose="020B0503020204020204" pitchFamily="34" charset="-122"/>
              </a:rPr>
              <a:t>1</a:t>
            </a:r>
            <a:r>
              <a:rPr lang="en-US" altLang="zh-CN" i="1" dirty="0">
                <a:latin typeface="微软雅黑" panose="020B0503020204020204" pitchFamily="34" charset="-122"/>
                <a:ea typeface="微软雅黑" panose="020B0503020204020204" pitchFamily="34" charset="-122"/>
              </a:rPr>
              <a:t>C</a:t>
            </a:r>
            <a:r>
              <a:rPr lang="en-US" altLang="zh-CN" i="1" baseline="-25000" dirty="0">
                <a:latin typeface="微软雅黑" panose="020B0503020204020204" pitchFamily="34" charset="-122"/>
                <a:ea typeface="微软雅黑" panose="020B0503020204020204" pitchFamily="34" charset="-122"/>
              </a:rPr>
              <a:t>1</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而小亮则认为，通过测量</a:t>
            </a:r>
            <a:r>
              <a:rPr lang="en-US" altLang="zh-CN" dirty="0">
                <a:latin typeface="微软雅黑" panose="020B0503020204020204" pitchFamily="34" charset="-122"/>
                <a:ea typeface="微软雅黑" panose="020B0503020204020204" pitchFamily="34" charset="-122"/>
              </a:rPr>
              <a:t>B</a:t>
            </a:r>
            <a:r>
              <a:rPr lang="en-US" altLang="zh-CN" baseline="-25000" dirty="0">
                <a:latin typeface="微软雅黑" panose="020B0503020204020204" pitchFamily="34" charset="-122"/>
                <a:ea typeface="微软雅黑" panose="020B0503020204020204" pitchFamily="34" charset="-122"/>
              </a:rPr>
              <a:t>2</a:t>
            </a:r>
            <a:r>
              <a:rPr lang="en-US" altLang="zh-CN" dirty="0">
                <a:latin typeface="微软雅黑" panose="020B0503020204020204" pitchFamily="34" charset="-122"/>
                <a:ea typeface="微软雅黑" panose="020B0503020204020204" pitchFamily="34" charset="-122"/>
              </a:rPr>
              <a:t>C</a:t>
            </a:r>
            <a:r>
              <a:rPr lang="en-US" altLang="zh-CN" baseline="-25000"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及</a:t>
            </a:r>
            <a:r>
              <a:rPr lang="en-US" altLang="zh-CN" dirty="0">
                <a:latin typeface="微软雅黑" panose="020B0503020204020204" pitchFamily="34" charset="-122"/>
                <a:ea typeface="微软雅黑" panose="020B0503020204020204" pitchFamily="34" charset="-122"/>
              </a:rPr>
              <a:t>AC</a:t>
            </a:r>
            <a:r>
              <a:rPr lang="en-US" altLang="zh-CN" baseline="-25000"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，算出它们的比，也能说明梯子</a:t>
            </a:r>
            <a:r>
              <a:rPr lang="en-US" altLang="zh-CN" dirty="0">
                <a:latin typeface="微软雅黑" panose="020B0503020204020204" pitchFamily="34" charset="-122"/>
                <a:ea typeface="微软雅黑" panose="020B0503020204020204" pitchFamily="34" charset="-122"/>
              </a:rPr>
              <a:t>AB</a:t>
            </a:r>
            <a:r>
              <a:rPr lang="en-US" altLang="zh-CN" baseline="-25000"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的倾斜程度</a:t>
            </a:r>
            <a:r>
              <a:rPr lang="en-US" altLang="zh-CN" dirty="0">
                <a:latin typeface="微软雅黑" panose="020B0503020204020204" pitchFamily="34" charset="-122"/>
                <a:ea typeface="微软雅黑" panose="020B0503020204020204" pitchFamily="34" charset="-122"/>
              </a:rPr>
              <a:t>.</a:t>
            </a:r>
          </a:p>
          <a:p>
            <a:pPr marL="342900" indent="-342900">
              <a:lnSpc>
                <a:spcPct val="150000"/>
              </a:lnSpc>
              <a:buFont typeface="Wingdings" panose="05000000000000000000" pitchFamily="2" charset="2"/>
              <a:buChar char="Ø"/>
            </a:pPr>
            <a:r>
              <a:rPr lang="zh-CN" altLang="en-US" dirty="0">
                <a:latin typeface="微软雅黑" panose="020B0503020204020204" pitchFamily="34" charset="-122"/>
                <a:ea typeface="微软雅黑" panose="020B0503020204020204" pitchFamily="34" charset="-122"/>
              </a:rPr>
              <a:t>       </a:t>
            </a:r>
            <a:r>
              <a:rPr lang="zh-CN" altLang="en-US" dirty="0">
                <a:solidFill>
                  <a:srgbClr val="0000CC"/>
                </a:solidFill>
                <a:latin typeface="微软雅黑" panose="020B0503020204020204" pitchFamily="34" charset="-122"/>
                <a:ea typeface="微软雅黑" panose="020B0503020204020204" pitchFamily="34" charset="-122"/>
              </a:rPr>
              <a:t>你同意小亮的看法吗？</a:t>
            </a:r>
          </a:p>
        </p:txBody>
      </p:sp>
      <p:sp>
        <p:nvSpPr>
          <p:cNvPr id="10244" name="Freeform 85"/>
          <p:cNvSpPr>
            <a:spLocks noChangeArrowheads="1"/>
          </p:cNvSpPr>
          <p:nvPr/>
        </p:nvSpPr>
        <p:spPr bwMode="auto">
          <a:xfrm>
            <a:off x="976313" y="160735"/>
            <a:ext cx="55562" cy="4238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0245" name="组合 5"/>
          <p:cNvGrpSpPr/>
          <p:nvPr/>
        </p:nvGrpSpPr>
        <p:grpSpPr bwMode="auto">
          <a:xfrm>
            <a:off x="274639" y="122635"/>
            <a:ext cx="1768475" cy="511969"/>
            <a:chOff x="445652" y="218396"/>
            <a:chExt cx="1767597" cy="515092"/>
          </a:xfrm>
        </p:grpSpPr>
        <p:sp>
          <p:nvSpPr>
            <p:cNvPr id="7" name="TextBox 6"/>
            <p:cNvSpPr txBox="1"/>
            <p:nvPr/>
          </p:nvSpPr>
          <p:spPr bwMode="auto">
            <a:xfrm>
              <a:off x="1105724" y="272301"/>
              <a:ext cx="1107525"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Times New Roman" panose="02020603050405020304"/>
                  <a:ea typeface="微软雅黑" panose="020B0503020204020204" pitchFamily="34" charset="-122"/>
                </a:rPr>
                <a:t>想一想</a:t>
              </a:r>
              <a:endParaRPr lang="en-US" altLang="zh-CN" sz="2400" b="1" kern="0" dirty="0">
                <a:latin typeface="Times New Roman" panose="02020603050405020304"/>
                <a:ea typeface="微软雅黑" panose="020B0503020204020204" pitchFamily="34" charset="-122"/>
              </a:endParaRPr>
            </a:p>
          </p:txBody>
        </p:sp>
        <p:cxnSp>
          <p:nvCxnSpPr>
            <p:cNvPr id="10247" name="直接连接符 9"/>
            <p:cNvCxnSpPr>
              <a:cxnSpLocks noChangeShapeType="1"/>
            </p:cNvCxnSpPr>
            <p:nvPr/>
          </p:nvCxnSpPr>
          <p:spPr bwMode="auto">
            <a:xfrm>
              <a:off x="662492" y="733488"/>
              <a:ext cx="1487685"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0248" name="Picture 3" descr="E:\英语高清课\晏博深\ppt资料收集\ppt素材\本子和笔副本.png"/>
            <p:cNvPicPr>
              <a:picLocks noChangeAspect="1" noChangeArrowheads="1"/>
            </p:cNvPicPr>
            <p:nvPr/>
          </p:nvPicPr>
          <p:blipFill>
            <a:blip r:embed="rId3"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图片 2"/>
          <p:cNvPicPr>
            <a:picLocks noChangeAspect="1"/>
          </p:cNvPicPr>
          <p:nvPr/>
        </p:nvPicPr>
        <p:blipFill>
          <a:blip r:embed="rId3" cstate="email"/>
          <a:srcRect/>
          <a:stretch>
            <a:fillRect/>
          </a:stretch>
        </p:blipFill>
        <p:spPr bwMode="auto">
          <a:xfrm>
            <a:off x="5076825" y="2714626"/>
            <a:ext cx="3943350" cy="2202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文本框 3"/>
          <p:cNvSpPr txBox="1">
            <a:spLocks noChangeArrowheads="1"/>
          </p:cNvSpPr>
          <p:nvPr/>
        </p:nvSpPr>
        <p:spPr bwMode="auto">
          <a:xfrm>
            <a:off x="539750" y="1114425"/>
            <a:ext cx="6553200" cy="367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latin typeface="微软雅黑" panose="020B0503020204020204" pitchFamily="34" charset="-122"/>
                <a:ea typeface="微软雅黑" panose="020B0503020204020204" pitchFamily="34" charset="-122"/>
              </a:rPr>
              <a:t>(1)Rt△AB</a:t>
            </a:r>
            <a:r>
              <a:rPr lang="en-US" altLang="zh-CN" baseline="-25000" dirty="0">
                <a:latin typeface="微软雅黑" panose="020B0503020204020204" pitchFamily="34" charset="-122"/>
                <a:ea typeface="微软雅黑" panose="020B0503020204020204" pitchFamily="34" charset="-122"/>
              </a:rPr>
              <a:t>1</a:t>
            </a:r>
            <a:r>
              <a:rPr lang="en-US" altLang="zh-CN" dirty="0">
                <a:latin typeface="微软雅黑" panose="020B0503020204020204" pitchFamily="34" charset="-122"/>
                <a:ea typeface="微软雅黑" panose="020B0503020204020204" pitchFamily="34" charset="-122"/>
              </a:rPr>
              <a:t>C</a:t>
            </a:r>
            <a:r>
              <a:rPr lang="en-US" altLang="zh-CN" baseline="-25000"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和</a:t>
            </a:r>
            <a:r>
              <a:rPr lang="en-US" altLang="zh-CN" dirty="0">
                <a:latin typeface="微软雅黑" panose="020B0503020204020204" pitchFamily="34" charset="-122"/>
                <a:ea typeface="微软雅黑" panose="020B0503020204020204" pitchFamily="34" charset="-122"/>
              </a:rPr>
              <a:t>Rt△AB</a:t>
            </a:r>
            <a:r>
              <a:rPr lang="en-US" altLang="zh-CN" baseline="-25000" dirty="0">
                <a:latin typeface="微软雅黑" panose="020B0503020204020204" pitchFamily="34" charset="-122"/>
                <a:ea typeface="微软雅黑" panose="020B0503020204020204" pitchFamily="34" charset="-122"/>
              </a:rPr>
              <a:t>2</a:t>
            </a:r>
            <a:r>
              <a:rPr lang="en-US" altLang="zh-CN" dirty="0">
                <a:latin typeface="微软雅黑" panose="020B0503020204020204" pitchFamily="34" charset="-122"/>
                <a:ea typeface="微软雅黑" panose="020B0503020204020204" pitchFamily="34" charset="-122"/>
              </a:rPr>
              <a:t>C</a:t>
            </a:r>
            <a:r>
              <a:rPr lang="en-US" altLang="zh-CN" baseline="-25000"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有什么关系</a:t>
            </a:r>
            <a:r>
              <a:rPr lang="en-US" altLang="zh-CN" dirty="0">
                <a:latin typeface="微软雅黑" panose="020B0503020204020204" pitchFamily="34" charset="-122"/>
                <a:ea typeface="微软雅黑" panose="020B0503020204020204" pitchFamily="34" charset="-122"/>
              </a:rPr>
              <a:t>? </a:t>
            </a:r>
          </a:p>
        </p:txBody>
      </p:sp>
      <p:pic>
        <p:nvPicPr>
          <p:cNvPr id="11268" name="图片 4"/>
          <p:cNvPicPr>
            <a:picLocks noChangeAspect="1"/>
          </p:cNvPicPr>
          <p:nvPr/>
        </p:nvPicPr>
        <p:blipFill>
          <a:blip r:embed="rId3" cstate="email"/>
          <a:srcRect/>
          <a:stretch>
            <a:fillRect/>
          </a:stretch>
        </p:blipFill>
        <p:spPr bwMode="auto">
          <a:xfrm>
            <a:off x="5229225" y="2865835"/>
            <a:ext cx="3943350" cy="2202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ct 5"/>
          <p:cNvGraphicFramePr>
            <a:graphicFrameLocks noChangeAspect="1"/>
          </p:cNvGraphicFramePr>
          <p:nvPr/>
        </p:nvGraphicFramePr>
        <p:xfrm>
          <a:off x="650875" y="1928812"/>
          <a:ext cx="3200400" cy="720329"/>
        </p:xfrm>
        <a:graphic>
          <a:graphicData uri="http://schemas.openxmlformats.org/presentationml/2006/ole">
            <mc:AlternateContent xmlns:mc="http://schemas.openxmlformats.org/markup-compatibility/2006">
              <mc:Choice xmlns:v="urn:schemas-microsoft-com:vml" Requires="v">
                <p:oleObj spid="_x0000_s11281" name="公式" r:id="rId4" imgW="1905000" imgH="431800" progId="Equation.3">
                  <p:embed/>
                </p:oleObj>
              </mc:Choice>
              <mc:Fallback>
                <p:oleObj name="公式" r:id="rId4" imgW="1905000" imgH="4318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875" y="1928812"/>
                        <a:ext cx="3200400" cy="72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矩形 6"/>
          <p:cNvSpPr>
            <a:spLocks noChangeArrowheads="1"/>
          </p:cNvSpPr>
          <p:nvPr/>
        </p:nvSpPr>
        <p:spPr bwMode="auto">
          <a:xfrm>
            <a:off x="636589" y="3143250"/>
            <a:ext cx="4287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latin typeface="微软雅黑" panose="020B0503020204020204" pitchFamily="34" charset="-122"/>
                <a:ea typeface="微软雅黑" panose="020B0503020204020204" pitchFamily="34" charset="-122"/>
              </a:rPr>
              <a:t>(3)</a:t>
            </a:r>
            <a:r>
              <a:rPr lang="zh-CN" altLang="en-US">
                <a:latin typeface="微软雅黑" panose="020B0503020204020204" pitchFamily="34" charset="-122"/>
                <a:ea typeface="微软雅黑" panose="020B0503020204020204" pitchFamily="34" charset="-122"/>
              </a:rPr>
              <a:t>如果改变</a:t>
            </a:r>
            <a:r>
              <a:rPr lang="en-US" altLang="zh-CN">
                <a:latin typeface="微软雅黑" panose="020B0503020204020204" pitchFamily="34" charset="-122"/>
                <a:ea typeface="微软雅黑" panose="020B0503020204020204" pitchFamily="34" charset="-122"/>
              </a:rPr>
              <a:t>B</a:t>
            </a:r>
            <a:r>
              <a:rPr lang="en-US" altLang="zh-CN" baseline="-25000">
                <a:latin typeface="微软雅黑" panose="020B0503020204020204" pitchFamily="34" charset="-122"/>
                <a:ea typeface="微软雅黑" panose="020B0503020204020204" pitchFamily="34" charset="-122"/>
              </a:rPr>
              <a:t>2</a:t>
            </a:r>
            <a:r>
              <a:rPr lang="zh-CN" altLang="en-US">
                <a:latin typeface="微软雅黑" panose="020B0503020204020204" pitchFamily="34" charset="-122"/>
                <a:ea typeface="微软雅黑" panose="020B0503020204020204" pitchFamily="34" charset="-122"/>
              </a:rPr>
              <a:t>在梯子上的位置呢？</a:t>
            </a:r>
          </a:p>
        </p:txBody>
      </p:sp>
      <p:sp>
        <p:nvSpPr>
          <p:cNvPr id="11271" name="Freeform 85"/>
          <p:cNvSpPr>
            <a:spLocks noChangeArrowheads="1"/>
          </p:cNvSpPr>
          <p:nvPr/>
        </p:nvSpPr>
        <p:spPr bwMode="auto">
          <a:xfrm>
            <a:off x="976313" y="160735"/>
            <a:ext cx="55562" cy="4238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1272" name="组合 8"/>
          <p:cNvGrpSpPr/>
          <p:nvPr/>
        </p:nvGrpSpPr>
        <p:grpSpPr bwMode="auto">
          <a:xfrm>
            <a:off x="274638" y="122635"/>
            <a:ext cx="1776412" cy="511969"/>
            <a:chOff x="445652" y="218396"/>
            <a:chExt cx="1776500" cy="515092"/>
          </a:xfrm>
        </p:grpSpPr>
        <p:sp>
          <p:nvSpPr>
            <p:cNvPr id="10" name="TextBox 9"/>
            <p:cNvSpPr txBox="1"/>
            <p:nvPr/>
          </p:nvSpPr>
          <p:spPr bwMode="auto">
            <a:xfrm>
              <a:off x="1106085" y="272301"/>
              <a:ext cx="1106542"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Times New Roman" panose="02020603050405020304"/>
                  <a:ea typeface="微软雅黑" panose="020B0503020204020204" pitchFamily="34" charset="-122"/>
                </a:rPr>
                <a:t>想一想</a:t>
              </a:r>
              <a:endParaRPr lang="en-US" altLang="zh-CN" sz="2400" b="1" kern="0" dirty="0">
                <a:latin typeface="Times New Roman" panose="02020603050405020304"/>
                <a:ea typeface="微软雅黑" panose="020B0503020204020204" pitchFamily="34" charset="-122"/>
              </a:endParaRPr>
            </a:p>
          </p:txBody>
        </p:sp>
        <p:cxnSp>
          <p:nvCxnSpPr>
            <p:cNvPr id="11274" name="直接连接符 9"/>
            <p:cNvCxnSpPr>
              <a:cxnSpLocks noChangeShapeType="1"/>
            </p:cNvCxnSpPr>
            <p:nvPr/>
          </p:nvCxnSpPr>
          <p:spPr bwMode="auto">
            <a:xfrm>
              <a:off x="662492" y="733488"/>
              <a:ext cx="155966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1275" name="Picture 3" descr="E:\英语高清课\晏博深\ppt资料收集\ppt素材\本子和笔副本.png"/>
            <p:cNvPicPr>
              <a:picLocks noChangeAspect="1" noChangeArrowheads="1"/>
            </p:cNvPicPr>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7715250" y="2669381"/>
            <a:ext cx="827088" cy="376238"/>
          </a:xfrm>
          <a:prstGeom prst="ellipse">
            <a:avLst/>
          </a:prstGeom>
          <a:solidFill>
            <a:srgbClr val="FFFF00"/>
          </a:solidFill>
          <a:ln w="9525">
            <a:solidFill>
              <a:schemeClr val="accent1"/>
            </a:solidFill>
            <a:round/>
          </a:ln>
        </p:spPr>
        <p:txBody>
          <a:bodyPr wrap="none" anchor="ctr"/>
          <a:lstStyle/>
          <a:p>
            <a:endParaRPr lang="zh-CN" altLang="en-US" sz="2000">
              <a:latin typeface="微软雅黑" panose="020B0503020204020204" pitchFamily="34" charset="-122"/>
              <a:ea typeface="微软雅黑" panose="020B0503020204020204" pitchFamily="34" charset="-122"/>
            </a:endParaRPr>
          </a:p>
        </p:txBody>
      </p:sp>
      <p:sp>
        <p:nvSpPr>
          <p:cNvPr id="12291" name="Line 6"/>
          <p:cNvSpPr>
            <a:spLocks noChangeShapeType="1"/>
          </p:cNvSpPr>
          <p:nvPr/>
        </p:nvSpPr>
        <p:spPr bwMode="auto">
          <a:xfrm flipH="1">
            <a:off x="2735263" y="985838"/>
            <a:ext cx="36512" cy="2936081"/>
          </a:xfrm>
          <a:prstGeom prst="line">
            <a:avLst/>
          </a:prstGeom>
          <a:noFill/>
          <a:ln w="5715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292" name="Line 7"/>
          <p:cNvSpPr>
            <a:spLocks noChangeShapeType="1"/>
          </p:cNvSpPr>
          <p:nvPr/>
        </p:nvSpPr>
        <p:spPr bwMode="auto">
          <a:xfrm flipH="1">
            <a:off x="503239" y="1006079"/>
            <a:ext cx="2232025" cy="2915840"/>
          </a:xfrm>
          <a:prstGeom prst="line">
            <a:avLst/>
          </a:prstGeom>
          <a:noFill/>
          <a:ln w="5715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293" name="Line 8"/>
          <p:cNvSpPr>
            <a:spLocks noChangeShapeType="1"/>
          </p:cNvSpPr>
          <p:nvPr/>
        </p:nvSpPr>
        <p:spPr bwMode="auto">
          <a:xfrm>
            <a:off x="466725" y="3921919"/>
            <a:ext cx="2305050" cy="0"/>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294" name="Line 9"/>
          <p:cNvSpPr>
            <a:spLocks noChangeShapeType="1"/>
          </p:cNvSpPr>
          <p:nvPr/>
        </p:nvSpPr>
        <p:spPr bwMode="auto">
          <a:xfrm>
            <a:off x="2808288" y="844154"/>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295" name="Text Box 10"/>
          <p:cNvSpPr txBox="1">
            <a:spLocks noChangeArrowheads="1"/>
          </p:cNvSpPr>
          <p:nvPr/>
        </p:nvSpPr>
        <p:spPr bwMode="auto">
          <a:xfrm>
            <a:off x="0" y="3598069"/>
            <a:ext cx="431800" cy="702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2000">
                <a:latin typeface="微软雅黑" panose="020B0503020204020204" pitchFamily="34" charset="-122"/>
                <a:ea typeface="微软雅黑" panose="020B0503020204020204" pitchFamily="34" charset="-122"/>
              </a:rPr>
              <a:t>        </a:t>
            </a:r>
            <a:r>
              <a:rPr lang="en-US" altLang="zh-CN" sz="2000">
                <a:latin typeface="微软雅黑" panose="020B0503020204020204" pitchFamily="34" charset="-122"/>
                <a:ea typeface="微软雅黑" panose="020B0503020204020204" pitchFamily="34" charset="-122"/>
              </a:rPr>
              <a:t>A</a:t>
            </a:r>
          </a:p>
        </p:txBody>
      </p:sp>
      <p:sp>
        <p:nvSpPr>
          <p:cNvPr id="12296" name="Text Box 11"/>
          <p:cNvSpPr txBox="1">
            <a:spLocks noChangeArrowheads="1"/>
          </p:cNvSpPr>
          <p:nvPr/>
        </p:nvSpPr>
        <p:spPr bwMode="auto">
          <a:xfrm>
            <a:off x="2554288" y="572691"/>
            <a:ext cx="1079500"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2000">
                <a:latin typeface="微软雅黑" panose="020B0503020204020204" pitchFamily="34" charset="-122"/>
                <a:ea typeface="微软雅黑" panose="020B0503020204020204" pitchFamily="34" charset="-122"/>
              </a:rPr>
              <a:t>B</a:t>
            </a:r>
            <a:endParaRPr lang="en-US" altLang="zh-CN" sz="2000" baseline="-25000">
              <a:latin typeface="微软雅黑" panose="020B0503020204020204" pitchFamily="34" charset="-122"/>
              <a:ea typeface="微软雅黑" panose="020B0503020204020204" pitchFamily="34" charset="-122"/>
            </a:endParaRPr>
          </a:p>
        </p:txBody>
      </p:sp>
      <p:sp>
        <p:nvSpPr>
          <p:cNvPr id="12297" name="Text Box 12"/>
          <p:cNvSpPr txBox="1">
            <a:spLocks noChangeArrowheads="1"/>
          </p:cNvSpPr>
          <p:nvPr/>
        </p:nvSpPr>
        <p:spPr bwMode="auto">
          <a:xfrm>
            <a:off x="2339975" y="3921919"/>
            <a:ext cx="1511300"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2000">
                <a:latin typeface="微软雅黑" panose="020B0503020204020204" pitchFamily="34" charset="-122"/>
                <a:ea typeface="微软雅黑" panose="020B0503020204020204" pitchFamily="34" charset="-122"/>
              </a:rPr>
              <a:t>     </a:t>
            </a:r>
            <a:r>
              <a:rPr lang="en-US" altLang="zh-CN" sz="2000">
                <a:latin typeface="微软雅黑" panose="020B0503020204020204" pitchFamily="34" charset="-122"/>
                <a:ea typeface="微软雅黑" panose="020B0503020204020204" pitchFamily="34" charset="-122"/>
              </a:rPr>
              <a:t>C</a:t>
            </a:r>
            <a:endParaRPr lang="en-US" altLang="zh-CN" sz="2000" baseline="-25000">
              <a:latin typeface="微软雅黑" panose="020B0503020204020204" pitchFamily="34" charset="-122"/>
              <a:ea typeface="微软雅黑" panose="020B0503020204020204" pitchFamily="34" charset="-122"/>
            </a:endParaRPr>
          </a:p>
        </p:txBody>
      </p:sp>
      <p:sp>
        <p:nvSpPr>
          <p:cNvPr id="12298" name="Line 13"/>
          <p:cNvSpPr>
            <a:spLocks noChangeShapeType="1"/>
          </p:cNvSpPr>
          <p:nvPr/>
        </p:nvSpPr>
        <p:spPr bwMode="auto">
          <a:xfrm>
            <a:off x="2411414" y="3705225"/>
            <a:ext cx="288925"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299" name="Line 14"/>
          <p:cNvSpPr>
            <a:spLocks noChangeShapeType="1"/>
          </p:cNvSpPr>
          <p:nvPr/>
        </p:nvSpPr>
        <p:spPr bwMode="auto">
          <a:xfrm>
            <a:off x="2411413" y="3705225"/>
            <a:ext cx="0" cy="216694"/>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300" name="Arc 15"/>
          <p:cNvSpPr/>
          <p:nvPr/>
        </p:nvSpPr>
        <p:spPr bwMode="auto">
          <a:xfrm>
            <a:off x="827088" y="3567113"/>
            <a:ext cx="215900" cy="354806"/>
          </a:xfrm>
          <a:custGeom>
            <a:avLst/>
            <a:gdLst>
              <a:gd name="T0" fmla="*/ 0 w 21600"/>
              <a:gd name="T1" fmla="*/ 0 h 23676"/>
              <a:gd name="T2" fmla="*/ 214900 w 21600"/>
              <a:gd name="T3" fmla="*/ 357653 h 23676"/>
              <a:gd name="T4" fmla="*/ 0 w 21600"/>
              <a:gd name="T5" fmla="*/ 326293 h 23676"/>
              <a:gd name="T6" fmla="*/ 0 60000 65536"/>
              <a:gd name="T7" fmla="*/ 0 60000 65536"/>
              <a:gd name="T8" fmla="*/ 0 60000 65536"/>
              <a:gd name="T9" fmla="*/ 0 w 21600"/>
              <a:gd name="T10" fmla="*/ 0 h 23676"/>
              <a:gd name="T11" fmla="*/ 21600 w 21600"/>
              <a:gd name="T12" fmla="*/ 23676 h 23676"/>
            </a:gdLst>
            <a:ahLst/>
            <a:cxnLst>
              <a:cxn ang="T6">
                <a:pos x="T0" y="T1"/>
              </a:cxn>
              <a:cxn ang="T7">
                <a:pos x="T2" y="T3"/>
              </a:cxn>
              <a:cxn ang="T8">
                <a:pos x="T4" y="T5"/>
              </a:cxn>
            </a:cxnLst>
            <a:rect l="T9" t="T10" r="T11" b="T12"/>
            <a:pathLst>
              <a:path w="21600" h="23676" fill="none" extrusionOk="0">
                <a:moveTo>
                  <a:pt x="-1" y="0"/>
                </a:moveTo>
                <a:cubicBezTo>
                  <a:pt x="11929" y="0"/>
                  <a:pt x="21600" y="9670"/>
                  <a:pt x="21600" y="21600"/>
                </a:cubicBezTo>
                <a:cubicBezTo>
                  <a:pt x="21600" y="22293"/>
                  <a:pt x="21566" y="22986"/>
                  <a:pt x="21500" y="23676"/>
                </a:cubicBezTo>
              </a:path>
              <a:path w="21600" h="23676" stroke="0" extrusionOk="0">
                <a:moveTo>
                  <a:pt x="-1" y="0"/>
                </a:moveTo>
                <a:cubicBezTo>
                  <a:pt x="11929" y="0"/>
                  <a:pt x="21600" y="9670"/>
                  <a:pt x="21600" y="21600"/>
                </a:cubicBezTo>
                <a:cubicBezTo>
                  <a:pt x="21600" y="22293"/>
                  <a:pt x="21566" y="22986"/>
                  <a:pt x="21500" y="23676"/>
                </a:cubicBezTo>
                <a:lnTo>
                  <a:pt x="0" y="21600"/>
                </a:lnTo>
                <a:close/>
              </a:path>
            </a:pathLst>
          </a:custGeom>
          <a:noFill/>
          <a:ln w="5715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6" name="Text Box 16"/>
          <p:cNvSpPr txBox="1">
            <a:spLocks noChangeArrowheads="1"/>
          </p:cNvSpPr>
          <p:nvPr/>
        </p:nvSpPr>
        <p:spPr bwMode="auto">
          <a:xfrm>
            <a:off x="2643189" y="2430066"/>
            <a:ext cx="2592387" cy="396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2000">
                <a:solidFill>
                  <a:srgbClr val="FF0000"/>
                </a:solidFill>
                <a:latin typeface="微软雅黑" panose="020B0503020204020204" pitchFamily="34" charset="-122"/>
                <a:ea typeface="微软雅黑" panose="020B0503020204020204" pitchFamily="34" charset="-122"/>
              </a:rPr>
              <a:t>∠</a:t>
            </a:r>
            <a:r>
              <a:rPr lang="en-US" altLang="zh-CN" sz="2000">
                <a:solidFill>
                  <a:srgbClr val="FF0000"/>
                </a:solidFill>
                <a:latin typeface="微软雅黑" panose="020B0503020204020204" pitchFamily="34" charset="-122"/>
                <a:ea typeface="微软雅黑" panose="020B0503020204020204" pitchFamily="34" charset="-122"/>
              </a:rPr>
              <a:t>A</a:t>
            </a:r>
            <a:r>
              <a:rPr lang="zh-CN" altLang="en-US" sz="2000">
                <a:solidFill>
                  <a:srgbClr val="FF0000"/>
                </a:solidFill>
                <a:latin typeface="微软雅黑" panose="020B0503020204020204" pitchFamily="34" charset="-122"/>
                <a:ea typeface="微软雅黑" panose="020B0503020204020204" pitchFamily="34" charset="-122"/>
              </a:rPr>
              <a:t>的对边</a:t>
            </a:r>
          </a:p>
        </p:txBody>
      </p:sp>
      <p:sp>
        <p:nvSpPr>
          <p:cNvPr id="17" name="Text Box 17"/>
          <p:cNvSpPr txBox="1">
            <a:spLocks noChangeArrowheads="1"/>
          </p:cNvSpPr>
          <p:nvPr/>
        </p:nvSpPr>
        <p:spPr bwMode="auto">
          <a:xfrm>
            <a:off x="395289" y="4030266"/>
            <a:ext cx="2592387" cy="396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2000">
                <a:solidFill>
                  <a:srgbClr val="FF0000"/>
                </a:solidFill>
                <a:latin typeface="微软雅黑" panose="020B0503020204020204" pitchFamily="34" charset="-122"/>
                <a:ea typeface="微软雅黑" panose="020B0503020204020204" pitchFamily="34" charset="-122"/>
              </a:rPr>
              <a:t>∠</a:t>
            </a:r>
            <a:r>
              <a:rPr lang="en-US" altLang="zh-CN" sz="2000">
                <a:solidFill>
                  <a:srgbClr val="FF0000"/>
                </a:solidFill>
                <a:latin typeface="微软雅黑" panose="020B0503020204020204" pitchFamily="34" charset="-122"/>
                <a:ea typeface="微软雅黑" panose="020B0503020204020204" pitchFamily="34" charset="-122"/>
              </a:rPr>
              <a:t>A</a:t>
            </a:r>
            <a:r>
              <a:rPr lang="zh-CN" altLang="en-US" sz="2000">
                <a:solidFill>
                  <a:srgbClr val="FF0000"/>
                </a:solidFill>
                <a:latin typeface="微软雅黑" panose="020B0503020204020204" pitchFamily="34" charset="-122"/>
                <a:ea typeface="微软雅黑" panose="020B0503020204020204" pitchFamily="34" charset="-122"/>
              </a:rPr>
              <a:t>的邻边</a:t>
            </a:r>
          </a:p>
        </p:txBody>
      </p:sp>
      <p:sp>
        <p:nvSpPr>
          <p:cNvPr id="18" name="Text Box 18"/>
          <p:cNvSpPr txBox="1">
            <a:spLocks noChangeArrowheads="1"/>
          </p:cNvSpPr>
          <p:nvPr/>
        </p:nvSpPr>
        <p:spPr bwMode="auto">
          <a:xfrm>
            <a:off x="5362575" y="2856310"/>
            <a:ext cx="2592388"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2000">
                <a:latin typeface="微软雅黑" panose="020B0503020204020204" pitchFamily="34" charset="-122"/>
                <a:ea typeface="微软雅黑" panose="020B0503020204020204" pitchFamily="34" charset="-122"/>
              </a:rPr>
              <a:t>∠</a:t>
            </a:r>
            <a:r>
              <a:rPr lang="en-US" altLang="zh-CN" sz="2000">
                <a:latin typeface="微软雅黑" panose="020B0503020204020204" pitchFamily="34" charset="-122"/>
                <a:ea typeface="微软雅黑" panose="020B0503020204020204" pitchFamily="34" charset="-122"/>
              </a:rPr>
              <a:t>A</a:t>
            </a:r>
            <a:r>
              <a:rPr lang="zh-CN" altLang="en-US" sz="2000">
                <a:latin typeface="微软雅黑" panose="020B0503020204020204" pitchFamily="34" charset="-122"/>
                <a:ea typeface="微软雅黑" panose="020B0503020204020204" pitchFamily="34" charset="-122"/>
              </a:rPr>
              <a:t>的对边</a:t>
            </a:r>
          </a:p>
        </p:txBody>
      </p:sp>
      <p:sp>
        <p:nvSpPr>
          <p:cNvPr id="19" name="Line 19"/>
          <p:cNvSpPr>
            <a:spLocks noChangeShapeType="1"/>
          </p:cNvSpPr>
          <p:nvPr/>
        </p:nvSpPr>
        <p:spPr bwMode="auto">
          <a:xfrm>
            <a:off x="5364164" y="3264694"/>
            <a:ext cx="1584325"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 name="Text Box 20"/>
          <p:cNvSpPr txBox="1">
            <a:spLocks noChangeArrowheads="1"/>
          </p:cNvSpPr>
          <p:nvPr/>
        </p:nvSpPr>
        <p:spPr bwMode="auto">
          <a:xfrm>
            <a:off x="5362575" y="3318273"/>
            <a:ext cx="2592388" cy="396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2000">
                <a:latin typeface="微软雅黑" panose="020B0503020204020204" pitchFamily="34" charset="-122"/>
                <a:ea typeface="微软雅黑" panose="020B0503020204020204" pitchFamily="34" charset="-122"/>
              </a:rPr>
              <a:t>∠</a:t>
            </a:r>
            <a:r>
              <a:rPr lang="en-US" altLang="zh-CN" sz="2000">
                <a:latin typeface="微软雅黑" panose="020B0503020204020204" pitchFamily="34" charset="-122"/>
                <a:ea typeface="微软雅黑" panose="020B0503020204020204" pitchFamily="34" charset="-122"/>
              </a:rPr>
              <a:t>A</a:t>
            </a:r>
            <a:r>
              <a:rPr lang="zh-CN" altLang="en-US" sz="2000">
                <a:latin typeface="微软雅黑" panose="020B0503020204020204" pitchFamily="34" charset="-122"/>
                <a:ea typeface="微软雅黑" panose="020B0503020204020204" pitchFamily="34" charset="-122"/>
              </a:rPr>
              <a:t>的邻边</a:t>
            </a:r>
          </a:p>
        </p:txBody>
      </p:sp>
      <p:sp>
        <p:nvSpPr>
          <p:cNvPr id="21" name="Text Box 21"/>
          <p:cNvSpPr txBox="1">
            <a:spLocks noChangeArrowheads="1"/>
          </p:cNvSpPr>
          <p:nvPr/>
        </p:nvSpPr>
        <p:spPr bwMode="auto">
          <a:xfrm>
            <a:off x="4140200" y="2986087"/>
            <a:ext cx="1295400"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2000">
                <a:latin typeface="微软雅黑" panose="020B0503020204020204" pitchFamily="34" charset="-122"/>
                <a:ea typeface="微软雅黑" panose="020B0503020204020204" pitchFamily="34" charset="-122"/>
              </a:rPr>
              <a:t>tanA</a:t>
            </a:r>
          </a:p>
        </p:txBody>
      </p:sp>
      <p:sp>
        <p:nvSpPr>
          <p:cNvPr id="22" name="Line 22"/>
          <p:cNvSpPr>
            <a:spLocks noChangeShapeType="1"/>
          </p:cNvSpPr>
          <p:nvPr/>
        </p:nvSpPr>
        <p:spPr bwMode="auto">
          <a:xfrm>
            <a:off x="4881564" y="3143250"/>
            <a:ext cx="312737"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 name="Line 23"/>
          <p:cNvSpPr>
            <a:spLocks noChangeShapeType="1"/>
          </p:cNvSpPr>
          <p:nvPr/>
        </p:nvSpPr>
        <p:spPr bwMode="auto">
          <a:xfrm>
            <a:off x="4883150" y="3290888"/>
            <a:ext cx="312738"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5" name="Text Box 25"/>
          <p:cNvSpPr txBox="1">
            <a:spLocks noChangeArrowheads="1"/>
          </p:cNvSpPr>
          <p:nvPr/>
        </p:nvSpPr>
        <p:spPr bwMode="auto">
          <a:xfrm>
            <a:off x="4140200" y="771525"/>
            <a:ext cx="3671888" cy="854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000" dirty="0">
                <a:latin typeface="微软雅黑" panose="020B0503020204020204" pitchFamily="34" charset="-122"/>
                <a:ea typeface="微软雅黑" panose="020B0503020204020204" pitchFamily="34" charset="-122"/>
              </a:rPr>
              <a:t>在</a:t>
            </a:r>
            <a:r>
              <a:rPr lang="en-US" altLang="zh-CN" sz="2000" dirty="0">
                <a:latin typeface="微软雅黑" panose="020B0503020204020204" pitchFamily="34" charset="-122"/>
                <a:ea typeface="微软雅黑" panose="020B0503020204020204" pitchFamily="34" charset="-122"/>
              </a:rPr>
              <a:t>Rt△ABC</a:t>
            </a:r>
            <a:r>
              <a:rPr lang="zh-CN" altLang="en-US" sz="2000" dirty="0">
                <a:latin typeface="微软雅黑" panose="020B0503020204020204" pitchFamily="34" charset="-122"/>
                <a:ea typeface="微软雅黑" panose="020B0503020204020204" pitchFamily="34" charset="-122"/>
              </a:rPr>
              <a:t>中</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如果锐角</a:t>
            </a:r>
            <a:r>
              <a:rPr lang="en-US" altLang="zh-CN" sz="2000" dirty="0">
                <a:latin typeface="微软雅黑" panose="020B0503020204020204" pitchFamily="34" charset="-122"/>
                <a:ea typeface="微软雅黑" panose="020B0503020204020204" pitchFamily="34" charset="-122"/>
              </a:rPr>
              <a:t>A</a:t>
            </a:r>
            <a:r>
              <a:rPr lang="zh-CN" altLang="en-US" sz="2000" dirty="0">
                <a:latin typeface="微软雅黑" panose="020B0503020204020204" pitchFamily="34" charset="-122"/>
                <a:ea typeface="微软雅黑" panose="020B0503020204020204" pitchFamily="34" charset="-122"/>
              </a:rPr>
              <a:t>确定</a:t>
            </a:r>
            <a:r>
              <a:rPr lang="en-US" altLang="zh-CN" sz="2000" dirty="0">
                <a:latin typeface="微软雅黑" panose="020B0503020204020204" pitchFamily="34" charset="-122"/>
                <a:ea typeface="微软雅黑" panose="020B0503020204020204" pitchFamily="34" charset="-122"/>
              </a:rPr>
              <a:t>,</a:t>
            </a:r>
          </a:p>
          <a:p>
            <a:pPr>
              <a:spcBef>
                <a:spcPct val="50000"/>
              </a:spcBef>
              <a:buFont typeface="Arial" panose="020B0604020202020204" pitchFamily="34" charset="0"/>
              <a:buNone/>
            </a:pPr>
            <a:endParaRPr lang="en-US" sz="2000" dirty="0">
              <a:latin typeface="微软雅黑" panose="020B0503020204020204" pitchFamily="34" charset="-122"/>
              <a:ea typeface="微软雅黑" panose="020B0503020204020204" pitchFamily="34" charset="-122"/>
            </a:endParaRPr>
          </a:p>
        </p:txBody>
      </p:sp>
      <p:sp>
        <p:nvSpPr>
          <p:cNvPr id="28" name="Text Box 28"/>
          <p:cNvSpPr txBox="1">
            <a:spLocks noChangeArrowheads="1"/>
          </p:cNvSpPr>
          <p:nvPr/>
        </p:nvSpPr>
        <p:spPr bwMode="auto">
          <a:xfrm>
            <a:off x="4184651" y="1293019"/>
            <a:ext cx="3673475"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000">
                <a:latin typeface="微软雅黑" panose="020B0503020204020204" pitchFamily="34" charset="-122"/>
                <a:ea typeface="微软雅黑" panose="020B0503020204020204" pitchFamily="34" charset="-122"/>
              </a:rPr>
              <a:t>那么∠</a:t>
            </a:r>
            <a:r>
              <a:rPr lang="en-US" altLang="zh-CN" sz="2000">
                <a:latin typeface="微软雅黑" panose="020B0503020204020204" pitchFamily="34" charset="-122"/>
                <a:ea typeface="微软雅黑" panose="020B0503020204020204" pitchFamily="34" charset="-122"/>
              </a:rPr>
              <a:t>A</a:t>
            </a:r>
            <a:r>
              <a:rPr lang="zh-CN" altLang="en-US" sz="2000">
                <a:latin typeface="微软雅黑" panose="020B0503020204020204" pitchFamily="34" charset="-122"/>
                <a:ea typeface="微软雅黑" panose="020B0503020204020204" pitchFamily="34" charset="-122"/>
              </a:rPr>
              <a:t>的对边与邻边的比</a:t>
            </a:r>
          </a:p>
        </p:txBody>
      </p:sp>
      <p:sp>
        <p:nvSpPr>
          <p:cNvPr id="30" name="Text Box 30"/>
          <p:cNvSpPr txBox="1">
            <a:spLocks noChangeArrowheads="1"/>
          </p:cNvSpPr>
          <p:nvPr/>
        </p:nvSpPr>
        <p:spPr bwMode="auto">
          <a:xfrm>
            <a:off x="4184650" y="1833562"/>
            <a:ext cx="1944688"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2000" dirty="0">
                <a:latin typeface="微软雅黑" panose="020B0503020204020204" pitchFamily="34" charset="-122"/>
                <a:ea typeface="微软雅黑" panose="020B0503020204020204" pitchFamily="34" charset="-122"/>
              </a:rPr>
              <a:t>随之确定</a:t>
            </a:r>
            <a:r>
              <a:rPr lang="en-US" altLang="zh-CN" sz="2000" dirty="0">
                <a:latin typeface="微软雅黑" panose="020B0503020204020204" pitchFamily="34" charset="-122"/>
                <a:ea typeface="微软雅黑" panose="020B0503020204020204" pitchFamily="34" charset="-122"/>
              </a:rPr>
              <a:t>,</a:t>
            </a:r>
          </a:p>
        </p:txBody>
      </p:sp>
      <p:sp>
        <p:nvSpPr>
          <p:cNvPr id="31" name="Text Box 31"/>
          <p:cNvSpPr txBox="1">
            <a:spLocks noChangeArrowheads="1"/>
          </p:cNvSpPr>
          <p:nvPr/>
        </p:nvSpPr>
        <p:spPr bwMode="auto">
          <a:xfrm>
            <a:off x="5337175" y="1833562"/>
            <a:ext cx="1584325" cy="396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2000">
                <a:latin typeface="微软雅黑" panose="020B0503020204020204" pitchFamily="34" charset="-122"/>
                <a:ea typeface="微软雅黑" panose="020B0503020204020204" pitchFamily="34" charset="-122"/>
              </a:rPr>
              <a:t>这个比叫做</a:t>
            </a:r>
          </a:p>
        </p:txBody>
      </p:sp>
      <p:sp>
        <p:nvSpPr>
          <p:cNvPr id="32" name="Text Box 32"/>
          <p:cNvSpPr txBox="1">
            <a:spLocks noChangeArrowheads="1"/>
          </p:cNvSpPr>
          <p:nvPr/>
        </p:nvSpPr>
        <p:spPr bwMode="auto">
          <a:xfrm>
            <a:off x="4186239" y="2375298"/>
            <a:ext cx="1584325" cy="396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2000">
                <a:solidFill>
                  <a:srgbClr val="FF0000"/>
                </a:solidFill>
                <a:latin typeface="微软雅黑" panose="020B0503020204020204" pitchFamily="34" charset="-122"/>
                <a:ea typeface="微软雅黑" panose="020B0503020204020204" pitchFamily="34" charset="-122"/>
              </a:rPr>
              <a:t>∠</a:t>
            </a:r>
            <a:r>
              <a:rPr lang="en-US" altLang="zh-CN" sz="2000">
                <a:solidFill>
                  <a:srgbClr val="FF0000"/>
                </a:solidFill>
                <a:latin typeface="微软雅黑" panose="020B0503020204020204" pitchFamily="34" charset="-122"/>
                <a:ea typeface="微软雅黑" panose="020B0503020204020204" pitchFamily="34" charset="-122"/>
              </a:rPr>
              <a:t>A</a:t>
            </a:r>
            <a:r>
              <a:rPr lang="zh-CN" altLang="en-US" sz="2000">
                <a:solidFill>
                  <a:srgbClr val="FF0000"/>
                </a:solidFill>
                <a:latin typeface="微软雅黑" panose="020B0503020204020204" pitchFamily="34" charset="-122"/>
                <a:ea typeface="微软雅黑" panose="020B0503020204020204" pitchFamily="34" charset="-122"/>
              </a:rPr>
              <a:t>的正切</a:t>
            </a:r>
            <a:r>
              <a:rPr lang="en-US" altLang="zh-CN" sz="2000">
                <a:solidFill>
                  <a:srgbClr val="FF0000"/>
                </a:solidFill>
                <a:latin typeface="微软雅黑" panose="020B0503020204020204" pitchFamily="34" charset="-122"/>
                <a:ea typeface="微软雅黑" panose="020B0503020204020204" pitchFamily="34" charset="-122"/>
              </a:rPr>
              <a:t>.</a:t>
            </a:r>
          </a:p>
        </p:txBody>
      </p:sp>
      <p:sp>
        <p:nvSpPr>
          <p:cNvPr id="33" name="Text Box 33"/>
          <p:cNvSpPr txBox="1">
            <a:spLocks noChangeArrowheads="1"/>
          </p:cNvSpPr>
          <p:nvPr/>
        </p:nvSpPr>
        <p:spPr bwMode="auto">
          <a:xfrm>
            <a:off x="5580063" y="2375298"/>
            <a:ext cx="2165350" cy="396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2000">
                <a:solidFill>
                  <a:srgbClr val="FF0000"/>
                </a:solidFill>
                <a:latin typeface="微软雅黑" panose="020B0503020204020204" pitchFamily="34" charset="-122"/>
                <a:ea typeface="微软雅黑" panose="020B0503020204020204" pitchFamily="34" charset="-122"/>
              </a:rPr>
              <a:t>记作</a:t>
            </a:r>
            <a:r>
              <a:rPr lang="en-US" altLang="zh-CN" sz="2000">
                <a:solidFill>
                  <a:srgbClr val="FF0000"/>
                </a:solidFill>
                <a:latin typeface="微软雅黑" panose="020B0503020204020204" pitchFamily="34" charset="-122"/>
                <a:ea typeface="微软雅黑" panose="020B0503020204020204" pitchFamily="34" charset="-122"/>
              </a:rPr>
              <a:t>:tanA</a:t>
            </a:r>
          </a:p>
        </p:txBody>
      </p:sp>
      <p:sp>
        <p:nvSpPr>
          <p:cNvPr id="34" name="Text Box 34"/>
          <p:cNvSpPr txBox="1">
            <a:spLocks noChangeArrowheads="1"/>
          </p:cNvSpPr>
          <p:nvPr/>
        </p:nvSpPr>
        <p:spPr bwMode="auto">
          <a:xfrm>
            <a:off x="7843838" y="2640807"/>
            <a:ext cx="900112"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2000">
                <a:latin typeface="微软雅黑" panose="020B0503020204020204" pitchFamily="34" charset="-122"/>
                <a:ea typeface="微软雅黑" panose="020B0503020204020204" pitchFamily="34" charset="-122"/>
              </a:rPr>
              <a:t>读？</a:t>
            </a:r>
          </a:p>
        </p:txBody>
      </p:sp>
      <p:sp>
        <p:nvSpPr>
          <p:cNvPr id="35" name="Text Box 35"/>
          <p:cNvSpPr txBox="1">
            <a:spLocks noChangeArrowheads="1"/>
          </p:cNvSpPr>
          <p:nvPr/>
        </p:nvSpPr>
        <p:spPr bwMode="auto">
          <a:xfrm>
            <a:off x="3417889" y="3949304"/>
            <a:ext cx="5476875" cy="397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2000">
                <a:solidFill>
                  <a:srgbClr val="FF0000"/>
                </a:solidFill>
                <a:latin typeface="微软雅黑" panose="020B0503020204020204" pitchFamily="34" charset="-122"/>
                <a:ea typeface="微软雅黑" panose="020B0503020204020204" pitchFamily="34" charset="-122"/>
              </a:rPr>
              <a:t>思考  </a:t>
            </a:r>
            <a:r>
              <a:rPr lang="zh-CN" altLang="en-US" sz="2000">
                <a:latin typeface="微软雅黑" panose="020B0503020204020204" pitchFamily="34" charset="-122"/>
                <a:ea typeface="微软雅黑" panose="020B0503020204020204" pitchFamily="34" charset="-122"/>
              </a:rPr>
              <a:t>梯子的倾斜程度与</a:t>
            </a:r>
            <a:r>
              <a:rPr lang="en-US" altLang="zh-CN" sz="2000">
                <a:solidFill>
                  <a:srgbClr val="FF0000"/>
                </a:solidFill>
                <a:latin typeface="微软雅黑" panose="020B0503020204020204" pitchFamily="34" charset="-122"/>
                <a:ea typeface="微软雅黑" panose="020B0503020204020204" pitchFamily="34" charset="-122"/>
              </a:rPr>
              <a:t>tanA</a:t>
            </a:r>
            <a:r>
              <a:rPr lang="zh-CN" altLang="en-US" sz="2000">
                <a:latin typeface="微软雅黑" panose="020B0503020204020204" pitchFamily="34" charset="-122"/>
                <a:ea typeface="微软雅黑" panose="020B0503020204020204" pitchFamily="34" charset="-122"/>
              </a:rPr>
              <a:t>有关系吗</a:t>
            </a:r>
            <a:r>
              <a:rPr lang="zh-CN" altLang="en-US" sz="2000">
                <a:solidFill>
                  <a:srgbClr val="FF0000"/>
                </a:solidFill>
                <a:latin typeface="微软雅黑" panose="020B0503020204020204" pitchFamily="34" charset="-122"/>
                <a:ea typeface="微软雅黑" panose="020B0503020204020204" pitchFamily="34" charset="-122"/>
              </a:rPr>
              <a:t>？</a:t>
            </a:r>
          </a:p>
        </p:txBody>
      </p:sp>
      <p:sp>
        <p:nvSpPr>
          <p:cNvPr id="12317" name="Freeform 85"/>
          <p:cNvSpPr>
            <a:spLocks noChangeArrowheads="1"/>
          </p:cNvSpPr>
          <p:nvPr/>
        </p:nvSpPr>
        <p:spPr bwMode="auto">
          <a:xfrm>
            <a:off x="976313" y="160735"/>
            <a:ext cx="55562" cy="4238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2318" name="组合 37"/>
          <p:cNvGrpSpPr/>
          <p:nvPr/>
        </p:nvGrpSpPr>
        <p:grpSpPr bwMode="auto">
          <a:xfrm>
            <a:off x="274639" y="122635"/>
            <a:ext cx="2136775" cy="511969"/>
            <a:chOff x="445652" y="218396"/>
            <a:chExt cx="2136260" cy="515092"/>
          </a:xfrm>
        </p:grpSpPr>
        <p:sp>
          <p:nvSpPr>
            <p:cNvPr id="39" name="TextBox 38"/>
            <p:cNvSpPr txBox="1"/>
            <p:nvPr/>
          </p:nvSpPr>
          <p:spPr bwMode="auto">
            <a:xfrm>
              <a:off x="1105893" y="272301"/>
              <a:ext cx="1415709"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微软雅黑" panose="020B0503020204020204" pitchFamily="34" charset="-122"/>
                  <a:ea typeface="微软雅黑" panose="020B0503020204020204" pitchFamily="34" charset="-122"/>
                </a:rPr>
                <a:t>要点归纳</a:t>
              </a:r>
              <a:endParaRPr lang="en-US" altLang="zh-CN" sz="2400" b="1" kern="0" dirty="0">
                <a:latin typeface="微软雅黑" panose="020B0503020204020204" pitchFamily="34" charset="-122"/>
                <a:ea typeface="微软雅黑" panose="020B0503020204020204" pitchFamily="34" charset="-122"/>
              </a:endParaRPr>
            </a:p>
          </p:txBody>
        </p:sp>
        <p:cxnSp>
          <p:nvCxnSpPr>
            <p:cNvPr id="12320"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2321"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dissolv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1000" fill="hold"/>
                                        <p:tgtEl>
                                          <p:spTgt spid="25"/>
                                        </p:tgtEl>
                                        <p:attrNameLst>
                                          <p:attrName>ppt_w</p:attrName>
                                        </p:attrNameLst>
                                      </p:cBhvr>
                                      <p:tavLst>
                                        <p:tav tm="0">
                                          <p:val>
                                            <p:strVal val="#ppt_w*0.70"/>
                                          </p:val>
                                        </p:tav>
                                        <p:tav tm="100000">
                                          <p:val>
                                            <p:strVal val="#ppt_w"/>
                                          </p:val>
                                        </p:tav>
                                      </p:tavLst>
                                    </p:anim>
                                    <p:anim calcmode="lin" valueType="num">
                                      <p:cBhvr>
                                        <p:cTn id="18" dur="1000" fill="hold"/>
                                        <p:tgtEl>
                                          <p:spTgt spid="25"/>
                                        </p:tgtEl>
                                        <p:attrNameLst>
                                          <p:attrName>ppt_h</p:attrName>
                                        </p:attrNameLst>
                                      </p:cBhvr>
                                      <p:tavLst>
                                        <p:tav tm="0">
                                          <p:val>
                                            <p:strVal val="#ppt_h"/>
                                          </p:val>
                                        </p:tav>
                                        <p:tav tm="100000">
                                          <p:val>
                                            <p:strVal val="#ppt_h"/>
                                          </p:val>
                                        </p:tav>
                                      </p:tavLst>
                                    </p:anim>
                                    <p:animEffect transition="in" filter="fade">
                                      <p:cBhvr>
                                        <p:cTn id="19" dur="1000"/>
                                        <p:tgtEl>
                                          <p:spTgt spid="25"/>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1000" fill="hold"/>
                                        <p:tgtEl>
                                          <p:spTgt spid="28"/>
                                        </p:tgtEl>
                                        <p:attrNameLst>
                                          <p:attrName>ppt_w</p:attrName>
                                        </p:attrNameLst>
                                      </p:cBhvr>
                                      <p:tavLst>
                                        <p:tav tm="0">
                                          <p:val>
                                            <p:strVal val="#ppt_w*0.70"/>
                                          </p:val>
                                        </p:tav>
                                        <p:tav tm="100000">
                                          <p:val>
                                            <p:strVal val="#ppt_w"/>
                                          </p:val>
                                        </p:tav>
                                      </p:tavLst>
                                    </p:anim>
                                    <p:anim calcmode="lin" valueType="num">
                                      <p:cBhvr>
                                        <p:cTn id="25" dur="1000" fill="hold"/>
                                        <p:tgtEl>
                                          <p:spTgt spid="28"/>
                                        </p:tgtEl>
                                        <p:attrNameLst>
                                          <p:attrName>ppt_h</p:attrName>
                                        </p:attrNameLst>
                                      </p:cBhvr>
                                      <p:tavLst>
                                        <p:tav tm="0">
                                          <p:val>
                                            <p:strVal val="#ppt_h"/>
                                          </p:val>
                                        </p:tav>
                                        <p:tav tm="100000">
                                          <p:val>
                                            <p:strVal val="#ppt_h"/>
                                          </p:val>
                                        </p:tav>
                                      </p:tavLst>
                                    </p:anim>
                                    <p:animEffect transition="in" filter="fade">
                                      <p:cBhvr>
                                        <p:cTn id="26" dur="1000"/>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p:cTn id="31" dur="1000" fill="hold"/>
                                        <p:tgtEl>
                                          <p:spTgt spid="30"/>
                                        </p:tgtEl>
                                        <p:attrNameLst>
                                          <p:attrName>ppt_w</p:attrName>
                                        </p:attrNameLst>
                                      </p:cBhvr>
                                      <p:tavLst>
                                        <p:tav tm="0">
                                          <p:val>
                                            <p:strVal val="#ppt_w*0.70"/>
                                          </p:val>
                                        </p:tav>
                                        <p:tav tm="100000">
                                          <p:val>
                                            <p:strVal val="#ppt_w"/>
                                          </p:val>
                                        </p:tav>
                                      </p:tavLst>
                                    </p:anim>
                                    <p:anim calcmode="lin" valueType="num">
                                      <p:cBhvr>
                                        <p:cTn id="32" dur="1000" fill="hold"/>
                                        <p:tgtEl>
                                          <p:spTgt spid="30"/>
                                        </p:tgtEl>
                                        <p:attrNameLst>
                                          <p:attrName>ppt_h</p:attrName>
                                        </p:attrNameLst>
                                      </p:cBhvr>
                                      <p:tavLst>
                                        <p:tav tm="0">
                                          <p:val>
                                            <p:strVal val="#ppt_h"/>
                                          </p:val>
                                        </p:tav>
                                        <p:tav tm="100000">
                                          <p:val>
                                            <p:strVal val="#ppt_h"/>
                                          </p:val>
                                        </p:tav>
                                      </p:tavLst>
                                    </p:anim>
                                    <p:animEffect transition="in" filter="fade">
                                      <p:cBhvr>
                                        <p:cTn id="33" dur="1000"/>
                                        <p:tgtEl>
                                          <p:spTgt spid="30"/>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31"/>
                                        </p:tgtEl>
                                        <p:attrNameLst>
                                          <p:attrName>style.visibility</p:attrName>
                                        </p:attrNameLst>
                                      </p:cBhvr>
                                      <p:to>
                                        <p:strVal val="visible"/>
                                      </p:to>
                                    </p:set>
                                    <p:anim calcmode="lin" valueType="num">
                                      <p:cBhvr>
                                        <p:cTn id="38" dur="1000" fill="hold"/>
                                        <p:tgtEl>
                                          <p:spTgt spid="31"/>
                                        </p:tgtEl>
                                        <p:attrNameLst>
                                          <p:attrName>ppt_w</p:attrName>
                                        </p:attrNameLst>
                                      </p:cBhvr>
                                      <p:tavLst>
                                        <p:tav tm="0">
                                          <p:val>
                                            <p:strVal val="#ppt_w*0.70"/>
                                          </p:val>
                                        </p:tav>
                                        <p:tav tm="100000">
                                          <p:val>
                                            <p:strVal val="#ppt_w"/>
                                          </p:val>
                                        </p:tav>
                                      </p:tavLst>
                                    </p:anim>
                                    <p:anim calcmode="lin" valueType="num">
                                      <p:cBhvr>
                                        <p:cTn id="39" dur="1000" fill="hold"/>
                                        <p:tgtEl>
                                          <p:spTgt spid="31"/>
                                        </p:tgtEl>
                                        <p:attrNameLst>
                                          <p:attrName>ppt_h</p:attrName>
                                        </p:attrNameLst>
                                      </p:cBhvr>
                                      <p:tavLst>
                                        <p:tav tm="0">
                                          <p:val>
                                            <p:strVal val="#ppt_h"/>
                                          </p:val>
                                        </p:tav>
                                        <p:tav tm="100000">
                                          <p:val>
                                            <p:strVal val="#ppt_h"/>
                                          </p:val>
                                        </p:tav>
                                      </p:tavLst>
                                    </p:anim>
                                    <p:animEffect transition="in" filter="fade">
                                      <p:cBhvr>
                                        <p:cTn id="40" dur="1000"/>
                                        <p:tgtEl>
                                          <p:spTgt spid="31"/>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strVal val="#ppt_w*0.70"/>
                                          </p:val>
                                        </p:tav>
                                        <p:tav tm="100000">
                                          <p:val>
                                            <p:strVal val="#ppt_w"/>
                                          </p:val>
                                        </p:tav>
                                      </p:tavLst>
                                    </p:anim>
                                    <p:anim calcmode="lin" valueType="num">
                                      <p:cBhvr>
                                        <p:cTn id="46" dur="1000" fill="hold"/>
                                        <p:tgtEl>
                                          <p:spTgt spid="32"/>
                                        </p:tgtEl>
                                        <p:attrNameLst>
                                          <p:attrName>ppt_h</p:attrName>
                                        </p:attrNameLst>
                                      </p:cBhvr>
                                      <p:tavLst>
                                        <p:tav tm="0">
                                          <p:val>
                                            <p:strVal val="#ppt_h"/>
                                          </p:val>
                                        </p:tav>
                                        <p:tav tm="100000">
                                          <p:val>
                                            <p:strVal val="#ppt_h"/>
                                          </p:val>
                                        </p:tav>
                                      </p:tavLst>
                                    </p:anim>
                                    <p:animEffect transition="in" filter="fade">
                                      <p:cBhvr>
                                        <p:cTn id="47" dur="10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grpId="0" nodeType="clickEffect">
                                  <p:stCondLst>
                                    <p:cond delay="0"/>
                                  </p:stCondLst>
                                  <p:childTnLst>
                                    <p:set>
                                      <p:cBhvr>
                                        <p:cTn id="51" dur="1" fill="hold">
                                          <p:stCondLst>
                                            <p:cond delay="0"/>
                                          </p:stCondLst>
                                        </p:cTn>
                                        <p:tgtEl>
                                          <p:spTgt spid="33"/>
                                        </p:tgtEl>
                                        <p:attrNameLst>
                                          <p:attrName>style.visibility</p:attrName>
                                        </p:attrNameLst>
                                      </p:cBhvr>
                                      <p:to>
                                        <p:strVal val="visible"/>
                                      </p:to>
                                    </p:set>
                                    <p:anim calcmode="lin" valueType="num">
                                      <p:cBhvr>
                                        <p:cTn id="52" dur="1000" fill="hold"/>
                                        <p:tgtEl>
                                          <p:spTgt spid="33"/>
                                        </p:tgtEl>
                                        <p:attrNameLst>
                                          <p:attrName>ppt_w</p:attrName>
                                        </p:attrNameLst>
                                      </p:cBhvr>
                                      <p:tavLst>
                                        <p:tav tm="0">
                                          <p:val>
                                            <p:strVal val="#ppt_w*0.70"/>
                                          </p:val>
                                        </p:tav>
                                        <p:tav tm="100000">
                                          <p:val>
                                            <p:strVal val="#ppt_w"/>
                                          </p:val>
                                        </p:tav>
                                      </p:tavLst>
                                    </p:anim>
                                    <p:anim calcmode="lin" valueType="num">
                                      <p:cBhvr>
                                        <p:cTn id="53" dur="1000" fill="hold"/>
                                        <p:tgtEl>
                                          <p:spTgt spid="33"/>
                                        </p:tgtEl>
                                        <p:attrNameLst>
                                          <p:attrName>ppt_h</p:attrName>
                                        </p:attrNameLst>
                                      </p:cBhvr>
                                      <p:tavLst>
                                        <p:tav tm="0">
                                          <p:val>
                                            <p:strVal val="#ppt_h"/>
                                          </p:val>
                                        </p:tav>
                                        <p:tav tm="100000">
                                          <p:val>
                                            <p:strVal val="#ppt_h"/>
                                          </p:val>
                                        </p:tav>
                                      </p:tavLst>
                                    </p:anim>
                                    <p:animEffect transition="in" filter="fade">
                                      <p:cBhvr>
                                        <p:cTn id="54" dur="1000"/>
                                        <p:tgtEl>
                                          <p:spTgt spid="33"/>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dissolve">
                                      <p:cBhvr>
                                        <p:cTn id="59" dur="500"/>
                                        <p:tgtEl>
                                          <p:spTgt spid="4"/>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dissolve">
                                      <p:cBhvr>
                                        <p:cTn id="62" dur="500"/>
                                        <p:tgtEl>
                                          <p:spTgt spid="34"/>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dissolve">
                                      <p:cBhvr>
                                        <p:cTn id="67" dur="500"/>
                                        <p:tgtEl>
                                          <p:spTgt spid="18"/>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dissolve">
                                      <p:cBhvr>
                                        <p:cTn id="70" dur="500"/>
                                        <p:tgtEl>
                                          <p:spTgt spid="19"/>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dissolve">
                                      <p:cBhvr>
                                        <p:cTn id="73" dur="500"/>
                                        <p:tgtEl>
                                          <p:spTgt spid="20"/>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dissolve">
                                      <p:cBhvr>
                                        <p:cTn id="76" dur="500"/>
                                        <p:tgtEl>
                                          <p:spTgt spid="21"/>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dissolve">
                                      <p:cBhvr>
                                        <p:cTn id="79" dur="500"/>
                                        <p:tgtEl>
                                          <p:spTgt spid="22"/>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dissolve">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dissolve">
                                      <p:cBhvr>
                                        <p:cTn id="8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utoUpdateAnimBg="0"/>
      <p:bldP spid="17" grpId="0" autoUpdateAnimBg="0"/>
      <p:bldP spid="18" grpId="0" autoUpdateAnimBg="0"/>
      <p:bldP spid="19" grpId="0" animBg="1"/>
      <p:bldP spid="20" grpId="0" autoUpdateAnimBg="0"/>
      <p:bldP spid="21" grpId="0" autoUpdateAnimBg="0"/>
      <p:bldP spid="22" grpId="0" animBg="1"/>
      <p:bldP spid="23" grpId="0" animBg="1"/>
      <p:bldP spid="25" grpId="0" autoUpdateAnimBg="0"/>
      <p:bldP spid="28" grpId="0" autoUpdateAnimBg="0"/>
      <p:bldP spid="30" grpId="0" autoUpdateAnimBg="0"/>
      <p:bldP spid="31" grpId="0" autoUpdateAnimBg="0"/>
      <p:bldP spid="32" grpId="0" autoUpdateAnimBg="0"/>
      <p:bldP spid="33" grpId="0" autoUpdateAnimBg="0"/>
      <p:bldP spid="34" grpId="0" autoUpdateAnimBg="0"/>
      <p:bldP spid="3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9"/>
          <p:cNvSpPr>
            <a:spLocks noChangeShapeType="1"/>
          </p:cNvSpPr>
          <p:nvPr/>
        </p:nvSpPr>
        <p:spPr bwMode="auto">
          <a:xfrm>
            <a:off x="2808288" y="982266"/>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15" name="Freeform 85"/>
          <p:cNvSpPr>
            <a:spLocks noChangeArrowheads="1"/>
          </p:cNvSpPr>
          <p:nvPr/>
        </p:nvSpPr>
        <p:spPr bwMode="auto">
          <a:xfrm>
            <a:off x="976313" y="160735"/>
            <a:ext cx="55562" cy="4238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3316" name="组合 5"/>
          <p:cNvGrpSpPr/>
          <p:nvPr/>
        </p:nvGrpSpPr>
        <p:grpSpPr bwMode="auto">
          <a:xfrm>
            <a:off x="274639" y="122635"/>
            <a:ext cx="2136775" cy="511969"/>
            <a:chOff x="445652" y="218396"/>
            <a:chExt cx="2136260" cy="515092"/>
          </a:xfrm>
        </p:grpSpPr>
        <p:sp>
          <p:nvSpPr>
            <p:cNvPr id="7" name="TextBox 6"/>
            <p:cNvSpPr txBox="1"/>
            <p:nvPr/>
          </p:nvSpPr>
          <p:spPr bwMode="auto">
            <a:xfrm>
              <a:off x="1105893" y="272301"/>
              <a:ext cx="1415709"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微软雅黑" panose="020B0503020204020204" pitchFamily="34" charset="-122"/>
                  <a:ea typeface="微软雅黑" panose="020B0503020204020204" pitchFamily="34" charset="-122"/>
                </a:rPr>
                <a:t>课堂探究</a:t>
              </a:r>
              <a:endParaRPr lang="en-US" altLang="zh-CN" sz="2400" b="1" kern="0" dirty="0">
                <a:latin typeface="微软雅黑" panose="020B0503020204020204" pitchFamily="34" charset="-122"/>
                <a:ea typeface="微软雅黑" panose="020B0503020204020204" pitchFamily="34" charset="-122"/>
              </a:endParaRPr>
            </a:p>
          </p:txBody>
        </p:sp>
        <p:cxnSp>
          <p:nvCxnSpPr>
            <p:cNvPr id="13318"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3319"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20" name="Group 2"/>
          <p:cNvGrpSpPr/>
          <p:nvPr/>
        </p:nvGrpSpPr>
        <p:grpSpPr bwMode="auto">
          <a:xfrm>
            <a:off x="2735264" y="3782616"/>
            <a:ext cx="6238875" cy="673894"/>
            <a:chOff x="1973" y="3339"/>
            <a:chExt cx="3991" cy="428"/>
          </a:xfrm>
        </p:grpSpPr>
        <p:sp>
          <p:nvSpPr>
            <p:cNvPr id="13321" name="AutoShape 3"/>
            <p:cNvSpPr>
              <a:spLocks noChangeArrowheads="1"/>
            </p:cNvSpPr>
            <p:nvPr/>
          </p:nvSpPr>
          <p:spPr bwMode="auto">
            <a:xfrm>
              <a:off x="2084" y="3339"/>
              <a:ext cx="3880" cy="409"/>
            </a:xfrm>
            <a:prstGeom prst="parallelogram">
              <a:avLst>
                <a:gd name="adj" fmla="val 237164"/>
              </a:avLst>
            </a:prstGeom>
            <a:solidFill>
              <a:schemeClr val="accent1"/>
            </a:solidFill>
            <a:ln w="9525">
              <a:solidFill>
                <a:schemeClr val="tx1"/>
              </a:solidFill>
              <a:miter lim="800000"/>
            </a:ln>
          </p:spPr>
          <p:txBody>
            <a:bodyPr/>
            <a:lstStyle/>
            <a:p>
              <a:endParaRPr lang="zh-CN" altLang="en-US">
                <a:latin typeface="Calibri" panose="020F0502020204030204" pitchFamily="34" charset="0"/>
              </a:endParaRPr>
            </a:p>
          </p:txBody>
        </p:sp>
        <p:sp>
          <p:nvSpPr>
            <p:cNvPr id="13322" name="Line 4"/>
            <p:cNvSpPr>
              <a:spLocks noChangeShapeType="1"/>
            </p:cNvSpPr>
            <p:nvPr/>
          </p:nvSpPr>
          <p:spPr bwMode="auto">
            <a:xfrm>
              <a:off x="1973" y="3747"/>
              <a:ext cx="3325" cy="20"/>
            </a:xfrm>
            <a:prstGeom prst="line">
              <a:avLst/>
            </a:prstGeom>
            <a:noFill/>
            <a:ln w="5715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23" name="Line 5"/>
            <p:cNvSpPr>
              <a:spLocks noChangeShapeType="1"/>
            </p:cNvSpPr>
            <p:nvPr/>
          </p:nvSpPr>
          <p:spPr bwMode="auto">
            <a:xfrm>
              <a:off x="2694" y="3520"/>
              <a:ext cx="2771"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24" name="Line 6"/>
            <p:cNvSpPr>
              <a:spLocks noChangeShapeType="1"/>
            </p:cNvSpPr>
            <p:nvPr/>
          </p:nvSpPr>
          <p:spPr bwMode="auto">
            <a:xfrm flipH="1">
              <a:off x="4467" y="3339"/>
              <a:ext cx="832" cy="40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25" name="Line 7"/>
            <p:cNvSpPr>
              <a:spLocks noChangeShapeType="1"/>
            </p:cNvSpPr>
            <p:nvPr/>
          </p:nvSpPr>
          <p:spPr bwMode="auto">
            <a:xfrm flipH="1">
              <a:off x="2860" y="3339"/>
              <a:ext cx="997" cy="40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26" name="Line 8"/>
            <p:cNvSpPr>
              <a:spLocks noChangeShapeType="1"/>
            </p:cNvSpPr>
            <p:nvPr/>
          </p:nvSpPr>
          <p:spPr bwMode="auto">
            <a:xfrm flipH="1">
              <a:off x="3746" y="3339"/>
              <a:ext cx="887" cy="40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3327" name="AutoShape 9"/>
          <p:cNvSpPr>
            <a:spLocks noChangeArrowheads="1"/>
          </p:cNvSpPr>
          <p:nvPr/>
        </p:nvSpPr>
        <p:spPr bwMode="auto">
          <a:xfrm>
            <a:off x="7485063" y="715566"/>
            <a:ext cx="781050" cy="3711178"/>
          </a:xfrm>
          <a:prstGeom prst="cube">
            <a:avLst>
              <a:gd name="adj" fmla="val 25000"/>
            </a:avLst>
          </a:prstGeom>
          <a:gradFill rotWithShape="1">
            <a:gsLst>
              <a:gs pos="0">
                <a:srgbClr val="FF33CC"/>
              </a:gs>
              <a:gs pos="100000">
                <a:srgbClr val="76185E"/>
              </a:gs>
            </a:gsLst>
            <a:path path="rect">
              <a:fillToRect l="100000" t="100000"/>
            </a:path>
          </a:gradFill>
          <a:ln w="9525">
            <a:solidFill>
              <a:schemeClr val="tx1"/>
            </a:solidFill>
            <a:miter lim="800000"/>
          </a:ln>
        </p:spPr>
        <p:txBody>
          <a:bodyPr/>
          <a:lstStyle/>
          <a:p>
            <a:endParaRPr lang="zh-CN" altLang="en-US">
              <a:latin typeface="Calibri" panose="020F0502020204030204" pitchFamily="34" charset="0"/>
            </a:endParaRPr>
          </a:p>
        </p:txBody>
      </p:sp>
      <p:sp>
        <p:nvSpPr>
          <p:cNvPr id="13328" name="Text Box 24"/>
          <p:cNvSpPr txBox="1">
            <a:spLocks noChangeArrowheads="1"/>
          </p:cNvSpPr>
          <p:nvPr/>
        </p:nvSpPr>
        <p:spPr bwMode="auto">
          <a:xfrm>
            <a:off x="573088" y="857250"/>
            <a:ext cx="53070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lang="zh-CN" altLang="en-US" b="1" dirty="0">
                <a:latin typeface="微软雅黑" panose="020B0503020204020204" pitchFamily="34" charset="-122"/>
                <a:ea typeface="微软雅黑" panose="020B0503020204020204" pitchFamily="34" charset="-122"/>
              </a:rPr>
              <a:t>梯子在上升变</a:t>
            </a:r>
            <a:r>
              <a:rPr lang="zh-CN" altLang="en-US" b="1" dirty="0">
                <a:solidFill>
                  <a:srgbClr val="FF0000"/>
                </a:solidFill>
                <a:latin typeface="微软雅黑" panose="020B0503020204020204" pitchFamily="34" charset="-122"/>
                <a:ea typeface="微软雅黑" panose="020B0503020204020204" pitchFamily="34" charset="-122"/>
              </a:rPr>
              <a:t>陡</a:t>
            </a:r>
            <a:r>
              <a:rPr lang="zh-CN" altLang="en-US" b="1" dirty="0">
                <a:latin typeface="微软雅黑" panose="020B0503020204020204" pitchFamily="34" charset="-122"/>
                <a:ea typeface="微软雅黑" panose="020B0503020204020204" pitchFamily="34" charset="-122"/>
              </a:rPr>
              <a:t>过程中，</a:t>
            </a:r>
            <a:r>
              <a:rPr lang="zh-CN" altLang="en-US" b="1" dirty="0">
                <a:solidFill>
                  <a:srgbClr val="FF0000"/>
                </a:solidFill>
                <a:latin typeface="微软雅黑" panose="020B0503020204020204" pitchFamily="34" charset="-122"/>
                <a:ea typeface="微软雅黑" panose="020B0503020204020204" pitchFamily="34" charset="-122"/>
              </a:rPr>
              <a:t>倾斜角、</a:t>
            </a:r>
            <a:r>
              <a:rPr lang="zh-CN" altLang="en-US" b="1" dirty="0">
                <a:latin typeface="微软雅黑" panose="020B0503020204020204" pitchFamily="34" charset="-122"/>
                <a:ea typeface="微软雅黑" panose="020B0503020204020204" pitchFamily="34" charset="-122"/>
              </a:rPr>
              <a:t>铅直高度、水平宽度是如何变化的？ </a:t>
            </a:r>
          </a:p>
        </p:txBody>
      </p:sp>
      <p:sp>
        <p:nvSpPr>
          <p:cNvPr id="13329" name="Line 25"/>
          <p:cNvSpPr>
            <a:spLocks noChangeShapeType="1"/>
          </p:cNvSpPr>
          <p:nvPr/>
        </p:nvSpPr>
        <p:spPr bwMode="auto">
          <a:xfrm>
            <a:off x="8051800" y="2926556"/>
            <a:ext cx="0" cy="1500188"/>
          </a:xfrm>
          <a:prstGeom prst="line">
            <a:avLst/>
          </a:prstGeom>
          <a:noFill/>
          <a:ln w="76200">
            <a:solidFill>
              <a:srgbClr val="66FF66"/>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30" name="Line 26"/>
          <p:cNvSpPr>
            <a:spLocks noChangeShapeType="1"/>
          </p:cNvSpPr>
          <p:nvPr/>
        </p:nvSpPr>
        <p:spPr bwMode="auto">
          <a:xfrm>
            <a:off x="3230564" y="4426744"/>
            <a:ext cx="4821237" cy="0"/>
          </a:xfrm>
          <a:prstGeom prst="line">
            <a:avLst/>
          </a:prstGeom>
          <a:noFill/>
          <a:ln w="76200">
            <a:solidFill>
              <a:srgbClr val="FFFF66"/>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31" name="Text Box 27"/>
          <p:cNvSpPr txBox="1">
            <a:spLocks noChangeArrowheads="1"/>
          </p:cNvSpPr>
          <p:nvPr/>
        </p:nvSpPr>
        <p:spPr bwMode="auto">
          <a:xfrm>
            <a:off x="5075238" y="4498182"/>
            <a:ext cx="20558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b="1">
                <a:latin typeface="微软雅黑" panose="020B0503020204020204" pitchFamily="34" charset="-122"/>
                <a:ea typeface="微软雅黑" panose="020B0503020204020204" pitchFamily="34" charset="-122"/>
              </a:rPr>
              <a:t>水平宽度</a:t>
            </a:r>
          </a:p>
        </p:txBody>
      </p:sp>
      <p:sp>
        <p:nvSpPr>
          <p:cNvPr id="13332" name="Text Box 28"/>
          <p:cNvSpPr txBox="1">
            <a:spLocks noChangeArrowheads="1"/>
          </p:cNvSpPr>
          <p:nvPr/>
        </p:nvSpPr>
        <p:spPr bwMode="auto">
          <a:xfrm>
            <a:off x="7471172" y="2718197"/>
            <a:ext cx="615553" cy="2065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800" b="1">
                <a:solidFill>
                  <a:srgbClr val="66FF66"/>
                </a:solidFill>
                <a:latin typeface="微软雅黑" panose="020B0503020204020204" pitchFamily="34" charset="-122"/>
                <a:ea typeface="微软雅黑" panose="020B0503020204020204" pitchFamily="34" charset="-122"/>
              </a:rPr>
              <a:t>铅直高度</a:t>
            </a:r>
          </a:p>
        </p:txBody>
      </p:sp>
      <p:sp>
        <p:nvSpPr>
          <p:cNvPr id="13333" name="Arc 29"/>
          <p:cNvSpPr/>
          <p:nvPr/>
        </p:nvSpPr>
        <p:spPr bwMode="auto">
          <a:xfrm>
            <a:off x="4368801" y="4070748"/>
            <a:ext cx="206375" cy="359569"/>
          </a:xfrm>
          <a:custGeom>
            <a:avLst/>
            <a:gdLst>
              <a:gd name="T0" fmla="*/ 0 w 20964"/>
              <a:gd name="T1" fmla="*/ 0 h 21694"/>
              <a:gd name="T2" fmla="*/ 206375 w 20964"/>
              <a:gd name="T3" fmla="*/ 361950 h 21694"/>
              <a:gd name="T4" fmla="*/ -3052 w 20964"/>
              <a:gd name="T5" fmla="*/ 358863 h 21694"/>
              <a:gd name="T6" fmla="*/ 0 60000 65536"/>
              <a:gd name="T7" fmla="*/ 0 60000 65536"/>
              <a:gd name="T8" fmla="*/ 0 60000 65536"/>
              <a:gd name="T9" fmla="*/ 0 w 20964"/>
              <a:gd name="T10" fmla="*/ 0 h 21694"/>
              <a:gd name="T11" fmla="*/ 20964 w 20964"/>
              <a:gd name="T12" fmla="*/ 21694 h 21694"/>
            </a:gdLst>
            <a:ahLst/>
            <a:cxnLst>
              <a:cxn ang="T6">
                <a:pos x="T0" y="T1"/>
              </a:cxn>
              <a:cxn ang="T7">
                <a:pos x="T2" y="T3"/>
              </a:cxn>
              <a:cxn ang="T8">
                <a:pos x="T4" y="T5"/>
              </a:cxn>
            </a:cxnLst>
            <a:rect l="T9" t="T10" r="T11" b="T12"/>
            <a:pathLst>
              <a:path w="20964" h="21694" fill="none" extrusionOk="0">
                <a:moveTo>
                  <a:pt x="1" y="-88"/>
                </a:moveTo>
                <a:cubicBezTo>
                  <a:pt x="11807" y="82"/>
                  <a:pt x="21289" y="9702"/>
                  <a:pt x="21289" y="21509"/>
                </a:cubicBezTo>
                <a:cubicBezTo>
                  <a:pt x="21289" y="21571"/>
                  <a:pt x="21288" y="21634"/>
                  <a:pt x="21288" y="21696"/>
                </a:cubicBezTo>
              </a:path>
              <a:path w="20964" h="21694" stroke="0" extrusionOk="0">
                <a:moveTo>
                  <a:pt x="1" y="-88"/>
                </a:moveTo>
                <a:cubicBezTo>
                  <a:pt x="11807" y="82"/>
                  <a:pt x="21289" y="9702"/>
                  <a:pt x="21289" y="21509"/>
                </a:cubicBezTo>
                <a:cubicBezTo>
                  <a:pt x="21289" y="21571"/>
                  <a:pt x="21288" y="21634"/>
                  <a:pt x="21288" y="21696"/>
                </a:cubicBezTo>
                <a:lnTo>
                  <a:pt x="-310" y="21509"/>
                </a:lnTo>
                <a:close/>
              </a:path>
            </a:pathLst>
          </a:custGeom>
          <a:noFill/>
          <a:ln w="762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3334" name="Text Box 30"/>
          <p:cNvSpPr txBox="1">
            <a:spLocks noChangeArrowheads="1"/>
          </p:cNvSpPr>
          <p:nvPr/>
        </p:nvSpPr>
        <p:spPr bwMode="auto">
          <a:xfrm>
            <a:off x="4576763" y="3855244"/>
            <a:ext cx="1276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800" b="1">
                <a:solidFill>
                  <a:srgbClr val="FF0000"/>
                </a:solidFill>
                <a:latin typeface="微软雅黑" panose="020B0503020204020204" pitchFamily="34" charset="-122"/>
                <a:ea typeface="微软雅黑" panose="020B0503020204020204" pitchFamily="34" charset="-122"/>
              </a:rPr>
              <a:t>倾斜角</a:t>
            </a:r>
          </a:p>
        </p:txBody>
      </p:sp>
      <p:grpSp>
        <p:nvGrpSpPr>
          <p:cNvPr id="13335" name="Group 10"/>
          <p:cNvGrpSpPr/>
          <p:nvPr/>
        </p:nvGrpSpPr>
        <p:grpSpPr bwMode="auto">
          <a:xfrm rot="2620226">
            <a:off x="4286251" y="940594"/>
            <a:ext cx="2803525" cy="4845844"/>
            <a:chOff x="3016" y="1570"/>
            <a:chExt cx="1724" cy="3048"/>
          </a:xfrm>
        </p:grpSpPr>
        <p:sp>
          <p:nvSpPr>
            <p:cNvPr id="13336" name="Line 11"/>
            <p:cNvSpPr>
              <a:spLocks noChangeShapeType="1"/>
            </p:cNvSpPr>
            <p:nvPr/>
          </p:nvSpPr>
          <p:spPr bwMode="auto">
            <a:xfrm flipH="1">
              <a:off x="3016" y="1805"/>
              <a:ext cx="1542" cy="2586"/>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37" name="Line 12"/>
            <p:cNvSpPr>
              <a:spLocks noChangeShapeType="1"/>
            </p:cNvSpPr>
            <p:nvPr/>
          </p:nvSpPr>
          <p:spPr bwMode="auto">
            <a:xfrm>
              <a:off x="4608" y="1570"/>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38" name="Line 13"/>
            <p:cNvSpPr>
              <a:spLocks noChangeShapeType="1"/>
            </p:cNvSpPr>
            <p:nvPr/>
          </p:nvSpPr>
          <p:spPr bwMode="auto">
            <a:xfrm flipH="1">
              <a:off x="3198" y="1805"/>
              <a:ext cx="1542" cy="2813"/>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39" name="Line 14"/>
            <p:cNvSpPr>
              <a:spLocks noChangeShapeType="1"/>
            </p:cNvSpPr>
            <p:nvPr/>
          </p:nvSpPr>
          <p:spPr bwMode="auto">
            <a:xfrm>
              <a:off x="3198" y="4073"/>
              <a:ext cx="181" cy="136"/>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40" name="Line 15"/>
            <p:cNvSpPr>
              <a:spLocks noChangeShapeType="1"/>
            </p:cNvSpPr>
            <p:nvPr/>
          </p:nvSpPr>
          <p:spPr bwMode="auto">
            <a:xfrm>
              <a:off x="3334" y="3847"/>
              <a:ext cx="181" cy="135"/>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41" name="Line 16"/>
            <p:cNvSpPr>
              <a:spLocks noChangeShapeType="1"/>
            </p:cNvSpPr>
            <p:nvPr/>
          </p:nvSpPr>
          <p:spPr bwMode="auto">
            <a:xfrm>
              <a:off x="3470" y="3665"/>
              <a:ext cx="181" cy="91"/>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42" name="Line 17"/>
            <p:cNvSpPr>
              <a:spLocks noChangeShapeType="1"/>
            </p:cNvSpPr>
            <p:nvPr/>
          </p:nvSpPr>
          <p:spPr bwMode="auto">
            <a:xfrm>
              <a:off x="3606" y="3438"/>
              <a:ext cx="181" cy="91"/>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43" name="Line 18"/>
            <p:cNvSpPr>
              <a:spLocks noChangeShapeType="1"/>
            </p:cNvSpPr>
            <p:nvPr/>
          </p:nvSpPr>
          <p:spPr bwMode="auto">
            <a:xfrm>
              <a:off x="3742" y="3212"/>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44" name="Line 19"/>
            <p:cNvSpPr>
              <a:spLocks noChangeShapeType="1"/>
            </p:cNvSpPr>
            <p:nvPr/>
          </p:nvSpPr>
          <p:spPr bwMode="auto">
            <a:xfrm>
              <a:off x="3878" y="2985"/>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45" name="Line 20"/>
            <p:cNvSpPr>
              <a:spLocks noChangeShapeType="1"/>
            </p:cNvSpPr>
            <p:nvPr/>
          </p:nvSpPr>
          <p:spPr bwMode="auto">
            <a:xfrm>
              <a:off x="4014" y="2758"/>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46" name="Line 21"/>
            <p:cNvSpPr>
              <a:spLocks noChangeShapeType="1"/>
            </p:cNvSpPr>
            <p:nvPr/>
          </p:nvSpPr>
          <p:spPr bwMode="auto">
            <a:xfrm>
              <a:off x="4150" y="2531"/>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47" name="Line 22"/>
            <p:cNvSpPr>
              <a:spLocks noChangeShapeType="1"/>
            </p:cNvSpPr>
            <p:nvPr/>
          </p:nvSpPr>
          <p:spPr bwMode="auto">
            <a:xfrm>
              <a:off x="4241" y="2304"/>
              <a:ext cx="181" cy="91"/>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3348" name="Line 23"/>
            <p:cNvSpPr>
              <a:spLocks noChangeShapeType="1"/>
            </p:cNvSpPr>
            <p:nvPr/>
          </p:nvSpPr>
          <p:spPr bwMode="auto">
            <a:xfrm>
              <a:off x="4377" y="2078"/>
              <a:ext cx="181" cy="45"/>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9"/>
          <p:cNvSpPr>
            <a:spLocks noChangeShapeType="1"/>
          </p:cNvSpPr>
          <p:nvPr/>
        </p:nvSpPr>
        <p:spPr bwMode="auto">
          <a:xfrm>
            <a:off x="2808288" y="982266"/>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39" name="Freeform 85"/>
          <p:cNvSpPr>
            <a:spLocks noChangeArrowheads="1"/>
          </p:cNvSpPr>
          <p:nvPr/>
        </p:nvSpPr>
        <p:spPr bwMode="auto">
          <a:xfrm>
            <a:off x="976313" y="160735"/>
            <a:ext cx="55562" cy="4238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4340" name="组合 5"/>
          <p:cNvGrpSpPr/>
          <p:nvPr/>
        </p:nvGrpSpPr>
        <p:grpSpPr bwMode="auto">
          <a:xfrm>
            <a:off x="274639" y="122635"/>
            <a:ext cx="2136775" cy="511969"/>
            <a:chOff x="445652" y="218396"/>
            <a:chExt cx="2136260" cy="515092"/>
          </a:xfrm>
        </p:grpSpPr>
        <p:sp>
          <p:nvSpPr>
            <p:cNvPr id="7" name="TextBox 6"/>
            <p:cNvSpPr txBox="1"/>
            <p:nvPr/>
          </p:nvSpPr>
          <p:spPr bwMode="auto">
            <a:xfrm>
              <a:off x="1105893" y="272301"/>
              <a:ext cx="1415709"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微软雅黑" panose="020B0503020204020204" pitchFamily="34" charset="-122"/>
                  <a:ea typeface="微软雅黑" panose="020B0503020204020204" pitchFamily="34" charset="-122"/>
                </a:rPr>
                <a:t>课堂探究</a:t>
              </a:r>
              <a:endParaRPr lang="en-US" altLang="zh-CN" sz="2400" b="1" kern="0" dirty="0">
                <a:latin typeface="微软雅黑" panose="020B0503020204020204" pitchFamily="34" charset="-122"/>
                <a:ea typeface="微软雅黑" panose="020B0503020204020204" pitchFamily="34" charset="-122"/>
              </a:endParaRPr>
            </a:p>
          </p:txBody>
        </p:sp>
        <p:cxnSp>
          <p:nvCxnSpPr>
            <p:cNvPr id="14342"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4343"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44" name="Group 2"/>
          <p:cNvGrpSpPr/>
          <p:nvPr/>
        </p:nvGrpSpPr>
        <p:grpSpPr bwMode="auto">
          <a:xfrm>
            <a:off x="2735264" y="3782616"/>
            <a:ext cx="6238875" cy="673894"/>
            <a:chOff x="1973" y="3339"/>
            <a:chExt cx="3991" cy="428"/>
          </a:xfrm>
        </p:grpSpPr>
        <p:sp>
          <p:nvSpPr>
            <p:cNvPr id="14345" name="AutoShape 3"/>
            <p:cNvSpPr>
              <a:spLocks noChangeArrowheads="1"/>
            </p:cNvSpPr>
            <p:nvPr/>
          </p:nvSpPr>
          <p:spPr bwMode="auto">
            <a:xfrm>
              <a:off x="2084" y="3339"/>
              <a:ext cx="3880" cy="409"/>
            </a:xfrm>
            <a:prstGeom prst="parallelogram">
              <a:avLst>
                <a:gd name="adj" fmla="val 237164"/>
              </a:avLst>
            </a:prstGeom>
            <a:solidFill>
              <a:schemeClr val="accent1"/>
            </a:solidFill>
            <a:ln w="9525">
              <a:solidFill>
                <a:schemeClr val="tx1"/>
              </a:solidFill>
              <a:miter lim="800000"/>
            </a:ln>
          </p:spPr>
          <p:txBody>
            <a:bodyPr/>
            <a:lstStyle/>
            <a:p>
              <a:endParaRPr lang="zh-CN" altLang="en-US">
                <a:latin typeface="Calibri" panose="020F0502020204030204" pitchFamily="34" charset="0"/>
              </a:endParaRPr>
            </a:p>
          </p:txBody>
        </p:sp>
        <p:sp>
          <p:nvSpPr>
            <p:cNvPr id="14346" name="Line 4"/>
            <p:cNvSpPr>
              <a:spLocks noChangeShapeType="1"/>
            </p:cNvSpPr>
            <p:nvPr/>
          </p:nvSpPr>
          <p:spPr bwMode="auto">
            <a:xfrm>
              <a:off x="1973" y="3747"/>
              <a:ext cx="3325" cy="20"/>
            </a:xfrm>
            <a:prstGeom prst="line">
              <a:avLst/>
            </a:prstGeom>
            <a:noFill/>
            <a:ln w="5715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47" name="Line 5"/>
            <p:cNvSpPr>
              <a:spLocks noChangeShapeType="1"/>
            </p:cNvSpPr>
            <p:nvPr/>
          </p:nvSpPr>
          <p:spPr bwMode="auto">
            <a:xfrm>
              <a:off x="2694" y="3520"/>
              <a:ext cx="2771"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48" name="Line 6"/>
            <p:cNvSpPr>
              <a:spLocks noChangeShapeType="1"/>
            </p:cNvSpPr>
            <p:nvPr/>
          </p:nvSpPr>
          <p:spPr bwMode="auto">
            <a:xfrm flipH="1">
              <a:off x="4467" y="3339"/>
              <a:ext cx="832" cy="40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49" name="Line 7"/>
            <p:cNvSpPr>
              <a:spLocks noChangeShapeType="1"/>
            </p:cNvSpPr>
            <p:nvPr/>
          </p:nvSpPr>
          <p:spPr bwMode="auto">
            <a:xfrm flipH="1">
              <a:off x="2860" y="3339"/>
              <a:ext cx="997" cy="40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50" name="Line 8"/>
            <p:cNvSpPr>
              <a:spLocks noChangeShapeType="1"/>
            </p:cNvSpPr>
            <p:nvPr/>
          </p:nvSpPr>
          <p:spPr bwMode="auto">
            <a:xfrm flipH="1">
              <a:off x="3746" y="3339"/>
              <a:ext cx="887" cy="40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4351" name="AutoShape 9"/>
          <p:cNvSpPr>
            <a:spLocks noChangeArrowheads="1"/>
          </p:cNvSpPr>
          <p:nvPr/>
        </p:nvSpPr>
        <p:spPr bwMode="auto">
          <a:xfrm>
            <a:off x="7485063" y="715566"/>
            <a:ext cx="781050" cy="3711178"/>
          </a:xfrm>
          <a:prstGeom prst="cube">
            <a:avLst>
              <a:gd name="adj" fmla="val 25000"/>
            </a:avLst>
          </a:prstGeom>
          <a:gradFill rotWithShape="1">
            <a:gsLst>
              <a:gs pos="0">
                <a:srgbClr val="FF33CC"/>
              </a:gs>
              <a:gs pos="100000">
                <a:srgbClr val="76185E"/>
              </a:gs>
            </a:gsLst>
            <a:path path="rect">
              <a:fillToRect l="100000" t="100000"/>
            </a:path>
          </a:gradFill>
          <a:ln w="9525">
            <a:solidFill>
              <a:schemeClr val="tx1"/>
            </a:solidFill>
            <a:miter lim="800000"/>
          </a:ln>
        </p:spPr>
        <p:txBody>
          <a:bodyPr/>
          <a:lstStyle/>
          <a:p>
            <a:endParaRPr lang="zh-CN" altLang="en-US">
              <a:latin typeface="Calibri" panose="020F0502020204030204" pitchFamily="34" charset="0"/>
            </a:endParaRPr>
          </a:p>
        </p:txBody>
      </p:sp>
      <p:sp>
        <p:nvSpPr>
          <p:cNvPr id="14352" name="Text Box 24"/>
          <p:cNvSpPr txBox="1">
            <a:spLocks noChangeArrowheads="1"/>
          </p:cNvSpPr>
          <p:nvPr/>
        </p:nvSpPr>
        <p:spPr bwMode="auto">
          <a:xfrm>
            <a:off x="573088" y="857250"/>
            <a:ext cx="53070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lang="zh-CN" altLang="en-US" b="1" dirty="0">
                <a:latin typeface="微软雅黑" panose="020B0503020204020204" pitchFamily="34" charset="-122"/>
                <a:ea typeface="微软雅黑" panose="020B0503020204020204" pitchFamily="34" charset="-122"/>
              </a:rPr>
              <a:t>梯子在上升变</a:t>
            </a:r>
            <a:r>
              <a:rPr lang="zh-CN" altLang="en-US" b="1" dirty="0">
                <a:solidFill>
                  <a:srgbClr val="FF0000"/>
                </a:solidFill>
                <a:latin typeface="微软雅黑" panose="020B0503020204020204" pitchFamily="34" charset="-122"/>
                <a:ea typeface="微软雅黑" panose="020B0503020204020204" pitchFamily="34" charset="-122"/>
              </a:rPr>
              <a:t>陡</a:t>
            </a:r>
            <a:r>
              <a:rPr lang="zh-CN" altLang="en-US" b="1" dirty="0">
                <a:latin typeface="微软雅黑" panose="020B0503020204020204" pitchFamily="34" charset="-122"/>
                <a:ea typeface="微软雅黑" panose="020B0503020204020204" pitchFamily="34" charset="-122"/>
              </a:rPr>
              <a:t>过程中，</a:t>
            </a:r>
            <a:r>
              <a:rPr lang="zh-CN" altLang="en-US" b="1" dirty="0">
                <a:solidFill>
                  <a:srgbClr val="FF0000"/>
                </a:solidFill>
                <a:latin typeface="微软雅黑" panose="020B0503020204020204" pitchFamily="34" charset="-122"/>
                <a:ea typeface="微软雅黑" panose="020B0503020204020204" pitchFamily="34" charset="-122"/>
              </a:rPr>
              <a:t>倾斜角、</a:t>
            </a:r>
            <a:r>
              <a:rPr lang="zh-CN" altLang="en-US" b="1" dirty="0">
                <a:latin typeface="微软雅黑" panose="020B0503020204020204" pitchFamily="34" charset="-122"/>
                <a:ea typeface="微软雅黑" panose="020B0503020204020204" pitchFamily="34" charset="-122"/>
              </a:rPr>
              <a:t>铅直高度、水平宽度是如何变化的？ </a:t>
            </a:r>
          </a:p>
        </p:txBody>
      </p:sp>
      <p:sp>
        <p:nvSpPr>
          <p:cNvPr id="14353" name="Line 25"/>
          <p:cNvSpPr>
            <a:spLocks noChangeShapeType="1"/>
          </p:cNvSpPr>
          <p:nvPr/>
        </p:nvSpPr>
        <p:spPr bwMode="auto">
          <a:xfrm>
            <a:off x="8051800" y="2026444"/>
            <a:ext cx="0" cy="2400300"/>
          </a:xfrm>
          <a:prstGeom prst="line">
            <a:avLst/>
          </a:prstGeom>
          <a:noFill/>
          <a:ln w="76200">
            <a:solidFill>
              <a:srgbClr val="66FF66"/>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54" name="Line 26"/>
          <p:cNvSpPr>
            <a:spLocks noChangeShapeType="1"/>
          </p:cNvSpPr>
          <p:nvPr/>
        </p:nvSpPr>
        <p:spPr bwMode="auto">
          <a:xfrm flipV="1">
            <a:off x="3659188" y="4426744"/>
            <a:ext cx="4392612" cy="14288"/>
          </a:xfrm>
          <a:prstGeom prst="line">
            <a:avLst/>
          </a:prstGeom>
          <a:noFill/>
          <a:ln w="76200">
            <a:solidFill>
              <a:srgbClr val="FFFF66"/>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55" name="Text Box 27"/>
          <p:cNvSpPr txBox="1">
            <a:spLocks noChangeArrowheads="1"/>
          </p:cNvSpPr>
          <p:nvPr/>
        </p:nvSpPr>
        <p:spPr bwMode="auto">
          <a:xfrm>
            <a:off x="5075238" y="4498182"/>
            <a:ext cx="20558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b="1">
                <a:latin typeface="微软雅黑" panose="020B0503020204020204" pitchFamily="34" charset="-122"/>
                <a:ea typeface="微软雅黑" panose="020B0503020204020204" pitchFamily="34" charset="-122"/>
              </a:rPr>
              <a:t>水平宽度</a:t>
            </a:r>
          </a:p>
        </p:txBody>
      </p:sp>
      <p:sp>
        <p:nvSpPr>
          <p:cNvPr id="14356" name="Text Box 28"/>
          <p:cNvSpPr txBox="1">
            <a:spLocks noChangeArrowheads="1"/>
          </p:cNvSpPr>
          <p:nvPr/>
        </p:nvSpPr>
        <p:spPr bwMode="auto">
          <a:xfrm>
            <a:off x="7471172" y="2855119"/>
            <a:ext cx="615553"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800" b="1">
                <a:solidFill>
                  <a:srgbClr val="66FF66"/>
                </a:solidFill>
                <a:latin typeface="微软雅黑" panose="020B0503020204020204" pitchFamily="34" charset="-122"/>
                <a:ea typeface="微软雅黑" panose="020B0503020204020204" pitchFamily="34" charset="-122"/>
              </a:rPr>
              <a:t>铅直高度</a:t>
            </a:r>
          </a:p>
        </p:txBody>
      </p:sp>
      <p:sp>
        <p:nvSpPr>
          <p:cNvPr id="14357" name="Arc 29"/>
          <p:cNvSpPr/>
          <p:nvPr/>
        </p:nvSpPr>
        <p:spPr bwMode="auto">
          <a:xfrm>
            <a:off x="4368801" y="4070748"/>
            <a:ext cx="206375" cy="359569"/>
          </a:xfrm>
          <a:custGeom>
            <a:avLst/>
            <a:gdLst>
              <a:gd name="T0" fmla="*/ 0 w 20964"/>
              <a:gd name="T1" fmla="*/ 0 h 21694"/>
              <a:gd name="T2" fmla="*/ 206375 w 20964"/>
              <a:gd name="T3" fmla="*/ 361950 h 21694"/>
              <a:gd name="T4" fmla="*/ -3052 w 20964"/>
              <a:gd name="T5" fmla="*/ 358863 h 21694"/>
              <a:gd name="T6" fmla="*/ 0 60000 65536"/>
              <a:gd name="T7" fmla="*/ 0 60000 65536"/>
              <a:gd name="T8" fmla="*/ 0 60000 65536"/>
              <a:gd name="T9" fmla="*/ 0 w 20964"/>
              <a:gd name="T10" fmla="*/ 0 h 21694"/>
              <a:gd name="T11" fmla="*/ 20964 w 20964"/>
              <a:gd name="T12" fmla="*/ 21694 h 21694"/>
            </a:gdLst>
            <a:ahLst/>
            <a:cxnLst>
              <a:cxn ang="T6">
                <a:pos x="T0" y="T1"/>
              </a:cxn>
              <a:cxn ang="T7">
                <a:pos x="T2" y="T3"/>
              </a:cxn>
              <a:cxn ang="T8">
                <a:pos x="T4" y="T5"/>
              </a:cxn>
            </a:cxnLst>
            <a:rect l="T9" t="T10" r="T11" b="T12"/>
            <a:pathLst>
              <a:path w="20964" h="21694" fill="none" extrusionOk="0">
                <a:moveTo>
                  <a:pt x="1" y="-88"/>
                </a:moveTo>
                <a:cubicBezTo>
                  <a:pt x="11807" y="82"/>
                  <a:pt x="21289" y="9702"/>
                  <a:pt x="21289" y="21509"/>
                </a:cubicBezTo>
                <a:cubicBezTo>
                  <a:pt x="21289" y="21571"/>
                  <a:pt x="21288" y="21634"/>
                  <a:pt x="21288" y="21696"/>
                </a:cubicBezTo>
              </a:path>
              <a:path w="20964" h="21694" stroke="0" extrusionOk="0">
                <a:moveTo>
                  <a:pt x="1" y="-88"/>
                </a:moveTo>
                <a:cubicBezTo>
                  <a:pt x="11807" y="82"/>
                  <a:pt x="21289" y="9702"/>
                  <a:pt x="21289" y="21509"/>
                </a:cubicBezTo>
                <a:cubicBezTo>
                  <a:pt x="21289" y="21571"/>
                  <a:pt x="21288" y="21634"/>
                  <a:pt x="21288" y="21696"/>
                </a:cubicBezTo>
                <a:lnTo>
                  <a:pt x="-310" y="21509"/>
                </a:lnTo>
                <a:close/>
              </a:path>
            </a:pathLst>
          </a:custGeom>
          <a:noFill/>
          <a:ln w="762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358" name="Text Box 30"/>
          <p:cNvSpPr txBox="1">
            <a:spLocks noChangeArrowheads="1"/>
          </p:cNvSpPr>
          <p:nvPr/>
        </p:nvSpPr>
        <p:spPr bwMode="auto">
          <a:xfrm>
            <a:off x="4576763" y="3855244"/>
            <a:ext cx="1276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800" b="1">
                <a:solidFill>
                  <a:srgbClr val="FF0000"/>
                </a:solidFill>
                <a:latin typeface="微软雅黑" panose="020B0503020204020204" pitchFamily="34" charset="-122"/>
                <a:ea typeface="微软雅黑" panose="020B0503020204020204" pitchFamily="34" charset="-122"/>
              </a:rPr>
              <a:t>倾斜角</a:t>
            </a:r>
          </a:p>
        </p:txBody>
      </p:sp>
      <p:grpSp>
        <p:nvGrpSpPr>
          <p:cNvPr id="14359" name="Group 10"/>
          <p:cNvGrpSpPr/>
          <p:nvPr/>
        </p:nvGrpSpPr>
        <p:grpSpPr bwMode="auto">
          <a:xfrm rot="1959768">
            <a:off x="4511676" y="556022"/>
            <a:ext cx="2695575" cy="4800600"/>
            <a:chOff x="3107" y="1272"/>
            <a:chExt cx="1724" cy="3048"/>
          </a:xfrm>
        </p:grpSpPr>
        <p:sp>
          <p:nvSpPr>
            <p:cNvPr id="14360" name="Line 11"/>
            <p:cNvSpPr>
              <a:spLocks noChangeShapeType="1"/>
            </p:cNvSpPr>
            <p:nvPr/>
          </p:nvSpPr>
          <p:spPr bwMode="auto">
            <a:xfrm flipH="1">
              <a:off x="3107" y="1507"/>
              <a:ext cx="1542" cy="2586"/>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61" name="Line 12"/>
            <p:cNvSpPr>
              <a:spLocks noChangeShapeType="1"/>
            </p:cNvSpPr>
            <p:nvPr/>
          </p:nvSpPr>
          <p:spPr bwMode="auto">
            <a:xfrm>
              <a:off x="4699" y="1272"/>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62" name="Line 13"/>
            <p:cNvSpPr>
              <a:spLocks noChangeShapeType="1"/>
            </p:cNvSpPr>
            <p:nvPr/>
          </p:nvSpPr>
          <p:spPr bwMode="auto">
            <a:xfrm flipH="1">
              <a:off x="3289" y="1507"/>
              <a:ext cx="1542" cy="2813"/>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63" name="Line 14"/>
            <p:cNvSpPr>
              <a:spLocks noChangeShapeType="1"/>
            </p:cNvSpPr>
            <p:nvPr/>
          </p:nvSpPr>
          <p:spPr bwMode="auto">
            <a:xfrm>
              <a:off x="3289" y="3775"/>
              <a:ext cx="181" cy="136"/>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64" name="Line 15"/>
            <p:cNvSpPr>
              <a:spLocks noChangeShapeType="1"/>
            </p:cNvSpPr>
            <p:nvPr/>
          </p:nvSpPr>
          <p:spPr bwMode="auto">
            <a:xfrm>
              <a:off x="3425" y="3549"/>
              <a:ext cx="181" cy="135"/>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65" name="Line 16"/>
            <p:cNvSpPr>
              <a:spLocks noChangeShapeType="1"/>
            </p:cNvSpPr>
            <p:nvPr/>
          </p:nvSpPr>
          <p:spPr bwMode="auto">
            <a:xfrm>
              <a:off x="3561" y="3367"/>
              <a:ext cx="181" cy="91"/>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66" name="Line 17"/>
            <p:cNvSpPr>
              <a:spLocks noChangeShapeType="1"/>
            </p:cNvSpPr>
            <p:nvPr/>
          </p:nvSpPr>
          <p:spPr bwMode="auto">
            <a:xfrm>
              <a:off x="3697" y="3140"/>
              <a:ext cx="181" cy="91"/>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67" name="Line 18"/>
            <p:cNvSpPr>
              <a:spLocks noChangeShapeType="1"/>
            </p:cNvSpPr>
            <p:nvPr/>
          </p:nvSpPr>
          <p:spPr bwMode="auto">
            <a:xfrm>
              <a:off x="3833" y="2914"/>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68" name="Line 19"/>
            <p:cNvSpPr>
              <a:spLocks noChangeShapeType="1"/>
            </p:cNvSpPr>
            <p:nvPr/>
          </p:nvSpPr>
          <p:spPr bwMode="auto">
            <a:xfrm>
              <a:off x="3969" y="2687"/>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69" name="Line 20"/>
            <p:cNvSpPr>
              <a:spLocks noChangeShapeType="1"/>
            </p:cNvSpPr>
            <p:nvPr/>
          </p:nvSpPr>
          <p:spPr bwMode="auto">
            <a:xfrm>
              <a:off x="4105" y="2460"/>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70" name="Line 21"/>
            <p:cNvSpPr>
              <a:spLocks noChangeShapeType="1"/>
            </p:cNvSpPr>
            <p:nvPr/>
          </p:nvSpPr>
          <p:spPr bwMode="auto">
            <a:xfrm>
              <a:off x="4241" y="2233"/>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71" name="Line 22"/>
            <p:cNvSpPr>
              <a:spLocks noChangeShapeType="1"/>
            </p:cNvSpPr>
            <p:nvPr/>
          </p:nvSpPr>
          <p:spPr bwMode="auto">
            <a:xfrm>
              <a:off x="4332" y="2006"/>
              <a:ext cx="181" cy="91"/>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72" name="Line 23"/>
            <p:cNvSpPr>
              <a:spLocks noChangeShapeType="1"/>
            </p:cNvSpPr>
            <p:nvPr/>
          </p:nvSpPr>
          <p:spPr bwMode="auto">
            <a:xfrm>
              <a:off x="4468" y="1780"/>
              <a:ext cx="181" cy="45"/>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9"/>
          <p:cNvSpPr>
            <a:spLocks noChangeShapeType="1"/>
          </p:cNvSpPr>
          <p:nvPr/>
        </p:nvSpPr>
        <p:spPr bwMode="auto">
          <a:xfrm>
            <a:off x="2808288" y="982266"/>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63" name="Freeform 85"/>
          <p:cNvSpPr>
            <a:spLocks noChangeArrowheads="1"/>
          </p:cNvSpPr>
          <p:nvPr/>
        </p:nvSpPr>
        <p:spPr bwMode="auto">
          <a:xfrm>
            <a:off x="976313" y="160735"/>
            <a:ext cx="55562" cy="4238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5364" name="组合 5"/>
          <p:cNvGrpSpPr/>
          <p:nvPr/>
        </p:nvGrpSpPr>
        <p:grpSpPr bwMode="auto">
          <a:xfrm>
            <a:off x="274639" y="122635"/>
            <a:ext cx="2136775" cy="511969"/>
            <a:chOff x="445652" y="218396"/>
            <a:chExt cx="2136260" cy="515092"/>
          </a:xfrm>
        </p:grpSpPr>
        <p:sp>
          <p:nvSpPr>
            <p:cNvPr id="7" name="TextBox 6"/>
            <p:cNvSpPr txBox="1"/>
            <p:nvPr/>
          </p:nvSpPr>
          <p:spPr bwMode="auto">
            <a:xfrm>
              <a:off x="1105893" y="272301"/>
              <a:ext cx="1415709" cy="461187"/>
            </a:xfrm>
            <a:prstGeom prst="rect">
              <a:avLst/>
            </a:prstGeom>
            <a:noFill/>
            <a:ln>
              <a:noFill/>
            </a:ln>
          </p:spPr>
          <p:txBody>
            <a:bodyPr wrap="none">
              <a:spAutoFit/>
            </a:bodyPr>
            <a:lstStyle/>
            <a:p>
              <a:pPr fontAlgn="auto">
                <a:spcBef>
                  <a:spcPts val="0"/>
                </a:spcBef>
                <a:spcAft>
                  <a:spcPts val="0"/>
                </a:spcAft>
                <a:defRPr/>
              </a:pPr>
              <a:r>
                <a:rPr lang="zh-CN" altLang="en-US" sz="2400" b="1" kern="0" dirty="0">
                  <a:latin typeface="微软雅黑" panose="020B0503020204020204" pitchFamily="34" charset="-122"/>
                  <a:ea typeface="微软雅黑" panose="020B0503020204020204" pitchFamily="34" charset="-122"/>
                </a:rPr>
                <a:t>课堂探究</a:t>
              </a:r>
              <a:endParaRPr lang="en-US" altLang="zh-CN" sz="2400" b="1" kern="0" dirty="0">
                <a:latin typeface="微软雅黑" panose="020B0503020204020204" pitchFamily="34" charset="-122"/>
                <a:ea typeface="微软雅黑" panose="020B0503020204020204" pitchFamily="34" charset="-122"/>
              </a:endParaRPr>
            </a:p>
          </p:txBody>
        </p:sp>
        <p:cxnSp>
          <p:nvCxnSpPr>
            <p:cNvPr id="15366"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5367"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368" name="Group 2"/>
          <p:cNvGrpSpPr/>
          <p:nvPr/>
        </p:nvGrpSpPr>
        <p:grpSpPr bwMode="auto">
          <a:xfrm>
            <a:off x="2735264" y="3782616"/>
            <a:ext cx="6238875" cy="673894"/>
            <a:chOff x="1973" y="3339"/>
            <a:chExt cx="3991" cy="428"/>
          </a:xfrm>
        </p:grpSpPr>
        <p:sp>
          <p:nvSpPr>
            <p:cNvPr id="15369" name="AutoShape 3"/>
            <p:cNvSpPr>
              <a:spLocks noChangeArrowheads="1"/>
            </p:cNvSpPr>
            <p:nvPr/>
          </p:nvSpPr>
          <p:spPr bwMode="auto">
            <a:xfrm>
              <a:off x="2084" y="3339"/>
              <a:ext cx="3880" cy="409"/>
            </a:xfrm>
            <a:prstGeom prst="parallelogram">
              <a:avLst>
                <a:gd name="adj" fmla="val 237164"/>
              </a:avLst>
            </a:prstGeom>
            <a:solidFill>
              <a:schemeClr val="accent1"/>
            </a:solidFill>
            <a:ln w="9525">
              <a:solidFill>
                <a:schemeClr val="tx1"/>
              </a:solidFill>
              <a:miter lim="800000"/>
            </a:ln>
          </p:spPr>
          <p:txBody>
            <a:bodyPr/>
            <a:lstStyle/>
            <a:p>
              <a:endParaRPr lang="zh-CN" altLang="en-US">
                <a:latin typeface="Calibri" panose="020F0502020204030204" pitchFamily="34" charset="0"/>
              </a:endParaRPr>
            </a:p>
          </p:txBody>
        </p:sp>
        <p:sp>
          <p:nvSpPr>
            <p:cNvPr id="15370" name="Line 4"/>
            <p:cNvSpPr>
              <a:spLocks noChangeShapeType="1"/>
            </p:cNvSpPr>
            <p:nvPr/>
          </p:nvSpPr>
          <p:spPr bwMode="auto">
            <a:xfrm>
              <a:off x="1973" y="3747"/>
              <a:ext cx="3325" cy="20"/>
            </a:xfrm>
            <a:prstGeom prst="line">
              <a:avLst/>
            </a:prstGeom>
            <a:noFill/>
            <a:ln w="5715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71" name="Line 5"/>
            <p:cNvSpPr>
              <a:spLocks noChangeShapeType="1"/>
            </p:cNvSpPr>
            <p:nvPr/>
          </p:nvSpPr>
          <p:spPr bwMode="auto">
            <a:xfrm>
              <a:off x="2694" y="3520"/>
              <a:ext cx="2771"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72" name="Line 6"/>
            <p:cNvSpPr>
              <a:spLocks noChangeShapeType="1"/>
            </p:cNvSpPr>
            <p:nvPr/>
          </p:nvSpPr>
          <p:spPr bwMode="auto">
            <a:xfrm flipH="1">
              <a:off x="4467" y="3339"/>
              <a:ext cx="832" cy="40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73" name="Line 7"/>
            <p:cNvSpPr>
              <a:spLocks noChangeShapeType="1"/>
            </p:cNvSpPr>
            <p:nvPr/>
          </p:nvSpPr>
          <p:spPr bwMode="auto">
            <a:xfrm flipH="1">
              <a:off x="2860" y="3339"/>
              <a:ext cx="997" cy="40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74" name="Line 8"/>
            <p:cNvSpPr>
              <a:spLocks noChangeShapeType="1"/>
            </p:cNvSpPr>
            <p:nvPr/>
          </p:nvSpPr>
          <p:spPr bwMode="auto">
            <a:xfrm flipH="1">
              <a:off x="3746" y="3339"/>
              <a:ext cx="887" cy="40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5375" name="AutoShape 9"/>
          <p:cNvSpPr>
            <a:spLocks noChangeArrowheads="1"/>
          </p:cNvSpPr>
          <p:nvPr/>
        </p:nvSpPr>
        <p:spPr bwMode="auto">
          <a:xfrm>
            <a:off x="7485063" y="715566"/>
            <a:ext cx="781050" cy="3711178"/>
          </a:xfrm>
          <a:prstGeom prst="cube">
            <a:avLst>
              <a:gd name="adj" fmla="val 25000"/>
            </a:avLst>
          </a:prstGeom>
          <a:gradFill rotWithShape="1">
            <a:gsLst>
              <a:gs pos="0">
                <a:srgbClr val="FF33CC"/>
              </a:gs>
              <a:gs pos="100000">
                <a:srgbClr val="76185E"/>
              </a:gs>
            </a:gsLst>
            <a:path path="rect">
              <a:fillToRect l="100000" t="100000"/>
            </a:path>
          </a:gradFill>
          <a:ln w="9525">
            <a:solidFill>
              <a:schemeClr val="tx1"/>
            </a:solidFill>
            <a:miter lim="800000"/>
          </a:ln>
        </p:spPr>
        <p:txBody>
          <a:bodyPr/>
          <a:lstStyle/>
          <a:p>
            <a:endParaRPr lang="zh-CN" altLang="en-US">
              <a:latin typeface="Calibri" panose="020F0502020204030204" pitchFamily="34" charset="0"/>
            </a:endParaRPr>
          </a:p>
        </p:txBody>
      </p:sp>
      <p:sp>
        <p:nvSpPr>
          <p:cNvPr id="15376" name="Text Box 24"/>
          <p:cNvSpPr txBox="1">
            <a:spLocks noChangeArrowheads="1"/>
          </p:cNvSpPr>
          <p:nvPr/>
        </p:nvSpPr>
        <p:spPr bwMode="auto">
          <a:xfrm>
            <a:off x="573088" y="857250"/>
            <a:ext cx="53070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ct val="50000"/>
              </a:spcBef>
            </a:pPr>
            <a:r>
              <a:rPr lang="zh-CN" altLang="en-US" b="1">
                <a:latin typeface="微软雅黑" panose="020B0503020204020204" pitchFamily="34" charset="-122"/>
                <a:ea typeface="微软雅黑" panose="020B0503020204020204" pitchFamily="34" charset="-122"/>
              </a:rPr>
              <a:t>梯子在上升变</a:t>
            </a:r>
            <a:r>
              <a:rPr lang="zh-CN" altLang="en-US" b="1">
                <a:solidFill>
                  <a:srgbClr val="FF0000"/>
                </a:solidFill>
                <a:latin typeface="微软雅黑" panose="020B0503020204020204" pitchFamily="34" charset="-122"/>
                <a:ea typeface="微软雅黑" panose="020B0503020204020204" pitchFamily="34" charset="-122"/>
              </a:rPr>
              <a:t>陡</a:t>
            </a:r>
            <a:r>
              <a:rPr lang="zh-CN" altLang="en-US" b="1">
                <a:latin typeface="微软雅黑" panose="020B0503020204020204" pitchFamily="34" charset="-122"/>
                <a:ea typeface="微软雅黑" panose="020B0503020204020204" pitchFamily="34" charset="-122"/>
              </a:rPr>
              <a:t>过程中，</a:t>
            </a:r>
            <a:r>
              <a:rPr lang="zh-CN" altLang="en-US" b="1">
                <a:solidFill>
                  <a:srgbClr val="FF0000"/>
                </a:solidFill>
                <a:latin typeface="微软雅黑" panose="020B0503020204020204" pitchFamily="34" charset="-122"/>
                <a:ea typeface="微软雅黑" panose="020B0503020204020204" pitchFamily="34" charset="-122"/>
              </a:rPr>
              <a:t>倾斜角、</a:t>
            </a:r>
            <a:r>
              <a:rPr lang="zh-CN" altLang="en-US" b="1">
                <a:latin typeface="微软雅黑" panose="020B0503020204020204" pitchFamily="34" charset="-122"/>
                <a:ea typeface="微软雅黑" panose="020B0503020204020204" pitchFamily="34" charset="-122"/>
              </a:rPr>
              <a:t>铅直高度、水平宽度是如何变化的？ </a:t>
            </a:r>
          </a:p>
        </p:txBody>
      </p:sp>
      <p:sp>
        <p:nvSpPr>
          <p:cNvPr id="15377" name="Line 25"/>
          <p:cNvSpPr>
            <a:spLocks noChangeShapeType="1"/>
          </p:cNvSpPr>
          <p:nvPr/>
        </p:nvSpPr>
        <p:spPr bwMode="auto">
          <a:xfrm>
            <a:off x="8051800" y="1291829"/>
            <a:ext cx="0" cy="3134915"/>
          </a:xfrm>
          <a:prstGeom prst="line">
            <a:avLst/>
          </a:prstGeom>
          <a:noFill/>
          <a:ln w="76200">
            <a:solidFill>
              <a:srgbClr val="66FF66"/>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78" name="Line 26"/>
          <p:cNvSpPr>
            <a:spLocks noChangeShapeType="1"/>
          </p:cNvSpPr>
          <p:nvPr/>
        </p:nvSpPr>
        <p:spPr bwMode="auto">
          <a:xfrm>
            <a:off x="4122738" y="4425554"/>
            <a:ext cx="3929062" cy="1190"/>
          </a:xfrm>
          <a:prstGeom prst="line">
            <a:avLst/>
          </a:prstGeom>
          <a:noFill/>
          <a:ln w="76200">
            <a:solidFill>
              <a:srgbClr val="FFFF66"/>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79" name="Text Box 27"/>
          <p:cNvSpPr txBox="1">
            <a:spLocks noChangeArrowheads="1"/>
          </p:cNvSpPr>
          <p:nvPr/>
        </p:nvSpPr>
        <p:spPr bwMode="auto">
          <a:xfrm>
            <a:off x="5075238" y="4498182"/>
            <a:ext cx="20558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b="1">
                <a:latin typeface="微软雅黑" panose="020B0503020204020204" pitchFamily="34" charset="-122"/>
                <a:ea typeface="微软雅黑" panose="020B0503020204020204" pitchFamily="34" charset="-122"/>
              </a:rPr>
              <a:t>水平宽度</a:t>
            </a:r>
          </a:p>
        </p:txBody>
      </p:sp>
      <p:sp>
        <p:nvSpPr>
          <p:cNvPr id="15380" name="Text Box 28"/>
          <p:cNvSpPr txBox="1">
            <a:spLocks noChangeArrowheads="1"/>
          </p:cNvSpPr>
          <p:nvPr/>
        </p:nvSpPr>
        <p:spPr bwMode="auto">
          <a:xfrm>
            <a:off x="7485460" y="2856310"/>
            <a:ext cx="615553" cy="1930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800" b="1">
                <a:solidFill>
                  <a:srgbClr val="66FF66"/>
                </a:solidFill>
                <a:latin typeface="微软雅黑" panose="020B0503020204020204" pitchFamily="34" charset="-122"/>
                <a:ea typeface="微软雅黑" panose="020B0503020204020204" pitchFamily="34" charset="-122"/>
              </a:rPr>
              <a:t>铅直高度</a:t>
            </a:r>
          </a:p>
        </p:txBody>
      </p:sp>
      <p:sp>
        <p:nvSpPr>
          <p:cNvPr id="15381" name="Arc 29"/>
          <p:cNvSpPr/>
          <p:nvPr/>
        </p:nvSpPr>
        <p:spPr bwMode="auto">
          <a:xfrm>
            <a:off x="4510089" y="4070748"/>
            <a:ext cx="206375" cy="359569"/>
          </a:xfrm>
          <a:custGeom>
            <a:avLst/>
            <a:gdLst>
              <a:gd name="T0" fmla="*/ 0 w 20964"/>
              <a:gd name="T1" fmla="*/ 0 h 21694"/>
              <a:gd name="T2" fmla="*/ 206375 w 20964"/>
              <a:gd name="T3" fmla="*/ 361950 h 21694"/>
              <a:gd name="T4" fmla="*/ -3052 w 20964"/>
              <a:gd name="T5" fmla="*/ 358863 h 21694"/>
              <a:gd name="T6" fmla="*/ 0 60000 65536"/>
              <a:gd name="T7" fmla="*/ 0 60000 65536"/>
              <a:gd name="T8" fmla="*/ 0 60000 65536"/>
              <a:gd name="T9" fmla="*/ 0 w 20964"/>
              <a:gd name="T10" fmla="*/ 0 h 21694"/>
              <a:gd name="T11" fmla="*/ 20964 w 20964"/>
              <a:gd name="T12" fmla="*/ 21694 h 21694"/>
            </a:gdLst>
            <a:ahLst/>
            <a:cxnLst>
              <a:cxn ang="T6">
                <a:pos x="T0" y="T1"/>
              </a:cxn>
              <a:cxn ang="T7">
                <a:pos x="T2" y="T3"/>
              </a:cxn>
              <a:cxn ang="T8">
                <a:pos x="T4" y="T5"/>
              </a:cxn>
            </a:cxnLst>
            <a:rect l="T9" t="T10" r="T11" b="T12"/>
            <a:pathLst>
              <a:path w="20964" h="21694" fill="none" extrusionOk="0">
                <a:moveTo>
                  <a:pt x="1" y="-88"/>
                </a:moveTo>
                <a:cubicBezTo>
                  <a:pt x="11807" y="82"/>
                  <a:pt x="21289" y="9702"/>
                  <a:pt x="21289" y="21509"/>
                </a:cubicBezTo>
                <a:cubicBezTo>
                  <a:pt x="21289" y="21571"/>
                  <a:pt x="21288" y="21634"/>
                  <a:pt x="21288" y="21696"/>
                </a:cubicBezTo>
              </a:path>
              <a:path w="20964" h="21694" stroke="0" extrusionOk="0">
                <a:moveTo>
                  <a:pt x="1" y="-88"/>
                </a:moveTo>
                <a:cubicBezTo>
                  <a:pt x="11807" y="82"/>
                  <a:pt x="21289" y="9702"/>
                  <a:pt x="21289" y="21509"/>
                </a:cubicBezTo>
                <a:cubicBezTo>
                  <a:pt x="21289" y="21571"/>
                  <a:pt x="21288" y="21634"/>
                  <a:pt x="21288" y="21696"/>
                </a:cubicBezTo>
                <a:lnTo>
                  <a:pt x="-310" y="21509"/>
                </a:lnTo>
                <a:close/>
              </a:path>
            </a:pathLst>
          </a:custGeom>
          <a:noFill/>
          <a:ln w="762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5382" name="Text Box 30"/>
          <p:cNvSpPr txBox="1">
            <a:spLocks noChangeArrowheads="1"/>
          </p:cNvSpPr>
          <p:nvPr/>
        </p:nvSpPr>
        <p:spPr bwMode="auto">
          <a:xfrm>
            <a:off x="4576763" y="3855244"/>
            <a:ext cx="1276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800" b="1">
                <a:solidFill>
                  <a:srgbClr val="FF0000"/>
                </a:solidFill>
                <a:latin typeface="微软雅黑" panose="020B0503020204020204" pitchFamily="34" charset="-122"/>
                <a:ea typeface="微软雅黑" panose="020B0503020204020204" pitchFamily="34" charset="-122"/>
              </a:rPr>
              <a:t>倾斜角</a:t>
            </a:r>
          </a:p>
        </p:txBody>
      </p:sp>
      <p:grpSp>
        <p:nvGrpSpPr>
          <p:cNvPr id="15383" name="Group 10"/>
          <p:cNvGrpSpPr/>
          <p:nvPr/>
        </p:nvGrpSpPr>
        <p:grpSpPr bwMode="auto">
          <a:xfrm rot="1020831">
            <a:off x="4451350" y="364331"/>
            <a:ext cx="3060700" cy="4438650"/>
            <a:chOff x="3288" y="981"/>
            <a:chExt cx="1724" cy="3048"/>
          </a:xfrm>
        </p:grpSpPr>
        <p:sp>
          <p:nvSpPr>
            <p:cNvPr id="15384" name="Line 11"/>
            <p:cNvSpPr>
              <a:spLocks noChangeShapeType="1"/>
            </p:cNvSpPr>
            <p:nvPr/>
          </p:nvSpPr>
          <p:spPr bwMode="auto">
            <a:xfrm flipH="1">
              <a:off x="3288" y="1216"/>
              <a:ext cx="1542" cy="2586"/>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85" name="Line 12"/>
            <p:cNvSpPr>
              <a:spLocks noChangeShapeType="1"/>
            </p:cNvSpPr>
            <p:nvPr/>
          </p:nvSpPr>
          <p:spPr bwMode="auto">
            <a:xfrm>
              <a:off x="4880" y="981"/>
              <a:ext cx="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86" name="Line 13"/>
            <p:cNvSpPr>
              <a:spLocks noChangeShapeType="1"/>
            </p:cNvSpPr>
            <p:nvPr/>
          </p:nvSpPr>
          <p:spPr bwMode="auto">
            <a:xfrm flipH="1">
              <a:off x="3470" y="1216"/>
              <a:ext cx="1542" cy="2813"/>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87" name="Line 14"/>
            <p:cNvSpPr>
              <a:spLocks noChangeShapeType="1"/>
            </p:cNvSpPr>
            <p:nvPr/>
          </p:nvSpPr>
          <p:spPr bwMode="auto">
            <a:xfrm>
              <a:off x="3470" y="3484"/>
              <a:ext cx="181" cy="136"/>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88" name="Line 15"/>
            <p:cNvSpPr>
              <a:spLocks noChangeShapeType="1"/>
            </p:cNvSpPr>
            <p:nvPr/>
          </p:nvSpPr>
          <p:spPr bwMode="auto">
            <a:xfrm>
              <a:off x="3606" y="3258"/>
              <a:ext cx="181" cy="135"/>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89" name="Line 16"/>
            <p:cNvSpPr>
              <a:spLocks noChangeShapeType="1"/>
            </p:cNvSpPr>
            <p:nvPr/>
          </p:nvSpPr>
          <p:spPr bwMode="auto">
            <a:xfrm>
              <a:off x="3742" y="3076"/>
              <a:ext cx="181" cy="91"/>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90" name="Line 17"/>
            <p:cNvSpPr>
              <a:spLocks noChangeShapeType="1"/>
            </p:cNvSpPr>
            <p:nvPr/>
          </p:nvSpPr>
          <p:spPr bwMode="auto">
            <a:xfrm>
              <a:off x="3878" y="2849"/>
              <a:ext cx="181" cy="91"/>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91" name="Line 18"/>
            <p:cNvSpPr>
              <a:spLocks noChangeShapeType="1"/>
            </p:cNvSpPr>
            <p:nvPr/>
          </p:nvSpPr>
          <p:spPr bwMode="auto">
            <a:xfrm>
              <a:off x="4014" y="2623"/>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92" name="Line 19"/>
            <p:cNvSpPr>
              <a:spLocks noChangeShapeType="1"/>
            </p:cNvSpPr>
            <p:nvPr/>
          </p:nvSpPr>
          <p:spPr bwMode="auto">
            <a:xfrm>
              <a:off x="4150" y="2396"/>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93" name="Line 20"/>
            <p:cNvSpPr>
              <a:spLocks noChangeShapeType="1"/>
            </p:cNvSpPr>
            <p:nvPr/>
          </p:nvSpPr>
          <p:spPr bwMode="auto">
            <a:xfrm>
              <a:off x="4286" y="2169"/>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94" name="Line 21"/>
            <p:cNvSpPr>
              <a:spLocks noChangeShapeType="1"/>
            </p:cNvSpPr>
            <p:nvPr/>
          </p:nvSpPr>
          <p:spPr bwMode="auto">
            <a:xfrm>
              <a:off x="4422" y="1942"/>
              <a:ext cx="136" cy="90"/>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95" name="Line 22"/>
            <p:cNvSpPr>
              <a:spLocks noChangeShapeType="1"/>
            </p:cNvSpPr>
            <p:nvPr/>
          </p:nvSpPr>
          <p:spPr bwMode="auto">
            <a:xfrm>
              <a:off x="4513" y="1715"/>
              <a:ext cx="181" cy="91"/>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96" name="Line 23"/>
            <p:cNvSpPr>
              <a:spLocks noChangeShapeType="1"/>
            </p:cNvSpPr>
            <p:nvPr/>
          </p:nvSpPr>
          <p:spPr bwMode="auto">
            <a:xfrm>
              <a:off x="4649" y="1489"/>
              <a:ext cx="181" cy="45"/>
            </a:xfrm>
            <a:prstGeom prst="line">
              <a:avLst/>
            </a:prstGeom>
            <a:noFill/>
            <a:ln w="76200">
              <a:solidFill>
                <a:schemeClr val="accent2"/>
              </a:solidFill>
              <a:roun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Notched Right Arrow 4"/>
</p:tagLst>
</file>

<file path=ppt/tags/tag2.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6"/>
</p:tagLst>
</file>

<file path=ppt/tags/tag3.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15"/>
</p:tagLst>
</file>

<file path=ppt/tags/tag4.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23"/>
</p:tagLst>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1133</Words>
  <Application>Microsoft Office PowerPoint</Application>
  <PresentationFormat>全屏显示(16:9)</PresentationFormat>
  <Paragraphs>152</Paragraphs>
  <Slides>26</Slides>
  <Notes>3</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26</vt:i4>
      </vt:variant>
    </vt:vector>
  </HeadingPairs>
  <TitlesOfParts>
    <vt:vector size="36" baseType="lpstr">
      <vt:lpstr>宋体</vt:lpstr>
      <vt:lpstr>微软雅黑</vt:lpstr>
      <vt:lpstr>Arial</vt:lpstr>
      <vt:lpstr>Calibri</vt:lpstr>
      <vt:lpstr>Tahoma</vt:lpstr>
      <vt:lpstr>Times New Roman</vt:lpstr>
      <vt:lpstr>Wingdings</vt:lpstr>
      <vt:lpstr>WWW.2PPT.COM
</vt:lpstr>
      <vt:lpstr>公式</vt:lpstr>
      <vt:lpstr>Equation.3</vt:lpstr>
      <vt:lpstr>九年级下册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2021-12-28T00:47:11Z</dcterms:created>
  <dcterms:modified xsi:type="dcterms:W3CDTF">2023-01-16T22:05:59Z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5210D26CD7094D23B2725252EDCEED4B</vt:lpwstr>
  </property>
  <property fmtid="{A09F084E-AD41-489F-8076-AA5BE3082BCA}" pid="100">
    <vt:ui4>5</vt:ui4>
  </property>
  <property fmtid="{64440492-4C8B-11D1-8B70-080036B11A03}" pid="11">
    <vt:lpwstr>www.2ppt.com-爱PPT提供资源下载</vt:lpwstr>
  </property>
</Properties>
</file>