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64" r:id="rId3"/>
    <p:sldId id="273" r:id="rId4"/>
    <p:sldId id="275" r:id="rId5"/>
    <p:sldId id="276" r:id="rId6"/>
    <p:sldId id="266" r:id="rId7"/>
    <p:sldId id="257" r:id="rId8"/>
    <p:sldId id="259" r:id="rId9"/>
    <p:sldId id="258" r:id="rId10"/>
    <p:sldId id="269" r:id="rId11"/>
    <p:sldId id="260" r:id="rId12"/>
    <p:sldId id="261" r:id="rId13"/>
    <p:sldId id="274" r:id="rId14"/>
    <p:sldId id="262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3399"/>
    <a:srgbClr val="0033CC"/>
    <a:srgbClr val="00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77BD0-52A6-4953-9763-84E8B4059D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2789B-7077-4A33-894E-9A2563F2E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2789B-7077-4A33-894E-9A2563F2E94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8FF5-4B43-418C-AAE6-94B6B2D40E29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09C4-5F83-4DBE-B6FB-461C3C82ECF9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CEF1-4602-4D55-85C8-C724317266E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309CD-3919-42F3-AAD3-B1EA9999F953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9497-F132-480B-8097-A34B1F0A4B4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A23C8-9EC1-41A4-88CB-305DE32A1675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8BEA03C9-265F-4E17-BEBA-85CABDF6D78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A0A4EC64-FEE1-439D-9F6E-ABEA5484CC33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A368-1DB8-41B9-A072-360589ECD850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FB273-2F5A-4B95-80A3-D63EB9C3222C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anose="05000000000000000000" pitchFamily="2" charset="2"/>
              <a:buChar char="§"/>
              <a:defRPr sz="1400"/>
            </a:lvl5pPr>
            <a:lvl6pPr>
              <a:buFont typeface="Wingdings" panose="05000000000000000000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CB25-C114-4450-8A5D-E36F94A39190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D394B2-84F9-489E-BAA9-312EF7D416D5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A9CD-8B39-456F-B291-E4F842E0914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4DDE74-D34C-497F-871B-6B8D07E9640A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0E3B-E632-4917-8DBF-E7BE49A6BE0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1BD5C-A279-4ED0-902C-ADE1C123BBBF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002A-725E-48CB-BE5C-64FF358A271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B03DE1-14BD-4843-B16F-E201C923026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5D63-2C60-4E0E-9A8A-F5150693EC9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A44F0-00B7-41DB-BEBE-6391D37DBC9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95CD7A-B1D4-4161-9965-019C4C96E337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4FC54B-AB64-4694-A1FB-BB7633157C25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9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9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9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90"/>
        </a:spcBef>
        <a:buClr>
          <a:schemeClr val="tx1">
            <a:lumMod val="50000"/>
            <a:lumOff val="50000"/>
          </a:schemeClr>
        </a:buClr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slide" Target="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0.bin"/><Relationship Id="rId30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611560" y="1844824"/>
            <a:ext cx="7704856" cy="971550"/>
          </a:xfrm>
          <a:noFill/>
          <a:ln>
            <a:miter lim="800000"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6000" b="1" kern="1200" dirty="0" smtClean="0">
                <a:solidFill>
                  <a:srgbClr val="CC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5.2 </a:t>
            </a:r>
            <a:r>
              <a:rPr lang="zh-CN" altLang="en-US" sz="6000" b="1" kern="1200" dirty="0" smtClean="0">
                <a:solidFill>
                  <a:srgbClr val="CC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等</a:t>
            </a:r>
            <a:r>
              <a:rPr lang="zh-CN" altLang="en-US" sz="6000" b="1" kern="1200" dirty="0">
                <a:solidFill>
                  <a:srgbClr val="CC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式的基本性质</a:t>
            </a:r>
          </a:p>
        </p:txBody>
      </p:sp>
      <p:sp>
        <p:nvSpPr>
          <p:cNvPr id="3" name="矩形 2"/>
          <p:cNvSpPr/>
          <p:nvPr/>
        </p:nvSpPr>
        <p:spPr>
          <a:xfrm>
            <a:off x="2528908" y="508518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323850" y="260350"/>
            <a:ext cx="34940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 b="1">
                <a:solidFill>
                  <a:schemeClr val="accent1"/>
                </a:solidFill>
                <a:latin typeface="Century Schoolbook" panose="02040604050505020304" pitchFamily="18" charset="0"/>
                <a:ea typeface="华文楷体" panose="02010600040101010101" pitchFamily="2" charset="-122"/>
              </a:rPr>
              <a:t>探一探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1285875" y="1428750"/>
            <a:ext cx="5572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你能直接写出它们的解吗？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49250" y="3440113"/>
          <a:ext cx="39116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3" imgW="1447165" imgH="215900" progId="Equation.DSMT4">
                  <p:embed/>
                </p:oleObj>
              </mc:Choice>
              <mc:Fallback>
                <p:oleObj name="Equation" r:id="rId3" imgW="1447165" imgH="215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3440113"/>
                        <a:ext cx="391160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730750" y="3411538"/>
          <a:ext cx="36417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5" imgW="1256665" imgH="215900" progId="Equation.DSMT4">
                  <p:embed/>
                </p:oleObj>
              </mc:Choice>
              <mc:Fallback>
                <p:oleObj name="Equation" r:id="rId5" imgW="1256665" imgH="215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3411538"/>
                        <a:ext cx="364172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86625" y="3405188"/>
            <a:ext cx="1214438" cy="5762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071813" y="3429000"/>
            <a:ext cx="1285875" cy="5762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900113" y="4652963"/>
          <a:ext cx="31686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7" imgW="1156335" imgH="215900" progId="Equation.3">
                  <p:embed/>
                </p:oleObj>
              </mc:Choice>
              <mc:Fallback>
                <p:oleObj r:id="rId7" imgW="1156335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652963"/>
                        <a:ext cx="31686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66713" y="4500563"/>
            <a:ext cx="7848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 dirty="0"/>
              <a:t>“                             ” 方程的解。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903288" y="4643438"/>
            <a:ext cx="3168650" cy="5762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6149" name="Object 14"/>
          <p:cNvGraphicFramePr>
            <a:graphicFrameLocks noChangeAspect="1"/>
          </p:cNvGraphicFramePr>
          <p:nvPr/>
        </p:nvGraphicFramePr>
        <p:xfrm>
          <a:off x="1341438" y="2435225"/>
          <a:ext cx="20161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r:id="rId9" imgW="685800" imgH="203200" progId="Equation.3">
                  <p:embed/>
                </p:oleObj>
              </mc:Choice>
              <mc:Fallback>
                <p:oleObj r:id="rId9" imgW="685800" imgH="203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2435225"/>
                        <a:ext cx="201612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5"/>
          <p:cNvGraphicFramePr>
            <a:graphicFrameLocks noChangeAspect="1"/>
          </p:cNvGraphicFramePr>
          <p:nvPr/>
        </p:nvGraphicFramePr>
        <p:xfrm>
          <a:off x="4859338" y="2420938"/>
          <a:ext cx="20161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r:id="rId11" imgW="609600" imgH="177800" progId="Equation.3">
                  <p:embed/>
                </p:oleObj>
              </mc:Choice>
              <mc:Fallback>
                <p:oleObj r:id="rId11" imgW="609600" imgH="177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420938"/>
                        <a:ext cx="2016125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395" grpId="0" autoUpdateAnimBg="0"/>
      <p:bldP spid="163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1768475" y="1500188"/>
            <a:ext cx="5972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利用等式的性质解下列方程：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758825" y="1500188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33CC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3200" b="1" dirty="0">
                <a:solidFill>
                  <a:srgbClr val="0033CC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323850" y="260350"/>
            <a:ext cx="34940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 b="1">
                <a:solidFill>
                  <a:schemeClr val="accent1"/>
                </a:solidFill>
                <a:latin typeface="Century Schoolbook" panose="02040604050505020304" pitchFamily="18" charset="0"/>
                <a:ea typeface="华文楷体" panose="02010600040101010101" pitchFamily="2" charset="-122"/>
              </a:rPr>
              <a:t>试一试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971550" y="2800350"/>
          <a:ext cx="284797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r:id="rId3" imgW="940435" imgH="203200" progId="Equation.3">
                  <p:embed/>
                </p:oleObj>
              </mc:Choice>
              <mc:Fallback>
                <p:oleObj r:id="rId3" imgW="940435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800350"/>
                        <a:ext cx="2847975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4643438" y="2800350"/>
          <a:ext cx="31686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5" imgW="1106170" imgH="203200" progId="Equation.3">
                  <p:embed/>
                </p:oleObj>
              </mc:Choice>
              <mc:Fallback>
                <p:oleObj r:id="rId5" imgW="110617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800350"/>
                        <a:ext cx="316865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23850" y="260350"/>
            <a:ext cx="34940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 b="1">
                <a:solidFill>
                  <a:schemeClr val="accent1"/>
                </a:solidFill>
                <a:latin typeface="Century Schoolbook" panose="02040604050505020304" pitchFamily="18" charset="0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78681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 b="1" dirty="0">
                <a:latin typeface="宋体" panose="02010600030101010101" pitchFamily="2" charset="-122"/>
              </a:rPr>
              <a:t>利用等式的性质解下列方程，并写出检验过程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357313" y="3071813"/>
          <a:ext cx="25511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888365" imgH="177800" progId="Equation.DSMT4">
                  <p:embed/>
                </p:oleObj>
              </mc:Choice>
              <mc:Fallback>
                <p:oleObj name="Equation" r:id="rId3" imgW="888365" imgH="177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071813"/>
                        <a:ext cx="255111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/>
          <p:nvPr/>
        </p:nvGrpSpPr>
        <p:grpSpPr bwMode="auto">
          <a:xfrm>
            <a:off x="5000625" y="2786063"/>
            <a:ext cx="2447925" cy="1296987"/>
            <a:chOff x="884" y="2795"/>
            <a:chExt cx="1542" cy="817"/>
          </a:xfrm>
        </p:grpSpPr>
        <p:graphicFrame>
          <p:nvGraphicFramePr>
            <p:cNvPr id="8195" name="Object 6"/>
            <p:cNvGraphicFramePr>
              <a:graphicFrameLocks noChangeAspect="1"/>
            </p:cNvGraphicFramePr>
            <p:nvPr/>
          </p:nvGraphicFramePr>
          <p:xfrm>
            <a:off x="1066" y="2931"/>
            <a:ext cx="1179" cy="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3" name="Microsoft 公式 3.0" r:id="rId5" imgW="788035" imgH="393700" progId="Equation.3">
                    <p:embed/>
                  </p:oleObj>
                </mc:Choice>
                <mc:Fallback>
                  <p:oleObj name="Microsoft 公式 3.0" r:id="rId5" imgW="788035" imgH="3937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931"/>
                          <a:ext cx="1179" cy="6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884" y="2795"/>
              <a:ext cx="1542" cy="817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" name="动作按钮: 结束 7">
            <a:hlinkClick r:id="rId7" action="ppaction://hlinksldjump" highlightClick="1"/>
          </p:cNvPr>
          <p:cNvSpPr/>
          <p:nvPr/>
        </p:nvSpPr>
        <p:spPr>
          <a:xfrm>
            <a:off x="7500938" y="5715000"/>
            <a:ext cx="642937" cy="50006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323850" y="260350"/>
            <a:ext cx="34940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 b="1" dirty="0">
                <a:solidFill>
                  <a:schemeClr val="accent1"/>
                </a:solidFill>
                <a:latin typeface="Century Schoolbook" panose="02040604050505020304" pitchFamily="18" charset="0"/>
                <a:ea typeface="华文楷体" panose="02010600040101010101" pitchFamily="2" charset="-122"/>
              </a:rPr>
              <a:t>思维拓展</a:t>
            </a:r>
          </a:p>
        </p:txBody>
      </p:sp>
      <p:grpSp>
        <p:nvGrpSpPr>
          <p:cNvPr id="9224" name="组合 8"/>
          <p:cNvGrpSpPr/>
          <p:nvPr/>
        </p:nvGrpSpPr>
        <p:grpSpPr bwMode="auto">
          <a:xfrm>
            <a:off x="857250" y="1524000"/>
            <a:ext cx="7215188" cy="2333625"/>
            <a:chOff x="357188" y="1428750"/>
            <a:chExt cx="7215238" cy="2332946"/>
          </a:xfrm>
        </p:grpSpPr>
        <p:sp>
          <p:nvSpPr>
            <p:cNvPr id="9225" name="Text Box 3"/>
            <p:cNvSpPr txBox="1">
              <a:spLocks noChangeArrowheads="1"/>
            </p:cNvSpPr>
            <p:nvPr/>
          </p:nvSpPr>
          <p:spPr bwMode="auto">
            <a:xfrm>
              <a:off x="357188" y="1428750"/>
              <a:ext cx="7215238" cy="233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</a:rPr>
                <a:t>已知关于  的方程               </a:t>
              </a:r>
              <a:endParaRPr lang="en-US" altLang="zh-CN" sz="2800" b="1" dirty="0">
                <a:latin typeface="宋体" panose="02010600030101010101" pitchFamily="2" charset="-122"/>
              </a:endParaRPr>
            </a:p>
            <a:p>
              <a:pPr eaLnBrk="1" hangingPunct="1">
                <a:lnSpc>
                  <a:spcPct val="13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</a:rPr>
                <a:t>用关于   的代数式表示   ，</a:t>
              </a:r>
              <a:endParaRPr lang="en-US" altLang="zh-CN" sz="2800" b="1" dirty="0">
                <a:latin typeface="宋体" panose="02010600030101010101" pitchFamily="2" charset="-122"/>
              </a:endParaRPr>
            </a:p>
            <a:p>
              <a:pPr eaLnBrk="1" hangingPunct="1">
                <a:lnSpc>
                  <a:spcPct val="13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</a:rPr>
                <a:t>当   取怎样整数时，方程的解为正整数？</a:t>
              </a:r>
              <a:endParaRPr lang="en-US" altLang="zh-CN" sz="2800" b="1" dirty="0">
                <a:latin typeface="宋体" panose="02010600030101010101" pitchFamily="2" charset="-122"/>
              </a:endParaRPr>
            </a:p>
            <a:p>
              <a:pPr eaLnBrk="1" hangingPunct="1">
                <a:lnSpc>
                  <a:spcPct val="13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</a:rPr>
                <a:t>并求出这个方程的正整数解。</a:t>
              </a:r>
            </a:p>
          </p:txBody>
        </p:sp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1785918" y="1571612"/>
            <a:ext cx="539503" cy="474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Equation" r:id="rId3" imgW="127000" imgH="139700" progId="Equation.DSMT4">
                    <p:embed/>
                  </p:oleObj>
                </mc:Choice>
                <mc:Fallback>
                  <p:oleObj name="Equation" r:id="rId3" imgW="127000" imgH="1397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5918" y="1571612"/>
                          <a:ext cx="539503" cy="4746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3428992" y="1500174"/>
            <a:ext cx="2500330" cy="532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0" name="Equation" r:id="rId5" imgW="837565" imgH="177800" progId="Equation.DSMT4">
                    <p:embed/>
                  </p:oleObj>
                </mc:Choice>
                <mc:Fallback>
                  <p:oleObj name="Equation" r:id="rId5" imgW="837565" imgH="1778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8992" y="1500174"/>
                          <a:ext cx="2500330" cy="532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1643072" y="2193405"/>
            <a:ext cx="377825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1" name="Equation" r:id="rId7" imgW="127000" imgH="139700" progId="Equation.DSMT4">
                    <p:embed/>
                  </p:oleObj>
                </mc:Choice>
                <mc:Fallback>
                  <p:oleObj name="Equation" r:id="rId7" imgW="127000" imgH="1397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3072" y="2193405"/>
                          <a:ext cx="377825" cy="417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4286278" y="2121967"/>
            <a:ext cx="539750" cy="474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2" name="Equation" r:id="rId9" imgW="127000" imgH="139700" progId="Equation.DSMT4">
                    <p:embed/>
                  </p:oleObj>
                </mc:Choice>
                <mc:Fallback>
                  <p:oleObj name="Equation" r:id="rId9" imgW="127000" imgH="1397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278" y="2121967"/>
                          <a:ext cx="539750" cy="474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857254" y="2693471"/>
            <a:ext cx="377825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3" name="Equation" r:id="rId10" imgW="127000" imgH="139700" progId="Equation.DSMT4">
                    <p:embed/>
                  </p:oleObj>
                </mc:Choice>
                <mc:Fallback>
                  <p:oleObj name="Equation" r:id="rId10" imgW="127000" imgH="1397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254" y="2693471"/>
                          <a:ext cx="377825" cy="417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187624" y="476672"/>
            <a:ext cx="34940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800" b="1" dirty="0">
                <a:solidFill>
                  <a:schemeClr val="accent1"/>
                </a:solidFill>
                <a:latin typeface="Century Schoolbook" panose="02040604050505020304" pitchFamily="18" charset="0"/>
                <a:ea typeface="华文楷体" panose="02010600040101010101" pitchFamily="2" charset="-122"/>
              </a:rPr>
              <a:t>归一归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00188" y="2149475"/>
            <a:ext cx="5575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0033CC"/>
                </a:solidFill>
                <a:ea typeface="楷体" panose="02010609060101010101" pitchFamily="49" charset="-122"/>
              </a:rPr>
              <a:t>本节课你学到了什么</a:t>
            </a:r>
            <a:r>
              <a:rPr lang="zh-CN" altLang="en-US" sz="4000" b="1" dirty="0" smtClean="0">
                <a:solidFill>
                  <a:srgbClr val="0033CC"/>
                </a:solidFill>
                <a:ea typeface="楷体" panose="02010609060101010101" pitchFamily="49" charset="-122"/>
              </a:rPr>
              <a:t>？ </a:t>
            </a:r>
            <a:endParaRPr lang="zh-CN" altLang="en-US" sz="4000" b="1" dirty="0">
              <a:solidFill>
                <a:srgbClr val="0033CC"/>
              </a:solidFill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31913" y="4430713"/>
            <a:ext cx="6670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0033CC"/>
                </a:solidFill>
              </a:rPr>
              <a:t>方程</a:t>
            </a:r>
            <a:r>
              <a:rPr lang="zh-CN" altLang="en-US" sz="3600" b="1" dirty="0"/>
              <a:t>是指含有未知数的</a:t>
            </a:r>
            <a:r>
              <a:rPr lang="zh-CN" altLang="en-US" sz="3600" b="1" dirty="0">
                <a:solidFill>
                  <a:srgbClr val="FF0000"/>
                </a:solidFill>
              </a:rPr>
              <a:t>等式</a:t>
            </a:r>
            <a:endParaRPr lang="zh-CN" altLang="en-US" sz="36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42988" y="3349625"/>
            <a:ext cx="41433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 dirty="0"/>
              <a:t>   </a:t>
            </a:r>
            <a:r>
              <a:rPr lang="zh-CN" altLang="en-US" sz="3600" b="1" dirty="0">
                <a:solidFill>
                  <a:srgbClr val="0033CC"/>
                </a:solidFill>
              </a:rPr>
              <a:t>一元一次方程   </a:t>
            </a:r>
            <a:endParaRPr lang="en-US" altLang="zh-CN" sz="3600" b="1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428625" y="357188"/>
            <a:ext cx="3494088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 b="1" dirty="0">
                <a:solidFill>
                  <a:schemeClr val="accent1"/>
                </a:solidFill>
                <a:latin typeface="Century Schoolbook" panose="02040604050505020304" pitchFamily="18" charset="0"/>
                <a:ea typeface="华文楷体" panose="02010600040101010101" pitchFamily="2" charset="-122"/>
              </a:rPr>
              <a:t>蓦然回首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1692275" y="1838325"/>
            <a:ext cx="2447925" cy="1296988"/>
            <a:chOff x="884" y="2795"/>
            <a:chExt cx="1542" cy="817"/>
          </a:xfrm>
        </p:grpSpPr>
        <p:graphicFrame>
          <p:nvGraphicFramePr>
            <p:cNvPr id="1027" name="Object 2"/>
            <p:cNvGraphicFramePr>
              <a:graphicFrameLocks noChangeAspect="1"/>
            </p:cNvGraphicFramePr>
            <p:nvPr/>
          </p:nvGraphicFramePr>
          <p:xfrm>
            <a:off x="1066" y="2904"/>
            <a:ext cx="1179" cy="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Microsoft 公式 3.0" r:id="rId3" imgW="788035" imgH="393700" progId="Equation.3">
                    <p:embed/>
                  </p:oleObj>
                </mc:Choice>
                <mc:Fallback>
                  <p:oleObj name="Microsoft 公式 3.0" r:id="rId3" imgW="788035" imgH="3937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904"/>
                          <a:ext cx="1179" cy="6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884" y="2795"/>
              <a:ext cx="1542" cy="817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5003800" y="1844675"/>
            <a:ext cx="2808288" cy="1296988"/>
            <a:chOff x="884" y="2795"/>
            <a:chExt cx="1542" cy="817"/>
          </a:xfrm>
        </p:grpSpPr>
        <p:graphicFrame>
          <p:nvGraphicFramePr>
            <p:cNvPr id="1026" name="Object 6"/>
            <p:cNvGraphicFramePr>
              <a:graphicFrameLocks noChangeAspect="1"/>
            </p:cNvGraphicFramePr>
            <p:nvPr/>
          </p:nvGraphicFramePr>
          <p:xfrm>
            <a:off x="981" y="2904"/>
            <a:ext cx="1350" cy="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公式" r:id="rId5" imgW="901065" imgH="393700" progId="Equation.3">
                    <p:embed/>
                  </p:oleObj>
                </mc:Choice>
                <mc:Fallback>
                  <p:oleObj name="公式" r:id="rId5" imgW="901065" imgH="3937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1" y="2904"/>
                          <a:ext cx="1350" cy="6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884" y="2795"/>
              <a:ext cx="1542" cy="817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3" descr="aa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857375"/>
            <a:ext cx="715010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8750" y="5149850"/>
            <a:ext cx="6643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33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用科学实验，探索数学真理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7438" y="857250"/>
            <a:ext cx="4572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6000" b="1" dirty="0">
                <a:solidFill>
                  <a:srgbClr val="0033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科学实验站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1143000" y="1295400"/>
            <a:ext cx="632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 dirty="0">
                <a:latin typeface="Times New Roman" panose="02020603050405020304" pitchFamily="18" charset="0"/>
              </a:rPr>
              <a:t>由等式</a:t>
            </a:r>
            <a:r>
              <a:rPr lang="en-US" altLang="zh-CN" sz="3600" b="1" dirty="0">
                <a:latin typeface="Times New Roman" panose="02020603050405020304" pitchFamily="18" charset="0"/>
              </a:rPr>
              <a:t>2x+3x=5x</a:t>
            </a:r>
            <a:r>
              <a:rPr lang="zh-CN" altLang="en-US" sz="3600" b="1" dirty="0">
                <a:latin typeface="Times New Roman" panose="02020603050405020304" pitchFamily="18" charset="0"/>
              </a:rPr>
              <a:t>，进行判断： 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4083050" y="2117725"/>
            <a:ext cx="565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6600FF"/>
                </a:solidFill>
                <a:latin typeface="Times New Roman" panose="02020603050405020304" pitchFamily="18" charset="0"/>
              </a:rPr>
              <a:t>? </a:t>
            </a:r>
          </a:p>
        </p:txBody>
      </p:sp>
      <p:grpSp>
        <p:nvGrpSpPr>
          <p:cNvPr id="109572" name="Group 4"/>
          <p:cNvGrpSpPr/>
          <p:nvPr/>
        </p:nvGrpSpPr>
        <p:grpSpPr bwMode="auto">
          <a:xfrm>
            <a:off x="2590800" y="2117725"/>
            <a:ext cx="4419600" cy="701675"/>
            <a:chOff x="1152" y="950"/>
            <a:chExt cx="1920" cy="442"/>
          </a:xfrm>
        </p:grpSpPr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1152" y="950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40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+ (4x)</a:t>
              </a:r>
              <a:r>
                <a:rPr lang="en-US" altLang="zh-CN" sz="4000" b="1" dirty="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2304" y="950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40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zh-CN" sz="40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+ (4x)</a:t>
              </a:r>
              <a:r>
                <a:rPr lang="en-US" altLang="zh-CN" sz="4000" b="1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3886200" y="2133600"/>
            <a:ext cx="914400" cy="762000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1219200" y="2133600"/>
            <a:ext cx="541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4000" b="1" dirty="0">
                <a:latin typeface="Times New Roman" panose="02020603050405020304" pitchFamily="18" charset="0"/>
              </a:rPr>
              <a:t>2x+3x           </a:t>
            </a: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＝</a:t>
            </a:r>
            <a:r>
              <a:rPr lang="zh-CN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zh-CN" sz="4000" b="1" dirty="0">
                <a:latin typeface="Times New Roman" panose="02020603050405020304" pitchFamily="18" charset="0"/>
              </a:rPr>
              <a:t>5x </a:t>
            </a: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4038600" y="3124200"/>
            <a:ext cx="565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rgbClr val="6600FF"/>
                </a:solidFill>
                <a:latin typeface="Times New Roman" panose="02020603050405020304" pitchFamily="18" charset="0"/>
              </a:rPr>
              <a:t>? </a:t>
            </a:r>
          </a:p>
        </p:txBody>
      </p:sp>
      <p:grpSp>
        <p:nvGrpSpPr>
          <p:cNvPr id="109578" name="Group 10"/>
          <p:cNvGrpSpPr/>
          <p:nvPr/>
        </p:nvGrpSpPr>
        <p:grpSpPr bwMode="auto">
          <a:xfrm>
            <a:off x="2514600" y="3048000"/>
            <a:ext cx="4038600" cy="701675"/>
            <a:chOff x="1152" y="950"/>
            <a:chExt cx="1920" cy="442"/>
          </a:xfrm>
        </p:grpSpPr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152" y="950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40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- (x)</a:t>
              </a:r>
              <a:r>
                <a:rPr lang="en-US" altLang="zh-CN" sz="4000" b="1" dirty="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2304" y="950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40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altLang="zh-CN" sz="40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- (x)</a:t>
              </a:r>
              <a:r>
                <a:rPr lang="en-US" altLang="zh-CN" sz="4000" b="1" dirty="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3810000" y="3124200"/>
            <a:ext cx="914400" cy="762000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1219200" y="3048000"/>
            <a:ext cx="541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4000" b="1" dirty="0">
                <a:latin typeface="Times New Roman" panose="02020603050405020304" pitchFamily="18" charset="0"/>
              </a:rPr>
              <a:t>2x+3x           </a:t>
            </a:r>
            <a:r>
              <a:rPr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＝</a:t>
            </a:r>
            <a:r>
              <a:rPr lang="zh-CN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zh-CN" sz="4000" b="1" dirty="0">
                <a:latin typeface="Times New Roman" panose="02020603050405020304" pitchFamily="18" charset="0"/>
              </a:rPr>
              <a:t>5x </a:t>
            </a:r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1676400" y="3984625"/>
            <a:ext cx="64008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上述两个问题反映出等式具有什么性质？ </a:t>
            </a:r>
          </a:p>
        </p:txBody>
      </p:sp>
      <p:pic>
        <p:nvPicPr>
          <p:cNvPr id="109584" name="Picture 16" descr="BD0492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" y="3756025"/>
            <a:ext cx="1339850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utoUpdateAnimBg="0"/>
      <p:bldP spid="109575" grpId="0" animBg="1"/>
      <p:bldP spid="109576" grpId="0" autoUpdateAnimBg="0"/>
      <p:bldP spid="109577" grpId="0" autoUpdateAnimBg="0"/>
      <p:bldP spid="109581" grpId="0" animBg="1"/>
      <p:bldP spid="109582" grpId="0" autoUpdateAnimBg="0"/>
      <p:bldP spid="10958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4114800" y="3505200"/>
            <a:ext cx="6413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 b="1">
                <a:solidFill>
                  <a:srgbClr val="6600FF"/>
                </a:solidFill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4038600" y="3505200"/>
            <a:ext cx="914400" cy="762000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038600" y="2286000"/>
            <a:ext cx="6413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 b="1">
                <a:solidFill>
                  <a:srgbClr val="6600FF"/>
                </a:solidFill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3810000" y="2362200"/>
            <a:ext cx="914400" cy="762000"/>
          </a:xfrm>
          <a:prstGeom prst="rect">
            <a:avLst/>
          </a:prstGeom>
          <a:solidFill>
            <a:srgbClr val="66FFFF"/>
          </a:solidFill>
          <a:ln w="9525">
            <a:solidFill>
              <a:srgbClr val="66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990600" y="99060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由等式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3m+5m=8m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，进行判断： </a:t>
            </a:r>
          </a:p>
        </p:txBody>
      </p:sp>
      <p:grpSp>
        <p:nvGrpSpPr>
          <p:cNvPr id="110599" name="Group 7"/>
          <p:cNvGrpSpPr/>
          <p:nvPr/>
        </p:nvGrpSpPr>
        <p:grpSpPr bwMode="auto">
          <a:xfrm>
            <a:off x="1403350" y="1773238"/>
            <a:ext cx="3997325" cy="1219200"/>
            <a:chOff x="890" y="1104"/>
            <a:chExt cx="2518" cy="768"/>
          </a:xfrm>
        </p:grpSpPr>
        <p:sp>
          <p:nvSpPr>
            <p:cNvPr id="110600" name="Rectangle 8"/>
            <p:cNvSpPr>
              <a:spLocks noChangeArrowheads="1"/>
            </p:cNvSpPr>
            <p:nvPr/>
          </p:nvSpPr>
          <p:spPr bwMode="auto">
            <a:xfrm>
              <a:off x="890" y="1468"/>
              <a:ext cx="15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36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2×(             )       </a:t>
              </a:r>
            </a:p>
          </p:txBody>
        </p:sp>
        <p:sp>
          <p:nvSpPr>
            <p:cNvPr id="110601" name="Rectangle 9"/>
            <p:cNvSpPr>
              <a:spLocks noChangeArrowheads="1"/>
            </p:cNvSpPr>
            <p:nvPr/>
          </p:nvSpPr>
          <p:spPr bwMode="auto">
            <a:xfrm>
              <a:off x="2832" y="1104"/>
              <a:ext cx="57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6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36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2× </a:t>
              </a:r>
            </a:p>
          </p:txBody>
        </p:sp>
      </p:grpSp>
      <p:grpSp>
        <p:nvGrpSpPr>
          <p:cNvPr id="110602" name="Group 10"/>
          <p:cNvGrpSpPr/>
          <p:nvPr/>
        </p:nvGrpSpPr>
        <p:grpSpPr bwMode="auto">
          <a:xfrm>
            <a:off x="1371600" y="3505200"/>
            <a:ext cx="4953000" cy="717550"/>
            <a:chOff x="864" y="2208"/>
            <a:chExt cx="3120" cy="452"/>
          </a:xfrm>
        </p:grpSpPr>
        <p:sp>
          <p:nvSpPr>
            <p:cNvPr id="110603" name="Rectangle 11"/>
            <p:cNvSpPr>
              <a:spLocks noChangeArrowheads="1"/>
            </p:cNvSpPr>
            <p:nvPr/>
          </p:nvSpPr>
          <p:spPr bwMode="auto">
            <a:xfrm>
              <a:off x="864" y="2208"/>
              <a:ext cx="17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36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(              )÷2</a:t>
              </a:r>
              <a:endParaRPr kumimoji="1" lang="en-US" altLang="zh-CN" sz="36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0604" name="Rectangle 12"/>
            <p:cNvSpPr>
              <a:spLocks noChangeArrowheads="1"/>
            </p:cNvSpPr>
            <p:nvPr/>
          </p:nvSpPr>
          <p:spPr bwMode="auto">
            <a:xfrm>
              <a:off x="3264" y="2256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3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÷2</a:t>
              </a:r>
            </a:p>
          </p:txBody>
        </p:sp>
      </p:grp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2209800" y="4876800"/>
            <a:ext cx="64008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上述两个问题反映出等式具有什么性质？ </a:t>
            </a:r>
          </a:p>
        </p:txBody>
      </p:sp>
      <p:pic>
        <p:nvPicPr>
          <p:cNvPr id="110606" name="Picture 14" descr="BD0492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4648200"/>
            <a:ext cx="1339850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2286000" y="2697956"/>
            <a:ext cx="388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3m+5m  </a:t>
            </a:r>
            <a:r>
              <a:rPr kumimoji="1"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＝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8m </a:t>
            </a:r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auto">
          <a:xfrm>
            <a:off x="1676400" y="354965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3m+5m        </a:t>
            </a:r>
            <a:r>
              <a:rPr kumimoji="1"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＝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8m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595" grpId="0" animBg="1"/>
      <p:bldP spid="110596" grpId="0" autoUpdateAnimBg="0"/>
      <p:bldP spid="110597" grpId="0" animBg="1"/>
      <p:bldP spid="110605" grpId="0" animBg="1" autoUpdateAnimBg="0"/>
      <p:bldP spid="110607" grpId="0" autoUpdateAnimBg="0"/>
      <p:bldP spid="1106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84978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</a:rPr>
              <a:t>      等式的两边同时加上（或减去）同一个数或式，所得结果仍是等式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750" y="1196975"/>
            <a:ext cx="4248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等式的基本性质</a:t>
            </a:r>
            <a:r>
              <a:rPr lang="en-US" altLang="zh-CN" sz="3200" b="1" dirty="0">
                <a:solidFill>
                  <a:srgbClr val="FF0000"/>
                </a:solidFill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</a:rPr>
              <a:t>：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684213" y="2997200"/>
            <a:ext cx="5565775" cy="647700"/>
            <a:chOff x="476" y="1389"/>
            <a:chExt cx="3506" cy="408"/>
          </a:xfrm>
        </p:grpSpPr>
        <p:graphicFrame>
          <p:nvGraphicFramePr>
            <p:cNvPr id="2053" name="Object 1"/>
            <p:cNvGraphicFramePr>
              <a:graphicFrameLocks noChangeAspect="1"/>
            </p:cNvGraphicFramePr>
            <p:nvPr/>
          </p:nvGraphicFramePr>
          <p:xfrm>
            <a:off x="1020" y="1389"/>
            <a:ext cx="771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3" name="Equation" r:id="rId3" imgW="354965" imgH="177800" progId="Equation.DSMT4">
                    <p:embed/>
                  </p:oleObj>
                </mc:Choice>
                <mc:Fallback>
                  <p:oleObj name="Equation" r:id="rId3" imgW="354965" imgH="1778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1389"/>
                          <a:ext cx="771" cy="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8" name="Text Box 8"/>
            <p:cNvSpPr txBox="1">
              <a:spLocks noChangeArrowheads="1"/>
            </p:cNvSpPr>
            <p:nvPr/>
          </p:nvSpPr>
          <p:spPr bwMode="auto">
            <a:xfrm>
              <a:off x="1746" y="1434"/>
              <a:ext cx="6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/>
                <a:t>那么</a:t>
              </a:r>
            </a:p>
          </p:txBody>
        </p:sp>
        <p:graphicFrame>
          <p:nvGraphicFramePr>
            <p:cNvPr id="2054" name="Object 2"/>
            <p:cNvGraphicFramePr>
              <a:graphicFrameLocks noChangeAspect="1"/>
            </p:cNvGraphicFramePr>
            <p:nvPr/>
          </p:nvGraphicFramePr>
          <p:xfrm>
            <a:off x="2245" y="1392"/>
            <a:ext cx="1737" cy="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4" name="Equation" r:id="rId5" imgW="761365" imgH="177800" progId="Equation.DSMT4">
                    <p:embed/>
                  </p:oleObj>
                </mc:Choice>
                <mc:Fallback>
                  <p:oleObj name="Equation" r:id="rId5" imgW="761365" imgH="1778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1392"/>
                          <a:ext cx="1737" cy="4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9" name="Text Box 10"/>
            <p:cNvSpPr txBox="1">
              <a:spLocks noChangeArrowheads="1"/>
            </p:cNvSpPr>
            <p:nvPr/>
          </p:nvSpPr>
          <p:spPr bwMode="auto">
            <a:xfrm>
              <a:off x="476" y="1434"/>
              <a:ext cx="6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/>
                <a:t>如果</a:t>
              </a:r>
            </a:p>
          </p:txBody>
        </p:sp>
      </p:grp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11188" y="3713163"/>
            <a:ext cx="4248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等式的基本性质</a:t>
            </a:r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68313" y="4359275"/>
            <a:ext cx="82804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</a:rPr>
              <a:t>       等式的两边同时乘或除以同一个数或式（除数不为</a:t>
            </a:r>
            <a:r>
              <a:rPr lang="en-US" altLang="zh-CN" sz="2800" b="1" dirty="0">
                <a:solidFill>
                  <a:srgbClr val="0000CC"/>
                </a:solidFill>
              </a:rPr>
              <a:t>0</a:t>
            </a:r>
            <a:r>
              <a:rPr lang="zh-CN" altLang="en-US" sz="2800" b="1" dirty="0">
                <a:solidFill>
                  <a:srgbClr val="0000CC"/>
                </a:solidFill>
              </a:rPr>
              <a:t>），所得结果仍是等式</a:t>
            </a:r>
          </a:p>
        </p:txBody>
      </p:sp>
      <p:grpSp>
        <p:nvGrpSpPr>
          <p:cNvPr id="3" name="Group 16"/>
          <p:cNvGrpSpPr/>
          <p:nvPr/>
        </p:nvGrpSpPr>
        <p:grpSpPr bwMode="auto">
          <a:xfrm>
            <a:off x="395288" y="5445125"/>
            <a:ext cx="7634287" cy="1238250"/>
            <a:chOff x="793" y="3067"/>
            <a:chExt cx="4809" cy="780"/>
          </a:xfrm>
        </p:grpSpPr>
        <p:graphicFrame>
          <p:nvGraphicFramePr>
            <p:cNvPr id="2050" name="Object 3"/>
            <p:cNvGraphicFramePr>
              <a:graphicFrameLocks noChangeAspect="1"/>
            </p:cNvGraphicFramePr>
            <p:nvPr/>
          </p:nvGraphicFramePr>
          <p:xfrm>
            <a:off x="1337" y="3249"/>
            <a:ext cx="771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Equation" r:id="rId7" imgW="354965" imgH="177800" progId="Equation.DSMT4">
                    <p:embed/>
                  </p:oleObj>
                </mc:Choice>
                <mc:Fallback>
                  <p:oleObj name="Equation" r:id="rId7" imgW="354965" imgH="1778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7" y="3249"/>
                          <a:ext cx="771" cy="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Text Box 18"/>
            <p:cNvSpPr txBox="1">
              <a:spLocks noChangeArrowheads="1"/>
            </p:cNvSpPr>
            <p:nvPr/>
          </p:nvSpPr>
          <p:spPr bwMode="auto">
            <a:xfrm>
              <a:off x="2063" y="3294"/>
              <a:ext cx="6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/>
                <a:t>那么</a:t>
              </a:r>
            </a:p>
          </p:txBody>
        </p:sp>
        <p:graphicFrame>
          <p:nvGraphicFramePr>
            <p:cNvPr id="2051" name="Object 4"/>
            <p:cNvGraphicFramePr>
              <a:graphicFrameLocks noChangeAspect="1"/>
            </p:cNvGraphicFramePr>
            <p:nvPr/>
          </p:nvGraphicFramePr>
          <p:xfrm>
            <a:off x="2562" y="3249"/>
            <a:ext cx="1130" cy="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Equation" r:id="rId8" imgW="494665" imgH="177800" progId="Equation.DSMT4">
                    <p:embed/>
                  </p:oleObj>
                </mc:Choice>
                <mc:Fallback>
                  <p:oleObj name="Equation" r:id="rId8" imgW="494665" imgH="1778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3249"/>
                          <a:ext cx="1130" cy="4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6" name="Text Box 20"/>
            <p:cNvSpPr txBox="1">
              <a:spLocks noChangeArrowheads="1"/>
            </p:cNvSpPr>
            <p:nvPr/>
          </p:nvSpPr>
          <p:spPr bwMode="auto">
            <a:xfrm>
              <a:off x="793" y="3294"/>
              <a:ext cx="6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/>
                <a:t>如果</a:t>
              </a:r>
            </a:p>
          </p:txBody>
        </p:sp>
        <p:sp>
          <p:nvSpPr>
            <p:cNvPr id="2067" name="Text Box 21"/>
            <p:cNvSpPr txBox="1">
              <a:spLocks noChangeArrowheads="1"/>
            </p:cNvSpPr>
            <p:nvPr/>
          </p:nvSpPr>
          <p:spPr bwMode="auto">
            <a:xfrm>
              <a:off x="3651" y="3294"/>
              <a:ext cx="6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/>
                <a:t>或</a:t>
              </a:r>
            </a:p>
          </p:txBody>
        </p:sp>
        <p:graphicFrame>
          <p:nvGraphicFramePr>
            <p:cNvPr id="2052" name="Object 5"/>
            <p:cNvGraphicFramePr>
              <a:graphicFrameLocks noChangeAspect="1"/>
            </p:cNvGraphicFramePr>
            <p:nvPr/>
          </p:nvGraphicFramePr>
          <p:xfrm>
            <a:off x="3969" y="3067"/>
            <a:ext cx="1633" cy="7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Equation" r:id="rId10" imgW="825500" imgH="393700" progId="Equation.DSMT4">
                    <p:embed/>
                  </p:oleObj>
                </mc:Choice>
                <mc:Fallback>
                  <p:oleObj name="Equation" r:id="rId10" imgW="825500" imgH="3937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3067"/>
                          <a:ext cx="1633" cy="7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62" name="Group 27"/>
          <p:cNvGrpSpPr/>
          <p:nvPr/>
        </p:nvGrpSpPr>
        <p:grpSpPr bwMode="auto">
          <a:xfrm>
            <a:off x="2627313" y="0"/>
            <a:ext cx="3800475" cy="1123950"/>
            <a:chOff x="1655" y="0"/>
            <a:chExt cx="2394" cy="708"/>
          </a:xfrm>
        </p:grpSpPr>
        <p:pic>
          <p:nvPicPr>
            <p:cNvPr id="2063" name="Picture 28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655" y="0"/>
              <a:ext cx="2394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4" name="Text Box 29"/>
            <p:cNvSpPr txBox="1">
              <a:spLocks noChangeArrowheads="1"/>
            </p:cNvSpPr>
            <p:nvPr/>
          </p:nvSpPr>
          <p:spPr bwMode="auto">
            <a:xfrm>
              <a:off x="2048" y="52"/>
              <a:ext cx="185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6000" b="1">
                  <a:solidFill>
                    <a:srgbClr val="FF0000"/>
                  </a:solidFill>
                  <a:ea typeface="华文隶书" panose="02010800040101010101" pitchFamily="2" charset="-122"/>
                </a:rPr>
                <a:t>实验站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Text Box 2"/>
          <p:cNvSpPr txBox="1">
            <a:spLocks noChangeArrowheads="1"/>
          </p:cNvSpPr>
          <p:nvPr/>
        </p:nvSpPr>
        <p:spPr bwMode="auto">
          <a:xfrm>
            <a:off x="142875" y="500063"/>
            <a:ext cx="8715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</a:rPr>
              <a:t>根据下列各题的条件，写出仍然成立的等式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4481513" y="1700213"/>
            <a:ext cx="2447925" cy="576262"/>
            <a:chOff x="0" y="0"/>
            <a:chExt cx="1542" cy="363"/>
          </a:xfrm>
        </p:grpSpPr>
        <p:graphicFrame>
          <p:nvGraphicFramePr>
            <p:cNvPr id="3087" name="Object 8"/>
            <p:cNvGraphicFramePr>
              <a:graphicFrameLocks noChangeAspect="1"/>
            </p:cNvGraphicFramePr>
            <p:nvPr/>
          </p:nvGraphicFramePr>
          <p:xfrm>
            <a:off x="45" y="28"/>
            <a:ext cx="1406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3" name="公式" r:id="rId3" imgW="862965" imgH="177800" progId="Equation.3">
                    <p:embed/>
                  </p:oleObj>
                </mc:Choice>
                <mc:Fallback>
                  <p:oleObj name="公式" r:id="rId3" imgW="862965" imgH="1778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" y="28"/>
                          <a:ext cx="1406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3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542" cy="36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10"/>
          <p:cNvGrpSpPr/>
          <p:nvPr/>
        </p:nvGrpSpPr>
        <p:grpSpPr bwMode="auto">
          <a:xfrm>
            <a:off x="3500438" y="2928938"/>
            <a:ext cx="3455987" cy="571500"/>
            <a:chOff x="-1" y="9"/>
            <a:chExt cx="2177" cy="360"/>
          </a:xfrm>
        </p:grpSpPr>
        <p:graphicFrame>
          <p:nvGraphicFramePr>
            <p:cNvPr id="3086" name="Object 11"/>
            <p:cNvGraphicFramePr>
              <a:graphicFrameLocks noChangeAspect="1"/>
            </p:cNvGraphicFramePr>
            <p:nvPr/>
          </p:nvGraphicFramePr>
          <p:xfrm>
            <a:off x="48" y="46"/>
            <a:ext cx="21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4" name="Equation" r:id="rId5" imgW="1282065" imgH="177800" progId="Equation.DSMT4">
                    <p:embed/>
                  </p:oleObj>
                </mc:Choice>
                <mc:Fallback>
                  <p:oleObj name="Equation" r:id="rId5" imgW="1282065" imgH="1778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" y="46"/>
                          <a:ext cx="2128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2" name="Rectangle 12"/>
            <p:cNvSpPr>
              <a:spLocks noChangeArrowheads="1"/>
            </p:cNvSpPr>
            <p:nvPr/>
          </p:nvSpPr>
          <p:spPr bwMode="auto">
            <a:xfrm>
              <a:off x="-1" y="9"/>
              <a:ext cx="2160" cy="360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4786313" y="4143375"/>
            <a:ext cx="1785937" cy="928688"/>
            <a:chOff x="45" y="0"/>
            <a:chExt cx="1125" cy="585"/>
          </a:xfrm>
        </p:grpSpPr>
        <p:graphicFrame>
          <p:nvGraphicFramePr>
            <p:cNvPr id="3085" name="Object 14"/>
            <p:cNvGraphicFramePr>
              <a:graphicFrameLocks noChangeAspect="1"/>
            </p:cNvGraphicFramePr>
            <p:nvPr/>
          </p:nvGraphicFramePr>
          <p:xfrm>
            <a:off x="136" y="0"/>
            <a:ext cx="997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" name="Equation" r:id="rId7" imgW="698500" imgH="393700" progId="Equation.DSMT4">
                    <p:embed/>
                  </p:oleObj>
                </mc:Choice>
                <mc:Fallback>
                  <p:oleObj name="Equation" r:id="rId7" imgW="698500" imgH="3937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" y="0"/>
                          <a:ext cx="997" cy="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1" name="Rectangle 15"/>
            <p:cNvSpPr>
              <a:spLocks noChangeArrowheads="1"/>
            </p:cNvSpPr>
            <p:nvPr/>
          </p:nvSpPr>
          <p:spPr bwMode="auto">
            <a:xfrm>
              <a:off x="45" y="0"/>
              <a:ext cx="1125" cy="585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092" name="组合 23"/>
          <p:cNvGrpSpPr/>
          <p:nvPr/>
        </p:nvGrpSpPr>
        <p:grpSpPr bwMode="auto">
          <a:xfrm>
            <a:off x="285750" y="3286125"/>
            <a:ext cx="4643438" cy="1143000"/>
            <a:chOff x="901705" y="4786323"/>
            <a:chExt cx="4643454" cy="1143008"/>
          </a:xfrm>
        </p:grpSpPr>
        <p:graphicFrame>
          <p:nvGraphicFramePr>
            <p:cNvPr id="3084" name="Object 15"/>
            <p:cNvGraphicFramePr>
              <a:graphicFrameLocks noChangeAspect="1"/>
            </p:cNvGraphicFramePr>
            <p:nvPr/>
          </p:nvGraphicFramePr>
          <p:xfrm>
            <a:off x="901705" y="4786323"/>
            <a:ext cx="1731974" cy="1143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" name="Equation" r:id="rId9" imgW="596900" imgH="393700" progId="Equation.DSMT4">
                    <p:embed/>
                  </p:oleObj>
                </mc:Choice>
                <mc:Fallback>
                  <p:oleObj name="Equation" r:id="rId9" imgW="596900" imgH="3937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1705" y="4786323"/>
                          <a:ext cx="1731974" cy="1143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0" name="TextBox 17"/>
            <p:cNvSpPr txBox="1">
              <a:spLocks noChangeArrowheads="1"/>
            </p:cNvSpPr>
            <p:nvPr/>
          </p:nvSpPr>
          <p:spPr bwMode="auto">
            <a:xfrm>
              <a:off x="2544762" y="5143511"/>
              <a:ext cx="300039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/>
                <a:t>，两边都乘以</a:t>
              </a:r>
              <a:r>
                <a:rPr lang="en-US" altLang="zh-CN" sz="2800"/>
                <a:t>6</a:t>
              </a:r>
              <a:endParaRPr lang="zh-CN" altLang="en-US" sz="2800"/>
            </a:p>
          </p:txBody>
        </p:sp>
      </p:grpSp>
      <p:grpSp>
        <p:nvGrpSpPr>
          <p:cNvPr id="3093" name="组合 21"/>
          <p:cNvGrpSpPr/>
          <p:nvPr/>
        </p:nvGrpSpPr>
        <p:grpSpPr bwMode="auto">
          <a:xfrm>
            <a:off x="285750" y="1125538"/>
            <a:ext cx="4929188" cy="647700"/>
            <a:chOff x="928662" y="2500306"/>
            <a:chExt cx="4929222" cy="647700"/>
          </a:xfrm>
        </p:grpSpPr>
        <p:graphicFrame>
          <p:nvGraphicFramePr>
            <p:cNvPr id="3082" name="Object 4"/>
            <p:cNvGraphicFramePr>
              <a:graphicFrameLocks noChangeAspect="1"/>
            </p:cNvGraphicFramePr>
            <p:nvPr/>
          </p:nvGraphicFramePr>
          <p:xfrm>
            <a:off x="928662" y="2500306"/>
            <a:ext cx="1903412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" name="Equation" r:id="rId11" imgW="596900" imgH="203200" progId="Equation.DSMT4">
                    <p:embed/>
                  </p:oleObj>
                </mc:Choice>
                <mc:Fallback>
                  <p:oleObj name="Equation" r:id="rId11" imgW="596900" imgH="203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2500306"/>
                          <a:ext cx="1903412" cy="647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9" name="TextBox 19"/>
            <p:cNvSpPr txBox="1">
              <a:spLocks noChangeArrowheads="1"/>
            </p:cNvSpPr>
            <p:nvPr/>
          </p:nvSpPr>
          <p:spPr bwMode="auto">
            <a:xfrm>
              <a:off x="2857488" y="2571744"/>
              <a:ext cx="3000396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/>
                <a:t>，两边都加上</a:t>
              </a:r>
            </a:p>
          </p:txBody>
        </p:sp>
        <p:graphicFrame>
          <p:nvGraphicFramePr>
            <p:cNvPr id="3083" name="Object 16"/>
            <p:cNvGraphicFramePr>
              <a:graphicFrameLocks noChangeAspect="1"/>
            </p:cNvGraphicFramePr>
            <p:nvPr/>
          </p:nvGraphicFramePr>
          <p:xfrm>
            <a:off x="5072066" y="2571744"/>
            <a:ext cx="466163" cy="500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" name="Equation" r:id="rId13" imgW="127000" imgH="177165" progId="Equation.DSMT4">
                    <p:embed/>
                  </p:oleObj>
                </mc:Choice>
                <mc:Fallback>
                  <p:oleObj name="Equation" r:id="rId13" imgW="127000" imgH="177165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2066" y="2571744"/>
                          <a:ext cx="466163" cy="5000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7"/>
          <p:cNvGrpSpPr/>
          <p:nvPr/>
        </p:nvGrpSpPr>
        <p:grpSpPr bwMode="auto">
          <a:xfrm>
            <a:off x="7239000" y="1700213"/>
            <a:ext cx="1476375" cy="576262"/>
            <a:chOff x="0" y="0"/>
            <a:chExt cx="1542" cy="363"/>
          </a:xfrm>
        </p:grpSpPr>
        <p:graphicFrame>
          <p:nvGraphicFramePr>
            <p:cNvPr id="3081" name="Object 8"/>
            <p:cNvGraphicFramePr>
              <a:graphicFrameLocks noChangeAspect="1"/>
            </p:cNvGraphicFramePr>
            <p:nvPr/>
          </p:nvGraphicFramePr>
          <p:xfrm>
            <a:off x="144" y="28"/>
            <a:ext cx="1216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9" name="公式" r:id="rId15" imgW="558800" imgH="177800" progId="Equation.3">
                    <p:embed/>
                  </p:oleObj>
                </mc:Choice>
                <mc:Fallback>
                  <p:oleObj name="公式" r:id="rId15" imgW="558800" imgH="1778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28"/>
                          <a:ext cx="1216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8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542" cy="36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095" name="组合 25"/>
          <p:cNvGrpSpPr/>
          <p:nvPr/>
        </p:nvGrpSpPr>
        <p:grpSpPr bwMode="auto">
          <a:xfrm>
            <a:off x="228600" y="2286000"/>
            <a:ext cx="5343525" cy="582613"/>
            <a:chOff x="85695" y="2285992"/>
            <a:chExt cx="5343531" cy="582613"/>
          </a:xfrm>
        </p:grpSpPr>
        <p:grpSp>
          <p:nvGrpSpPr>
            <p:cNvPr id="3106" name="组合 22"/>
            <p:cNvGrpSpPr/>
            <p:nvPr/>
          </p:nvGrpSpPr>
          <p:grpSpPr bwMode="auto">
            <a:xfrm>
              <a:off x="85695" y="2285992"/>
              <a:ext cx="5343531" cy="582613"/>
              <a:chOff x="585760" y="3571876"/>
              <a:chExt cx="5343567" cy="582487"/>
            </a:xfrm>
          </p:grpSpPr>
          <p:graphicFrame>
            <p:nvGraphicFramePr>
              <p:cNvPr id="3080" name="Object 5"/>
              <p:cNvGraphicFramePr>
                <a:graphicFrameLocks noChangeAspect="1"/>
              </p:cNvGraphicFramePr>
              <p:nvPr/>
            </p:nvGraphicFramePr>
            <p:xfrm>
              <a:off x="585760" y="3571876"/>
              <a:ext cx="2400317" cy="5824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0" name="Equation" r:id="rId17" imgW="837565" imgH="203200" progId="Equation.DSMT4">
                      <p:embed/>
                    </p:oleObj>
                  </mc:Choice>
                  <mc:Fallback>
                    <p:oleObj name="Equation" r:id="rId17" imgW="837565" imgH="203200" progId="Equation.DSMT4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5760" y="3571876"/>
                            <a:ext cx="2400317" cy="5824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07" name="TextBox 18"/>
              <p:cNvSpPr txBox="1">
                <a:spLocks noChangeArrowheads="1"/>
              </p:cNvSpPr>
              <p:nvPr/>
            </p:nvSpPr>
            <p:spPr bwMode="auto">
              <a:xfrm>
                <a:off x="2928932" y="3571876"/>
                <a:ext cx="3000395" cy="5190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/>
                  <a:t>，两边都减去</a:t>
                </a:r>
                <a:endParaRPr lang="en-US" altLang="zh-CN" sz="2800"/>
              </a:p>
            </p:txBody>
          </p:sp>
        </p:grpSp>
        <p:graphicFrame>
          <p:nvGraphicFramePr>
            <p:cNvPr id="3079" name="Object 30"/>
            <p:cNvGraphicFramePr>
              <a:graphicFrameLocks noChangeAspect="1"/>
            </p:cNvGraphicFramePr>
            <p:nvPr/>
          </p:nvGraphicFramePr>
          <p:xfrm>
            <a:off x="4703737" y="2285992"/>
            <a:ext cx="582613" cy="509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" name="Equation" r:id="rId19" imgW="203200" imgH="177800" progId="Equation.DSMT4">
                    <p:embed/>
                  </p:oleObj>
                </mc:Choice>
                <mc:Fallback>
                  <p:oleObj name="Equation" r:id="rId19" imgW="203200" imgH="17780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3737" y="2285992"/>
                          <a:ext cx="582613" cy="509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10"/>
          <p:cNvGrpSpPr/>
          <p:nvPr/>
        </p:nvGrpSpPr>
        <p:grpSpPr bwMode="auto">
          <a:xfrm>
            <a:off x="7254875" y="2928938"/>
            <a:ext cx="1071563" cy="571500"/>
            <a:chOff x="764" y="9"/>
            <a:chExt cx="675" cy="360"/>
          </a:xfrm>
        </p:grpSpPr>
        <p:graphicFrame>
          <p:nvGraphicFramePr>
            <p:cNvPr id="3078" name="Object 31"/>
            <p:cNvGraphicFramePr>
              <a:graphicFrameLocks noChangeAspect="1"/>
            </p:cNvGraphicFramePr>
            <p:nvPr/>
          </p:nvGraphicFramePr>
          <p:xfrm>
            <a:off x="838" y="46"/>
            <a:ext cx="5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" name="Equation" r:id="rId21" imgW="330200" imgH="177800" progId="Equation.DSMT4">
                    <p:embed/>
                  </p:oleObj>
                </mc:Choice>
                <mc:Fallback>
                  <p:oleObj name="Equation" r:id="rId21" imgW="330200" imgH="1778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" y="46"/>
                          <a:ext cx="548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5" name="Rectangle 12"/>
            <p:cNvSpPr>
              <a:spLocks noChangeArrowheads="1"/>
            </p:cNvSpPr>
            <p:nvPr/>
          </p:nvSpPr>
          <p:spPr bwMode="auto">
            <a:xfrm>
              <a:off x="764" y="9"/>
              <a:ext cx="675" cy="360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" name="Group 13"/>
          <p:cNvGrpSpPr/>
          <p:nvPr/>
        </p:nvGrpSpPr>
        <p:grpSpPr bwMode="auto">
          <a:xfrm>
            <a:off x="6929438" y="4286250"/>
            <a:ext cx="1285875" cy="500063"/>
            <a:chOff x="225" y="135"/>
            <a:chExt cx="810" cy="315"/>
          </a:xfrm>
        </p:grpSpPr>
        <p:graphicFrame>
          <p:nvGraphicFramePr>
            <p:cNvPr id="3077" name="Object 32"/>
            <p:cNvGraphicFramePr>
              <a:graphicFrameLocks noChangeAspect="1"/>
            </p:cNvGraphicFramePr>
            <p:nvPr/>
          </p:nvGraphicFramePr>
          <p:xfrm>
            <a:off x="272" y="154"/>
            <a:ext cx="725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3" name="Equation" r:id="rId23" imgW="508000" imgH="177800" progId="Equation.DSMT4">
                    <p:embed/>
                  </p:oleObj>
                </mc:Choice>
                <mc:Fallback>
                  <p:oleObj name="Equation" r:id="rId23" imgW="508000" imgH="17780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" y="154"/>
                          <a:ext cx="725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4" name="Rectangle 15"/>
            <p:cNvSpPr>
              <a:spLocks noChangeArrowheads="1"/>
            </p:cNvSpPr>
            <p:nvPr/>
          </p:nvSpPr>
          <p:spPr bwMode="auto">
            <a:xfrm>
              <a:off x="225" y="135"/>
              <a:ext cx="810" cy="315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098" name="组合 23"/>
          <p:cNvGrpSpPr/>
          <p:nvPr/>
        </p:nvGrpSpPr>
        <p:grpSpPr bwMode="auto">
          <a:xfrm>
            <a:off x="214313" y="4857750"/>
            <a:ext cx="5275262" cy="1143000"/>
            <a:chOff x="627095" y="4786312"/>
            <a:chExt cx="5275307" cy="1143008"/>
          </a:xfrm>
        </p:grpSpPr>
        <p:graphicFrame>
          <p:nvGraphicFramePr>
            <p:cNvPr id="3076" name="Object 33"/>
            <p:cNvGraphicFramePr>
              <a:graphicFrameLocks noChangeAspect="1"/>
            </p:cNvGraphicFramePr>
            <p:nvPr/>
          </p:nvGraphicFramePr>
          <p:xfrm>
            <a:off x="627095" y="4786312"/>
            <a:ext cx="2284429" cy="1143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4" name="Equation" r:id="rId25" imgW="786765" imgH="393700" progId="Equation.DSMT4">
                    <p:embed/>
                  </p:oleObj>
                </mc:Choice>
                <mc:Fallback>
                  <p:oleObj name="Equation" r:id="rId25" imgW="786765" imgH="3937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095" y="4786312"/>
                          <a:ext cx="2284429" cy="1143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3" name="TextBox 17"/>
            <p:cNvSpPr txBox="1">
              <a:spLocks noChangeArrowheads="1"/>
            </p:cNvSpPr>
            <p:nvPr/>
          </p:nvSpPr>
          <p:spPr bwMode="auto">
            <a:xfrm>
              <a:off x="2902006" y="5143512"/>
              <a:ext cx="300039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/>
                <a:t>，两边都乘以</a:t>
              </a:r>
              <a:r>
                <a:rPr lang="en-US" altLang="zh-CN" sz="2800"/>
                <a:t>6</a:t>
              </a:r>
              <a:endParaRPr lang="zh-CN" altLang="en-US" sz="2800"/>
            </a:p>
          </p:txBody>
        </p:sp>
      </p:grpSp>
      <p:grpSp>
        <p:nvGrpSpPr>
          <p:cNvPr id="13" name="Group 13"/>
          <p:cNvGrpSpPr/>
          <p:nvPr/>
        </p:nvGrpSpPr>
        <p:grpSpPr bwMode="auto">
          <a:xfrm>
            <a:off x="4143375" y="5786438"/>
            <a:ext cx="2428875" cy="928687"/>
            <a:chOff x="-135" y="0"/>
            <a:chExt cx="1530" cy="585"/>
          </a:xfrm>
        </p:grpSpPr>
        <p:graphicFrame>
          <p:nvGraphicFramePr>
            <p:cNvPr id="3075" name="Object 34"/>
            <p:cNvGraphicFramePr>
              <a:graphicFrameLocks noChangeAspect="1"/>
            </p:cNvGraphicFramePr>
            <p:nvPr/>
          </p:nvGraphicFramePr>
          <p:xfrm>
            <a:off x="-72" y="0"/>
            <a:ext cx="1414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5" name="Equation" r:id="rId27" imgW="989965" imgH="393700" progId="Equation.DSMT4">
                    <p:embed/>
                  </p:oleObj>
                </mc:Choice>
                <mc:Fallback>
                  <p:oleObj name="Equation" r:id="rId27" imgW="989965" imgH="3937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2" y="0"/>
                          <a:ext cx="1414" cy="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2" name="Rectangle 15"/>
            <p:cNvSpPr>
              <a:spLocks noChangeArrowheads="1"/>
            </p:cNvSpPr>
            <p:nvPr/>
          </p:nvSpPr>
          <p:spPr bwMode="auto">
            <a:xfrm>
              <a:off x="-135" y="0"/>
              <a:ext cx="1530" cy="585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" name="Group 13"/>
          <p:cNvGrpSpPr/>
          <p:nvPr/>
        </p:nvGrpSpPr>
        <p:grpSpPr bwMode="auto">
          <a:xfrm>
            <a:off x="6929438" y="6000750"/>
            <a:ext cx="1714500" cy="500063"/>
            <a:chOff x="90" y="135"/>
            <a:chExt cx="1080" cy="315"/>
          </a:xfrm>
        </p:grpSpPr>
        <p:graphicFrame>
          <p:nvGraphicFramePr>
            <p:cNvPr id="3074" name="Object 35"/>
            <p:cNvGraphicFramePr>
              <a:graphicFrameLocks noChangeAspect="1"/>
            </p:cNvGraphicFramePr>
            <p:nvPr/>
          </p:nvGraphicFramePr>
          <p:xfrm>
            <a:off x="127" y="154"/>
            <a:ext cx="1015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" name="Equation" r:id="rId29" imgW="711200" imgH="177800" progId="Equation.DSMT4">
                    <p:embed/>
                  </p:oleObj>
                </mc:Choice>
                <mc:Fallback>
                  <p:oleObj name="Equation" r:id="rId29" imgW="711200" imgH="1778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" y="154"/>
                          <a:ext cx="1015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1" name="Rectangle 15"/>
            <p:cNvSpPr>
              <a:spLocks noChangeArrowheads="1"/>
            </p:cNvSpPr>
            <p:nvPr/>
          </p:nvSpPr>
          <p:spPr bwMode="auto">
            <a:xfrm>
              <a:off x="90" y="135"/>
              <a:ext cx="1080" cy="315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3" name="Group 13"/>
          <p:cNvGrpSpPr/>
          <p:nvPr/>
        </p:nvGrpSpPr>
        <p:grpSpPr bwMode="auto">
          <a:xfrm>
            <a:off x="755650" y="1412875"/>
            <a:ext cx="7602538" cy="685800"/>
            <a:chOff x="431" y="1298"/>
            <a:chExt cx="4789" cy="432"/>
          </a:xfrm>
        </p:grpSpPr>
        <p:graphicFrame>
          <p:nvGraphicFramePr>
            <p:cNvPr id="4102" name="Object 3"/>
            <p:cNvGraphicFramePr>
              <a:graphicFrameLocks noChangeAspect="1"/>
            </p:cNvGraphicFramePr>
            <p:nvPr/>
          </p:nvGraphicFramePr>
          <p:xfrm>
            <a:off x="975" y="1389"/>
            <a:ext cx="863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1" r:id="rId4" imgW="534035" imgH="177800" progId="Equation.3">
                    <p:embed/>
                  </p:oleObj>
                </mc:Choice>
                <mc:Fallback>
                  <p:oleObj r:id="rId4" imgW="534035" imgH="1778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389"/>
                          <a:ext cx="863" cy="3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7" name="Text Box 4"/>
            <p:cNvSpPr txBox="1">
              <a:spLocks noChangeArrowheads="1"/>
            </p:cNvSpPr>
            <p:nvPr/>
          </p:nvSpPr>
          <p:spPr bwMode="auto">
            <a:xfrm>
              <a:off x="431" y="1298"/>
              <a:ext cx="4789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</a:pPr>
              <a:r>
                <a:rPr lang="zh-CN" altLang="en-US" sz="3000" b="1">
                  <a:latin typeface="宋体" panose="02010600030101010101" pitchFamily="2" charset="-122"/>
                </a:rPr>
                <a:t>已知        ，下列等式成立吗</a:t>
              </a:r>
              <a:r>
                <a:rPr lang="en-US" altLang="zh-CN" sz="3000" b="1">
                  <a:latin typeface="宋体" panose="02010600030101010101" pitchFamily="2" charset="-122"/>
                </a:rPr>
                <a:t>?</a:t>
              </a:r>
              <a:r>
                <a:rPr lang="zh-CN" altLang="en-US" sz="3000" b="1">
                  <a:latin typeface="宋体" panose="02010600030101010101" pitchFamily="2" charset="-122"/>
                </a:rPr>
                <a:t>根据什么</a:t>
              </a:r>
              <a:r>
                <a:rPr lang="en-US" altLang="zh-CN" sz="3000" b="1">
                  <a:latin typeface="宋体" panose="02010600030101010101" pitchFamily="2" charset="-122"/>
                </a:rPr>
                <a:t>?</a:t>
              </a:r>
            </a:p>
          </p:txBody>
        </p:sp>
      </p:grp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054100" y="2708275"/>
          <a:ext cx="24130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6" imgW="685800" imgH="203200" progId="Equation.DSMT4">
                  <p:embed/>
                </p:oleObj>
              </mc:Choice>
              <mc:Fallback>
                <p:oleObj name="Equation" r:id="rId6" imgW="685800" imgH="203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708275"/>
                        <a:ext cx="24130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4340225" y="2779713"/>
          <a:ext cx="36163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8" imgW="1143000" imgH="203200" progId="Equation.DSMT4">
                  <p:embed/>
                </p:oleObj>
              </mc:Choice>
              <mc:Fallback>
                <p:oleObj name="Equation" r:id="rId8" imgW="11430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2779713"/>
                        <a:ext cx="36163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982663" y="3779838"/>
          <a:ext cx="2716212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10" imgW="786765" imgH="393700" progId="Equation.DSMT4">
                  <p:embed/>
                </p:oleObj>
              </mc:Choice>
              <mc:Fallback>
                <p:oleObj name="Equation" r:id="rId10" imgW="786765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3779838"/>
                        <a:ext cx="2716212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4"/>
          <p:cNvGraphicFramePr>
            <a:graphicFrameLocks noChangeAspect="1"/>
          </p:cNvGraphicFramePr>
          <p:nvPr/>
        </p:nvGraphicFramePr>
        <p:xfrm>
          <a:off x="4268788" y="4137025"/>
          <a:ext cx="25019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12" imgW="711200" imgH="203200" progId="Equation.DSMT4">
                  <p:embed/>
                </p:oleObj>
              </mc:Choice>
              <mc:Fallback>
                <p:oleObj name="Equation" r:id="rId12" imgW="7112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4137025"/>
                        <a:ext cx="25019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43438" y="5505450"/>
            <a:ext cx="3929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0033CC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万变不离其</a:t>
            </a:r>
          </a:p>
        </p:txBody>
      </p:sp>
      <p:sp>
        <p:nvSpPr>
          <p:cNvPr id="14" name="矩形 13"/>
          <p:cNvSpPr/>
          <p:nvPr/>
        </p:nvSpPr>
        <p:spPr>
          <a:xfrm>
            <a:off x="7302500" y="5322888"/>
            <a:ext cx="869950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宗</a:t>
            </a:r>
          </a:p>
        </p:txBody>
      </p:sp>
      <p:sp>
        <p:nvSpPr>
          <p:cNvPr id="4106" name="Rectangle 3"/>
          <p:cNvSpPr>
            <a:spLocks noChangeArrowheads="1"/>
          </p:cNvSpPr>
          <p:nvPr/>
        </p:nvSpPr>
        <p:spPr bwMode="auto">
          <a:xfrm>
            <a:off x="395288" y="188913"/>
            <a:ext cx="3494087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 b="1" dirty="0">
                <a:solidFill>
                  <a:schemeClr val="accent1"/>
                </a:solidFill>
                <a:latin typeface="Century Schoolbook" panose="02040604050505020304" pitchFamily="18" charset="0"/>
                <a:ea typeface="华文楷体" panose="02010600040101010101" pitchFamily="2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23850" y="260350"/>
            <a:ext cx="3494088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 b="1" dirty="0">
                <a:solidFill>
                  <a:schemeClr val="accent1"/>
                </a:solidFill>
                <a:latin typeface="Century Schoolbook" panose="02040604050505020304" pitchFamily="18" charset="0"/>
                <a:ea typeface="华文楷体" panose="02010600040101010101" pitchFamily="2" charset="-122"/>
              </a:rPr>
              <a:t>试一试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643063" y="3000375"/>
          <a:ext cx="21288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3" imgW="673100" imgH="203200" progId="Equation.3">
                  <p:embed/>
                </p:oleObj>
              </mc:Choice>
              <mc:Fallback>
                <p:oleObj r:id="rId3" imgW="6731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000375"/>
                        <a:ext cx="2128837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5143500" y="2786063"/>
          <a:ext cx="17287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5" imgW="610235" imgH="419735" progId="Equation.3">
                  <p:embed/>
                </p:oleObj>
              </mc:Choice>
              <mc:Fallback>
                <p:oleObj r:id="rId5" imgW="610235" imgH="4197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786063"/>
                        <a:ext cx="1728788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2339975" y="1382713"/>
          <a:ext cx="33845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7" imgW="1270635" imgH="215900" progId="Equation.3">
                  <p:embed/>
                </p:oleObj>
              </mc:Choice>
              <mc:Fallback>
                <p:oleObj r:id="rId7" imgW="1270635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382713"/>
                        <a:ext cx="33845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539750" y="1211263"/>
            <a:ext cx="7632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    已知                  判断下列等式是否成立，并说明理由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466725" y="1341438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33CC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3200" b="1" dirty="0">
                <a:solidFill>
                  <a:srgbClr val="0033CC"/>
                </a:solidFill>
                <a:latin typeface="宋体" panose="02010600030101010101" pitchFamily="2" charset="-122"/>
              </a:rPr>
              <a:t>1</a:t>
            </a:r>
          </a:p>
        </p:txBody>
      </p:sp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7491413" y="4768850"/>
          <a:ext cx="3238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9" imgW="114300" imgH="177800" progId="Equation.DSMT4">
                  <p:embed/>
                </p:oleObj>
              </mc:Choice>
              <mc:Fallback>
                <p:oleObj name="Equation" r:id="rId9" imgW="114300" imgH="177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1413" y="4768850"/>
                        <a:ext cx="32385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复合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复合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复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326</Words>
  <Application>Microsoft Office PowerPoint</Application>
  <PresentationFormat>全屏显示(4:3)</PresentationFormat>
  <Paragraphs>65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汉仪大宋简</vt:lpstr>
      <vt:lpstr>华文楷体</vt:lpstr>
      <vt:lpstr>华文隶书</vt:lpstr>
      <vt:lpstr>楷体</vt:lpstr>
      <vt:lpstr>宋体</vt:lpstr>
      <vt:lpstr>微软雅黑</vt:lpstr>
      <vt:lpstr>Arial</vt:lpstr>
      <vt:lpstr>Calibri</vt:lpstr>
      <vt:lpstr>Century Schoolbook</vt:lpstr>
      <vt:lpstr>Times New Roman</vt:lpstr>
      <vt:lpstr>Wingdings</vt:lpstr>
      <vt:lpstr>WWW.2PPT.COM
</vt:lpstr>
      <vt:lpstr>Microsoft 公式 3.0</vt:lpstr>
      <vt:lpstr>公式</vt:lpstr>
      <vt:lpstr>Equation</vt:lpstr>
      <vt:lpstr>Equation.3</vt:lpstr>
      <vt:lpstr>5.2 等式的基本性质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2022-01-07T03:01:27Z</dcterms:created>
  <dcterms:modified xsi:type="dcterms:W3CDTF">2023-01-16T22:06:04Z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772A9A53589F4369ABDBC6F14647491A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