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3" r:id="rId2"/>
    <p:sldId id="264" r:id="rId3"/>
    <p:sldId id="263" r:id="rId4"/>
    <p:sldId id="261" r:id="rId5"/>
    <p:sldId id="360" r:id="rId6"/>
    <p:sldId id="275" r:id="rId7"/>
    <p:sldId id="355" r:id="rId8"/>
    <p:sldId id="361" r:id="rId9"/>
    <p:sldId id="348" r:id="rId10"/>
    <p:sldId id="359" r:id="rId11"/>
    <p:sldId id="293" r:id="rId12"/>
    <p:sldId id="350" r:id="rId13"/>
    <p:sldId id="357" r:id="rId14"/>
    <p:sldId id="358" r:id="rId15"/>
    <p:sldId id="362" r:id="rId16"/>
    <p:sldId id="288" r:id="rId17"/>
    <p:sldId id="290" r:id="rId18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29612"/>
            <a:ext cx="9144000" cy="110140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6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倒 数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3727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把互为倒数的两个数连起来。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P32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50794" y="1559644"/>
            <a:ext cx="7811190" cy="8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50794" y="3408217"/>
            <a:ext cx="7776462" cy="8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693218" y="2219325"/>
            <a:ext cx="4318173" cy="14865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187970" y="2219325"/>
            <a:ext cx="4207489" cy="14865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637858" y="2301721"/>
            <a:ext cx="2934143" cy="1243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572000" y="2301721"/>
            <a:ext cx="1377127" cy="1243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070345" y="2301721"/>
            <a:ext cx="4435798" cy="1243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5994" y="814814"/>
            <a:ext cx="6055165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填一填</a:t>
            </a:r>
            <a:r>
              <a:rPr lang="zh-CN" altLang="en-US" sz="2700" b="1" dirty="0">
                <a:latin typeface="Times New Roman" panose="02020603050405020304" charset="0"/>
                <a:sym typeface="Times New Roman" panose="02020603050405020304" charset="0"/>
              </a:rPr>
              <a:t>。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P32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1121930" y="1599642"/>
          <a:ext cx="1880747" cy="82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r:id="rId4" imgW="1104265" imgH="495300" progId="Equation.DSMT4">
                  <p:embed/>
                </p:oleObj>
              </mc:Choice>
              <mc:Fallback>
                <p:oleObj r:id="rId4" imgW="1104265" imgH="4953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930" y="1599642"/>
                        <a:ext cx="1880747" cy="82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8"/>
          <p:cNvGraphicFramePr>
            <a:graphicFrameLocks noChangeAspect="1"/>
          </p:cNvGraphicFramePr>
          <p:nvPr/>
        </p:nvGraphicFramePr>
        <p:xfrm>
          <a:off x="4219429" y="1666296"/>
          <a:ext cx="1687398" cy="82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r:id="rId6" imgW="989965" imgH="495300" progId="Equation.DSMT4">
                  <p:embed/>
                </p:oleObj>
              </mc:Choice>
              <mc:Fallback>
                <p:oleObj r:id="rId6" imgW="989965" imgH="4953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429" y="1666296"/>
                        <a:ext cx="1687398" cy="82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21"/>
          <p:cNvGraphicFramePr>
            <a:graphicFrameLocks noChangeAspect="1"/>
          </p:cNvGraphicFramePr>
          <p:nvPr/>
        </p:nvGraphicFramePr>
        <p:xfrm>
          <a:off x="1121931" y="2810066"/>
          <a:ext cx="1665915" cy="82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r:id="rId8" imgW="977265" imgH="495300" progId="Equation.DSMT4">
                  <p:embed/>
                </p:oleObj>
              </mc:Choice>
              <mc:Fallback>
                <p:oleObj r:id="rId8" imgW="977265" imgH="4953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931" y="2810066"/>
                        <a:ext cx="1665915" cy="82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29"/>
          <p:cNvGraphicFramePr>
            <a:graphicFrameLocks noChangeAspect="1"/>
          </p:cNvGraphicFramePr>
          <p:nvPr/>
        </p:nvGraphicFramePr>
        <p:xfrm>
          <a:off x="4219429" y="2858861"/>
          <a:ext cx="2421729" cy="82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10" imgW="1422400" imgH="495300" progId="Equation.DSMT4">
                  <p:embed/>
                </p:oleObj>
              </mc:Choice>
              <mc:Fallback>
                <p:oleObj r:id="rId10" imgW="1422400" imgH="4953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429" y="2858861"/>
                        <a:ext cx="2421729" cy="82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841477" y="1545636"/>
            <a:ext cx="682159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10</a:t>
            </a:r>
          </a:p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3</a:t>
            </a:r>
            <a:endParaRPr lang="zh-CN" altLang="en-US" sz="27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698535" y="1610185"/>
            <a:ext cx="68403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</a:t>
            </a:r>
          </a:p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7</a:t>
            </a:r>
            <a:endParaRPr lang="en-US" altLang="zh-CN" sz="27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637857" y="2745470"/>
            <a:ext cx="68215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</a:t>
            </a:r>
          </a:p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</a:t>
            </a:r>
            <a:endParaRPr lang="zh-CN" altLang="en-US" sz="27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4330354" y="2810066"/>
            <a:ext cx="680280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13</a:t>
            </a:r>
          </a:p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8</a:t>
            </a:r>
            <a:endParaRPr lang="zh-CN" altLang="en-US" sz="27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5441834" y="2801006"/>
            <a:ext cx="680280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8</a:t>
            </a:r>
          </a:p>
          <a:p>
            <a:pPr algn="ctr"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13</a:t>
            </a:r>
            <a:endParaRPr lang="zh-CN" altLang="en-US" sz="27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下面长方形的面积都是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，填一填。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P32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 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62195" y="2675996"/>
            <a:ext cx="4337538" cy="1666173"/>
            <a:chOff x="2942424" y="3567994"/>
            <a:chExt cx="5641812" cy="2221564"/>
          </a:xfrm>
        </p:grpSpPr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942424" y="4429870"/>
              <a:ext cx="1020763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Times New Roman" panose="02020603050405020304" charset="0"/>
                  <a:sym typeface="Times New Roman" panose="02020603050405020304" charset="0"/>
                </a:rPr>
                <a:t>②</a:t>
              </a:r>
              <a:endParaRPr lang="en-US" altLang="zh-CN" sz="2400">
                <a:latin typeface="Times New Roman" panose="02020603050405020304" charset="0"/>
                <a:sym typeface="Times New Roman" panose="0202060305040502030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866655" y="3567994"/>
              <a:ext cx="3717581" cy="2221564"/>
              <a:chOff x="5183295" y="3614393"/>
              <a:chExt cx="3717581" cy="2221564"/>
            </a:xfrm>
          </p:grpSpPr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3295" y="4581128"/>
                <a:ext cx="1526960" cy="1254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30"/>
              <p:cNvSpPr txBox="1">
                <a:spLocks noChangeArrowheads="1"/>
              </p:cNvSpPr>
              <p:nvPr/>
            </p:nvSpPr>
            <p:spPr bwMode="auto">
              <a:xfrm>
                <a:off x="6527286" y="4916154"/>
                <a:ext cx="237359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400" b="1">
                    <a:latin typeface="Times New Roman" panose="02020603050405020304" charset="0"/>
                    <a:sym typeface="Times New Roman" panose="02020603050405020304" charset="0"/>
                  </a:rPr>
                  <a:t>（      ）</a:t>
                </a:r>
              </a:p>
            </p:txBody>
          </p:sp>
          <p:graphicFrame>
            <p:nvGraphicFramePr>
              <p:cNvPr id="19" name="对象 12"/>
              <p:cNvGraphicFramePr>
                <a:graphicFrameLocks noChangeAspect="1"/>
              </p:cNvGraphicFramePr>
              <p:nvPr/>
            </p:nvGraphicFramePr>
            <p:xfrm>
              <a:off x="5748699" y="3614393"/>
              <a:ext cx="529145" cy="980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0" r:id="rId4" imgW="241300" imgH="444500" progId="Equation.DSMT4">
                      <p:embed/>
                    </p:oleObj>
                  </mc:Choice>
                  <mc:Fallback>
                    <p:oleObj r:id="rId4" imgW="241300" imgH="444500" progId="Equation.DSMT4">
                      <p:embed/>
                      <p:pic>
                        <p:nvPicPr>
                          <p:cNvPr id="0" name="对象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48699" y="3614393"/>
                            <a:ext cx="529145" cy="980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198696" y="3470335"/>
          <a:ext cx="408755" cy="740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r:id="rId6" imgW="241300" imgH="444500" progId="Equation.DSMT4">
                  <p:embed/>
                </p:oleObj>
              </mc:Choice>
              <mc:Fallback>
                <p:oleObj r:id="rId6" imgW="241300" imgH="4445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696" y="3470335"/>
                        <a:ext cx="408755" cy="740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271517" y="1414894"/>
            <a:ext cx="7032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sym typeface="Times New Roman" panose="02020603050405020304" charset="0"/>
              </a:rPr>
              <a:t>3</a:t>
            </a:r>
            <a:endParaRPr lang="zh-CN" altLang="en-US" sz="2700" b="1">
              <a:solidFill>
                <a:srgbClr val="FF0000"/>
              </a:solidFill>
              <a:latin typeface="Times New Roman" panose="02020603050405020304" charset="0"/>
              <a:sym typeface="Times New Roman" panose="0202060305040502030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262196" y="1442843"/>
            <a:ext cx="3991272" cy="902824"/>
            <a:chOff x="2942425" y="1923789"/>
            <a:chExt cx="5191425" cy="1203764"/>
          </a:xfrm>
        </p:grpSpPr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4948042" y="1923789"/>
              <a:ext cx="181387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>
                  <a:latin typeface="Times New Roman" panose="02020603050405020304" charset="0"/>
                  <a:sym typeface="Times New Roman" panose="02020603050405020304" charset="0"/>
                </a:rPr>
                <a:t>（   </a:t>
              </a:r>
              <a:r>
                <a:rPr lang="zh-CN" altLang="en-US" sz="2700" b="1">
                  <a:latin typeface="Times New Roman" panose="02020603050405020304" charset="0"/>
                  <a:sym typeface="Times New Roman" panose="02020603050405020304" charset="0"/>
                </a:rPr>
                <a:t> </a:t>
              </a:r>
              <a:r>
                <a:rPr lang="zh-CN" altLang="en-US" sz="2400" b="1">
                  <a:latin typeface="Times New Roman" panose="02020603050405020304" charset="0"/>
                  <a:sym typeface="Times New Roman" panose="02020603050405020304" charset="0"/>
                </a:rPr>
                <a:t>  ）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42425" y="2143186"/>
              <a:ext cx="5191425" cy="984367"/>
              <a:chOff x="2942425" y="2143186"/>
              <a:chExt cx="5191425" cy="984367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642519" y="2469182"/>
                <a:ext cx="3991262" cy="498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8" name="对象 1"/>
              <p:cNvGraphicFramePr>
                <a:graphicFrameLocks noChangeAspect="1"/>
              </p:cNvGraphicFramePr>
              <p:nvPr/>
            </p:nvGraphicFramePr>
            <p:xfrm>
              <a:off x="7771008" y="2143186"/>
              <a:ext cx="362842" cy="9826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2" r:id="rId9" imgW="165100" imgH="443865" progId="Equation.DSMT4">
                      <p:embed/>
                    </p:oleObj>
                  </mc:Choice>
                  <mc:Fallback>
                    <p:oleObj r:id="rId9" imgW="165100" imgH="443865" progId="Equation.DSMT4">
                      <p:embed/>
                      <p:pic>
                        <p:nvPicPr>
                          <p:cNvPr id="0" name="对象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71008" y="2143186"/>
                            <a:ext cx="362842" cy="9826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9"/>
              <p:cNvSpPr txBox="1">
                <a:spLocks noChangeArrowheads="1"/>
              </p:cNvSpPr>
              <p:nvPr/>
            </p:nvSpPr>
            <p:spPr bwMode="auto">
              <a:xfrm>
                <a:off x="2942425" y="2265779"/>
                <a:ext cx="1020763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latin typeface="Times New Roman" panose="02020603050405020304" charset="0"/>
                    <a:sym typeface="Times New Roman" panose="02020603050405020304" charset="0"/>
                  </a:rPr>
                  <a:t>①</a:t>
                </a:r>
                <a:endParaRPr lang="en-US" altLang="zh-CN" sz="2400">
                  <a:latin typeface="Times New Roman" panose="02020603050405020304" charset="0"/>
                  <a:sym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093" y="881063"/>
            <a:ext cx="6362232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直接写出得数。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P32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1095928" y="1666017"/>
          <a:ext cx="902173" cy="83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r:id="rId3" imgW="469900" imgH="444500" progId="Equation.DSMT4">
                  <p:embed/>
                </p:oleObj>
              </mc:Choice>
              <mc:Fallback>
                <p:oleObj r:id="rId3" imgW="4699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928" y="1666017"/>
                        <a:ext cx="902173" cy="83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12"/>
          <p:cNvGraphicFramePr>
            <a:graphicFrameLocks noChangeAspect="1"/>
          </p:cNvGraphicFramePr>
          <p:nvPr/>
        </p:nvGraphicFramePr>
        <p:xfrm>
          <a:off x="3119451" y="1799367"/>
          <a:ext cx="829560" cy="35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r:id="rId5" imgW="431800" imgH="190500" progId="Equation.DSMT4">
                  <p:embed/>
                </p:oleObj>
              </mc:Choice>
              <mc:Fallback>
                <p:oleObj r:id="rId5" imgW="431800" imgH="1905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51" y="1799367"/>
                        <a:ext cx="829560" cy="35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13"/>
          <p:cNvGraphicFramePr>
            <a:graphicFrameLocks noChangeAspect="1"/>
          </p:cNvGraphicFramePr>
          <p:nvPr/>
        </p:nvGraphicFramePr>
        <p:xfrm>
          <a:off x="5070362" y="1666017"/>
          <a:ext cx="902173" cy="83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r:id="rId7" imgW="469900" imgH="444500" progId="Equation.DSMT4">
                  <p:embed/>
                </p:oleObj>
              </mc:Choice>
              <mc:Fallback>
                <p:oleObj r:id="rId7" imgW="469900" imgH="4445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362" y="1666017"/>
                        <a:ext cx="902173" cy="83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14"/>
          <p:cNvGraphicFramePr>
            <a:graphicFrameLocks noChangeAspect="1"/>
          </p:cNvGraphicFramePr>
          <p:nvPr/>
        </p:nvGraphicFramePr>
        <p:xfrm>
          <a:off x="7093884" y="1799367"/>
          <a:ext cx="1120016" cy="35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r:id="rId9" imgW="584200" imgH="190500" progId="Equation.DSMT4">
                  <p:embed/>
                </p:oleObj>
              </mc:Choice>
              <mc:Fallback>
                <p:oleObj r:id="rId9" imgW="584200" imgH="1905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884" y="1799367"/>
                        <a:ext cx="1120016" cy="35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240763" y="2633389"/>
          <a:ext cx="756945" cy="84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r:id="rId11" imgW="393700" imgH="444500" progId="Equation.DSMT4">
                  <p:embed/>
                </p:oleObj>
              </mc:Choice>
              <mc:Fallback>
                <p:oleObj r:id="rId11" imgW="393700" imgH="4445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763" y="2633389"/>
                        <a:ext cx="756945" cy="841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264050" y="2633389"/>
          <a:ext cx="756945" cy="84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r:id="rId13" imgW="393700" imgH="444500" progId="Equation.DSMT4">
                  <p:embed/>
                </p:oleObj>
              </mc:Choice>
              <mc:Fallback>
                <p:oleObj r:id="rId13" imgW="393700" imgH="4445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050" y="2633389"/>
                        <a:ext cx="756945" cy="841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287338" y="2633389"/>
          <a:ext cx="756945" cy="84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r:id="rId15" imgW="393700" imgH="444500" progId="Equation.DSMT4">
                  <p:embed/>
                </p:oleObj>
              </mc:Choice>
              <mc:Fallback>
                <p:oleObj r:id="rId15" imgW="393700" imgH="4445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338" y="2633389"/>
                        <a:ext cx="756945" cy="841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310626" y="2752913"/>
          <a:ext cx="686532" cy="360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r:id="rId17" imgW="355600" imgH="190500" progId="Equation.DSMT4">
                  <p:embed/>
                </p:oleObj>
              </mc:Choice>
              <mc:Fallback>
                <p:oleObj r:id="rId17" imgW="355600" imgH="1905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626" y="2752913"/>
                        <a:ext cx="686532" cy="360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196364" y="1167594"/>
          <a:ext cx="2751272" cy="74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r:id="rId3" imgW="1600200" imgH="444500" progId="Equation.DSMT4">
                  <p:embed/>
                </p:oleObj>
              </mc:Choice>
              <mc:Fallback>
                <p:oleObj r:id="rId3" imgW="16002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364" y="1167594"/>
                        <a:ext cx="2751272" cy="749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5"/>
          <p:cNvGraphicFramePr>
            <a:graphicFrameLocks noChangeAspect="1"/>
          </p:cNvGraphicFramePr>
          <p:nvPr/>
        </p:nvGraphicFramePr>
        <p:xfrm>
          <a:off x="3196364" y="2215362"/>
          <a:ext cx="2532511" cy="74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5" imgW="1473200" imgH="444500" progId="Equation.DSMT4">
                  <p:embed/>
                </p:oleObj>
              </mc:Choice>
              <mc:Fallback>
                <p:oleObj r:id="rId5" imgW="1473200" imgH="4445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364" y="2215362"/>
                        <a:ext cx="2532511" cy="749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20"/>
          <p:cNvGraphicFramePr>
            <a:graphicFrameLocks noChangeAspect="1"/>
          </p:cNvGraphicFramePr>
          <p:nvPr/>
        </p:nvGraphicFramePr>
        <p:xfrm>
          <a:off x="3285431" y="3509420"/>
          <a:ext cx="2443445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7" imgW="1422400" imgH="444500" progId="Equation.DSMT4">
                  <p:embed/>
                </p:oleObj>
              </mc:Choice>
              <mc:Fallback>
                <p:oleObj r:id="rId7" imgW="1422400" imgH="4445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431" y="3509420"/>
                        <a:ext cx="2443445" cy="75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/>
          <p:cNvSpPr/>
          <p:nvPr/>
        </p:nvSpPr>
        <p:spPr>
          <a:xfrm>
            <a:off x="4289339" y="1312706"/>
            <a:ext cx="469894" cy="4595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89690" y="2353138"/>
            <a:ext cx="471114" cy="4595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0080" y="3650688"/>
            <a:ext cx="469894" cy="4595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261268" y="1295145"/>
            <a:ext cx="49796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＜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273419" y="2335470"/>
            <a:ext cx="49796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＜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290683" y="3633127"/>
            <a:ext cx="49796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＝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1561" y="390165"/>
            <a:ext cx="8517150" cy="507831"/>
            <a:chOff x="474167" y="692696"/>
            <a:chExt cx="11078210" cy="677108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4.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在  里填上“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＞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”“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＜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”或“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＝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”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。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(</a:t>
              </a:r>
              <a:r>
                <a:rPr lang="zh-CN" altLang="en-US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选自教材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P32</a:t>
              </a:r>
              <a:r>
                <a:rPr lang="zh-CN" altLang="en-US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T5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)</a:t>
              </a:r>
              <a:endPara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5900" y="783759"/>
              <a:ext cx="468312" cy="46831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1154595" y="2209800"/>
          <a:ext cx="1067940" cy="34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r:id="rId3" imgW="571500" imgH="190500" progId="Equation.DSMT4">
                  <p:embed/>
                </p:oleObj>
              </mc:Choice>
              <mc:Fallback>
                <p:oleObj r:id="rId3" imgW="571500" imgH="190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595" y="2209800"/>
                        <a:ext cx="1067940" cy="34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7"/>
          <p:cNvGraphicFramePr>
            <a:graphicFrameLocks noChangeAspect="1"/>
          </p:cNvGraphicFramePr>
          <p:nvPr/>
        </p:nvGraphicFramePr>
        <p:xfrm>
          <a:off x="3299017" y="1945481"/>
          <a:ext cx="1211958" cy="81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r:id="rId5" imgW="647700" imgH="444500" progId="Equation.DSMT4">
                  <p:embed/>
                </p:oleObj>
              </mc:Choice>
              <mc:Fallback>
                <p:oleObj r:id="rId5" imgW="647700" imgH="4445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017" y="1945481"/>
                        <a:ext cx="1211958" cy="815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8"/>
          <p:cNvGraphicFramePr>
            <a:graphicFrameLocks noChangeAspect="1"/>
          </p:cNvGraphicFramePr>
          <p:nvPr/>
        </p:nvGraphicFramePr>
        <p:xfrm>
          <a:off x="6066752" y="1994429"/>
          <a:ext cx="1162585" cy="81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r:id="rId7" imgW="622300" imgH="444500" progId="Equation.DSMT4">
                  <p:embed/>
                </p:oleObj>
              </mc:Choice>
              <mc:Fallback>
                <p:oleObj r:id="rId7" imgW="622300" imgH="4445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752" y="1994429"/>
                        <a:ext cx="1162585" cy="816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78997" y="3211328"/>
            <a:ext cx="439251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6÷6  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答案不唯一。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561" y="78955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5.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看一看，想一想“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＝？”，你还能写出不同的算式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Times New Roman" panose="02020603050405020304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吗？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P32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T6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)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655" y="1650945"/>
            <a:ext cx="8248818" cy="1940091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倒数的两个数的乘积是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1,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这两个数的分子、分母互相颠倒。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的倒数是它本身；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99999" y="1280160"/>
            <a:ext cx="7800960" cy="2310289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27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1.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认识倒数，理解倒数的意义，掌握求一个数的倒数的方法。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27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2.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理解互为倒数的两个数是相互依存的关系。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752078" y="1074712"/>
            <a:ext cx="745721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算一算：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4327" y="15839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31474" y="1807549"/>
          <a:ext cx="1062698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公式" r:id="rId4" imgW="12192000" imgH="9448800" progId="Equation.KSEE3">
                  <p:embed/>
                </p:oleObj>
              </mc:Choice>
              <mc:Fallback>
                <p:oleObj name="公式" r:id="rId4" imgW="12192000" imgH="9448800" progId="Equation.KSEE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474" y="1807549"/>
                        <a:ext cx="1062698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010251" y="2965723"/>
          <a:ext cx="1221158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公式" r:id="rId6" imgW="584200" imgH="393700" progId="Equation.KSEE3">
                  <p:embed/>
                </p:oleObj>
              </mc:Choice>
              <mc:Fallback>
                <p:oleObj name="公式" r:id="rId6" imgW="584200" imgH="393700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251" y="2965723"/>
                        <a:ext cx="1221158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274336" y="1807549"/>
          <a:ext cx="1010363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公式" r:id="rId8" imgW="482600" imgH="393700" progId="Equation.KSEE3">
                  <p:embed/>
                </p:oleObj>
              </mc:Choice>
              <mc:Fallback>
                <p:oleObj name="公式" r:id="rId8" imgW="482600" imgH="3937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336" y="1807549"/>
                        <a:ext cx="1010363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278743" y="2965723"/>
          <a:ext cx="1062698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公式" r:id="rId10" imgW="508000" imgH="393700" progId="Equation.KSEE3">
                  <p:embed/>
                </p:oleObj>
              </mc:Choice>
              <mc:Fallback>
                <p:oleObj name="公式" r:id="rId10" imgW="508000" imgH="3937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743" y="2965723"/>
                        <a:ext cx="1062698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5641128" y="1807549"/>
          <a:ext cx="1062698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公式" r:id="rId12" imgW="508000" imgH="393700" progId="Equation.KSEE3">
                  <p:embed/>
                </p:oleObj>
              </mc:Choice>
              <mc:Fallback>
                <p:oleObj name="公式" r:id="rId12" imgW="508000" imgH="393700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128" y="1807549"/>
                        <a:ext cx="1062698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682151" y="2965723"/>
          <a:ext cx="1010363" cy="80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公式" r:id="rId14" imgW="482600" imgH="393700" progId="Equation.KSEE3">
                  <p:embed/>
                </p:oleObj>
              </mc:Choice>
              <mc:Fallback>
                <p:oleObj name="公式" r:id="rId14" imgW="482600" imgH="3937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151" y="2965723"/>
                        <a:ext cx="1010363" cy="80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094589" y="1966753"/>
            <a:ext cx="3954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188305" y="1966990"/>
            <a:ext cx="3954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594398" y="1966753"/>
            <a:ext cx="3954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094358" y="3125049"/>
            <a:ext cx="39687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282785" y="3124929"/>
            <a:ext cx="3954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594655" y="3125049"/>
            <a:ext cx="3954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倒数的意义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632328" y="1302793"/>
            <a:ext cx="51576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）说一说你有什么发现。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783774" y="4659151"/>
            <a:ext cx="586332" cy="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">
                <a:solidFill>
                  <a:schemeClr val="bg1"/>
                </a:solidFill>
              </a:rPr>
              <a:t>绿色圃中小学教育网</a:t>
            </a:r>
            <a:r>
              <a:rPr lang="en-US" altLang="zh-CN" sz="100">
                <a:solidFill>
                  <a:schemeClr val="bg1"/>
                </a:solidFill>
              </a:rPr>
              <a:t>http://www.Lspjy.com 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en-US" altLang="zh-CN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949762" y="4821076"/>
            <a:ext cx="586332" cy="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">
                <a:solidFill>
                  <a:schemeClr val="bg1"/>
                </a:solidFill>
              </a:rPr>
              <a:t>绿色圃中小学教育网</a:t>
            </a:r>
            <a:r>
              <a:rPr lang="en-US" altLang="zh-CN" sz="100">
                <a:solidFill>
                  <a:schemeClr val="bg1"/>
                </a:solidFill>
              </a:rPr>
              <a:t>http://www.Lspjy.com 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2723" y="2301720"/>
            <a:ext cx="3615549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4"/>
          <p:cNvGraphicFramePr>
            <a:graphicFrameLocks noGrp="1"/>
          </p:cNvGraphicFramePr>
          <p:nvPr/>
        </p:nvGraphicFramePr>
        <p:xfrm>
          <a:off x="476972" y="1890237"/>
          <a:ext cx="4479240" cy="2124552"/>
        </p:xfrm>
        <a:graphic>
          <a:graphicData uri="http://schemas.openxmlformats.org/drawingml/2006/table">
            <a:tbl>
              <a:tblPr/>
              <a:tblGrid>
                <a:gridCol w="89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</a:t>
                      </a: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宽</a:t>
                      </a: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70301" marR="70301" marT="34280" marB="3428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577377" y="2076926"/>
            <a:ext cx="423758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577377" y="2676049"/>
            <a:ext cx="423758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579818" y="3419475"/>
            <a:ext cx="423758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497635" y="2074545"/>
            <a:ext cx="42229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5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2486895" y="3419475"/>
            <a:ext cx="42229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3392507" y="3419475"/>
            <a:ext cx="423758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4299584" y="3431858"/>
            <a:ext cx="423758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 sz="27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2570377" y="2536507"/>
          <a:ext cx="319283" cy="80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公式" r:id="rId3" imgW="139700" imgH="393700" progId="Equation.KSEE3">
                  <p:embed/>
                </p:oleObj>
              </mc:Choice>
              <mc:Fallback>
                <p:oleObj name="公式" r:id="rId3" imgW="139700" imgH="3937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377" y="2536507"/>
                        <a:ext cx="319283" cy="808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3447674" y="1847374"/>
          <a:ext cx="290479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公式" r:id="rId5" imgW="152400" imgH="393700" progId="Equation.KSEE3">
                  <p:embed/>
                </p:oleObj>
              </mc:Choice>
              <mc:Fallback>
                <p:oleObj name="公式" r:id="rId5" imgW="1524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674" y="1847374"/>
                        <a:ext cx="290479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3392507" y="2576037"/>
          <a:ext cx="289015" cy="7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公式" r:id="rId7" imgW="152400" imgH="393700" progId="Equation.KSEE3">
                  <p:embed/>
                </p:oleObj>
              </mc:Choice>
              <mc:Fallback>
                <p:oleObj name="公式" r:id="rId7" imgW="152400" imgH="3937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507" y="2576037"/>
                        <a:ext cx="289015" cy="73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4331805" y="1867853"/>
          <a:ext cx="289015" cy="7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公式" r:id="rId9" imgW="152400" imgH="393700" progId="Equation.KSEE3">
                  <p:embed/>
                </p:oleObj>
              </mc:Choice>
              <mc:Fallback>
                <p:oleObj name="公式" r:id="rId9" imgW="152400" imgH="393700" progId="Equation.KSEE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805" y="1867853"/>
                        <a:ext cx="289015" cy="73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4299584" y="2575560"/>
          <a:ext cx="289015" cy="7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公式" r:id="rId11" imgW="152400" imgH="393700" progId="Equation.KSEE3">
                  <p:embed/>
                </p:oleObj>
              </mc:Choice>
              <mc:Fallback>
                <p:oleObj name="公式" r:id="rId11" imgW="152400" imgH="393700" progId="Equation.KSEE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584" y="2575560"/>
                        <a:ext cx="289015" cy="73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225343" y="654358"/>
            <a:ext cx="833324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）可以借助长方形的面积来进一步认识倒数，看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一看，说一说。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43244" y="1968383"/>
            <a:ext cx="3849463" cy="152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875832" y="1067183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1772" y="1955483"/>
            <a:ext cx="5590875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乘积为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的两个数互为倒数。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15816" y="446736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求一个数倒数的方法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15816" y="975436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）下面长方形的面积都是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，请你填一填。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30427" y="1386839"/>
            <a:ext cx="1245565" cy="1155650"/>
            <a:chOff x="1870073" y="2174873"/>
            <a:chExt cx="1620100" cy="1540867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70073" y="2617155"/>
              <a:ext cx="1090325" cy="109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9"/>
            <p:cNvSpPr txBox="1">
              <a:spLocks noChangeArrowheads="1"/>
            </p:cNvSpPr>
            <p:nvPr/>
          </p:nvSpPr>
          <p:spPr bwMode="auto">
            <a:xfrm>
              <a:off x="2246311" y="2174873"/>
              <a:ext cx="57626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1</a:t>
              </a:r>
              <a:endParaRPr lang="zh-CN" altLang="en-US" sz="21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38" name="TextBox 30"/>
            <p:cNvSpPr txBox="1">
              <a:spLocks noChangeArrowheads="1"/>
            </p:cNvSpPr>
            <p:nvPr/>
          </p:nvSpPr>
          <p:spPr bwMode="auto">
            <a:xfrm rot="16200000">
              <a:off x="2932617" y="2782706"/>
              <a:ext cx="574675" cy="54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1</a:t>
              </a:r>
              <a:endParaRPr lang="zh-CN" altLang="en-US" sz="21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86435" y="1497863"/>
            <a:ext cx="2921881" cy="803642"/>
            <a:chOff x="5730874" y="2425724"/>
            <a:chExt cx="3800475" cy="1071522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30874" y="2911499"/>
              <a:ext cx="2180650" cy="5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1"/>
            <p:cNvSpPr txBox="1">
              <a:spLocks noChangeArrowheads="1"/>
            </p:cNvSpPr>
            <p:nvPr/>
          </p:nvSpPr>
          <p:spPr bwMode="auto">
            <a:xfrm>
              <a:off x="6738937" y="2425724"/>
              <a:ext cx="57626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2</a:t>
              </a:r>
              <a:endParaRPr lang="zh-CN" altLang="en-US" sz="21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0" name="TextBox 33"/>
            <p:cNvSpPr txBox="1">
              <a:spLocks noChangeArrowheads="1"/>
            </p:cNvSpPr>
            <p:nvPr/>
          </p:nvSpPr>
          <p:spPr bwMode="auto">
            <a:xfrm>
              <a:off x="8035923" y="2943249"/>
              <a:ext cx="149542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（      ）</a:t>
              </a:r>
            </a:p>
          </p:txBody>
        </p:sp>
      </p:grp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1172627" y="2560966"/>
            <a:ext cx="14853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1×1</a:t>
            </a:r>
            <a:r>
              <a:rPr lang="zh-CN" altLang="en-US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＝</a:t>
            </a:r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endParaRPr lang="zh-CN" altLang="en-US" sz="2700" b="1">
              <a:solidFill>
                <a:srgbClr val="7030A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4835620" y="2450277"/>
            <a:ext cx="25191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2×</a:t>
            </a:r>
            <a:r>
              <a:rPr lang="zh-CN" altLang="en-US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    ）＝</a:t>
            </a:r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endParaRPr lang="zh-CN" altLang="en-US" sz="2700" b="1">
              <a:solidFill>
                <a:srgbClr val="7030A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20658" y="3263162"/>
            <a:ext cx="3428795" cy="692739"/>
            <a:chOff x="1900236" y="4549272"/>
            <a:chExt cx="4459815" cy="923651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00236" y="4979381"/>
              <a:ext cx="3237935" cy="38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34"/>
            <p:cNvSpPr txBox="1">
              <a:spLocks noChangeArrowheads="1"/>
            </p:cNvSpPr>
            <p:nvPr/>
          </p:nvSpPr>
          <p:spPr bwMode="auto">
            <a:xfrm>
              <a:off x="3421236" y="4549272"/>
              <a:ext cx="57626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3</a:t>
              </a:r>
              <a:endParaRPr lang="zh-CN" altLang="en-US" sz="21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47" name="TextBox 35"/>
            <p:cNvSpPr txBox="1">
              <a:spLocks noChangeArrowheads="1"/>
            </p:cNvSpPr>
            <p:nvPr/>
          </p:nvSpPr>
          <p:spPr bwMode="auto">
            <a:xfrm>
              <a:off x="4864626" y="4918926"/>
              <a:ext cx="149542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（      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90192" y="3263162"/>
            <a:ext cx="2501481" cy="755042"/>
            <a:chOff x="6669086" y="4507185"/>
            <a:chExt cx="3253662" cy="1006722"/>
          </a:xfrm>
        </p:grpSpPr>
        <p:pic>
          <p:nvPicPr>
            <p:cNvPr id="45" name="Picture 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69086" y="4960202"/>
              <a:ext cx="2734073" cy="47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36"/>
            <p:cNvSpPr txBox="1">
              <a:spLocks noChangeArrowheads="1"/>
            </p:cNvSpPr>
            <p:nvPr/>
          </p:nvSpPr>
          <p:spPr bwMode="auto">
            <a:xfrm>
              <a:off x="7234253" y="4507185"/>
              <a:ext cx="149542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 b="1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（      ）</a:t>
              </a:r>
            </a:p>
          </p:txBody>
        </p:sp>
        <p:sp>
          <p:nvSpPr>
            <p:cNvPr id="49" name="TextBox 37"/>
            <p:cNvSpPr txBox="1">
              <a:spLocks noChangeArrowheads="1"/>
            </p:cNvSpPr>
            <p:nvPr/>
          </p:nvSpPr>
          <p:spPr bwMode="auto">
            <a:xfrm rot="16200000">
              <a:off x="9196124" y="4787283"/>
              <a:ext cx="912812" cy="54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0.4</a:t>
              </a:r>
              <a:endParaRPr lang="zh-CN" altLang="en-US" sz="21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50" name="TextBox 40"/>
          <p:cNvSpPr txBox="1">
            <a:spLocks noChangeArrowheads="1"/>
          </p:cNvSpPr>
          <p:nvPr/>
        </p:nvSpPr>
        <p:spPr bwMode="auto">
          <a:xfrm>
            <a:off x="1186861" y="4041347"/>
            <a:ext cx="25191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3×</a:t>
            </a:r>
            <a:r>
              <a:rPr lang="zh-CN" altLang="en-US" sz="27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    ）</a:t>
            </a:r>
            <a:r>
              <a:rPr lang="zh-CN" altLang="en-US" sz="27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7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1</a:t>
            </a:r>
            <a:endParaRPr lang="zh-CN" altLang="en-US" sz="2700" b="1">
              <a:solidFill>
                <a:srgbClr val="7030A0"/>
              </a:solidFill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4887376" y="4114724"/>
            <a:ext cx="2517896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    ）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×0.4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1</a:t>
            </a:r>
            <a:endParaRPr lang="zh-CN" altLang="en-US" sz="2400" b="1">
              <a:solidFill>
                <a:srgbClr val="7030A0"/>
              </a:solidFill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grpSp>
        <p:nvGrpSpPr>
          <p:cNvPr id="54" name="组合 39"/>
          <p:cNvGrpSpPr/>
          <p:nvPr/>
        </p:nvGrpSpPr>
        <p:grpSpPr>
          <a:xfrm>
            <a:off x="5954509" y="2210662"/>
            <a:ext cx="383629" cy="980262"/>
            <a:chOff x="5601" y="5670"/>
            <a:chExt cx="785" cy="2059"/>
          </a:xfrm>
        </p:grpSpPr>
        <p:sp>
          <p:nvSpPr>
            <p:cNvPr id="55" name="文本框 9"/>
            <p:cNvSpPr txBox="1"/>
            <p:nvPr/>
          </p:nvSpPr>
          <p:spPr>
            <a:xfrm>
              <a:off x="5603" y="5670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6" name="文本框 34"/>
            <p:cNvSpPr txBox="1"/>
            <p:nvPr/>
          </p:nvSpPr>
          <p:spPr>
            <a:xfrm>
              <a:off x="5601" y="6662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39"/>
          <p:cNvGrpSpPr/>
          <p:nvPr/>
        </p:nvGrpSpPr>
        <p:grpSpPr>
          <a:xfrm>
            <a:off x="2327165" y="3779481"/>
            <a:ext cx="383629" cy="980262"/>
            <a:chOff x="5601" y="5670"/>
            <a:chExt cx="785" cy="2059"/>
          </a:xfrm>
        </p:grpSpPr>
        <p:sp>
          <p:nvSpPr>
            <p:cNvPr id="59" name="文本框 9"/>
            <p:cNvSpPr txBox="1"/>
            <p:nvPr/>
          </p:nvSpPr>
          <p:spPr>
            <a:xfrm>
              <a:off x="5603" y="5670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60" name="文本框 34"/>
            <p:cNvSpPr txBox="1"/>
            <p:nvPr/>
          </p:nvSpPr>
          <p:spPr>
            <a:xfrm>
              <a:off x="5601" y="6662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39"/>
          <p:cNvGrpSpPr/>
          <p:nvPr/>
        </p:nvGrpSpPr>
        <p:grpSpPr>
          <a:xfrm>
            <a:off x="5406317" y="3876908"/>
            <a:ext cx="383629" cy="980262"/>
            <a:chOff x="5601" y="5670"/>
            <a:chExt cx="785" cy="2059"/>
          </a:xfrm>
        </p:grpSpPr>
        <p:sp>
          <p:nvSpPr>
            <p:cNvPr id="68" name="文本框 9"/>
            <p:cNvSpPr txBox="1"/>
            <p:nvPr/>
          </p:nvSpPr>
          <p:spPr>
            <a:xfrm>
              <a:off x="5603" y="5670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69" name="文本框 34"/>
            <p:cNvSpPr txBox="1"/>
            <p:nvPr/>
          </p:nvSpPr>
          <p:spPr>
            <a:xfrm>
              <a:off x="5601" y="6662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43104" y="789552"/>
            <a:ext cx="647726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）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有倒数吗？说一说你的想法。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131" y="2084948"/>
            <a:ext cx="3533281" cy="163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345" y="1977684"/>
            <a:ext cx="3160038" cy="14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26912" y="452088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96825" y="1191578"/>
            <a:ext cx="7594939" cy="305752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求一个数倒数的方法：</a:t>
            </a:r>
            <a:endParaRPr lang="en-US" altLang="zh-CN" sz="2700" b="1" spc="-114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914400" lvl="1" indent="-565785" algn="just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分数：交换分子、分母的位置。</a:t>
            </a:r>
            <a:endParaRPr lang="en-US" altLang="zh-CN" sz="2700" b="1" spc="-114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914400" lvl="1" indent="-565785" algn="just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整数：把整数看作分母是</a:t>
            </a:r>
            <a:r>
              <a:rPr lang="en-US" altLang="zh-CN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的分数，交换分子、分母位置。</a:t>
            </a:r>
            <a:endParaRPr lang="en-US" altLang="zh-CN" sz="2700" b="1" spc="-114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914400" lvl="1" indent="-565785" algn="just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小数：化成分数，交换分子、分母位置。</a:t>
            </a:r>
          </a:p>
          <a:p>
            <a:pPr algn="just">
              <a:lnSpc>
                <a:spcPct val="120000"/>
              </a:lnSpc>
            </a:pPr>
            <a:r>
              <a:rPr lang="en-US" altLang="zh-CN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2. 1</a:t>
            </a: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的倒数是它本身；</a:t>
            </a:r>
            <a:r>
              <a:rPr lang="en-US" altLang="zh-CN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0</a:t>
            </a:r>
            <a:r>
              <a:rPr lang="zh-CN" altLang="en-US" sz="2700" b="1" spc="-114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没有倒数。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全屏显示(16:9)</PresentationFormat>
  <Paragraphs>92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华文新魏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公式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1ABE8B8F754741808573F6C342FAAE1F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