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microsoft.com/office/2007/relationships/media" Target="../media/media4.mp3"/><Relationship Id="rId18" Type="http://schemas.openxmlformats.org/officeDocument/2006/relationships/audio" Target="../media/media6.mp3"/><Relationship Id="rId3" Type="http://schemas.openxmlformats.org/officeDocument/2006/relationships/tags" Target="../tags/tag3.xml"/><Relationship Id="rId7" Type="http://schemas.microsoft.com/office/2007/relationships/media" Target="../media/media1.mp3"/><Relationship Id="rId12" Type="http://schemas.openxmlformats.org/officeDocument/2006/relationships/audio" Target="../media/media3.mp3"/><Relationship Id="rId17" Type="http://schemas.microsoft.com/office/2007/relationships/media" Target="../media/media6.mp3"/><Relationship Id="rId2" Type="http://schemas.openxmlformats.org/officeDocument/2006/relationships/tags" Target="../tags/tag2.xml"/><Relationship Id="rId16" Type="http://schemas.openxmlformats.org/officeDocument/2006/relationships/audio" Target="../media/media5.mp3"/><Relationship Id="rId20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3.mp3"/><Relationship Id="rId5" Type="http://schemas.openxmlformats.org/officeDocument/2006/relationships/tags" Target="../tags/tag5.xml"/><Relationship Id="rId15" Type="http://schemas.microsoft.com/office/2007/relationships/media" Target="../media/media5.mp3"/><Relationship Id="rId10" Type="http://schemas.openxmlformats.org/officeDocument/2006/relationships/audio" Target="../media/media2.mp3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microsoft.com/office/2007/relationships/media" Target="../media/media2.mp3"/><Relationship Id="rId14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3" Type="http://schemas.openxmlformats.org/officeDocument/2006/relationships/tags" Target="../tags/tag9.xml"/><Relationship Id="rId7" Type="http://schemas.microsoft.com/office/2007/relationships/media" Target="../media/media7.mp3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.pn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0" y="13716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>
                <a:cs typeface="Times New Roman" panose="02020603050405020304" pitchFamily="18" charset="0"/>
              </a:rPr>
              <a:t>Unit 7 </a:t>
            </a:r>
            <a:r>
              <a:rPr lang="en-US" altLang="zh-CN" sz="3600" dirty="0"/>
              <a:t>Days and Months</a:t>
            </a:r>
            <a:endParaRPr lang="en-US" altLang="zh-CN" sz="3600" dirty="0"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6000" dirty="0" smtClean="0"/>
              <a:t>Happy </a:t>
            </a:r>
            <a:r>
              <a:rPr lang="en-US" altLang="zh-CN" sz="6000" dirty="0"/>
              <a:t>Holidays!</a:t>
            </a:r>
            <a:endParaRPr lang="zh-CN" altLang="zh-CN" sz="6000" dirty="0"/>
          </a:p>
        </p:txBody>
      </p:sp>
      <p:sp>
        <p:nvSpPr>
          <p:cNvPr id="3" name="矩形 2"/>
          <p:cNvSpPr/>
          <p:nvPr/>
        </p:nvSpPr>
        <p:spPr>
          <a:xfrm>
            <a:off x="2924754" y="57150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53000" y="1619240"/>
            <a:ext cx="2895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adj.</a:t>
            </a:r>
            <a:r>
              <a:rPr kumimoji="0" lang="zh-CN" altLang="en-US" sz="1800" b="0" dirty="0"/>
              <a:t>兴奋地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高兴地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沙滩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澳大利亚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 err="1"/>
              <a:t>n.&amp;v</a:t>
            </a:r>
            <a:r>
              <a:rPr kumimoji="0" lang="en-US" altLang="zh-CN" sz="1800" b="0" dirty="0"/>
              <a:t>.</a:t>
            </a:r>
            <a:r>
              <a:rPr kumimoji="0" lang="zh-CN" altLang="en-US" sz="1800" b="0" dirty="0"/>
              <a:t>希望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zh-CN" altLang="en-US" sz="1800" b="0" dirty="0"/>
              <a:t>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pron.</a:t>
            </a:r>
            <a:r>
              <a:rPr kumimoji="0" lang="zh-CN" altLang="en-US" sz="1800" b="0" dirty="0"/>
              <a:t>你的；你们的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76400" y="174201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excited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676400" y="2351616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beach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676400" y="34290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hope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676400" y="28596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Australia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676400" y="40386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Anne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676400" y="45466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yours</a:t>
            </a:r>
          </a:p>
        </p:txBody>
      </p:sp>
      <p:pic>
        <p:nvPicPr>
          <p:cNvPr id="2" name="excite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90800" y="1600200"/>
            <a:ext cx="609600" cy="812800"/>
          </a:xfrm>
          <a:prstGeom prst="rect">
            <a:avLst/>
          </a:prstGeom>
        </p:spPr>
      </p:pic>
      <p:pic>
        <p:nvPicPr>
          <p:cNvPr id="3" name="beach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38400" y="2209800"/>
            <a:ext cx="609600" cy="812800"/>
          </a:xfrm>
          <a:prstGeom prst="rect">
            <a:avLst/>
          </a:prstGeom>
        </p:spPr>
      </p:pic>
      <p:pic>
        <p:nvPicPr>
          <p:cNvPr id="4" name="Australi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19400" y="2717800"/>
            <a:ext cx="609600" cy="812800"/>
          </a:xfrm>
          <a:prstGeom prst="rect">
            <a:avLst/>
          </a:prstGeom>
        </p:spPr>
      </p:pic>
      <p:pic>
        <p:nvPicPr>
          <p:cNvPr id="5" name="hop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362200" y="3327400"/>
            <a:ext cx="609600" cy="812800"/>
          </a:xfrm>
          <a:prstGeom prst="rect">
            <a:avLst/>
          </a:prstGeom>
        </p:spPr>
      </p:pic>
      <p:pic>
        <p:nvPicPr>
          <p:cNvPr id="6" name="Ann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362200" y="3937000"/>
            <a:ext cx="609600" cy="812800"/>
          </a:xfrm>
          <a:prstGeom prst="rect">
            <a:avLst/>
          </a:prstGeom>
        </p:spPr>
      </p:pic>
      <p:pic>
        <p:nvPicPr>
          <p:cNvPr id="7" name="yours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362200" y="44450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1" y="889000"/>
            <a:ext cx="3365381" cy="5588000"/>
          </a:xfrm>
          <a:prstGeom prst="rect">
            <a:avLst/>
          </a:prstGeom>
        </p:spPr>
      </p:pic>
      <p:pic>
        <p:nvPicPr>
          <p:cNvPr id="3" name="七年级上册Unit 7-Lesson 42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00400" y="177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435141" y="2038723"/>
            <a:ext cx="6172200" cy="28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CN" altLang="en-US" sz="2000" b="0" dirty="0"/>
              <a:t>阅读课文找出下列短语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1.</a:t>
            </a:r>
            <a:r>
              <a:rPr kumimoji="0" lang="zh-CN" altLang="en-US" sz="2000" b="0" dirty="0">
                <a:latin typeface="宋体" panose="02010600030101010101" pitchFamily="2" charset="-122"/>
              </a:rPr>
              <a:t>我</a:t>
            </a:r>
            <a:r>
              <a:rPr kumimoji="0" lang="en-US" altLang="zh-CN" sz="2000" b="0" dirty="0">
                <a:latin typeface="宋体" panose="02010600030101010101" pitchFamily="2" charset="-122"/>
              </a:rPr>
              <a:t>...</a:t>
            </a:r>
            <a:r>
              <a:rPr kumimoji="0" lang="en-US" altLang="zh-CN" sz="2000" b="0" dirty="0"/>
              <a:t>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2.</a:t>
            </a:r>
            <a:r>
              <a:rPr kumimoji="0" lang="zh-CN" altLang="en-US" sz="2000" b="0" dirty="0"/>
              <a:t>我不喜欢</a:t>
            </a:r>
            <a:r>
              <a:rPr kumimoji="0" lang="en-US" altLang="zh-CN" sz="2000" b="0" dirty="0"/>
              <a:t>....._______________________________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3.</a:t>
            </a:r>
            <a:r>
              <a:rPr kumimoji="0" lang="zh-CN" altLang="en-US" sz="2000" b="0" dirty="0"/>
              <a:t>我也喜欢</a:t>
            </a:r>
            <a:r>
              <a:rPr kumimoji="0" lang="en-US" altLang="zh-CN" sz="2000" b="0" dirty="0"/>
              <a:t>.....______________________   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4.</a:t>
            </a:r>
            <a:r>
              <a:rPr kumimoji="0" lang="zh-CN" altLang="en-US" sz="2000" b="0" dirty="0"/>
              <a:t>你看见了</a:t>
            </a:r>
            <a:r>
              <a:rPr kumimoji="0" lang="en-US" altLang="zh-CN" sz="2000" b="0" dirty="0"/>
              <a:t>.....___________________________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5.</a:t>
            </a:r>
            <a:r>
              <a:rPr kumimoji="0" lang="zh-CN" altLang="en-US" sz="2000" b="0" dirty="0"/>
              <a:t>中国天气怎么样？</a:t>
            </a:r>
            <a:r>
              <a:rPr kumimoji="0" lang="en-US" altLang="zh-CN" sz="2000" b="0" dirty="0"/>
              <a:t>_______________________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38400" y="2317750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I am.....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 rot="10800000" flipV="1">
            <a:off x="3167945" y="3925273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Do you see....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124200" y="3435350"/>
            <a:ext cx="4343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I also like....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124200" y="2927350"/>
            <a:ext cx="3505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I don’t like....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663991" y="4299034"/>
            <a:ext cx="373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How’s the weather in china?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4445001"/>
            <a:ext cx="5638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The football match is very exciting.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这场足球赛很令人激动。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95400" y="1295401"/>
            <a:ext cx="35573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excited adj. </a:t>
            </a:r>
            <a:r>
              <a:rPr lang="zh-CN" altLang="zh-CN" b="1" kern="100" dirty="0">
                <a:latin typeface="Times New Roman" panose="02020603050405020304" pitchFamily="18" charset="0"/>
              </a:rPr>
              <a:t>兴奋的；高兴的</a:t>
            </a:r>
          </a:p>
        </p:txBody>
      </p:sp>
      <p:sp>
        <p:nvSpPr>
          <p:cNvPr id="4" name="矩形 3"/>
          <p:cNvSpPr/>
          <p:nvPr/>
        </p:nvSpPr>
        <p:spPr>
          <a:xfrm>
            <a:off x="1371600" y="1905001"/>
            <a:ext cx="6324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excited </a:t>
            </a:r>
            <a:r>
              <a:rPr lang="zh-CN" altLang="zh-CN" kern="100" dirty="0">
                <a:latin typeface="Times New Roman" panose="02020603050405020304" pitchFamily="18" charset="0"/>
              </a:rPr>
              <a:t>作形容词，表示“兴奋的；激动的”，多修饰人。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2514601"/>
            <a:ext cx="5943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 am too excited to go to sleep. </a:t>
            </a:r>
            <a:r>
              <a:rPr lang="zh-CN" altLang="zh-CN" kern="100" dirty="0">
                <a:latin typeface="Times New Roman" panose="02020603050405020304" pitchFamily="18" charset="0"/>
              </a:rPr>
              <a:t>我太兴奋了而睡不着。</a:t>
            </a:r>
          </a:p>
        </p:txBody>
      </p:sp>
      <p:sp>
        <p:nvSpPr>
          <p:cNvPr id="6" name="矩形 5"/>
          <p:cNvSpPr/>
          <p:nvPr/>
        </p:nvSpPr>
        <p:spPr>
          <a:xfrm>
            <a:off x="1295400" y="3225801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【拓展】</a:t>
            </a:r>
            <a:r>
              <a:rPr lang="en-US" altLang="zh-CN" kern="100" dirty="0">
                <a:latin typeface="Times New Roman" panose="02020603050405020304" pitchFamily="18" charset="0"/>
              </a:rPr>
              <a:t>exciting</a:t>
            </a:r>
            <a:r>
              <a:rPr lang="zh-CN" altLang="zh-CN" kern="100" dirty="0">
                <a:latin typeface="Times New Roman" panose="02020603050405020304" pitchFamily="18" charset="0"/>
              </a:rPr>
              <a:t>也作形容词，表示“令人激动的；使人兴奋的”，多修饰事物。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9200" y="4241801"/>
            <a:ext cx="6553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He hopes his father will buy him a Hew bike.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他希望他的父亲给他买辆新自行车。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9201" y="1397001"/>
            <a:ext cx="24930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hope v. </a:t>
            </a:r>
            <a:r>
              <a:rPr lang="zh-CN" altLang="zh-CN" b="1" kern="100" dirty="0">
                <a:latin typeface="Times New Roman" panose="02020603050405020304" pitchFamily="18" charset="0"/>
              </a:rPr>
              <a:t>＆</a:t>
            </a:r>
            <a:r>
              <a:rPr lang="en-US" altLang="zh-CN" b="1" kern="100" dirty="0">
                <a:latin typeface="Times New Roman" panose="02020603050405020304" pitchFamily="18" charset="0"/>
              </a:rPr>
              <a:t> n. </a:t>
            </a:r>
            <a:r>
              <a:rPr lang="zh-CN" altLang="zh-CN" b="1" kern="100" dirty="0">
                <a:latin typeface="Times New Roman" panose="02020603050405020304" pitchFamily="18" charset="0"/>
              </a:rPr>
              <a:t>希望</a:t>
            </a:r>
          </a:p>
        </p:txBody>
      </p:sp>
      <p:sp>
        <p:nvSpPr>
          <p:cNvPr id="4" name="矩形 3"/>
          <p:cNvSpPr/>
          <p:nvPr/>
        </p:nvSpPr>
        <p:spPr>
          <a:xfrm>
            <a:off x="1295400" y="2006600"/>
            <a:ext cx="6248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hope </a:t>
            </a:r>
            <a:r>
              <a:rPr lang="zh-CN" altLang="zh-CN" kern="100" dirty="0">
                <a:latin typeface="Times New Roman" panose="02020603050405020304" pitchFamily="18" charset="0"/>
              </a:rPr>
              <a:t>常作及物动词，意为“希望”，通常接有可能实现的愿望，后面一般接动词不定式或句子作宾语，但不可以用于</a:t>
            </a:r>
            <a:r>
              <a:rPr lang="en-US" altLang="zh-CN" kern="100" dirty="0">
                <a:latin typeface="Times New Roman" panose="02020603050405020304" pitchFamily="18" charset="0"/>
              </a:rPr>
              <a:t>hope sb. to do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sth</a:t>
            </a:r>
            <a:r>
              <a:rPr lang="en-US" altLang="zh-CN" kern="100" dirty="0">
                <a:latin typeface="Times New Roman" panose="02020603050405020304" pitchFamily="18" charset="0"/>
              </a:rPr>
              <a:t>. </a:t>
            </a:r>
            <a:r>
              <a:rPr lang="zh-CN" altLang="zh-CN" kern="100" dirty="0">
                <a:latin typeface="Times New Roman" panose="02020603050405020304" pitchFamily="18" charset="0"/>
              </a:rPr>
              <a:t>结构中。</a:t>
            </a:r>
          </a:p>
        </p:txBody>
      </p:sp>
      <p:sp>
        <p:nvSpPr>
          <p:cNvPr id="5" name="矩形 4"/>
          <p:cNvSpPr/>
          <p:nvPr/>
        </p:nvSpPr>
        <p:spPr>
          <a:xfrm>
            <a:off x="1219200" y="3632201"/>
            <a:ext cx="6019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We hope to go to Beijing by plane. </a:t>
            </a:r>
            <a:r>
              <a:rPr lang="zh-CN" altLang="zh-CN" kern="100" dirty="0">
                <a:latin typeface="Times New Roman" panose="02020603050405020304" pitchFamily="18" charset="0"/>
              </a:rPr>
              <a:t>我们希望乘飞机去北京。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95400" y="3225801"/>
            <a:ext cx="5638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 wish I could fly like a bird in the sky.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我希望我能像鸟一样在天上飞。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43000" y="1803401"/>
            <a:ext cx="252986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【拓展】</a:t>
            </a:r>
            <a:r>
              <a:rPr lang="en-US" altLang="zh-CN" b="1" kern="100" dirty="0">
                <a:latin typeface="Times New Roman" panose="02020603050405020304" pitchFamily="18" charset="0"/>
              </a:rPr>
              <a:t>wish</a:t>
            </a:r>
            <a:r>
              <a:rPr lang="zh-CN" altLang="zh-CN" b="1" kern="100" dirty="0">
                <a:latin typeface="Times New Roman" panose="02020603050405020304" pitchFamily="18" charset="0"/>
              </a:rPr>
              <a:t>的用法</a:t>
            </a:r>
          </a:p>
        </p:txBody>
      </p:sp>
      <p:sp>
        <p:nvSpPr>
          <p:cNvPr id="4" name="矩形 3"/>
          <p:cNvSpPr/>
          <p:nvPr/>
        </p:nvSpPr>
        <p:spPr>
          <a:xfrm>
            <a:off x="1295400" y="2514601"/>
            <a:ext cx="6781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wish</a:t>
            </a:r>
            <a:r>
              <a:rPr lang="zh-CN" altLang="zh-CN" kern="100" dirty="0">
                <a:latin typeface="Times New Roman" panose="02020603050405020304" pitchFamily="18" charset="0"/>
              </a:rPr>
              <a:t>作动词，意为“希望；盼望”，通常接难以实现的愿望。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71600" y="3022601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Whose coat is this? Is it yours? </a:t>
            </a:r>
            <a:r>
              <a:rPr lang="zh-CN" altLang="zh-CN" kern="100" dirty="0">
                <a:latin typeface="Times New Roman" panose="02020603050405020304" pitchFamily="18" charset="0"/>
              </a:rPr>
              <a:t>这是谁的外套</a:t>
            </a:r>
            <a:r>
              <a:rPr lang="en-US" altLang="zh-CN" kern="100" dirty="0">
                <a:latin typeface="Times New Roman" panose="02020603050405020304" pitchFamily="18" charset="0"/>
              </a:rPr>
              <a:t>?</a:t>
            </a:r>
            <a:r>
              <a:rPr lang="zh-CN" altLang="zh-CN" kern="100" dirty="0">
                <a:latin typeface="Times New Roman" panose="02020603050405020304" pitchFamily="18" charset="0"/>
              </a:rPr>
              <a:t>它是你的吗</a:t>
            </a:r>
            <a:r>
              <a:rPr lang="en-US" altLang="zh-CN" kern="100" dirty="0">
                <a:latin typeface="Times New Roman" panose="02020603050405020304" pitchFamily="18" charset="0"/>
              </a:rPr>
              <a:t>?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9201" y="1600201"/>
            <a:ext cx="33336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yours pron. </a:t>
            </a:r>
            <a:r>
              <a:rPr lang="zh-CN" altLang="zh-CN" b="1" kern="100" dirty="0">
                <a:latin typeface="Times New Roman" panose="02020603050405020304" pitchFamily="18" charset="0"/>
              </a:rPr>
              <a:t>你的：你们的</a:t>
            </a:r>
          </a:p>
        </p:txBody>
      </p:sp>
      <p:sp>
        <p:nvSpPr>
          <p:cNvPr id="4" name="矩形 3"/>
          <p:cNvSpPr/>
          <p:nvPr/>
        </p:nvSpPr>
        <p:spPr>
          <a:xfrm>
            <a:off x="1447800" y="2311401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yours</a:t>
            </a:r>
            <a:r>
              <a:rPr lang="zh-CN" altLang="zh-CN" kern="100" dirty="0">
                <a:latin typeface="Times New Roman" panose="02020603050405020304" pitchFamily="18" charset="0"/>
              </a:rPr>
              <a:t>是名词性物主代词，在句中可作表语，具有名词的性质，相当于“形容词性物主代词</a:t>
            </a:r>
            <a:r>
              <a:rPr lang="en-US" altLang="zh-CN" kern="100" dirty="0">
                <a:latin typeface="Times New Roman" panose="02020603050405020304" pitchFamily="18" charset="0"/>
              </a:rPr>
              <a:t>+</a:t>
            </a:r>
            <a:r>
              <a:rPr lang="zh-CN" altLang="zh-CN" kern="100" dirty="0">
                <a:latin typeface="Times New Roman" panose="02020603050405020304" pitchFamily="18" charset="0"/>
              </a:rPr>
              <a:t>名词”。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8890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357312" y="1746250"/>
            <a:ext cx="6643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学习以上内容，认真完成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讨论作业</a:t>
            </a:r>
            <a:endParaRPr lang="en-US" altLang="zh-CN" sz="2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 about your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holiday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407</Words>
  <Application>Microsoft Office PowerPoint</Application>
  <PresentationFormat>全屏显示(4:3)</PresentationFormat>
  <Paragraphs>61</Paragraphs>
  <Slides>10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2023-01-16T22:06:41Z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F5BB585A904F4E229ACFA732CA2A08AA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