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0" r:id="rId3"/>
    <p:sldId id="262" r:id="rId4"/>
    <p:sldId id="374" r:id="rId5"/>
    <p:sldId id="381" r:id="rId6"/>
    <p:sldId id="382" r:id="rId7"/>
    <p:sldId id="273" r:id="rId8"/>
    <p:sldId id="380" r:id="rId9"/>
    <p:sldId id="369" r:id="rId10"/>
    <p:sldId id="375" r:id="rId11"/>
    <p:sldId id="363" r:id="rId12"/>
    <p:sldId id="383" r:id="rId13"/>
    <p:sldId id="384" r:id="rId14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ADD3D-DE1E-41C7-9AE1-CE5A4019A69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3A0E9-AE58-436F-9052-5682D29B10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1" y="2117114"/>
            <a:ext cx="9144000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North </a:t>
            </a:r>
            <a:r>
              <a:rPr lang="en-US" altLang="zh-CN" sz="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America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359288" y="244569"/>
            <a:ext cx="562689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Know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Our World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5" y="53852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508126"/>
            <a:ext cx="8343900" cy="1949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The Yangtze River (the </a:t>
            </a:r>
            <a:r>
              <a:rPr lang="en-US" altLang="zh-CN" sz="28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Changjiang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 River) in China is the third-­longest river in the world. 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中国的长江是世界第三长河。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7" y="3776663"/>
            <a:ext cx="8635604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“</a:t>
            </a:r>
            <a:r>
              <a:rPr lang="en-US" altLang="zh-CN" sz="2400" b="1" dirty="0">
                <a:latin typeface="Times New Roman" panose="02020603050405020304" pitchFamily="18" charset="0"/>
              </a:rPr>
              <a:t>“the </a:t>
            </a:r>
            <a:r>
              <a:rPr lang="zh-CN" altLang="en-US" sz="2400" b="1" dirty="0">
                <a:latin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＋名词”表示“第几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的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……”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，如表示“第一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……”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，则可以省略序数词</a:t>
            </a:r>
            <a:r>
              <a:rPr lang="en-US" altLang="zh-CN" sz="2400" b="1" dirty="0">
                <a:latin typeface="Times New Roman" panose="02020603050405020304" pitchFamily="18" charset="0"/>
              </a:rPr>
              <a:t>first</a:t>
            </a:r>
            <a:r>
              <a:rPr lang="zh-CN" altLang="en-US" sz="2400" b="1" dirty="0">
                <a:latin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The Yangtze River is the longest river in China. </a:t>
            </a:r>
            <a:r>
              <a:rPr lang="zh-CN" altLang="en-US" sz="2400" b="1" dirty="0">
                <a:latin typeface="Times New Roman" panose="02020603050405020304" pitchFamily="18" charset="0"/>
              </a:rPr>
              <a:t>长江是中国第一长河。</a:t>
            </a:r>
          </a:p>
        </p:txBody>
      </p:sp>
      <p:pic>
        <p:nvPicPr>
          <p:cNvPr id="15363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676524" y="3576212"/>
            <a:ext cx="37338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序数词      形容词最高级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6386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669" y="1981200"/>
            <a:ext cx="8611791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Hainan is a very large island. It's the second ________ island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in China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A. large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B. larger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C. largest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D. most large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7875" y="2043113"/>
            <a:ext cx="274915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8" name="Group 40"/>
          <p:cNvGraphicFramePr>
            <a:graphicFrameLocks noGrp="1"/>
          </p:cNvGraphicFramePr>
          <p:nvPr/>
        </p:nvGraphicFramePr>
        <p:xfrm>
          <a:off x="1546623" y="2741613"/>
          <a:ext cx="7436644" cy="1798320"/>
        </p:xfrm>
        <a:graphic>
          <a:graphicData uri="http://schemas.openxmlformats.org/drawingml/2006/table">
            <a:tbl>
              <a:tblPr/>
              <a:tblGrid>
                <a:gridCol w="7436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Canada is  5.________ of the three countries in area, but it has 6._________ population. Most people speak English or French, but 7.______ is the third most common language.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7415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9" y="1093789"/>
            <a:ext cx="6429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82179" y="974726"/>
            <a:ext cx="10668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课文回顾</a:t>
            </a:r>
          </a:p>
        </p:txBody>
      </p:sp>
      <p:graphicFrame>
        <p:nvGraphicFramePr>
          <p:cNvPr id="17449" name="Group 41"/>
          <p:cNvGraphicFramePr>
            <a:graphicFrameLocks noGrp="1"/>
          </p:cNvGraphicFramePr>
          <p:nvPr/>
        </p:nvGraphicFramePr>
        <p:xfrm>
          <a:off x="30956" y="3303588"/>
          <a:ext cx="1201341" cy="1006475"/>
        </p:xfrm>
        <a:graphic>
          <a:graphicData uri="http://schemas.openxmlformats.org/drawingml/2006/table">
            <a:tbl>
              <a:tblPr/>
              <a:tblGrid>
                <a:gridCol w="120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North America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1550194" y="972438"/>
          <a:ext cx="7435454" cy="1798320"/>
        </p:xfrm>
        <a:graphic>
          <a:graphicData uri="http://schemas.openxmlformats.org/drawingml/2006/table">
            <a:tbl>
              <a:tblPr/>
              <a:tblGrid>
                <a:gridCol w="7435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3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North America is a large continent with three 1.__________.Canada is the 2.______north. The U.S. is to the 3.___________ of Canada and 4._________ of Mexico.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451" name="Group 43"/>
          <p:cNvGraphicFramePr>
            <a:graphicFrameLocks noGrp="1"/>
          </p:cNvGraphicFramePr>
          <p:nvPr/>
        </p:nvGraphicFramePr>
        <p:xfrm>
          <a:off x="1546622" y="4691963"/>
          <a:ext cx="7442597" cy="2225040"/>
        </p:xfrm>
        <a:graphic>
          <a:graphicData uri="http://schemas.openxmlformats.org/drawingml/2006/table">
            <a:tbl>
              <a:tblPr/>
              <a:tblGrid>
                <a:gridCol w="7442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U.S. has 8.________ population in the North America. The U.S. is often called 9.______. Most Americans speak English and many speak 10.______. There are more than 2 million Chinese speakers.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左大括号 8"/>
          <p:cNvSpPr/>
          <p:nvPr/>
        </p:nvSpPr>
        <p:spPr>
          <a:xfrm>
            <a:off x="1294209" y="1404939"/>
            <a:ext cx="176213" cy="5127625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1816454" y="1324918"/>
            <a:ext cx="28836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main countries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6458631" y="1401210"/>
            <a:ext cx="16667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farthest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4973241" y="1772095"/>
            <a:ext cx="190857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south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2877145" y="2269683"/>
            <a:ext cx="108466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north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3699960" y="2730058"/>
            <a:ext cx="20478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biggest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4700148" y="3192020"/>
            <a:ext cx="193714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smallest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1886545" y="4044662"/>
            <a:ext cx="207526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Chinese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3961805" y="4685506"/>
            <a:ext cx="207526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largest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1847238" y="5473967"/>
            <a:ext cx="2075259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America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4104306" y="5935270"/>
            <a:ext cx="2075259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Spanish</a:t>
            </a:r>
          </a:p>
        </p:txBody>
      </p:sp>
      <p:sp>
        <p:nvSpPr>
          <p:cNvPr id="17446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North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America 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animBg="1"/>
      <p:bldP spid="19" grpId="0"/>
      <p:bldP spid="20" grpId="0"/>
      <p:bldP spid="21" grpId="0"/>
      <p:bldP spid="22" grpId="0"/>
      <p:bldP spid="23" grpId="0"/>
      <p:bldP spid="24" grpId="0"/>
      <p:bldP spid="18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31" y="10668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40531" y="935038"/>
            <a:ext cx="10668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课文回顾</a:t>
            </a:r>
          </a:p>
        </p:txBody>
      </p:sp>
      <p:graphicFrame>
        <p:nvGraphicFramePr>
          <p:cNvPr id="18445" name="Group 13"/>
          <p:cNvGraphicFramePr>
            <a:graphicFrameLocks noGrp="1"/>
          </p:cNvGraphicFramePr>
          <p:nvPr/>
        </p:nvGraphicFramePr>
        <p:xfrm>
          <a:off x="1248966" y="1903413"/>
          <a:ext cx="7452122" cy="1798320"/>
        </p:xfrm>
        <a:graphic>
          <a:graphicData uri="http://schemas.openxmlformats.org/drawingml/2006/table">
            <a:tbl>
              <a:tblPr/>
              <a:tblGrid>
                <a:gridCol w="7452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4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Mexico is 11.__________ of the three with a population of more than 110 millions. Many Mexican people leave to live and work in 12.__________.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41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3475216" y="1904385"/>
            <a:ext cx="2074069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smallest</a:t>
            </a: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1775856" y="3128924"/>
            <a:ext cx="207526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U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7" name="Group 19"/>
          <p:cNvGraphicFramePr>
            <a:graphicFrameLocks noGrp="1"/>
          </p:cNvGraphicFramePr>
          <p:nvPr/>
        </p:nvGraphicFramePr>
        <p:xfrm>
          <a:off x="402432" y="2078038"/>
          <a:ext cx="8190310" cy="3551238"/>
        </p:xfrm>
        <a:graphic>
          <a:graphicData uri="http://schemas.openxmlformats.org/drawingml/2006/table">
            <a:tbl>
              <a:tblPr/>
              <a:tblGrid>
                <a:gridCol w="654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1.million________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平方；广场；正方形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Rocky Mountains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4.Spanish_______________________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5.Mexican____________________________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755646" y="2913063"/>
            <a:ext cx="10687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square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665810" y="225742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百万</a:t>
            </a: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254794" y="1150939"/>
            <a:ext cx="2708672" cy="674687"/>
            <a:chOff x="183" y="1646"/>
            <a:chExt cx="4986" cy="1063"/>
          </a:xfrm>
        </p:grpSpPr>
        <p:pic>
          <p:nvPicPr>
            <p:cNvPr id="7184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402216" y="3632199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落基山脉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645569" y="4297364"/>
            <a:ext cx="42370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西班牙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人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的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．西班牙语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680098" y="4978401"/>
            <a:ext cx="56284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墨西哥人；墨西哥语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墨西哥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人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的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8" name="Group 16"/>
          <p:cNvGraphicFramePr>
            <a:graphicFrameLocks noGrp="1"/>
          </p:cNvGraphicFramePr>
          <p:nvPr/>
        </p:nvGraphicFramePr>
        <p:xfrm>
          <a:off x="361950" y="1073150"/>
          <a:ext cx="8305800" cy="3743325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1.square kilometer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2.The Great Lakes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3.any other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超过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5.……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的一半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608910" y="1417638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平方千米　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673078" y="2765426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任何其他的</a:t>
            </a:r>
          </a:p>
        </p:txBody>
      </p:sp>
      <p:sp>
        <p:nvSpPr>
          <p:cNvPr id="12" name="矩形 11"/>
          <p:cNvSpPr/>
          <p:nvPr/>
        </p:nvSpPr>
        <p:spPr>
          <a:xfrm>
            <a:off x="3927873" y="1958976"/>
            <a:ext cx="25548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北美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五大湖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26519" y="3314701"/>
            <a:ext cx="2156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more than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968353" y="4165601"/>
            <a:ext cx="13388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of…</a:t>
            </a:r>
          </a:p>
        </p:txBody>
      </p:sp>
      <p:sp>
        <p:nvSpPr>
          <p:cNvPr id="8206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1" name="Group 15"/>
          <p:cNvGraphicFramePr>
            <a:graphicFrameLocks noGrp="1"/>
          </p:cNvGraphicFramePr>
          <p:nvPr/>
        </p:nvGraphicFramePr>
        <p:xfrm>
          <a:off x="427435" y="1028700"/>
          <a:ext cx="8468916" cy="4869942"/>
        </p:xfrm>
        <a:graphic>
          <a:graphicData uri="http://schemas.openxmlformats.org/drawingml/2006/table">
            <a:tbl>
              <a:tblPr/>
              <a:tblGrid>
                <a:gridCol w="57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加拿大的南面是美国。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________ _______ _____ Canada is the United States.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并且它的人口要比北美其他任何国家多得多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…and its population is______ _______ than ________ ________ ________ in North America.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．中国的长江是世界第三长河。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The Yangtze River (the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Changjiang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River) in China is _______ __________ river in the world.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112045" y="1539876"/>
            <a:ext cx="53768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	         the 	  south           of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254104" y="3166420"/>
            <a:ext cx="46612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much 	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larger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any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378054" y="4845349"/>
            <a:ext cx="34420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	third­-longest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112045" y="3798977"/>
            <a:ext cx="40802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other 	         country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4" name="Group 14"/>
          <p:cNvGraphicFramePr>
            <a:graphicFrameLocks noGrp="1"/>
          </p:cNvGraphicFramePr>
          <p:nvPr/>
        </p:nvGraphicFramePr>
        <p:xfrm>
          <a:off x="427435" y="1028700"/>
          <a:ext cx="8468916" cy="4048125"/>
        </p:xfrm>
        <a:graphic>
          <a:graphicData uri="http://schemas.openxmlformats.org/drawingml/2006/table">
            <a:tbl>
              <a:tblPr/>
              <a:tblGrid>
                <a:gridCol w="57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课文初探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判断正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(T)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误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(F)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　　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)1.North America is a large continent with three main countries.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　　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)2. The United States is to the north of Canada.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　　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)3. Canada is the biggest of the three main countries in North America in area.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283494" y="2035176"/>
            <a:ext cx="2762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303735" y="3278188"/>
            <a:ext cx="1278731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281113" y="3979863"/>
            <a:ext cx="807244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7" name="Group 13"/>
          <p:cNvGraphicFramePr>
            <a:graphicFrameLocks noGrp="1"/>
          </p:cNvGraphicFramePr>
          <p:nvPr/>
        </p:nvGraphicFramePr>
        <p:xfrm>
          <a:off x="427435" y="1028700"/>
          <a:ext cx="8468916" cy="2884488"/>
        </p:xfrm>
        <a:graphic>
          <a:graphicData uri="http://schemas.openxmlformats.org/drawingml/2006/table">
            <a:tbl>
              <a:tblPr/>
              <a:tblGrid>
                <a:gridCol w="57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课文初探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　　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)4. The population of the U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S. is much smaller than any other country in North America.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　　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)5. Most of the people in Mexico speak Spanish.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00163" y="1660526"/>
            <a:ext cx="35599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300163" y="3033713"/>
            <a:ext cx="3714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508125"/>
            <a:ext cx="8343900" cy="13031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To the south of Canada is the United States. 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加拿大的南面是美国。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2798763"/>
            <a:ext cx="8634413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此句的主语是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United States, to the south of Canada</a:t>
            </a:r>
            <a:r>
              <a:rPr lang="zh-CN" altLang="en-US" sz="2400" b="1" dirty="0">
                <a:latin typeface="Times New Roman" panose="02020603050405020304" pitchFamily="18" charset="0"/>
              </a:rPr>
              <a:t>作系动词</a:t>
            </a:r>
            <a:r>
              <a:rPr lang="en-US" altLang="zh-CN" sz="2400" b="1" dirty="0">
                <a:latin typeface="Times New Roman" panose="02020603050405020304" pitchFamily="18" charset="0"/>
              </a:rPr>
              <a:t>is</a:t>
            </a:r>
            <a:r>
              <a:rPr lang="zh-CN" altLang="en-US" sz="2400" b="1" dirty="0">
                <a:latin typeface="Times New Roman" panose="02020603050405020304" pitchFamily="18" charset="0"/>
              </a:rPr>
              <a:t>的表语，此句可转化为：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United States is to the south of Canada.</a:t>
            </a:r>
            <a:r>
              <a:rPr lang="zh-CN" altLang="en-US" sz="2400" b="1" dirty="0">
                <a:latin typeface="Times New Roman" panose="02020603050405020304" pitchFamily="18" charset="0"/>
              </a:rPr>
              <a:t>其中</a:t>
            </a:r>
            <a:r>
              <a:rPr lang="en-US" altLang="zh-CN" sz="2400" b="1" dirty="0">
                <a:latin typeface="Times New Roman" panose="02020603050405020304" pitchFamily="18" charset="0"/>
              </a:rPr>
              <a:t>to the south of 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意为“在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的南方”，</a:t>
            </a:r>
            <a:r>
              <a:rPr lang="en-US" altLang="zh-CN" sz="2400" b="1" dirty="0">
                <a:latin typeface="Times New Roman" panose="02020603050405020304" pitchFamily="18" charset="0"/>
              </a:rPr>
              <a:t>to</a:t>
            </a:r>
            <a:r>
              <a:rPr lang="zh-CN" altLang="en-US" sz="2400" b="1" dirty="0">
                <a:latin typeface="Times New Roman" panose="02020603050405020304" pitchFamily="18" charset="0"/>
              </a:rPr>
              <a:t>要用在方位名词前面。</a:t>
            </a:r>
          </a:p>
        </p:txBody>
      </p:sp>
      <p:pic>
        <p:nvPicPr>
          <p:cNvPr id="12291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33375" y="1739077"/>
            <a:ext cx="849630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in, on, to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均可表示地理位置：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in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指在某一范围内；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on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指两者相接壤；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to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指两者不接壤。例如：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 is to the north of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在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以北。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不接壤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 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 is on the north of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在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的北边。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接壤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 is in the north of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在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的北部。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在内部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433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Japan lies ________ the east of China.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A. in 	    B. on 	  C. to       D. 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0035" y="1754188"/>
            <a:ext cx="132635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42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North America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633</Words>
  <Application>Microsoft Office PowerPoint</Application>
  <PresentationFormat>全屏显示(4:3)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345852CBB0BE46639C307A06D6107850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