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40DD8-2F31-4866-AC41-5B3279F8D4D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F557C-FC9F-4867-8ED0-0D4960EADB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F557C-FC9F-4867-8ED0-0D4960EADBF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54334-9061-4689-A935-B80C76F3C47D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31935-0381-4997-B889-CB0E49ACB79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F96C9-2BDB-41A0-9F82-2DE7603CE94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924094-4F1E-4F9D-9857-64D56B735C0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F1C8D-FF24-441B-A7AB-AC22D58C20A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93A9B-CFAC-420D-829B-BC57FBA93566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69BDB-C5AA-418A-A367-C1C4A5A2DE5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8FF61-A829-46DB-834F-3F1564EC7D53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544D8-93D2-4C6D-9A1B-2AD71FE91606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692B7-D6E2-4531-8D7A-4DA46B0F31B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F24A7-7F0B-462A-A9F1-59B41F0D2753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466E7-B01B-43CD-8C95-3A77597E1393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1F8729F-5B12-4628-93DF-91FEB9A2292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51" y="2204864"/>
            <a:ext cx="9140949" cy="826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66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三角形的中位线</a:t>
            </a:r>
          </a:p>
        </p:txBody>
      </p:sp>
      <p:sp>
        <p:nvSpPr>
          <p:cNvPr id="5" name="矩形 4"/>
          <p:cNvSpPr/>
          <p:nvPr/>
        </p:nvSpPr>
        <p:spPr>
          <a:xfrm>
            <a:off x="2926279" y="544522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47625"/>
            <a:ext cx="2362200" cy="577850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CC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baseline="-25000" dirty="0">
                <a:solidFill>
                  <a:srgbClr val="000000"/>
                </a:solidFill>
                <a:latin typeface="Tahoma" panose="020B0604030504040204" pitchFamily="34" charset="0"/>
                <a:ea typeface="隶书" panose="02010509060101010101" pitchFamily="49" charset="-122"/>
              </a:rPr>
              <a:t>学以致用一</a:t>
            </a:r>
          </a:p>
        </p:txBody>
      </p:sp>
      <p:pic>
        <p:nvPicPr>
          <p:cNvPr id="13315" name="Picture 3" descr="gif003[1]">
            <a:hlinkClick r:id="" action="ppaction://hlinkshowjump?jump=lastslid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524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4"/>
          <p:cNvSpPr>
            <a:spLocks noGrp="1" noChangeArrowheads="1"/>
          </p:cNvSpPr>
          <p:nvPr/>
        </p:nvSpPr>
        <p:spPr bwMode="auto">
          <a:xfrm>
            <a:off x="152400" y="836613"/>
            <a:ext cx="54864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已知</a:t>
            </a:r>
            <a:r>
              <a:rPr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如图</a:t>
            </a:r>
            <a:r>
              <a:rPr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,A,B</a:t>
            </a: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两地被池塘隔开</a:t>
            </a:r>
            <a:r>
              <a:rPr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在没有任何测量工具的情况下</a:t>
            </a:r>
            <a:r>
              <a:rPr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小明通过学习</a:t>
            </a:r>
            <a:r>
              <a:rPr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估测出了</a:t>
            </a:r>
            <a:r>
              <a:rPr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A,B</a:t>
            </a: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两地之间的距离</a:t>
            </a:r>
            <a:r>
              <a:rPr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先在</a:t>
            </a:r>
            <a:r>
              <a:rPr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AB</a:t>
            </a: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外选一点</a:t>
            </a:r>
            <a:r>
              <a:rPr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C,</a:t>
            </a: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然后步测出</a:t>
            </a:r>
            <a:r>
              <a:rPr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AC,BC</a:t>
            </a: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的中点</a:t>
            </a:r>
            <a:r>
              <a:rPr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M,N,</a:t>
            </a: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并测出</a:t>
            </a:r>
            <a:r>
              <a:rPr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MN</a:t>
            </a: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的长</a:t>
            </a:r>
            <a:r>
              <a:rPr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由此他就知道了</a:t>
            </a:r>
            <a:r>
              <a:rPr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A,B</a:t>
            </a: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间的距离</a:t>
            </a:r>
            <a:r>
              <a:rPr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你能说出其中的道理吗</a:t>
            </a:r>
            <a:r>
              <a:rPr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</a:p>
        </p:txBody>
      </p:sp>
      <p:grpSp>
        <p:nvGrpSpPr>
          <p:cNvPr id="13317" name="Group 5"/>
          <p:cNvGrpSpPr/>
          <p:nvPr/>
        </p:nvGrpSpPr>
        <p:grpSpPr bwMode="auto">
          <a:xfrm>
            <a:off x="5724525" y="620713"/>
            <a:ext cx="3124200" cy="2209800"/>
            <a:chOff x="0" y="0"/>
            <a:chExt cx="1968" cy="1392"/>
          </a:xfrm>
        </p:grpSpPr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0" y="1008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576" y="43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1680" y="1104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1200" y="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960" y="1142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>
              <a:off x="192" y="1152"/>
              <a:ext cx="153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24" name="Line 12"/>
            <p:cNvSpPr>
              <a:spLocks noChangeShapeType="1"/>
            </p:cNvSpPr>
            <p:nvPr/>
          </p:nvSpPr>
          <p:spPr bwMode="auto">
            <a:xfrm flipV="1">
              <a:off x="192" y="240"/>
              <a:ext cx="1152" cy="91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25" name="Line 13"/>
            <p:cNvSpPr>
              <a:spLocks noChangeShapeType="1"/>
            </p:cNvSpPr>
            <p:nvPr/>
          </p:nvSpPr>
          <p:spPr bwMode="auto">
            <a:xfrm>
              <a:off x="1344" y="240"/>
              <a:ext cx="432" cy="9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26" name="Line 14"/>
            <p:cNvSpPr>
              <a:spLocks noChangeShapeType="1"/>
            </p:cNvSpPr>
            <p:nvPr/>
          </p:nvSpPr>
          <p:spPr bwMode="auto">
            <a:xfrm>
              <a:off x="816" y="672"/>
              <a:ext cx="288" cy="48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27" name="未知" descr="深色下对角线"/>
            <p:cNvSpPr/>
            <p:nvPr/>
          </p:nvSpPr>
          <p:spPr bwMode="auto">
            <a:xfrm>
              <a:off x="1056" y="339"/>
              <a:ext cx="829" cy="813"/>
            </a:xfrm>
            <a:custGeom>
              <a:avLst/>
              <a:gdLst>
                <a:gd name="T0" fmla="*/ 271 w 706"/>
                <a:gd name="T1" fmla="*/ 0 h 776"/>
                <a:gd name="T2" fmla="*/ 47 w 706"/>
                <a:gd name="T3" fmla="*/ 188 h 776"/>
                <a:gd name="T4" fmla="*/ 0 w 706"/>
                <a:gd name="T5" fmla="*/ 365 h 776"/>
                <a:gd name="T6" fmla="*/ 12 w 706"/>
                <a:gd name="T7" fmla="*/ 517 h 776"/>
                <a:gd name="T8" fmla="*/ 118 w 706"/>
                <a:gd name="T9" fmla="*/ 611 h 776"/>
                <a:gd name="T10" fmla="*/ 212 w 706"/>
                <a:gd name="T11" fmla="*/ 659 h 776"/>
                <a:gd name="T12" fmla="*/ 529 w 706"/>
                <a:gd name="T13" fmla="*/ 717 h 776"/>
                <a:gd name="T14" fmla="*/ 553 w 706"/>
                <a:gd name="T15" fmla="*/ 400 h 776"/>
                <a:gd name="T16" fmla="*/ 529 w 706"/>
                <a:gd name="T17" fmla="*/ 329 h 776"/>
                <a:gd name="T18" fmla="*/ 482 w 706"/>
                <a:gd name="T19" fmla="*/ 259 h 776"/>
                <a:gd name="T20" fmla="*/ 412 w 706"/>
                <a:gd name="T21" fmla="*/ 83 h 776"/>
                <a:gd name="T22" fmla="*/ 294 w 706"/>
                <a:gd name="T23" fmla="*/ 47 h 776"/>
                <a:gd name="T24" fmla="*/ 271 w 706"/>
                <a:gd name="T25" fmla="*/ 0 h 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06" h="776">
                  <a:moveTo>
                    <a:pt x="271" y="0"/>
                  </a:moveTo>
                  <a:cubicBezTo>
                    <a:pt x="186" y="22"/>
                    <a:pt x="97" y="115"/>
                    <a:pt x="47" y="188"/>
                  </a:cubicBezTo>
                  <a:cubicBezTo>
                    <a:pt x="29" y="246"/>
                    <a:pt x="15" y="306"/>
                    <a:pt x="0" y="365"/>
                  </a:cubicBezTo>
                  <a:cubicBezTo>
                    <a:pt x="4" y="416"/>
                    <a:pt x="2" y="467"/>
                    <a:pt x="12" y="517"/>
                  </a:cubicBezTo>
                  <a:cubicBezTo>
                    <a:pt x="21" y="562"/>
                    <a:pt x="82" y="595"/>
                    <a:pt x="118" y="611"/>
                  </a:cubicBezTo>
                  <a:cubicBezTo>
                    <a:pt x="150" y="625"/>
                    <a:pt x="179" y="647"/>
                    <a:pt x="212" y="659"/>
                  </a:cubicBezTo>
                  <a:cubicBezTo>
                    <a:pt x="314" y="696"/>
                    <a:pt x="423" y="700"/>
                    <a:pt x="529" y="717"/>
                  </a:cubicBezTo>
                  <a:cubicBezTo>
                    <a:pt x="706" y="776"/>
                    <a:pt x="596" y="497"/>
                    <a:pt x="553" y="400"/>
                  </a:cubicBezTo>
                  <a:cubicBezTo>
                    <a:pt x="543" y="377"/>
                    <a:pt x="543" y="350"/>
                    <a:pt x="529" y="329"/>
                  </a:cubicBezTo>
                  <a:cubicBezTo>
                    <a:pt x="513" y="306"/>
                    <a:pt x="482" y="259"/>
                    <a:pt x="482" y="259"/>
                  </a:cubicBezTo>
                  <a:cubicBezTo>
                    <a:pt x="472" y="204"/>
                    <a:pt x="468" y="115"/>
                    <a:pt x="412" y="83"/>
                  </a:cubicBezTo>
                  <a:cubicBezTo>
                    <a:pt x="390" y="71"/>
                    <a:pt x="304" y="67"/>
                    <a:pt x="294" y="47"/>
                  </a:cubicBezTo>
                  <a:cubicBezTo>
                    <a:pt x="286" y="31"/>
                    <a:pt x="279" y="16"/>
                    <a:pt x="271" y="0"/>
                  </a:cubicBez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 w="12700" cap="sq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328" name="Rectangle 16"/>
          <p:cNvSpPr>
            <a:spLocks noGrp="1" noChangeArrowheads="1"/>
          </p:cNvSpPr>
          <p:nvPr/>
        </p:nvSpPr>
        <p:spPr bwMode="auto">
          <a:xfrm>
            <a:off x="611188" y="3860800"/>
            <a:ext cx="381635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其中的道理是</a:t>
            </a:r>
            <a:r>
              <a:rPr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连结</a:t>
            </a:r>
            <a:r>
              <a:rPr lang="en-US" altLang="zh-CN" sz="28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</a:t>
            </a:r>
            <a:r>
              <a:rPr lang="zh-CN" altLang="en-US" sz="28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lang="en-US" altLang="zh-CN" sz="28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B,</a:t>
            </a: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7885113" y="1052513"/>
            <a:ext cx="647700" cy="1439862"/>
          </a:xfrm>
          <a:prstGeom prst="line">
            <a:avLst/>
          </a:prstGeom>
          <a:noFill/>
          <a:ln w="3175">
            <a:solidFill>
              <a:schemeClr val="hlink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2484438" y="4292600"/>
            <a:ext cx="61198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∵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</a:rPr>
              <a:t>MN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是△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</a:rPr>
              <a:t>ABC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的的中位线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</a:rPr>
              <a:t>,∴AB=2MN.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  <p:bldP spid="13328" grpId="0" autoUpdateAnimBg="0"/>
      <p:bldP spid="13329" grpId="0" animBg="1"/>
      <p:bldP spid="1333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20688"/>
            <a:ext cx="4788024" cy="785812"/>
          </a:xfrm>
          <a:noFill/>
        </p:spPr>
        <p:txBody>
          <a:bodyPr/>
          <a:lstStyle/>
          <a:p>
            <a:pPr algn="l"/>
            <a:r>
              <a:rPr lang="zh-CN" altLang="en-US" sz="5300" dirty="0">
                <a:solidFill>
                  <a:schemeClr val="tx1"/>
                </a:solidFill>
              </a:rPr>
              <a:t>学以致用</a:t>
            </a:r>
            <a:r>
              <a:rPr lang="zh-CN" altLang="en-US" sz="5300" dirty="0" smtClean="0">
                <a:solidFill>
                  <a:schemeClr val="tx1"/>
                </a:solidFill>
              </a:rPr>
              <a:t>二</a:t>
            </a:r>
            <a:endParaRPr lang="zh-CN" altLang="en-US" sz="5300" dirty="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1412776"/>
            <a:ext cx="8928992" cy="507365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zh-CN" altLang="en-US" dirty="0"/>
              <a:t> </a:t>
            </a:r>
            <a:r>
              <a:rPr lang="zh-CN" altLang="en-US" sz="4400" dirty="0" smtClean="0">
                <a:solidFill>
                  <a:srgbClr val="000000"/>
                </a:solidFill>
              </a:rPr>
              <a:t>已</a:t>
            </a:r>
            <a:r>
              <a:rPr lang="zh-CN" altLang="en-US" sz="4400" dirty="0">
                <a:solidFill>
                  <a:srgbClr val="000000"/>
                </a:solidFill>
              </a:rPr>
              <a:t>知：在四边形ABCD中，AD＝BC，P是对角线BD的中点，M是DC的中点，N是AB的中点．求证∠PMN＝∠PNM．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2690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5508104" y="4005064"/>
          <a:ext cx="2967037" cy="278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r:id="rId3" imgW="1495425" imgH="1495425" progId="Word.Picture.8">
                  <p:embed/>
                </p:oleObj>
              </mc:Choice>
              <mc:Fallback>
                <p:oleObj r:id="rId3" imgW="1495425" imgH="1495425" progId="Word.Picture.8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005064"/>
                        <a:ext cx="2967037" cy="278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/>
          <p:nvPr/>
        </p:nvGrpSpPr>
        <p:grpSpPr bwMode="auto">
          <a:xfrm>
            <a:off x="190500" y="985838"/>
            <a:ext cx="8763000" cy="1579562"/>
            <a:chOff x="0" y="0"/>
            <a:chExt cx="5520" cy="858"/>
          </a:xfrm>
        </p:grpSpPr>
        <p:sp>
          <p:nvSpPr>
            <p:cNvPr id="15363" name="Text Box 3"/>
            <p:cNvSpPr txBox="1">
              <a:spLocks noChangeArrowheads="1"/>
            </p:cNvSpPr>
            <p:nvPr/>
          </p:nvSpPr>
          <p:spPr bwMode="auto">
            <a:xfrm>
              <a:off x="0" y="0"/>
              <a:ext cx="5520" cy="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已知：如图，在四边形</a:t>
              </a: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ABCD</a:t>
              </a: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中，</a:t>
              </a: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E</a:t>
              </a: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、</a:t>
              </a: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F</a:t>
              </a: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、</a:t>
              </a: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G</a:t>
              </a: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、</a:t>
              </a: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H</a:t>
              </a: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分别是	  </a:t>
              </a: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AB</a:t>
              </a: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、</a:t>
              </a: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BC</a:t>
              </a: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、</a:t>
              </a: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CD</a:t>
              </a: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、</a:t>
              </a: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DA</a:t>
              </a: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的中点</a:t>
              </a: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15364" name="Text Box 4"/>
            <p:cNvSpPr txBox="1">
              <a:spLocks noChangeArrowheads="1"/>
            </p:cNvSpPr>
            <p:nvPr/>
          </p:nvSpPr>
          <p:spPr bwMode="auto">
            <a:xfrm>
              <a:off x="0" y="576"/>
              <a:ext cx="412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猜想四边形</a:t>
              </a: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EFGH</a:t>
              </a: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的形状并证明。</a:t>
              </a:r>
            </a:p>
          </p:txBody>
        </p:sp>
      </p:grpSp>
      <p:grpSp>
        <p:nvGrpSpPr>
          <p:cNvPr id="15365" name="Group 5"/>
          <p:cNvGrpSpPr/>
          <p:nvPr/>
        </p:nvGrpSpPr>
        <p:grpSpPr bwMode="auto">
          <a:xfrm>
            <a:off x="34925" y="2590800"/>
            <a:ext cx="3781425" cy="2819400"/>
            <a:chOff x="0" y="0"/>
            <a:chExt cx="2382" cy="1776"/>
          </a:xfrm>
        </p:grpSpPr>
        <p:sp>
          <p:nvSpPr>
            <p:cNvPr id="15366" name="AutoShape 6"/>
            <p:cNvSpPr>
              <a:spLocks noChangeArrowheads="1"/>
            </p:cNvSpPr>
            <p:nvPr/>
          </p:nvSpPr>
          <p:spPr bwMode="auto">
            <a:xfrm rot="2454963">
              <a:off x="510" y="480"/>
              <a:ext cx="1296" cy="912"/>
            </a:xfrm>
            <a:prstGeom prst="parallelogram">
              <a:avLst>
                <a:gd name="adj" fmla="val 35526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67" name="Line 7"/>
            <p:cNvSpPr>
              <a:spLocks noChangeShapeType="1"/>
            </p:cNvSpPr>
            <p:nvPr/>
          </p:nvSpPr>
          <p:spPr bwMode="auto">
            <a:xfrm flipV="1">
              <a:off x="94" y="1492"/>
              <a:ext cx="1958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68" name="Line 8"/>
            <p:cNvSpPr>
              <a:spLocks noChangeShapeType="1"/>
            </p:cNvSpPr>
            <p:nvPr/>
          </p:nvSpPr>
          <p:spPr bwMode="auto">
            <a:xfrm>
              <a:off x="598" y="250"/>
              <a:ext cx="1256" cy="2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69" name="Line 9"/>
            <p:cNvSpPr>
              <a:spLocks noChangeShapeType="1"/>
            </p:cNvSpPr>
            <p:nvPr/>
          </p:nvSpPr>
          <p:spPr bwMode="auto">
            <a:xfrm flipH="1">
              <a:off x="99" y="240"/>
              <a:ext cx="507" cy="12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70" name="Line 10"/>
            <p:cNvSpPr>
              <a:spLocks noChangeShapeType="1"/>
            </p:cNvSpPr>
            <p:nvPr/>
          </p:nvSpPr>
          <p:spPr bwMode="auto">
            <a:xfrm>
              <a:off x="1850" y="500"/>
              <a:ext cx="196" cy="9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452" y="0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5372" name="Text Box 12"/>
            <p:cNvSpPr txBox="1">
              <a:spLocks noChangeArrowheads="1"/>
            </p:cNvSpPr>
            <p:nvPr/>
          </p:nvSpPr>
          <p:spPr bwMode="auto">
            <a:xfrm>
              <a:off x="0" y="148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5373" name="Text Box 13"/>
            <p:cNvSpPr txBox="1">
              <a:spLocks noChangeArrowheads="1"/>
            </p:cNvSpPr>
            <p:nvPr/>
          </p:nvSpPr>
          <p:spPr bwMode="auto">
            <a:xfrm>
              <a:off x="1998" y="1440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5374" name="Text Box 14"/>
            <p:cNvSpPr txBox="1">
              <a:spLocks noChangeArrowheads="1"/>
            </p:cNvSpPr>
            <p:nvPr/>
          </p:nvSpPr>
          <p:spPr bwMode="auto">
            <a:xfrm>
              <a:off x="1854" y="3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5375" name="Text Box 15"/>
            <p:cNvSpPr txBox="1">
              <a:spLocks noChangeArrowheads="1"/>
            </p:cNvSpPr>
            <p:nvPr/>
          </p:nvSpPr>
          <p:spPr bwMode="auto">
            <a:xfrm>
              <a:off x="68" y="650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5376" name="Text Box 16"/>
            <p:cNvSpPr txBox="1">
              <a:spLocks noChangeArrowheads="1"/>
            </p:cNvSpPr>
            <p:nvPr/>
          </p:nvSpPr>
          <p:spPr bwMode="auto">
            <a:xfrm>
              <a:off x="959" y="1488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15377" name="Text Box 17"/>
            <p:cNvSpPr txBox="1">
              <a:spLocks noChangeArrowheads="1"/>
            </p:cNvSpPr>
            <p:nvPr/>
          </p:nvSpPr>
          <p:spPr bwMode="auto">
            <a:xfrm>
              <a:off x="1940" y="84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G</a:t>
              </a:r>
            </a:p>
          </p:txBody>
        </p:sp>
        <p:sp>
          <p:nvSpPr>
            <p:cNvPr id="15378" name="Text Box 18"/>
            <p:cNvSpPr txBox="1">
              <a:spLocks noChangeArrowheads="1"/>
            </p:cNvSpPr>
            <p:nvPr/>
          </p:nvSpPr>
          <p:spPr bwMode="auto">
            <a:xfrm>
              <a:off x="1124" y="12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H</a:t>
              </a:r>
            </a:p>
          </p:txBody>
        </p:sp>
      </p:grp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949325" y="2971800"/>
            <a:ext cx="2286000" cy="1981200"/>
          </a:xfrm>
          <a:prstGeom prst="line">
            <a:avLst/>
          </a:prstGeom>
          <a:noFill/>
          <a:ln w="34925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V="1">
            <a:off x="187325" y="3429000"/>
            <a:ext cx="2743200" cy="1524000"/>
          </a:xfrm>
          <a:prstGeom prst="line">
            <a:avLst/>
          </a:prstGeom>
          <a:noFill/>
          <a:ln w="34925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755650" y="5661025"/>
            <a:ext cx="55800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200" b="1" dirty="0">
                <a:solidFill>
                  <a:srgbClr val="FF3399"/>
                </a:solidFill>
              </a:rPr>
              <a:t>E</a:t>
            </a:r>
            <a:r>
              <a:rPr lang="zh-CN" altLang="en-US" sz="2200" b="1" dirty="0">
                <a:solidFill>
                  <a:srgbClr val="FF3399"/>
                </a:solidFill>
              </a:rPr>
              <a:t>，</a:t>
            </a:r>
            <a:r>
              <a:rPr lang="en-US" altLang="zh-CN" sz="2200" b="1" dirty="0">
                <a:solidFill>
                  <a:srgbClr val="FF3399"/>
                </a:solidFill>
              </a:rPr>
              <a:t>F</a:t>
            </a:r>
            <a:r>
              <a:rPr lang="zh-CN" altLang="en-US" sz="2200" b="1" dirty="0">
                <a:solidFill>
                  <a:srgbClr val="FF3399"/>
                </a:solidFill>
              </a:rPr>
              <a:t>是</a:t>
            </a:r>
            <a:r>
              <a:rPr lang="en-US" altLang="zh-CN" sz="2200" b="1" dirty="0">
                <a:solidFill>
                  <a:srgbClr val="FF3399"/>
                </a:solidFill>
              </a:rPr>
              <a:t>AB</a:t>
            </a:r>
            <a:r>
              <a:rPr lang="zh-CN" altLang="en-US" sz="2200" b="1" dirty="0">
                <a:solidFill>
                  <a:srgbClr val="FF3399"/>
                </a:solidFill>
              </a:rPr>
              <a:t>，</a:t>
            </a:r>
            <a:r>
              <a:rPr lang="en-US" altLang="zh-CN" sz="2200" b="1" dirty="0">
                <a:solidFill>
                  <a:srgbClr val="FF3399"/>
                </a:solidFill>
              </a:rPr>
              <a:t>BC</a:t>
            </a:r>
            <a:r>
              <a:rPr lang="zh-CN" altLang="en-US" sz="2200" b="1" dirty="0">
                <a:solidFill>
                  <a:srgbClr val="FF3399"/>
                </a:solidFill>
              </a:rPr>
              <a:t>的中点，你联想到什么？ </a:t>
            </a:r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684213" y="6092825"/>
            <a:ext cx="68008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200" b="1" dirty="0">
                <a:solidFill>
                  <a:srgbClr val="0000CC"/>
                </a:solidFill>
              </a:rPr>
              <a:t>要使</a:t>
            </a:r>
            <a:r>
              <a:rPr lang="en-US" altLang="zh-CN" sz="2200" b="1" dirty="0">
                <a:solidFill>
                  <a:srgbClr val="0000CC"/>
                </a:solidFill>
              </a:rPr>
              <a:t>EF</a:t>
            </a:r>
            <a:r>
              <a:rPr lang="zh-CN" altLang="en-US" sz="2200" b="1" dirty="0">
                <a:solidFill>
                  <a:srgbClr val="0000CC"/>
                </a:solidFill>
              </a:rPr>
              <a:t>成为一个三角形的中位线应怎样添加辅助线？ </a:t>
            </a:r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4211638" y="3068638"/>
            <a:ext cx="28352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200" b="1" dirty="0">
                <a:solidFill>
                  <a:srgbClr val="A50021"/>
                </a:solidFill>
              </a:rPr>
              <a:t>证明：如图，连接</a:t>
            </a:r>
            <a:r>
              <a:rPr lang="en-US" altLang="zh-CN" sz="2200" b="1" dirty="0">
                <a:solidFill>
                  <a:srgbClr val="A50021"/>
                </a:solidFill>
              </a:rPr>
              <a:t>AC</a:t>
            </a:r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4427538" y="3429000"/>
            <a:ext cx="31130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200" b="1" dirty="0">
                <a:solidFill>
                  <a:srgbClr val="A50021"/>
                </a:solidFill>
              </a:rPr>
              <a:t>∵</a:t>
            </a:r>
            <a:r>
              <a:rPr lang="en-US" altLang="zh-CN" sz="2200" b="1" dirty="0">
                <a:solidFill>
                  <a:srgbClr val="A50021"/>
                </a:solidFill>
              </a:rPr>
              <a:t>EF</a:t>
            </a:r>
            <a:r>
              <a:rPr lang="zh-CN" altLang="en-US" sz="2200" b="1" dirty="0">
                <a:solidFill>
                  <a:srgbClr val="A50021"/>
                </a:solidFill>
              </a:rPr>
              <a:t>是△</a:t>
            </a:r>
            <a:r>
              <a:rPr lang="en-US" altLang="zh-CN" sz="2200" b="1" dirty="0">
                <a:solidFill>
                  <a:srgbClr val="A50021"/>
                </a:solidFill>
              </a:rPr>
              <a:t>ABC</a:t>
            </a:r>
            <a:r>
              <a:rPr lang="zh-CN" altLang="en-US" sz="2200" b="1" dirty="0">
                <a:solidFill>
                  <a:srgbClr val="A50021"/>
                </a:solidFill>
              </a:rPr>
              <a:t>的中位线</a:t>
            </a:r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468313" y="3141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5386" name="Object 26"/>
          <p:cNvGraphicFramePr>
            <a:graphicFrameLocks noChangeAspect="1"/>
          </p:cNvGraphicFramePr>
          <p:nvPr/>
        </p:nvGraphicFramePr>
        <p:xfrm>
          <a:off x="4572000" y="3644900"/>
          <a:ext cx="13430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r:id="rId3" imgW="712470" imgH="407035" progId="Equation.3">
                  <p:embed/>
                </p:oleObj>
              </mc:Choice>
              <mc:Fallback>
                <p:oleObj r:id="rId3" imgW="712470" imgH="407035" progId="Equation.3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644900"/>
                        <a:ext cx="13430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4284663" y="4292600"/>
            <a:ext cx="1385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200" b="1">
                <a:solidFill>
                  <a:srgbClr val="A50021"/>
                </a:solidFill>
              </a:rPr>
              <a:t>同理得： </a:t>
            </a:r>
          </a:p>
        </p:txBody>
      </p:sp>
      <p:graphicFrame>
        <p:nvGraphicFramePr>
          <p:cNvPr id="15388" name="Object 28"/>
          <p:cNvGraphicFramePr>
            <a:graphicFrameLocks noChangeAspect="1"/>
          </p:cNvGraphicFramePr>
          <p:nvPr/>
        </p:nvGraphicFramePr>
        <p:xfrm>
          <a:off x="5651500" y="4149725"/>
          <a:ext cx="11684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r:id="rId5" imgW="662305" imgH="394970" progId="Equation.3">
                  <p:embed/>
                </p:oleObj>
              </mc:Choice>
              <mc:Fallback>
                <p:oleObj r:id="rId5" imgW="662305" imgH="394970" progId="Equation.3">
                  <p:embed/>
                  <p:pic>
                    <p:nvPicPr>
                      <p:cNvPr id="0" name="图片 4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4149725"/>
                        <a:ext cx="1168400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9" name="Object 29"/>
          <p:cNvGraphicFramePr>
            <a:graphicFrameLocks noChangeAspect="1"/>
          </p:cNvGraphicFramePr>
          <p:nvPr/>
        </p:nvGraphicFramePr>
        <p:xfrm>
          <a:off x="4572000" y="4797425"/>
          <a:ext cx="10382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r:id="rId7" imgW="560070" imgH="254635" progId="Equation.3">
                  <p:embed/>
                </p:oleObj>
              </mc:Choice>
              <mc:Fallback>
                <p:oleObj r:id="rId7" imgW="560070" imgH="254635" progId="Equation.3">
                  <p:embed/>
                  <p:pic>
                    <p:nvPicPr>
                      <p:cNvPr id="0" name="图片 40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797425"/>
                        <a:ext cx="103822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4211638" y="5229225"/>
            <a:ext cx="37703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200" b="1">
                <a:solidFill>
                  <a:srgbClr val="A50021"/>
                </a:solidFill>
              </a:rPr>
              <a:t>∴四边形</a:t>
            </a:r>
            <a:r>
              <a:rPr lang="en-US" altLang="zh-CN" sz="2200" b="1">
                <a:solidFill>
                  <a:srgbClr val="A50021"/>
                </a:solidFill>
              </a:rPr>
              <a:t>EFGH</a:t>
            </a:r>
            <a:r>
              <a:rPr lang="zh-CN" altLang="en-US" sz="2200" b="1">
                <a:solidFill>
                  <a:srgbClr val="A50021"/>
                </a:solidFill>
              </a:rPr>
              <a:t>是平行四边形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0" y="77788"/>
            <a:ext cx="2771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ea typeface="黑体" panose="02010609060101010101" pitchFamily="49" charset="-122"/>
              </a:rPr>
              <a:t>学以致用三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3851275" y="2587625"/>
            <a:ext cx="4434525" cy="4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000000"/>
                </a:solidFill>
              </a:rPr>
              <a:t> </a:t>
            </a:r>
            <a:r>
              <a:rPr lang="zh-CN" altLang="en-US" sz="2200" b="1" dirty="0">
                <a:solidFill>
                  <a:srgbClr val="000000"/>
                </a:solidFill>
              </a:rPr>
              <a:t>答：四边形</a:t>
            </a:r>
            <a:r>
              <a:rPr lang="en-US" altLang="zh-CN" sz="2200" b="1" dirty="0">
                <a:solidFill>
                  <a:srgbClr val="000000"/>
                </a:solidFill>
              </a:rPr>
              <a:t>EFGH</a:t>
            </a:r>
            <a:r>
              <a:rPr lang="zh-CN" altLang="en-US" sz="2200" b="1" dirty="0">
                <a:solidFill>
                  <a:srgbClr val="000000"/>
                </a:solidFill>
              </a:rPr>
              <a:t>为平行四边形。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9" grpId="0" animBg="1"/>
      <p:bldP spid="15380" grpId="0" animBg="1"/>
      <p:bldP spid="15381" grpId="0" autoUpdateAnimBg="0"/>
      <p:bldP spid="15382" grpId="0" autoUpdateAnimBg="0"/>
      <p:bldP spid="15383" grpId="0" autoUpdateAnimBg="0"/>
      <p:bldP spid="15384" grpId="0" autoUpdateAnimBg="0"/>
      <p:bldP spid="15387" grpId="0" autoUpdateAnimBg="0"/>
      <p:bldP spid="1539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6051" y="296862"/>
            <a:ext cx="8820150" cy="2627313"/>
          </a:xfrm>
          <a:noFill/>
        </p:spPr>
        <p:txBody>
          <a:bodyPr/>
          <a:lstStyle/>
          <a:p>
            <a:r>
              <a:rPr lang="zh-CN" altLang="en-US" sz="3600" dirty="0"/>
              <a:t>例</a:t>
            </a:r>
            <a:r>
              <a:rPr lang="en-US" altLang="zh-CN" sz="3600" dirty="0"/>
              <a:t>2</a:t>
            </a:r>
            <a:r>
              <a:rPr lang="zh-CN" altLang="en-US" sz="3600" b="1" i="1" dirty="0">
                <a:solidFill>
                  <a:srgbClr val="000000"/>
                </a:solidFill>
              </a:rPr>
              <a:t>已知：如图，四边形</a:t>
            </a:r>
            <a:r>
              <a:rPr lang="en-US" altLang="zh-CN" sz="3600" b="1" i="1" dirty="0">
                <a:solidFill>
                  <a:srgbClr val="000000"/>
                </a:solidFill>
              </a:rPr>
              <a:t>ABCD</a:t>
            </a:r>
            <a:r>
              <a:rPr lang="zh-CN" altLang="en-US" sz="3600" b="1" i="1" dirty="0">
                <a:solidFill>
                  <a:srgbClr val="000000"/>
                </a:solidFill>
              </a:rPr>
              <a:t>中，</a:t>
            </a:r>
            <a:r>
              <a:rPr lang="en-US" altLang="zh-CN" sz="3600" b="1" i="1" dirty="0">
                <a:solidFill>
                  <a:srgbClr val="000000"/>
                </a:solidFill>
              </a:rPr>
              <a:t>E</a:t>
            </a:r>
            <a:r>
              <a:rPr lang="zh-CN" altLang="en-US" sz="3600" b="1" i="1" dirty="0">
                <a:solidFill>
                  <a:srgbClr val="000000"/>
                </a:solidFill>
              </a:rPr>
              <a:t>、</a:t>
            </a:r>
            <a:r>
              <a:rPr lang="en-US" altLang="zh-CN" sz="3600" b="1" i="1" dirty="0">
                <a:solidFill>
                  <a:srgbClr val="000000"/>
                </a:solidFill>
              </a:rPr>
              <a:t>F</a:t>
            </a:r>
            <a:r>
              <a:rPr lang="zh-CN" altLang="en-US" sz="3600" b="1" i="1" dirty="0">
                <a:solidFill>
                  <a:srgbClr val="000000"/>
                </a:solidFill>
              </a:rPr>
              <a:t>、</a:t>
            </a:r>
            <a:r>
              <a:rPr lang="en-US" altLang="zh-CN" sz="3600" b="1" i="1" dirty="0">
                <a:solidFill>
                  <a:srgbClr val="000000"/>
                </a:solidFill>
              </a:rPr>
              <a:t>G</a:t>
            </a:r>
            <a:r>
              <a:rPr lang="zh-CN" altLang="en-US" sz="3600" b="1" i="1" dirty="0">
                <a:solidFill>
                  <a:srgbClr val="000000"/>
                </a:solidFill>
              </a:rPr>
              <a:t>、</a:t>
            </a:r>
            <a:r>
              <a:rPr lang="en-US" altLang="zh-CN" sz="3600" b="1" i="1" dirty="0">
                <a:solidFill>
                  <a:srgbClr val="000000"/>
                </a:solidFill>
              </a:rPr>
              <a:t>H</a:t>
            </a:r>
            <a:r>
              <a:rPr lang="zh-CN" altLang="en-US" sz="3600" b="1" i="1" dirty="0">
                <a:solidFill>
                  <a:srgbClr val="000000"/>
                </a:solidFill>
              </a:rPr>
              <a:t>分别是</a:t>
            </a:r>
            <a:r>
              <a:rPr lang="en-US" altLang="zh-CN" sz="3600" b="1" i="1" dirty="0">
                <a:solidFill>
                  <a:srgbClr val="000000"/>
                </a:solidFill>
              </a:rPr>
              <a:t>AB</a:t>
            </a:r>
            <a:r>
              <a:rPr lang="zh-CN" altLang="en-US" sz="3600" b="1" i="1" dirty="0">
                <a:solidFill>
                  <a:srgbClr val="000000"/>
                </a:solidFill>
              </a:rPr>
              <a:t>、</a:t>
            </a:r>
            <a:r>
              <a:rPr lang="en-US" altLang="zh-CN" sz="3600" b="1" i="1" dirty="0">
                <a:solidFill>
                  <a:srgbClr val="000000"/>
                </a:solidFill>
              </a:rPr>
              <a:t>BC</a:t>
            </a:r>
            <a:r>
              <a:rPr lang="zh-CN" altLang="en-US" sz="3600" b="1" i="1" dirty="0">
                <a:solidFill>
                  <a:srgbClr val="000000"/>
                </a:solidFill>
              </a:rPr>
              <a:t>、</a:t>
            </a:r>
            <a:r>
              <a:rPr lang="en-US" altLang="zh-CN" sz="3600" b="1" i="1" dirty="0">
                <a:solidFill>
                  <a:srgbClr val="000000"/>
                </a:solidFill>
              </a:rPr>
              <a:t>CD</a:t>
            </a:r>
            <a:r>
              <a:rPr lang="zh-CN" altLang="en-US" sz="3600" b="1" i="1" dirty="0">
                <a:solidFill>
                  <a:srgbClr val="000000"/>
                </a:solidFill>
              </a:rPr>
              <a:t>、</a:t>
            </a:r>
            <a:r>
              <a:rPr lang="en-US" altLang="zh-CN" sz="3600" b="1" i="1" dirty="0">
                <a:solidFill>
                  <a:srgbClr val="000000"/>
                </a:solidFill>
              </a:rPr>
              <a:t>DA</a:t>
            </a:r>
            <a:r>
              <a:rPr lang="zh-CN" altLang="en-US" sz="3600" b="1" i="1" dirty="0">
                <a:solidFill>
                  <a:srgbClr val="000000"/>
                </a:solidFill>
              </a:rPr>
              <a:t>的中点</a:t>
            </a:r>
            <a:r>
              <a:rPr lang="en-US" altLang="zh-CN" sz="3600" b="1" i="1" dirty="0">
                <a:solidFill>
                  <a:srgbClr val="000000"/>
                </a:solidFill>
              </a:rPr>
              <a:t>.</a:t>
            </a:r>
            <a:br>
              <a:rPr lang="en-US" altLang="zh-CN" sz="3600" b="1" i="1" dirty="0">
                <a:solidFill>
                  <a:srgbClr val="000000"/>
                </a:solidFill>
              </a:rPr>
            </a:br>
            <a:r>
              <a:rPr lang="zh-CN" altLang="en-US" sz="3600" b="1" i="1" dirty="0">
                <a:solidFill>
                  <a:srgbClr val="000000"/>
                </a:solidFill>
              </a:rPr>
              <a:t>求证</a:t>
            </a:r>
            <a:r>
              <a:rPr lang="en-US" altLang="zh-CN" sz="3600" b="1" i="1" dirty="0">
                <a:solidFill>
                  <a:srgbClr val="000000"/>
                </a:solidFill>
                <a:sym typeface="Wingdings" panose="05000000000000000000" pitchFamily="2" charset="2"/>
              </a:rPr>
              <a:t>(1)</a:t>
            </a:r>
            <a:r>
              <a:rPr lang="zh-CN" altLang="en-US" sz="3600" b="1" i="1" dirty="0">
                <a:solidFill>
                  <a:srgbClr val="000000"/>
                </a:solidFill>
              </a:rPr>
              <a:t>四边形</a:t>
            </a:r>
            <a:r>
              <a:rPr lang="en-US" altLang="zh-CN" sz="3600" b="1" i="1" dirty="0">
                <a:solidFill>
                  <a:srgbClr val="000000"/>
                </a:solidFill>
              </a:rPr>
              <a:t>EFGH</a:t>
            </a:r>
            <a:r>
              <a:rPr lang="zh-CN" altLang="en-US" sz="3600" b="1" i="1" dirty="0">
                <a:solidFill>
                  <a:srgbClr val="000000"/>
                </a:solidFill>
              </a:rPr>
              <a:t>是平行四边形</a:t>
            </a:r>
            <a:r>
              <a:rPr lang="zh-CN" altLang="en-US" sz="3600" b="1" i="1" dirty="0" smtClean="0">
                <a:solidFill>
                  <a:srgbClr val="000000"/>
                </a:solidFill>
              </a:rPr>
              <a:t>。</a:t>
            </a:r>
            <a:endParaRPr lang="zh-CN" altLang="en-US" sz="3600" b="1" i="1" dirty="0">
              <a:solidFill>
                <a:srgbClr val="000000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52822" y="3071820"/>
            <a:ext cx="5184775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(2</a:t>
            </a:r>
            <a:r>
              <a:rPr lang="zh-CN" altLang="en-US" sz="3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）请增加一个条件使得四边形</a:t>
            </a:r>
            <a:r>
              <a:rPr lang="en-US" altLang="zh-CN" sz="3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ADFE</a:t>
            </a:r>
            <a:r>
              <a:rPr lang="zh-CN" altLang="en-US" sz="3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为菱形。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(3) </a:t>
            </a:r>
            <a:r>
              <a:rPr lang="zh-CN" altLang="en-US" sz="3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请增加一个条件使得四边形</a:t>
            </a:r>
            <a:r>
              <a:rPr lang="en-US" altLang="zh-CN" sz="3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ADFE</a:t>
            </a:r>
            <a:r>
              <a:rPr lang="zh-CN" altLang="en-US" sz="3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为矩形。</a:t>
            </a:r>
          </a:p>
        </p:txBody>
      </p:sp>
      <p:grpSp>
        <p:nvGrpSpPr>
          <p:cNvPr id="16388" name="Group 4"/>
          <p:cNvGrpSpPr/>
          <p:nvPr/>
        </p:nvGrpSpPr>
        <p:grpSpPr bwMode="auto">
          <a:xfrm>
            <a:off x="5339557" y="2597150"/>
            <a:ext cx="3638550" cy="2952750"/>
            <a:chOff x="0" y="0"/>
            <a:chExt cx="2292" cy="1860"/>
          </a:xfrm>
        </p:grpSpPr>
        <p:sp>
          <p:nvSpPr>
            <p:cNvPr id="16389" name="AutoShape 5"/>
            <p:cNvSpPr>
              <a:spLocks noChangeArrowheads="1"/>
            </p:cNvSpPr>
            <p:nvPr/>
          </p:nvSpPr>
          <p:spPr bwMode="auto">
            <a:xfrm rot="2454963">
              <a:off x="549" y="542"/>
              <a:ext cx="1296" cy="912"/>
            </a:xfrm>
            <a:prstGeom prst="parallelogram">
              <a:avLst>
                <a:gd name="adj" fmla="val 35526"/>
              </a:avLst>
            </a:prstGeom>
            <a:solidFill>
              <a:schemeClr val="bg1"/>
            </a:solidFill>
            <a:ln w="38100">
              <a:solidFill>
                <a:srgbClr val="0000FF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 flipV="1">
              <a:off x="133" y="1554"/>
              <a:ext cx="1958" cy="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637" y="312"/>
              <a:ext cx="1256" cy="25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 flipH="1">
              <a:off x="138" y="302"/>
              <a:ext cx="507" cy="125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>
              <a:off x="1889" y="562"/>
              <a:ext cx="196" cy="9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491" y="0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6395" name="Text Box 11"/>
            <p:cNvSpPr txBox="1">
              <a:spLocks noChangeArrowheads="1"/>
            </p:cNvSpPr>
            <p:nvPr/>
          </p:nvSpPr>
          <p:spPr bwMode="auto">
            <a:xfrm>
              <a:off x="0" y="1572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6396" name="Text Box 12"/>
            <p:cNvSpPr txBox="1">
              <a:spLocks noChangeArrowheads="1"/>
            </p:cNvSpPr>
            <p:nvPr/>
          </p:nvSpPr>
          <p:spPr bwMode="auto">
            <a:xfrm>
              <a:off x="2037" y="150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6397" name="Text Box 13"/>
            <p:cNvSpPr txBox="1">
              <a:spLocks noChangeArrowheads="1"/>
            </p:cNvSpPr>
            <p:nvPr/>
          </p:nvSpPr>
          <p:spPr bwMode="auto">
            <a:xfrm>
              <a:off x="1893" y="398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6398" name="Text Box 14"/>
            <p:cNvSpPr txBox="1">
              <a:spLocks noChangeArrowheads="1"/>
            </p:cNvSpPr>
            <p:nvPr/>
          </p:nvSpPr>
          <p:spPr bwMode="auto">
            <a:xfrm>
              <a:off x="107" y="712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6399" name="Text Box 15"/>
            <p:cNvSpPr txBox="1">
              <a:spLocks noChangeArrowheads="1"/>
            </p:cNvSpPr>
            <p:nvPr/>
          </p:nvSpPr>
          <p:spPr bwMode="auto">
            <a:xfrm>
              <a:off x="1037" y="1572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16400" name="Text Box 16"/>
            <p:cNvSpPr txBox="1">
              <a:spLocks noChangeArrowheads="1"/>
            </p:cNvSpPr>
            <p:nvPr/>
          </p:nvSpPr>
          <p:spPr bwMode="auto">
            <a:xfrm>
              <a:off x="1979" y="904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G</a:t>
              </a:r>
            </a:p>
          </p:txBody>
        </p:sp>
        <p:sp>
          <p:nvSpPr>
            <p:cNvPr id="16401" name="Text Box 17"/>
            <p:cNvSpPr txBox="1">
              <a:spLocks noChangeArrowheads="1"/>
            </p:cNvSpPr>
            <p:nvPr/>
          </p:nvSpPr>
          <p:spPr bwMode="auto">
            <a:xfrm>
              <a:off x="1187" y="136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H</a:t>
              </a:r>
            </a:p>
          </p:txBody>
        </p:sp>
      </p:grp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6335713" y="3249613"/>
            <a:ext cx="2305050" cy="1943100"/>
          </a:xfrm>
          <a:prstGeom prst="line">
            <a:avLst/>
          </a:prstGeom>
          <a:noFill/>
          <a:ln w="28575">
            <a:solidFill>
              <a:srgbClr val="FD0303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H="1">
            <a:off x="5543550" y="3608388"/>
            <a:ext cx="2773363" cy="1549400"/>
          </a:xfrm>
          <a:prstGeom prst="line">
            <a:avLst/>
          </a:prstGeom>
          <a:noFill/>
          <a:ln w="28575">
            <a:solidFill>
              <a:srgbClr val="FD0303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152822" y="5432425"/>
            <a:ext cx="662463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(4</a:t>
            </a:r>
            <a:r>
              <a:rPr lang="zh-CN" alt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）能不能只增加一个条件使得四边形</a:t>
            </a:r>
            <a:r>
              <a:rPr lang="en-US" altLang="zh-CN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ADFE</a:t>
            </a:r>
            <a:r>
              <a:rPr lang="zh-CN" alt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为正方形。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402" grpId="0" animBg="1"/>
      <p:bldP spid="1640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/>
          </p:cNvSpPr>
          <p:nvPr/>
        </p:nvSpPr>
        <p:spPr bwMode="auto">
          <a:xfrm>
            <a:off x="611188" y="1773238"/>
            <a:ext cx="7432675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000" b="1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5000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说一说你学到了什么</a:t>
            </a:r>
          </a:p>
        </p:txBody>
      </p:sp>
      <p:pic>
        <p:nvPicPr>
          <p:cNvPr id="17413" name="Picture 5" descr="米老鼠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4797152"/>
            <a:ext cx="1627188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673225" y="698500"/>
            <a:ext cx="180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39552" y="1556791"/>
            <a:ext cx="8100392" cy="2372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FF0000"/>
                </a:solidFill>
                <a:ea typeface="黑体" panose="02010609060101010101" pitchFamily="49" charset="-122"/>
              </a:rPr>
              <a:t>作业：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 dirty="0">
                <a:solidFill>
                  <a:srgbClr val="FF0000"/>
                </a:solidFill>
                <a:ea typeface="黑体" panose="02010609060101010101" pitchFamily="49" charset="-122"/>
              </a:rPr>
              <a:t>1.P132</a:t>
            </a:r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49" charset="-122"/>
              </a:rPr>
              <a:t>练习第2题，习题A组第1、2题（书上）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800" b="1" dirty="0">
              <a:solidFill>
                <a:srgbClr val="FF0000"/>
              </a:solidFill>
              <a:ea typeface="黑体" panose="02010609060101010101" pitchFamily="49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ea typeface="黑体" panose="02010609060101010101" pitchFamily="49" charset="-122"/>
              </a:rPr>
              <a:t>2.完成练习册上相对应的题。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95288" y="1196975"/>
            <a:ext cx="8548687" cy="429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 b="1" dirty="0">
                <a:solidFill>
                  <a:srgbClr val="000000"/>
                </a:solidFill>
              </a:rPr>
              <a:t>学习目标：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</a:rPr>
              <a:t>1.掌握三角形中位线的概念及其定理。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</a:rPr>
              <a:t>2.能够应用三角形中位线概念及定理进行有关证明和计算。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</a:rPr>
              <a:t>3.感受三角形与四边形的联系，提高分析问题、解决问题的能力。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FF0066"/>
                </a:solidFill>
              </a:rPr>
              <a:t>重点：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三角形的中位线的概念与三角形中位线定理。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</a:rPr>
              <a:t>难点：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</a:rPr>
              <a:t>三角形中位线定理的证明。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2997200"/>
            <a:ext cx="8104187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</a:rPr>
              <a:t>1.自学课本130-----132页。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</a:rPr>
              <a:t>2.三角形的中位线有什么性质。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</a:rPr>
              <a:t>3.你会证明吗？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3600" b="1" dirty="0">
              <a:solidFill>
                <a:srgbClr val="000000"/>
              </a:solidFill>
            </a:endParaRPr>
          </a:p>
        </p:txBody>
      </p:sp>
      <p:sp>
        <p:nvSpPr>
          <p:cNvPr id="6147" name="WordArt 3"/>
          <p:cNvSpPr>
            <a:spLocks noChangeArrowheads="1" noChangeShapeType="1"/>
          </p:cNvSpPr>
          <p:nvPr/>
        </p:nvSpPr>
        <p:spPr bwMode="auto">
          <a:xfrm>
            <a:off x="323850" y="1125538"/>
            <a:ext cx="3168650" cy="15113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ln w="9525">
                  <a:solidFill>
                    <a:srgbClr val="99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宋体" panose="02010600030101010101" pitchFamily="2" charset="-122"/>
              </a:rPr>
              <a:t>自主学习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 descr="水滴"/>
          <p:cNvSpPr>
            <a:spLocks noChangeArrowheads="1"/>
          </p:cNvSpPr>
          <p:nvPr/>
        </p:nvSpPr>
        <p:spPr bwMode="auto">
          <a:xfrm>
            <a:off x="76200" y="4876800"/>
            <a:ext cx="2233613" cy="792163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800000"/>
                </a:solidFill>
              </a:rPr>
              <a:t>友情提示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14400" y="8382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连结三角形两边中点的线段叫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三角形的中位线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514600" y="4967288"/>
            <a:ext cx="5616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三角形有</a:t>
            </a:r>
            <a:r>
              <a:rPr lang="zh-CN" altLang="en-US" sz="2800" b="1" dirty="0">
                <a:solidFill>
                  <a:srgbClr val="CC0000"/>
                </a:solidFill>
              </a:rPr>
              <a:t>三</a:t>
            </a:r>
            <a:r>
              <a:rPr lang="zh-CN" altLang="en-US" sz="2800" b="1" dirty="0">
                <a:solidFill>
                  <a:srgbClr val="000000"/>
                </a:solidFill>
              </a:rPr>
              <a:t>条中位线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501900" y="5530850"/>
            <a:ext cx="5486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三角形的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中位线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和三角形的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中线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不同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H="1">
            <a:off x="1776413" y="3240088"/>
            <a:ext cx="1255712" cy="15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2932113" y="3200400"/>
            <a:ext cx="115887" cy="115888"/>
          </a:xfrm>
          <a:prstGeom prst="ellipse">
            <a:avLst/>
          </a:prstGeom>
          <a:solidFill>
            <a:srgbClr val="FF0000"/>
          </a:solidFill>
          <a:ln w="0">
            <a:solidFill>
              <a:srgbClr val="010101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222625" y="2997200"/>
            <a:ext cx="2365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MS Sans Serif" charset="0"/>
              </a:rPr>
              <a:t>E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1682750" y="3200400"/>
            <a:ext cx="117475" cy="120650"/>
          </a:xfrm>
          <a:prstGeom prst="ellipse">
            <a:avLst/>
          </a:prstGeom>
          <a:solidFill>
            <a:srgbClr val="FF0000"/>
          </a:solidFill>
          <a:ln w="0">
            <a:solidFill>
              <a:srgbClr val="010101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416050" y="2916238"/>
            <a:ext cx="25558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D</a:t>
            </a:r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2155825" y="4322763"/>
            <a:ext cx="117475" cy="120650"/>
          </a:xfrm>
          <a:prstGeom prst="ellipse">
            <a:avLst/>
          </a:prstGeom>
          <a:solidFill>
            <a:srgbClr val="FF0000"/>
          </a:solidFill>
          <a:ln w="0">
            <a:solidFill>
              <a:srgbClr val="010101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2111375" y="4371975"/>
            <a:ext cx="2159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F</a:t>
            </a:r>
          </a:p>
        </p:txBody>
      </p:sp>
      <p:grpSp>
        <p:nvGrpSpPr>
          <p:cNvPr id="7181" name="Group 13"/>
          <p:cNvGrpSpPr/>
          <p:nvPr/>
        </p:nvGrpSpPr>
        <p:grpSpPr bwMode="auto">
          <a:xfrm>
            <a:off x="598488" y="1524000"/>
            <a:ext cx="3270250" cy="3260725"/>
            <a:chOff x="0" y="0"/>
            <a:chExt cx="1561" cy="1934"/>
          </a:xfrm>
        </p:grpSpPr>
        <p:sp>
          <p:nvSpPr>
            <p:cNvPr id="7182" name="Rectangle 14"/>
            <p:cNvSpPr>
              <a:spLocks noChangeArrowheads="1"/>
            </p:cNvSpPr>
            <p:nvPr/>
          </p:nvSpPr>
          <p:spPr bwMode="auto">
            <a:xfrm>
              <a:off x="680" y="0"/>
              <a:ext cx="260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A</a:t>
              </a:r>
            </a:p>
          </p:txBody>
        </p:sp>
        <p:grpSp>
          <p:nvGrpSpPr>
            <p:cNvPr id="7183" name="Group 15"/>
            <p:cNvGrpSpPr/>
            <p:nvPr/>
          </p:nvGrpSpPr>
          <p:grpSpPr bwMode="auto">
            <a:xfrm>
              <a:off x="131" y="305"/>
              <a:ext cx="1259" cy="1417"/>
              <a:chOff x="0" y="0"/>
              <a:chExt cx="1259" cy="1417"/>
            </a:xfrm>
          </p:grpSpPr>
          <p:sp>
            <p:nvSpPr>
              <p:cNvPr id="7184" name="Line 16"/>
              <p:cNvSpPr>
                <a:spLocks noChangeShapeType="1"/>
              </p:cNvSpPr>
              <p:nvPr/>
            </p:nvSpPr>
            <p:spPr bwMode="auto">
              <a:xfrm flipH="1">
                <a:off x="48" y="31"/>
                <a:ext cx="734" cy="134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185" name="Line 17"/>
              <p:cNvSpPr>
                <a:spLocks noChangeShapeType="1"/>
              </p:cNvSpPr>
              <p:nvPr/>
            </p:nvSpPr>
            <p:spPr bwMode="auto">
              <a:xfrm>
                <a:off x="39" y="1375"/>
                <a:ext cx="118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186" name="Line 18"/>
              <p:cNvSpPr>
                <a:spLocks noChangeShapeType="1"/>
              </p:cNvSpPr>
              <p:nvPr/>
            </p:nvSpPr>
            <p:spPr bwMode="auto">
              <a:xfrm flipH="1" flipV="1">
                <a:off x="773" y="29"/>
                <a:ext cx="452" cy="134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187" name="Oval 19"/>
              <p:cNvSpPr>
                <a:spLocks noChangeArrowheads="1"/>
              </p:cNvSpPr>
              <p:nvPr/>
            </p:nvSpPr>
            <p:spPr bwMode="auto">
              <a:xfrm>
                <a:off x="751" y="0"/>
                <a:ext cx="56" cy="71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10101"/>
                </a:solidFill>
                <a:rou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188" name="Oval 20"/>
              <p:cNvSpPr>
                <a:spLocks noChangeArrowheads="1"/>
              </p:cNvSpPr>
              <p:nvPr/>
            </p:nvSpPr>
            <p:spPr bwMode="auto">
              <a:xfrm>
                <a:off x="0" y="1327"/>
                <a:ext cx="57" cy="71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10101"/>
                </a:solidFill>
                <a:rou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189" name="Oval 21"/>
              <p:cNvSpPr>
                <a:spLocks noChangeArrowheads="1"/>
              </p:cNvSpPr>
              <p:nvPr/>
            </p:nvSpPr>
            <p:spPr bwMode="auto">
              <a:xfrm>
                <a:off x="1202" y="1346"/>
                <a:ext cx="57" cy="71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10101"/>
                </a:solidFill>
                <a:rou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190" name="Rectangle 22"/>
            <p:cNvSpPr>
              <a:spLocks noChangeArrowheads="1"/>
            </p:cNvSpPr>
            <p:nvPr/>
          </p:nvSpPr>
          <p:spPr bwMode="auto">
            <a:xfrm>
              <a:off x="1438" y="1680"/>
              <a:ext cx="12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C</a:t>
              </a:r>
            </a:p>
          </p:txBody>
        </p:sp>
        <p:sp>
          <p:nvSpPr>
            <p:cNvPr id="7191" name="Rectangle 23"/>
            <p:cNvSpPr>
              <a:spLocks noChangeArrowheads="1"/>
            </p:cNvSpPr>
            <p:nvPr/>
          </p:nvSpPr>
          <p:spPr bwMode="auto">
            <a:xfrm>
              <a:off x="0" y="1646"/>
              <a:ext cx="123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B</a:t>
              </a:r>
            </a:p>
          </p:txBody>
        </p:sp>
      </p:grp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1752600" y="3276600"/>
            <a:ext cx="503238" cy="11318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flipH="1">
            <a:off x="2209800" y="3276600"/>
            <a:ext cx="762000" cy="11318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 flipH="1">
            <a:off x="2209800" y="2133600"/>
            <a:ext cx="301625" cy="226536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95" name="AutoShape 27" descr="水滴"/>
          <p:cNvSpPr>
            <a:spLocks noChangeArrowheads="1"/>
          </p:cNvSpPr>
          <p:nvPr/>
        </p:nvSpPr>
        <p:spPr bwMode="auto">
          <a:xfrm>
            <a:off x="76200" y="46038"/>
            <a:ext cx="2233613" cy="792162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800000"/>
                </a:solidFill>
              </a:rPr>
              <a:t>一起探究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3733800" y="3810000"/>
            <a:ext cx="5616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</a:rPr>
              <a:t>你还能画出几条三角形的中位线？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 autoUpdateAnimBg="0"/>
      <p:bldP spid="7171" grpId="0" autoUpdateAnimBg="0"/>
      <p:bldP spid="7172" grpId="0" autoUpdateAnimBg="0"/>
      <p:bldP spid="7173" grpId="0" autoUpdateAnimBg="0"/>
      <p:bldP spid="7174" grpId="0" animBg="1"/>
      <p:bldP spid="7175" grpId="0" animBg="1"/>
      <p:bldP spid="7176" grpId="0" autoUpdateAnimBg="0"/>
      <p:bldP spid="7177" grpId="0" animBg="1"/>
      <p:bldP spid="7178" grpId="0" autoUpdateAnimBg="0"/>
      <p:bldP spid="7179" grpId="0" animBg="1"/>
      <p:bldP spid="7180" grpId="0" autoUpdateAnimBg="0"/>
      <p:bldP spid="7192" grpId="0" animBg="1"/>
      <p:bldP spid="7193" grpId="0" animBg="1"/>
      <p:bldP spid="7194" grpId="0" animBg="1"/>
      <p:bldP spid="719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80975" y="3573463"/>
            <a:ext cx="90741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 </a:t>
            </a:r>
            <a:r>
              <a:rPr lang="zh-CN" altLang="en-US" sz="3600" b="1" i="1" dirty="0">
                <a:solidFill>
                  <a:srgbClr val="000099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（</a:t>
            </a:r>
            <a:r>
              <a:rPr lang="en-US" altLang="zh-CN" sz="3600" b="1" i="1" dirty="0">
                <a:solidFill>
                  <a:srgbClr val="000099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</a:t>
            </a:r>
            <a:r>
              <a:rPr lang="zh-CN" altLang="en-US" sz="3600" b="1" i="1" dirty="0">
                <a:solidFill>
                  <a:srgbClr val="000099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）</a:t>
            </a:r>
            <a:r>
              <a:rPr lang="zh-CN" altLang="en-US" sz="3600" b="1" i="1" dirty="0">
                <a:solidFill>
                  <a:srgbClr val="000099"/>
                </a:solidFill>
                <a:latin typeface="华文琥珀" panose="02010800040101010101" pitchFamily="2" charset="-122"/>
                <a:ea typeface="方正姚体" panose="02010601030101010101" pitchFamily="2" charset="-122"/>
              </a:rPr>
              <a:t>相同之处</a:t>
            </a: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/>
                <a:ea typeface="华文新魏" panose="02010800040101010101" pitchFamily="2" charset="-122"/>
              </a:rPr>
              <a:t>——</a:t>
            </a:r>
            <a:r>
              <a:rPr lang="zh-CN" altLang="en-US" sz="3600" b="1" dirty="0">
                <a:solidFill>
                  <a:srgbClr val="000000"/>
                </a:solidFill>
                <a:latin typeface="华文琥珀" panose="02010800040101010101" pitchFamily="2" charset="-122"/>
                <a:ea typeface="华文新魏" panose="02010800040101010101" pitchFamily="2" charset="-122"/>
              </a:rPr>
              <a:t>都和</a:t>
            </a:r>
            <a:r>
              <a:rPr lang="zh-CN" altLang="en-US" sz="3200" b="1" dirty="0">
                <a:solidFill>
                  <a:srgbClr val="000000"/>
                </a:solidFill>
                <a:latin typeface="方正姚体" panose="02010601030101010101" pitchFamily="2" charset="-122"/>
                <a:ea typeface="华文新魏" panose="02010800040101010101" pitchFamily="2" charset="-122"/>
              </a:rPr>
              <a:t>边的</a:t>
            </a:r>
            <a:r>
              <a:rPr lang="zh-CN" altLang="en-US" sz="3600" b="1" u="sng" dirty="0">
                <a:solidFill>
                  <a:srgbClr val="3333FF"/>
                </a:solidFill>
                <a:latin typeface="华文琥珀" panose="02010800040101010101" pitchFamily="2" charset="-122"/>
                <a:ea typeface="华文新魏" panose="02010800040101010101" pitchFamily="2" charset="-122"/>
              </a:rPr>
              <a:t>中点</a:t>
            </a:r>
            <a:r>
              <a:rPr lang="zh-CN" altLang="en-US" sz="3600" b="1" dirty="0">
                <a:solidFill>
                  <a:srgbClr val="000000"/>
                </a:solidFill>
                <a:latin typeface="华文琥珀" panose="02010800040101010101" pitchFamily="2" charset="-122"/>
                <a:ea typeface="华文新魏" panose="02010800040101010101" pitchFamily="2" charset="-122"/>
              </a:rPr>
              <a:t>有关；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i="1" dirty="0">
                <a:solidFill>
                  <a:srgbClr val="000099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（</a:t>
            </a:r>
            <a:r>
              <a:rPr lang="en-US" altLang="zh-CN" sz="3600" b="1" i="1" dirty="0">
                <a:solidFill>
                  <a:srgbClr val="000099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2</a:t>
            </a:r>
            <a:r>
              <a:rPr lang="zh-CN" altLang="en-US" sz="3600" b="1" i="1" dirty="0">
                <a:solidFill>
                  <a:srgbClr val="000099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）不同之处：</a:t>
            </a:r>
            <a:endParaRPr lang="zh-CN" altLang="en-US" sz="3600" b="1" dirty="0">
              <a:solidFill>
                <a:srgbClr val="000099"/>
              </a:solidFill>
              <a:latin typeface="华文琥珀" panose="02010800040101010101" pitchFamily="2" charset="-122"/>
              <a:ea typeface="华文新魏" panose="0201080004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99"/>
                </a:solidFill>
                <a:latin typeface="华文琥珀" panose="02010800040101010101" pitchFamily="2" charset="-122"/>
                <a:ea typeface="华文新魏" panose="02010800040101010101" pitchFamily="2" charset="-122"/>
              </a:rPr>
              <a:t>  </a:t>
            </a:r>
            <a:r>
              <a:rPr lang="zh-CN" altLang="en-US" sz="3200" b="1" dirty="0">
                <a:solidFill>
                  <a:srgbClr val="CC0000"/>
                </a:solidFill>
                <a:latin typeface="方正姚体" panose="02010601030101010101" pitchFamily="2" charset="-122"/>
                <a:ea typeface="黑体" panose="02010609060101010101" pitchFamily="49" charset="-122"/>
              </a:rPr>
              <a:t>三角形中位线</a:t>
            </a:r>
            <a:r>
              <a:rPr lang="zh-CN" altLang="en-US" sz="3200" b="1" dirty="0">
                <a:solidFill>
                  <a:srgbClr val="000000"/>
                </a:solidFill>
                <a:latin typeface="方正姚体" panose="02010601030101010101" pitchFamily="2" charset="-122"/>
                <a:ea typeface="华文新魏" panose="02010800040101010101" pitchFamily="2" charset="-122"/>
              </a:rPr>
              <a:t>的</a:t>
            </a:r>
            <a:r>
              <a:rPr lang="zh-CN" altLang="en-US" sz="3200" b="1" u="sng" dirty="0">
                <a:solidFill>
                  <a:srgbClr val="CC0000"/>
                </a:solidFill>
                <a:latin typeface="方正姚体" panose="02010601030101010101" pitchFamily="2" charset="-122"/>
                <a:ea typeface="华文新魏" panose="02010800040101010101" pitchFamily="2" charset="-122"/>
              </a:rPr>
              <a:t>两个端点</a:t>
            </a:r>
            <a:r>
              <a:rPr lang="zh-CN" altLang="en-US" sz="3200" b="1" dirty="0">
                <a:solidFill>
                  <a:srgbClr val="000000"/>
                </a:solidFill>
                <a:latin typeface="方正姚体" panose="02010601030101010101" pitchFamily="2" charset="-122"/>
                <a:ea typeface="华文新魏" panose="02010800040101010101" pitchFamily="2" charset="-122"/>
              </a:rPr>
              <a:t>都是</a:t>
            </a:r>
            <a:r>
              <a:rPr lang="zh-CN" altLang="en-US" sz="3200" b="1" u="sng" dirty="0">
                <a:solidFill>
                  <a:srgbClr val="000000"/>
                </a:solidFill>
                <a:latin typeface="方正姚体" panose="02010601030101010101" pitchFamily="2" charset="-122"/>
                <a:ea typeface="华文新魏" panose="02010800040101010101" pitchFamily="2" charset="-122"/>
              </a:rPr>
              <a:t>边的中点</a:t>
            </a:r>
            <a:r>
              <a:rPr lang="zh-CN" altLang="en-US" sz="3200" b="1" dirty="0">
                <a:solidFill>
                  <a:srgbClr val="000000"/>
                </a:solidFill>
                <a:latin typeface="方正姚体" panose="02010601030101010101" pitchFamily="2" charset="-122"/>
                <a:ea typeface="华文新魏" panose="02010800040101010101" pitchFamily="2" charset="-122"/>
              </a:rPr>
              <a:t>；</a:t>
            </a:r>
            <a:r>
              <a:rPr lang="zh-CN" altLang="en-US" sz="3600" b="1" dirty="0">
                <a:solidFill>
                  <a:srgbClr val="000000"/>
                </a:solidFill>
                <a:latin typeface="方正姚体" panose="02010601030101010101" pitchFamily="2" charset="-122"/>
                <a:ea typeface="华文新魏" panose="02010800040101010101" pitchFamily="2" charset="-122"/>
              </a:rPr>
              <a:t> 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方正姚体" panose="02010601030101010101" pitchFamily="2" charset="-122"/>
                <a:ea typeface="华文新魏" panose="02010800040101010101" pitchFamily="2" charset="-122"/>
              </a:rPr>
              <a:t>  </a:t>
            </a:r>
            <a:r>
              <a:rPr lang="zh-CN" altLang="en-US" sz="3200" b="1" dirty="0">
                <a:solidFill>
                  <a:srgbClr val="CC3399"/>
                </a:solidFill>
                <a:latin typeface="方正姚体" panose="02010601030101010101" pitchFamily="2" charset="-122"/>
                <a:ea typeface="黑体" panose="02010609060101010101" pitchFamily="49" charset="-122"/>
              </a:rPr>
              <a:t>三角形中线</a:t>
            </a:r>
            <a:r>
              <a:rPr lang="zh-CN" altLang="en-US" sz="3200" b="1" dirty="0">
                <a:solidFill>
                  <a:srgbClr val="000000"/>
                </a:solidFill>
                <a:latin typeface="方正姚体" panose="02010601030101010101" pitchFamily="2" charset="-122"/>
                <a:ea typeface="华文新魏" panose="02010800040101010101" pitchFamily="2" charset="-122"/>
              </a:rPr>
              <a:t>只有</a:t>
            </a:r>
            <a:r>
              <a:rPr lang="zh-CN" altLang="en-US" sz="3200" b="1" u="sng" dirty="0">
                <a:solidFill>
                  <a:srgbClr val="CC3399"/>
                </a:solidFill>
                <a:latin typeface="方正姚体" panose="02010601030101010101" pitchFamily="2" charset="-122"/>
                <a:ea typeface="华文新魏" panose="02010800040101010101" pitchFamily="2" charset="-122"/>
              </a:rPr>
              <a:t>一个端点</a:t>
            </a:r>
            <a:r>
              <a:rPr lang="zh-CN" altLang="en-US" sz="3200" b="1" dirty="0">
                <a:solidFill>
                  <a:srgbClr val="000000"/>
                </a:solidFill>
                <a:latin typeface="方正姚体" panose="02010601030101010101" pitchFamily="2" charset="-122"/>
                <a:ea typeface="华文新魏" panose="02010800040101010101" pitchFamily="2" charset="-122"/>
              </a:rPr>
              <a:t>是</a:t>
            </a:r>
            <a:r>
              <a:rPr lang="zh-CN" altLang="en-US" sz="3200" b="1" u="sng" dirty="0">
                <a:solidFill>
                  <a:srgbClr val="000000"/>
                </a:solidFill>
                <a:latin typeface="方正姚体" panose="02010601030101010101" pitchFamily="2" charset="-122"/>
                <a:ea typeface="华文新魏" panose="02010800040101010101" pitchFamily="2" charset="-122"/>
              </a:rPr>
              <a:t>边的中点，</a:t>
            </a:r>
            <a:r>
              <a:rPr lang="zh-CN" altLang="en-US" sz="3200" b="1" dirty="0">
                <a:solidFill>
                  <a:srgbClr val="000000"/>
                </a:solidFill>
                <a:latin typeface="方正姚体" panose="02010601030101010101" pitchFamily="2" charset="-122"/>
                <a:ea typeface="华文新魏" panose="02010800040101010101" pitchFamily="2" charset="-122"/>
              </a:rPr>
              <a:t>另一端点是三角形的顶点。</a:t>
            </a:r>
          </a:p>
        </p:txBody>
      </p:sp>
      <p:grpSp>
        <p:nvGrpSpPr>
          <p:cNvPr id="8195" name="Group 3"/>
          <p:cNvGrpSpPr/>
          <p:nvPr/>
        </p:nvGrpSpPr>
        <p:grpSpPr bwMode="auto">
          <a:xfrm>
            <a:off x="1838325" y="258763"/>
            <a:ext cx="2589213" cy="3411537"/>
            <a:chOff x="0" y="0"/>
            <a:chExt cx="1813" cy="2387"/>
          </a:xfrm>
        </p:grpSpPr>
        <p:sp>
          <p:nvSpPr>
            <p:cNvPr id="8196" name="Line 4"/>
            <p:cNvSpPr>
              <a:spLocks noChangeShapeType="1"/>
            </p:cNvSpPr>
            <p:nvPr/>
          </p:nvSpPr>
          <p:spPr bwMode="auto">
            <a:xfrm flipH="1" flipV="1">
              <a:off x="540" y="287"/>
              <a:ext cx="1100" cy="18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152" y="2109"/>
              <a:ext cx="1488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198" name="Line 6"/>
            <p:cNvSpPr>
              <a:spLocks noChangeShapeType="1"/>
            </p:cNvSpPr>
            <p:nvPr/>
          </p:nvSpPr>
          <p:spPr bwMode="auto">
            <a:xfrm flipH="1">
              <a:off x="152" y="287"/>
              <a:ext cx="388" cy="18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199" name="Line 7"/>
            <p:cNvSpPr>
              <a:spLocks noChangeShapeType="1"/>
            </p:cNvSpPr>
            <p:nvPr/>
          </p:nvSpPr>
          <p:spPr bwMode="auto">
            <a:xfrm>
              <a:off x="352" y="1224"/>
              <a:ext cx="750" cy="1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1646" y="2110"/>
              <a:ext cx="16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600" b="1">
                  <a:solidFill>
                    <a:srgbClr val="000066"/>
                  </a:solidFill>
                </a:rPr>
                <a:t>C</a:t>
              </a:r>
              <a:endParaRPr lang="en-US" altLang="zh-CN" sz="240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0" y="2087"/>
              <a:ext cx="16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600" b="1">
                  <a:solidFill>
                    <a:srgbClr val="000066"/>
                  </a:solidFill>
                </a:rPr>
                <a:t>B</a:t>
              </a:r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482" y="0"/>
              <a:ext cx="16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600" b="1">
                  <a:solidFill>
                    <a:srgbClr val="000066"/>
                  </a:solidFill>
                </a:rPr>
                <a:t>A</a:t>
              </a:r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1169" y="1024"/>
              <a:ext cx="155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600" b="1">
                  <a:solidFill>
                    <a:srgbClr val="FF3300"/>
                  </a:solidFill>
                </a:rPr>
                <a:t>E</a:t>
              </a:r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143" y="1043"/>
              <a:ext cx="16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6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8205" name="Oval 13"/>
            <p:cNvSpPr>
              <a:spLocks noChangeArrowheads="1"/>
            </p:cNvSpPr>
            <p:nvPr/>
          </p:nvSpPr>
          <p:spPr bwMode="auto">
            <a:xfrm>
              <a:off x="308" y="1179"/>
              <a:ext cx="68" cy="68"/>
            </a:xfrm>
            <a:prstGeom prst="ellipse">
              <a:avLst/>
            </a:prstGeom>
            <a:solidFill>
              <a:srgbClr val="CC0000"/>
            </a:solidFill>
            <a:ln w="0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06" name="Oval 14"/>
            <p:cNvSpPr>
              <a:spLocks noChangeArrowheads="1"/>
            </p:cNvSpPr>
            <p:nvPr/>
          </p:nvSpPr>
          <p:spPr bwMode="auto">
            <a:xfrm>
              <a:off x="1080" y="1179"/>
              <a:ext cx="68" cy="68"/>
            </a:xfrm>
            <a:prstGeom prst="ellipse">
              <a:avLst/>
            </a:prstGeom>
            <a:solidFill>
              <a:srgbClr val="CC0000"/>
            </a:solidFill>
            <a:ln w="0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3060700" y="228600"/>
            <a:ext cx="29511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indent="304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800" b="1" i="1" u="sng" dirty="0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仔细辨认</a:t>
            </a:r>
            <a:endParaRPr lang="zh-CN" altLang="en-US" sz="4800" dirty="0">
              <a:solidFill>
                <a:srgbClr val="FF0066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8208" name="Group 16"/>
          <p:cNvGrpSpPr/>
          <p:nvPr/>
        </p:nvGrpSpPr>
        <p:grpSpPr bwMode="auto">
          <a:xfrm>
            <a:off x="5765800" y="304800"/>
            <a:ext cx="2589213" cy="3411538"/>
            <a:chOff x="0" y="0"/>
            <a:chExt cx="1631" cy="2149"/>
          </a:xfrm>
        </p:grpSpPr>
        <p:sp>
          <p:nvSpPr>
            <p:cNvPr id="8209" name="Line 17"/>
            <p:cNvSpPr>
              <a:spLocks noChangeShapeType="1"/>
            </p:cNvSpPr>
            <p:nvPr/>
          </p:nvSpPr>
          <p:spPr bwMode="auto">
            <a:xfrm>
              <a:off x="317" y="1102"/>
              <a:ext cx="1154" cy="775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10" name="Line 18"/>
            <p:cNvSpPr>
              <a:spLocks noChangeShapeType="1"/>
            </p:cNvSpPr>
            <p:nvPr/>
          </p:nvSpPr>
          <p:spPr bwMode="auto">
            <a:xfrm flipH="1" flipV="1">
              <a:off x="486" y="258"/>
              <a:ext cx="989" cy="164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11" name="Line 19"/>
            <p:cNvSpPr>
              <a:spLocks noChangeShapeType="1"/>
            </p:cNvSpPr>
            <p:nvPr/>
          </p:nvSpPr>
          <p:spPr bwMode="auto">
            <a:xfrm>
              <a:off x="137" y="1899"/>
              <a:ext cx="1338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12" name="Line 20"/>
            <p:cNvSpPr>
              <a:spLocks noChangeShapeType="1"/>
            </p:cNvSpPr>
            <p:nvPr/>
          </p:nvSpPr>
          <p:spPr bwMode="auto">
            <a:xfrm flipH="1">
              <a:off x="137" y="258"/>
              <a:ext cx="349" cy="164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13" name="Rectangle 21"/>
            <p:cNvSpPr>
              <a:spLocks noChangeArrowheads="1"/>
            </p:cNvSpPr>
            <p:nvPr/>
          </p:nvSpPr>
          <p:spPr bwMode="auto">
            <a:xfrm>
              <a:off x="1481" y="1900"/>
              <a:ext cx="150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600" b="1">
                  <a:solidFill>
                    <a:srgbClr val="FF3300"/>
                  </a:solidFill>
                </a:rPr>
                <a:t>C</a:t>
              </a:r>
              <a:endPara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214" name="Rectangle 22"/>
            <p:cNvSpPr>
              <a:spLocks noChangeArrowheads="1"/>
            </p:cNvSpPr>
            <p:nvPr/>
          </p:nvSpPr>
          <p:spPr bwMode="auto">
            <a:xfrm>
              <a:off x="0" y="1879"/>
              <a:ext cx="1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600" b="1">
                  <a:solidFill>
                    <a:srgbClr val="000066"/>
                  </a:solidFill>
                </a:rPr>
                <a:t>B</a:t>
              </a:r>
            </a:p>
          </p:txBody>
        </p:sp>
        <p:sp>
          <p:nvSpPr>
            <p:cNvPr id="8215" name="Rectangle 23"/>
            <p:cNvSpPr>
              <a:spLocks noChangeArrowheads="1"/>
            </p:cNvSpPr>
            <p:nvPr/>
          </p:nvSpPr>
          <p:spPr bwMode="auto">
            <a:xfrm>
              <a:off x="434" y="0"/>
              <a:ext cx="1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600" b="1">
                  <a:solidFill>
                    <a:srgbClr val="000066"/>
                  </a:solidFill>
                </a:rPr>
                <a:t>A</a:t>
              </a:r>
            </a:p>
          </p:txBody>
        </p:sp>
        <p:sp>
          <p:nvSpPr>
            <p:cNvPr id="8216" name="Rectangle 24"/>
            <p:cNvSpPr>
              <a:spLocks noChangeArrowheads="1"/>
            </p:cNvSpPr>
            <p:nvPr/>
          </p:nvSpPr>
          <p:spPr bwMode="auto">
            <a:xfrm>
              <a:off x="129" y="939"/>
              <a:ext cx="1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600" b="1">
                  <a:solidFill>
                    <a:srgbClr val="FF3300"/>
                  </a:solidFill>
                </a:rPr>
                <a:t>D</a:t>
              </a:r>
            </a:p>
          </p:txBody>
        </p:sp>
        <p:sp>
          <p:nvSpPr>
            <p:cNvPr id="8217" name="Oval 25"/>
            <p:cNvSpPr>
              <a:spLocks noChangeArrowheads="1"/>
            </p:cNvSpPr>
            <p:nvPr/>
          </p:nvSpPr>
          <p:spPr bwMode="auto">
            <a:xfrm>
              <a:off x="277" y="1061"/>
              <a:ext cx="61" cy="62"/>
            </a:xfrm>
            <a:prstGeom prst="ellipse">
              <a:avLst/>
            </a:prstGeom>
            <a:solidFill>
              <a:srgbClr val="CC0000"/>
            </a:solidFill>
            <a:ln w="0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18" name="Oval 26"/>
            <p:cNvSpPr>
              <a:spLocks noChangeArrowheads="1"/>
            </p:cNvSpPr>
            <p:nvPr/>
          </p:nvSpPr>
          <p:spPr bwMode="auto">
            <a:xfrm>
              <a:off x="1434" y="1843"/>
              <a:ext cx="61" cy="62"/>
            </a:xfrm>
            <a:prstGeom prst="ellipse">
              <a:avLst/>
            </a:prstGeom>
            <a:solidFill>
              <a:srgbClr val="CC0000"/>
            </a:solidFill>
            <a:ln w="0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219" name="AutoShape 27"/>
          <p:cNvSpPr>
            <a:spLocks noChangeArrowheads="1"/>
          </p:cNvSpPr>
          <p:nvPr/>
        </p:nvSpPr>
        <p:spPr bwMode="auto">
          <a:xfrm>
            <a:off x="6804025" y="1627188"/>
            <a:ext cx="1944688" cy="576262"/>
          </a:xfrm>
          <a:prstGeom prst="wedgeRectCallout">
            <a:avLst>
              <a:gd name="adj1" fmla="val -42569"/>
              <a:gd name="adj2" fmla="val 101241"/>
            </a:avLst>
          </a:prstGeom>
          <a:solidFill>
            <a:schemeClr val="accent1">
              <a:alpha val="56000"/>
            </a:schemeClr>
          </a:solidFill>
          <a:ln w="0">
            <a:solidFill>
              <a:srgbClr val="9933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u="sng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中线</a:t>
            </a:r>
            <a:r>
              <a:rPr lang="en-US" altLang="zh-CN" sz="3200" b="1" u="sng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DC</a:t>
            </a:r>
          </a:p>
        </p:txBody>
      </p:sp>
      <p:sp>
        <p:nvSpPr>
          <p:cNvPr id="8220" name="AutoShape 28"/>
          <p:cNvSpPr>
            <a:spLocks noChangeArrowheads="1"/>
          </p:cNvSpPr>
          <p:nvPr/>
        </p:nvSpPr>
        <p:spPr bwMode="auto">
          <a:xfrm>
            <a:off x="827088" y="2419350"/>
            <a:ext cx="2016125" cy="576263"/>
          </a:xfrm>
          <a:prstGeom prst="wedgeRectCallout">
            <a:avLst>
              <a:gd name="adj1" fmla="val 51574"/>
              <a:gd name="adj2" fmla="val -118046"/>
            </a:avLst>
          </a:prstGeom>
          <a:solidFill>
            <a:schemeClr val="accent1">
              <a:alpha val="56000"/>
            </a:schemeClr>
          </a:solidFill>
          <a:ln w="0">
            <a:solidFill>
              <a:srgbClr val="9933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u="sng">
                <a:solidFill>
                  <a:srgbClr val="000000"/>
                </a:solidFill>
                <a:ea typeface="黑体" panose="02010609060101010101" pitchFamily="49" charset="-122"/>
              </a:rPr>
              <a:t>中位线</a:t>
            </a:r>
            <a:r>
              <a:rPr lang="en-US" altLang="zh-CN" sz="3200" b="1" u="sng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00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00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00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00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utoUpdateAnimBg="0"/>
      <p:bldP spid="8207" grpId="0" autoUpdateAnimBg="0"/>
      <p:bldP spid="8219" grpId="0" animBg="1" autoUpdateAnimBg="0"/>
      <p:bldP spid="822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836613"/>
            <a:ext cx="548640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</a:rPr>
              <a:t>猜一猜：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4572000" cy="163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△ </a:t>
            </a:r>
            <a:r>
              <a:rPr lang="en-US" altLang="zh-CN" sz="2800" b="1" dirty="0">
                <a:solidFill>
                  <a:srgbClr val="000000"/>
                </a:solidFill>
              </a:rPr>
              <a:t>ABC</a:t>
            </a:r>
            <a:r>
              <a:rPr lang="zh-CN" altLang="en-US" sz="2800" b="1" dirty="0">
                <a:solidFill>
                  <a:srgbClr val="000000"/>
                </a:solidFill>
              </a:rPr>
              <a:t>的中位线</a:t>
            </a:r>
            <a:r>
              <a:rPr lang="en-US" altLang="zh-CN" sz="2800" b="1" dirty="0">
                <a:solidFill>
                  <a:srgbClr val="000000"/>
                </a:solidFill>
              </a:rPr>
              <a:t>DE</a:t>
            </a:r>
            <a:r>
              <a:rPr lang="zh-CN" altLang="en-US" sz="2800" b="1" dirty="0">
                <a:solidFill>
                  <a:srgbClr val="000000"/>
                </a:solidFill>
              </a:rPr>
              <a:t>与</a:t>
            </a:r>
            <a:r>
              <a:rPr lang="en-US" altLang="zh-CN" sz="2800" b="1" dirty="0">
                <a:solidFill>
                  <a:srgbClr val="000000"/>
                </a:solidFill>
              </a:rPr>
              <a:t>BC</a:t>
            </a:r>
            <a:r>
              <a:rPr lang="zh-CN" altLang="en-US" sz="2800" b="1" dirty="0">
                <a:solidFill>
                  <a:srgbClr val="000000"/>
                </a:solidFill>
              </a:rPr>
              <a:t>的关系怎样？（从位置和数量关系猜想）</a:t>
            </a:r>
          </a:p>
        </p:txBody>
      </p:sp>
      <p:sp>
        <p:nvSpPr>
          <p:cNvPr id="9220" name="AutoShape 4" descr="水滴"/>
          <p:cNvSpPr>
            <a:spLocks noChangeArrowheads="1"/>
          </p:cNvSpPr>
          <p:nvPr/>
        </p:nvSpPr>
        <p:spPr bwMode="auto">
          <a:xfrm>
            <a:off x="76200" y="46038"/>
            <a:ext cx="2233613" cy="792162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800000"/>
                </a:solidFill>
              </a:rPr>
              <a:t>证明猜想</a:t>
            </a:r>
          </a:p>
        </p:txBody>
      </p:sp>
      <p:grpSp>
        <p:nvGrpSpPr>
          <p:cNvPr id="9221" name="Group 5"/>
          <p:cNvGrpSpPr/>
          <p:nvPr/>
        </p:nvGrpSpPr>
        <p:grpSpPr bwMode="auto">
          <a:xfrm>
            <a:off x="611188" y="3357563"/>
            <a:ext cx="3430587" cy="990600"/>
            <a:chOff x="0" y="0"/>
            <a:chExt cx="2017" cy="528"/>
          </a:xfrm>
        </p:grpSpPr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0" y="114"/>
              <a:ext cx="864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000000"/>
                  </a:solidFill>
                </a:rPr>
                <a:t>DE∥BC,</a:t>
              </a:r>
            </a:p>
          </p:txBody>
        </p:sp>
        <p:graphicFrame>
          <p:nvGraphicFramePr>
            <p:cNvPr id="9223" name="Object 7"/>
            <p:cNvGraphicFramePr>
              <a:graphicFrameLocks noChangeAspect="1"/>
            </p:cNvGraphicFramePr>
            <p:nvPr/>
          </p:nvGraphicFramePr>
          <p:xfrm>
            <a:off x="825" y="0"/>
            <a:ext cx="1192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r:id="rId4" imgW="699770" imgH="419735" progId="Equation.3">
                    <p:embed/>
                  </p:oleObj>
                </mc:Choice>
                <mc:Fallback>
                  <p:oleObj r:id="rId4" imgW="699770" imgH="419735" progId="Equation.3">
                    <p:embed/>
                    <p:pic>
                      <p:nvPicPr>
                        <p:cNvPr id="0" name="图片 10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5" y="0"/>
                          <a:ext cx="1192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1281113" y="4419600"/>
            <a:ext cx="5957887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170" tIns="46990" rIns="90170" bIns="4699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即：三角形的中位线</a:t>
            </a:r>
            <a:r>
              <a:rPr lang="zh-CN" altLang="en-US" sz="2800" b="1">
                <a:solidFill>
                  <a:srgbClr val="CC0000"/>
                </a:solidFill>
                <a:latin typeface="宋体" panose="02010600030101010101" pitchFamily="2" charset="-122"/>
              </a:rPr>
              <a:t>平行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于第三边，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并且等于第三边的 </a:t>
            </a:r>
            <a:r>
              <a:rPr lang="zh-CN" altLang="en-US" sz="2800" b="1">
                <a:solidFill>
                  <a:srgbClr val="CC0000"/>
                </a:solidFill>
                <a:latin typeface="宋体" panose="02010600030101010101" pitchFamily="2" charset="-122"/>
              </a:rPr>
              <a:t>一半。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04800" y="5821363"/>
            <a:ext cx="495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rgbClr val="000000"/>
                </a:solidFill>
              </a:rPr>
              <a:t>你能验证你的猜想吗？</a:t>
            </a:r>
          </a:p>
        </p:txBody>
      </p:sp>
      <p:grpSp>
        <p:nvGrpSpPr>
          <p:cNvPr id="9226" name="Group 10"/>
          <p:cNvGrpSpPr/>
          <p:nvPr/>
        </p:nvGrpSpPr>
        <p:grpSpPr bwMode="auto">
          <a:xfrm>
            <a:off x="5651500" y="981075"/>
            <a:ext cx="2743200" cy="3167063"/>
            <a:chOff x="0" y="0"/>
            <a:chExt cx="1728" cy="1995"/>
          </a:xfrm>
        </p:grpSpPr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 flipH="1">
              <a:off x="242" y="291"/>
              <a:ext cx="833" cy="15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>
              <a:outerShdw dist="35921" dir="2700000" algn="ctr" rotWithShape="0">
                <a:srgbClr val="B2B2B2">
                  <a:alpha val="7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>
              <a:off x="242" y="1798"/>
              <a:ext cx="119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>
              <a:outerShdw dist="35921" dir="2700000" algn="ctr" rotWithShape="0">
                <a:srgbClr val="B2B2B2">
                  <a:alpha val="7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>
              <a:off x="1075" y="291"/>
              <a:ext cx="357" cy="15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>
              <a:outerShdw dist="35921" dir="2700000" algn="ctr" rotWithShape="0">
                <a:srgbClr val="B2B2B2">
                  <a:alpha val="7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>
              <a:off x="659" y="1080"/>
              <a:ext cx="595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ffectLst>
              <a:outerShdw dist="35921" dir="2700000" algn="ctr" rotWithShape="0">
                <a:srgbClr val="B2B2B2">
                  <a:alpha val="7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231" name="Text Box 15"/>
            <p:cNvSpPr txBox="1">
              <a:spLocks noChangeArrowheads="1"/>
            </p:cNvSpPr>
            <p:nvPr/>
          </p:nvSpPr>
          <p:spPr bwMode="auto">
            <a:xfrm>
              <a:off x="864" y="0"/>
              <a:ext cx="265" cy="327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B2B2B2">
                  <a:alpha val="7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8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000000"/>
                  </a:solidFill>
                  <a:ea typeface="幼圆" panose="02010509060101010101" pitchFamily="49" charset="-122"/>
                </a:rPr>
                <a:t>A</a:t>
              </a:r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0" y="1641"/>
              <a:ext cx="265" cy="327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B2B2B2">
                  <a:alpha val="7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8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000000"/>
                  </a:solidFill>
                  <a:ea typeface="幼圆" panose="02010509060101010101" pitchFamily="49" charset="-122"/>
                </a:rPr>
                <a:t>B</a:t>
              </a:r>
            </a:p>
          </p:txBody>
        </p:sp>
        <p:sp>
          <p:nvSpPr>
            <p:cNvPr id="9233" name="Text Box 17"/>
            <p:cNvSpPr txBox="1">
              <a:spLocks noChangeArrowheads="1"/>
            </p:cNvSpPr>
            <p:nvPr/>
          </p:nvSpPr>
          <p:spPr bwMode="auto">
            <a:xfrm>
              <a:off x="1415" y="1668"/>
              <a:ext cx="278" cy="327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B2B2B2">
                  <a:alpha val="7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8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000000"/>
                  </a:solidFill>
                  <a:ea typeface="幼圆" panose="02010509060101010101" pitchFamily="49" charset="-122"/>
                </a:rPr>
                <a:t>C</a:t>
              </a:r>
            </a:p>
          </p:txBody>
        </p:sp>
        <p:sp>
          <p:nvSpPr>
            <p:cNvPr id="9234" name="Text Box 18"/>
            <p:cNvSpPr txBox="1">
              <a:spLocks noChangeArrowheads="1"/>
            </p:cNvSpPr>
            <p:nvPr/>
          </p:nvSpPr>
          <p:spPr bwMode="auto">
            <a:xfrm>
              <a:off x="302" y="859"/>
              <a:ext cx="298" cy="327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B2B2B2">
                  <a:alpha val="7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8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000000"/>
                  </a:solidFill>
                  <a:ea typeface="幼圆" panose="02010509060101010101" pitchFamily="49" charset="-122"/>
                </a:rPr>
                <a:t>D</a:t>
              </a:r>
            </a:p>
          </p:txBody>
        </p:sp>
        <p:sp>
          <p:nvSpPr>
            <p:cNvPr id="9235" name="Text Box 19"/>
            <p:cNvSpPr txBox="1">
              <a:spLocks noChangeArrowheads="1"/>
            </p:cNvSpPr>
            <p:nvPr/>
          </p:nvSpPr>
          <p:spPr bwMode="auto">
            <a:xfrm>
              <a:off x="1313" y="825"/>
              <a:ext cx="415" cy="327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B2B2B2">
                  <a:alpha val="7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8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000000"/>
                  </a:solidFill>
                  <a:ea typeface="幼圆" panose="02010509060101010101" pitchFamily="49" charset="-122"/>
                </a:rPr>
                <a:t>E</a:t>
              </a:r>
            </a:p>
          </p:txBody>
        </p:sp>
      </p:grp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2628900" y="3717925"/>
            <a:ext cx="296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000000"/>
                </a:solidFill>
                <a:latin typeface="宋体" panose="02010600030101010101" pitchFamily="2" charset="-122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 autoUpdateAnimBg="0"/>
      <p:bldP spid="922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44463" y="1125538"/>
            <a:ext cx="8748712" cy="744537"/>
          </a:xfrm>
          <a:prstGeom prst="rect">
            <a:avLst/>
          </a:prstGeom>
          <a:solidFill>
            <a:srgbClr val="FFFF99"/>
          </a:solidFill>
          <a:ln w="85725" cap="rnd" cmpd="tri">
            <a:solidFill>
              <a:srgbClr val="FF0000"/>
            </a:solidFill>
            <a:prstDash val="sysDot"/>
            <a:miter lim="800000"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dirty="0">
                <a:solidFill>
                  <a:srgbClr val="FF33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三角形的中位线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平行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且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等于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第三边的一半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429000" y="2182813"/>
            <a:ext cx="2286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333399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几何语言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024188" y="2930525"/>
            <a:ext cx="4787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</a:rPr>
              <a:t>∵</a:t>
            </a:r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DE</a:t>
            </a:r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</a:rPr>
              <a:t>是△</a:t>
            </a:r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ABC</a:t>
            </a:r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</a:rPr>
              <a:t>的中位线（或</a:t>
            </a:r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AD=BD,AE=CE)</a:t>
            </a:r>
          </a:p>
        </p:txBody>
      </p:sp>
      <p:grpSp>
        <p:nvGrpSpPr>
          <p:cNvPr id="10245" name="Group 5"/>
          <p:cNvGrpSpPr/>
          <p:nvPr/>
        </p:nvGrpSpPr>
        <p:grpSpPr bwMode="auto">
          <a:xfrm>
            <a:off x="674688" y="2133600"/>
            <a:ext cx="2208212" cy="2465388"/>
            <a:chOff x="0" y="0"/>
            <a:chExt cx="1391" cy="1553"/>
          </a:xfrm>
        </p:grpSpPr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 flipH="1">
              <a:off x="131" y="247"/>
              <a:ext cx="732" cy="10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31" y="1284"/>
              <a:ext cx="107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 flipH="1" flipV="1">
              <a:off x="863" y="247"/>
              <a:ext cx="340" cy="10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 flipH="1">
              <a:off x="497" y="770"/>
              <a:ext cx="53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50" name="Oval 10"/>
            <p:cNvSpPr>
              <a:spLocks noChangeArrowheads="1"/>
            </p:cNvSpPr>
            <p:nvPr/>
          </p:nvSpPr>
          <p:spPr bwMode="auto">
            <a:xfrm>
              <a:off x="846" y="231"/>
              <a:ext cx="42" cy="39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51" name="Oval 11"/>
            <p:cNvSpPr>
              <a:spLocks noChangeArrowheads="1"/>
            </p:cNvSpPr>
            <p:nvPr/>
          </p:nvSpPr>
          <p:spPr bwMode="auto">
            <a:xfrm>
              <a:off x="114" y="1269"/>
              <a:ext cx="42" cy="39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52" name="Oval 12"/>
            <p:cNvSpPr>
              <a:spLocks noChangeArrowheads="1"/>
            </p:cNvSpPr>
            <p:nvPr/>
          </p:nvSpPr>
          <p:spPr bwMode="auto">
            <a:xfrm>
              <a:off x="1186" y="1269"/>
              <a:ext cx="43" cy="39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229" y="1284"/>
              <a:ext cx="16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MS Sans Serif" charset="0"/>
                </a:rPr>
                <a:t>C</a:t>
              </a:r>
              <a:endParaRPr lang="en-US" altLang="zh-CN" sz="2800" b="1">
                <a:solidFill>
                  <a:srgbClr val="000000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10254" name="Oval 14"/>
            <p:cNvSpPr>
              <a:spLocks noChangeArrowheads="1"/>
            </p:cNvSpPr>
            <p:nvPr/>
          </p:nvSpPr>
          <p:spPr bwMode="auto">
            <a:xfrm>
              <a:off x="1016" y="754"/>
              <a:ext cx="43" cy="39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1042" y="505"/>
              <a:ext cx="149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MS Sans Serif" charset="0"/>
                </a:rPr>
                <a:t>E</a:t>
              </a:r>
              <a:endParaRPr lang="en-US" altLang="zh-CN" sz="2800" b="1">
                <a:solidFill>
                  <a:srgbClr val="000000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10256" name="Oval 16"/>
            <p:cNvSpPr>
              <a:spLocks noChangeArrowheads="1"/>
            </p:cNvSpPr>
            <p:nvPr/>
          </p:nvSpPr>
          <p:spPr bwMode="auto">
            <a:xfrm>
              <a:off x="480" y="754"/>
              <a:ext cx="42" cy="39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10101"/>
              </a:solidFill>
              <a:rou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57" name="Rectangle 17"/>
            <p:cNvSpPr>
              <a:spLocks noChangeArrowheads="1"/>
            </p:cNvSpPr>
            <p:nvPr/>
          </p:nvSpPr>
          <p:spPr bwMode="auto">
            <a:xfrm>
              <a:off x="322" y="505"/>
              <a:ext cx="16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MS Sans Serif" charset="0"/>
                </a:rPr>
                <a:t>D</a:t>
              </a:r>
              <a:endParaRPr lang="en-US" altLang="zh-CN" sz="2800" b="1">
                <a:solidFill>
                  <a:srgbClr val="000000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10258" name="Rectangle 18"/>
            <p:cNvSpPr>
              <a:spLocks noChangeArrowheads="1"/>
            </p:cNvSpPr>
            <p:nvPr/>
          </p:nvSpPr>
          <p:spPr bwMode="auto">
            <a:xfrm>
              <a:off x="0" y="1270"/>
              <a:ext cx="16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MS Sans Serif" charset="0"/>
                </a:rPr>
                <a:t>B</a:t>
              </a:r>
              <a:endParaRPr lang="en-US" altLang="zh-CN" sz="2800" b="1">
                <a:solidFill>
                  <a:srgbClr val="000000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862" y="0"/>
              <a:ext cx="16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MS Sans Serif" charset="0"/>
                </a:rPr>
                <a:t>A</a:t>
              </a:r>
              <a:endParaRPr lang="en-US" altLang="zh-CN" sz="2800" b="1">
                <a:solidFill>
                  <a:srgbClr val="000000"/>
                </a:solidFill>
                <a:latin typeface="宋体" panose="02010600030101010101" pitchFamily="2" charset="-122"/>
              </a:endParaRPr>
            </a:p>
          </p:txBody>
        </p:sp>
      </p:grpSp>
      <p:graphicFrame>
        <p:nvGraphicFramePr>
          <p:cNvPr id="10260" name="Object 20"/>
          <p:cNvGraphicFramePr>
            <a:graphicFrameLocks noChangeAspect="1"/>
          </p:cNvGraphicFramePr>
          <p:nvPr/>
        </p:nvGraphicFramePr>
        <p:xfrm>
          <a:off x="3203575" y="4111625"/>
          <a:ext cx="2112963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r:id="rId3" imgW="712470" imgH="407035" progId="Equation.3">
                  <p:embed/>
                </p:oleObj>
              </mc:Choice>
              <mc:Fallback>
                <p:oleObj r:id="rId3" imgW="712470" imgH="407035" progId="Equation.3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4111625"/>
                        <a:ext cx="2112963" cy="122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1258888" y="5508625"/>
            <a:ext cx="7451725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①  证明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平行</a:t>
            </a:r>
            <a:r>
              <a:rPr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问题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②  证明一条线段是另一条线段的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两倍</a:t>
            </a:r>
            <a:r>
              <a:rPr lang="zh-CN" altLang="en-US" sz="28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或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一半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468313" y="5086350"/>
            <a:ext cx="609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333399"/>
                </a:solidFill>
                <a:latin typeface="Times New Roman" panose="02020603050405020304" pitchFamily="18" charset="0"/>
                <a:ea typeface="华文宋体" panose="02010600040101010101" pitchFamily="2" charset="-122"/>
              </a:rPr>
              <a:t>用    途</a:t>
            </a:r>
          </a:p>
        </p:txBody>
      </p:sp>
      <p:sp>
        <p:nvSpPr>
          <p:cNvPr id="10263" name="AutoShape 23"/>
          <p:cNvSpPr>
            <a:spLocks noChangeArrowheads="1"/>
          </p:cNvSpPr>
          <p:nvPr/>
        </p:nvSpPr>
        <p:spPr bwMode="auto">
          <a:xfrm>
            <a:off x="-96838" y="5878513"/>
            <a:ext cx="1436688" cy="304800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99CC">
              <a:alpha val="50000"/>
            </a:srgbClr>
          </a:solidFill>
          <a:ln w="9525">
            <a:solidFill>
              <a:srgbClr val="FFFF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64" name="AutoShape 24"/>
          <p:cNvSpPr/>
          <p:nvPr/>
        </p:nvSpPr>
        <p:spPr bwMode="auto">
          <a:xfrm>
            <a:off x="971550" y="5445125"/>
            <a:ext cx="73025" cy="1009650"/>
          </a:xfrm>
          <a:prstGeom prst="leftBrace">
            <a:avLst>
              <a:gd name="adj1" fmla="val 115217"/>
              <a:gd name="adj2" fmla="val 45829"/>
            </a:avLst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65" name="WordArt 25" descr="weave"/>
          <p:cNvSpPr>
            <a:spLocks noChangeArrowheads="1" noChangeShapeType="1"/>
          </p:cNvSpPr>
          <p:nvPr/>
        </p:nvSpPr>
        <p:spPr bwMode="auto">
          <a:xfrm>
            <a:off x="612775" y="188913"/>
            <a:ext cx="3168650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Flat1" dir="r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ln w="9525">
                  <a:rou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宋体" panose="02010600030101010101" pitchFamily="2" charset="-122"/>
              </a:rPr>
              <a:t>规律再现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61" grpId="0" build="p" autoUpdateAnimBg="0"/>
      <p:bldP spid="10262" grpId="0" autoUpdateAnimBg="0"/>
      <p:bldP spid="10263" grpId="0" animBg="1"/>
      <p:bldP spid="1026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/>
          <p:nvPr/>
        </p:nvGrpSpPr>
        <p:grpSpPr bwMode="auto">
          <a:xfrm>
            <a:off x="-4763" y="715963"/>
            <a:ext cx="2862263" cy="3000375"/>
            <a:chOff x="0" y="0"/>
            <a:chExt cx="2085" cy="1890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1205" y="0"/>
              <a:ext cx="34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A</a:t>
              </a:r>
            </a:p>
          </p:txBody>
        </p:sp>
        <p:grpSp>
          <p:nvGrpSpPr>
            <p:cNvPr id="11268" name="Group 4"/>
            <p:cNvGrpSpPr/>
            <p:nvPr/>
          </p:nvGrpSpPr>
          <p:grpSpPr bwMode="auto">
            <a:xfrm>
              <a:off x="185" y="161"/>
              <a:ext cx="1661" cy="1505"/>
              <a:chOff x="0" y="0"/>
              <a:chExt cx="1259" cy="1417"/>
            </a:xfrm>
          </p:grpSpPr>
          <p:sp>
            <p:nvSpPr>
              <p:cNvPr id="11269" name="Line 5"/>
              <p:cNvSpPr>
                <a:spLocks noChangeShapeType="1"/>
              </p:cNvSpPr>
              <p:nvPr/>
            </p:nvSpPr>
            <p:spPr bwMode="auto">
              <a:xfrm flipH="1">
                <a:off x="48" y="31"/>
                <a:ext cx="734" cy="134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70" name="Line 6"/>
              <p:cNvSpPr>
                <a:spLocks noChangeShapeType="1"/>
              </p:cNvSpPr>
              <p:nvPr/>
            </p:nvSpPr>
            <p:spPr bwMode="auto">
              <a:xfrm>
                <a:off x="39" y="1375"/>
                <a:ext cx="1186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71" name="Line 7"/>
              <p:cNvSpPr>
                <a:spLocks noChangeShapeType="1"/>
              </p:cNvSpPr>
              <p:nvPr/>
            </p:nvSpPr>
            <p:spPr bwMode="auto">
              <a:xfrm flipH="1" flipV="1">
                <a:off x="773" y="29"/>
                <a:ext cx="452" cy="134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72" name="Oval 8"/>
              <p:cNvSpPr>
                <a:spLocks noChangeArrowheads="1"/>
              </p:cNvSpPr>
              <p:nvPr/>
            </p:nvSpPr>
            <p:spPr bwMode="auto">
              <a:xfrm>
                <a:off x="751" y="0"/>
                <a:ext cx="56" cy="71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10101"/>
                </a:solidFill>
                <a:rou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73" name="Oval 9"/>
              <p:cNvSpPr>
                <a:spLocks noChangeArrowheads="1"/>
              </p:cNvSpPr>
              <p:nvPr/>
            </p:nvSpPr>
            <p:spPr bwMode="auto">
              <a:xfrm>
                <a:off x="0" y="1327"/>
                <a:ext cx="57" cy="71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10101"/>
                </a:solidFill>
                <a:rou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74" name="Oval 10"/>
              <p:cNvSpPr>
                <a:spLocks noChangeArrowheads="1"/>
              </p:cNvSpPr>
              <p:nvPr/>
            </p:nvSpPr>
            <p:spPr bwMode="auto">
              <a:xfrm>
                <a:off x="1202" y="1346"/>
                <a:ext cx="57" cy="71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10101"/>
                </a:solidFill>
                <a:rou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1898" y="1621"/>
              <a:ext cx="18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C</a:t>
              </a:r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0" y="1585"/>
              <a:ext cx="18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宋体" panose="02010600030101010101" pitchFamily="2" charset="-122"/>
                </a:rPr>
                <a:t>B</a:t>
              </a:r>
            </a:p>
          </p:txBody>
        </p:sp>
      </p:grp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1031875" y="2173288"/>
            <a:ext cx="1085850" cy="15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2017713" y="2133600"/>
            <a:ext cx="115887" cy="115888"/>
          </a:xfrm>
          <a:prstGeom prst="ellipse">
            <a:avLst/>
          </a:prstGeom>
          <a:solidFill>
            <a:srgbClr val="FF0000"/>
          </a:solidFill>
          <a:ln w="0">
            <a:solidFill>
              <a:srgbClr val="010101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2133600" y="1935163"/>
            <a:ext cx="23653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MS Sans Serif" charset="0"/>
              </a:rPr>
              <a:t>E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914400" y="2133600"/>
            <a:ext cx="117475" cy="120650"/>
          </a:xfrm>
          <a:prstGeom prst="ellipse">
            <a:avLst/>
          </a:prstGeom>
          <a:solidFill>
            <a:srgbClr val="FF0000"/>
          </a:solidFill>
          <a:ln w="0">
            <a:solidFill>
              <a:srgbClr val="010101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582613" y="1849438"/>
            <a:ext cx="2555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D</a:t>
            </a:r>
          </a:p>
        </p:txBody>
      </p:sp>
      <p:sp>
        <p:nvSpPr>
          <p:cNvPr id="11282" name="Oval 18"/>
          <p:cNvSpPr>
            <a:spLocks noChangeArrowheads="1"/>
          </p:cNvSpPr>
          <p:nvPr/>
        </p:nvSpPr>
        <p:spPr bwMode="auto">
          <a:xfrm>
            <a:off x="1295400" y="3255963"/>
            <a:ext cx="117475" cy="120650"/>
          </a:xfrm>
          <a:prstGeom prst="ellipse">
            <a:avLst/>
          </a:prstGeom>
          <a:solidFill>
            <a:srgbClr val="FF0000"/>
          </a:solidFill>
          <a:ln w="0">
            <a:solidFill>
              <a:srgbClr val="010101"/>
            </a:solidFill>
            <a:rou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1219200" y="3381375"/>
            <a:ext cx="2159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F</a:t>
            </a: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990600" y="2133600"/>
            <a:ext cx="309563" cy="11318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H="1">
            <a:off x="1412875" y="2209800"/>
            <a:ext cx="644525" cy="10810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86" name="AutoShape 22" descr="水滴"/>
          <p:cNvSpPr>
            <a:spLocks noChangeArrowheads="1"/>
          </p:cNvSpPr>
          <p:nvPr/>
        </p:nvSpPr>
        <p:spPr bwMode="auto">
          <a:xfrm>
            <a:off x="61913" y="46038"/>
            <a:ext cx="1836737" cy="792162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800000"/>
                </a:solidFill>
              </a:rPr>
              <a:t>初试身手</a:t>
            </a: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2700338" y="44450"/>
            <a:ext cx="5910262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</a:rPr>
              <a:t>练习</a:t>
            </a:r>
            <a:r>
              <a:rPr lang="en-US" altLang="zh-CN" sz="2400" b="1" dirty="0">
                <a:solidFill>
                  <a:srgbClr val="000000"/>
                </a:solidFill>
              </a:rPr>
              <a:t>1.</a:t>
            </a:r>
            <a:r>
              <a:rPr lang="zh-CN" altLang="en-US" sz="2400" b="1" dirty="0">
                <a:solidFill>
                  <a:srgbClr val="000000"/>
                </a:solidFill>
              </a:rPr>
              <a:t>如图，在△</a:t>
            </a:r>
            <a:r>
              <a:rPr lang="en-US" altLang="zh-CN" sz="2400" b="1" dirty="0">
                <a:solidFill>
                  <a:srgbClr val="000000"/>
                </a:solidFill>
              </a:rPr>
              <a:t>ABC</a:t>
            </a:r>
            <a:r>
              <a:rPr lang="zh-CN" altLang="en-US" sz="2400" b="1" dirty="0">
                <a:solidFill>
                  <a:srgbClr val="000000"/>
                </a:solidFill>
              </a:rPr>
              <a:t>中，</a:t>
            </a:r>
            <a:r>
              <a:rPr lang="en-US" altLang="zh-CN" sz="2400" b="1" dirty="0">
                <a:solidFill>
                  <a:srgbClr val="000000"/>
                </a:solidFill>
              </a:rPr>
              <a:t>D</a:t>
            </a:r>
            <a:r>
              <a:rPr lang="zh-CN" altLang="en-US" sz="2400" b="1" dirty="0">
                <a:solidFill>
                  <a:srgbClr val="000000"/>
                </a:solidFill>
              </a:rPr>
              <a:t>、</a:t>
            </a:r>
            <a:r>
              <a:rPr lang="en-US" altLang="zh-CN" sz="2400" b="1" dirty="0">
                <a:solidFill>
                  <a:srgbClr val="000000"/>
                </a:solidFill>
              </a:rPr>
              <a:t>E</a:t>
            </a:r>
            <a:r>
              <a:rPr lang="zh-CN" altLang="en-US" sz="2400" b="1" dirty="0">
                <a:solidFill>
                  <a:srgbClr val="000000"/>
                </a:solidFill>
              </a:rPr>
              <a:t>分别是</a:t>
            </a:r>
            <a:r>
              <a:rPr lang="en-US" altLang="zh-CN" sz="2400" b="1" dirty="0">
                <a:solidFill>
                  <a:srgbClr val="000000"/>
                </a:solidFill>
              </a:rPr>
              <a:t>AB</a:t>
            </a:r>
            <a:r>
              <a:rPr lang="zh-CN" altLang="en-US" sz="2400" b="1" dirty="0">
                <a:solidFill>
                  <a:srgbClr val="000000"/>
                </a:solidFill>
              </a:rPr>
              <a:t>、</a:t>
            </a:r>
            <a:r>
              <a:rPr lang="en-US" altLang="zh-CN" sz="2400" b="1" dirty="0">
                <a:solidFill>
                  <a:srgbClr val="000000"/>
                </a:solidFill>
              </a:rPr>
              <a:t>AC</a:t>
            </a:r>
            <a:r>
              <a:rPr lang="zh-CN" altLang="en-US" sz="2400" b="1" dirty="0">
                <a:solidFill>
                  <a:srgbClr val="000000"/>
                </a:solidFill>
              </a:rPr>
              <a:t>的中点</a:t>
            </a:r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2555875" y="838200"/>
            <a:ext cx="68119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AutoNum type="circleNumDbPlain"/>
            </a:pPr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若∠</a:t>
            </a:r>
            <a:r>
              <a:rPr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ADE=65°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，则∠</a:t>
            </a:r>
            <a:r>
              <a:rPr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B=</a:t>
            </a:r>
            <a:r>
              <a:rPr lang="en-US" altLang="zh-CN" sz="2800" b="1" u="sng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度，为什么？</a:t>
            </a: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2700338" y="1270000"/>
            <a:ext cx="6519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AutoNum type="circleNumDbPlain" startAt="2"/>
            </a:pPr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若</a:t>
            </a:r>
            <a:r>
              <a:rPr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BC=8cm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，则</a:t>
            </a:r>
            <a:r>
              <a:rPr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DE=</a:t>
            </a:r>
            <a:r>
              <a:rPr lang="en-US" altLang="zh-CN" sz="2800" b="1" u="sng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     </a:t>
            </a:r>
            <a:r>
              <a:rPr lang="en-US" altLang="zh-CN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cm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，为什么？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6300788" y="981075"/>
            <a:ext cx="936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65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5724525" y="1341438"/>
            <a:ext cx="1054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4</a:t>
            </a: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2484438" y="1773238"/>
            <a:ext cx="7272337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AutoNum type="circleNumDbPlain" startAt="3"/>
            </a:pPr>
            <a:r>
              <a:rPr lang="zh-CN" altLang="en-US" sz="2400" b="1" dirty="0">
                <a:solidFill>
                  <a:srgbClr val="000000"/>
                </a:solidFill>
              </a:rPr>
              <a:t>若AC=4cm,BC=6cm，AB=8cm，则△DEF的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</a:rPr>
              <a:t>    周长=______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3492500" y="2133600"/>
            <a:ext cx="1054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9cm</a:t>
            </a:r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2339975" y="2493963"/>
            <a:ext cx="6661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AutoNum type="circleNumDbPlain" startAt="4"/>
            </a:pPr>
            <a:r>
              <a:rPr lang="zh-CN" altLang="en-US" sz="2400" b="1" dirty="0">
                <a:solidFill>
                  <a:srgbClr val="000000"/>
                </a:solidFill>
              </a:rPr>
              <a:t>若</a:t>
            </a:r>
            <a:r>
              <a:rPr lang="en-US" sz="2400" b="1" dirty="0">
                <a:solidFill>
                  <a:srgbClr val="000000"/>
                </a:solidFill>
              </a:rPr>
              <a:t>△</a:t>
            </a:r>
            <a:r>
              <a:rPr lang="zh-CN" altLang="en-US" sz="2400" b="1" dirty="0">
                <a:solidFill>
                  <a:srgbClr val="000000"/>
                </a:solidFill>
              </a:rPr>
              <a:t>ABC的周长为24，</a:t>
            </a:r>
            <a:r>
              <a:rPr lang="en-US" sz="2400" b="1" dirty="0">
                <a:solidFill>
                  <a:srgbClr val="000000"/>
                </a:solidFill>
              </a:rPr>
              <a:t>△</a:t>
            </a:r>
            <a:r>
              <a:rPr lang="zh-CN" altLang="en-US" sz="2400" b="1" dirty="0">
                <a:solidFill>
                  <a:srgbClr val="000000"/>
                </a:solidFill>
              </a:rPr>
              <a:t>DEF的周长是_____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8101013" y="2638425"/>
            <a:ext cx="1054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12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3048000" y="4037013"/>
            <a:ext cx="57912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ea typeface="仿宋_GB2312" pitchFamily="1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ea typeface="仿宋_GB2312" pitchFamily="1" charset="-122"/>
              </a:rPr>
              <a:t>、 三角形三条中位线围成的三角形的</a:t>
            </a:r>
            <a:r>
              <a:rPr lang="zh-CN" altLang="en-US" sz="2800" b="1" dirty="0">
                <a:solidFill>
                  <a:srgbClr val="000000"/>
                </a:solidFill>
                <a:ea typeface="仿宋_GB2312" pitchFamily="1" charset="-122"/>
              </a:rPr>
              <a:t>周长</a:t>
            </a:r>
            <a:r>
              <a:rPr lang="zh-CN" altLang="en-US" sz="2800" b="1" dirty="0">
                <a:solidFill>
                  <a:srgbClr val="FF0000"/>
                </a:solidFill>
                <a:ea typeface="仿宋_GB2312" pitchFamily="1" charset="-122"/>
              </a:rPr>
              <a:t>与原三角形的</a:t>
            </a:r>
            <a:r>
              <a:rPr lang="zh-CN" altLang="en-US" sz="2800" b="1" dirty="0">
                <a:solidFill>
                  <a:srgbClr val="000000"/>
                </a:solidFill>
                <a:ea typeface="仿宋_GB2312" pitchFamily="1" charset="-122"/>
              </a:rPr>
              <a:t>周长</a:t>
            </a:r>
            <a:r>
              <a:rPr lang="zh-CN" altLang="en-US" sz="2800" b="1" dirty="0">
                <a:solidFill>
                  <a:srgbClr val="FF0000"/>
                </a:solidFill>
                <a:ea typeface="仿宋_GB2312" pitchFamily="1" charset="-122"/>
              </a:rPr>
              <a:t>有什么关系？</a:t>
            </a:r>
          </a:p>
        </p:txBody>
      </p:sp>
      <p:sp>
        <p:nvSpPr>
          <p:cNvPr id="11297" name="AutoShape 33" descr="水滴"/>
          <p:cNvSpPr>
            <a:spLocks noChangeArrowheads="1"/>
          </p:cNvSpPr>
          <p:nvPr/>
        </p:nvSpPr>
        <p:spPr bwMode="auto">
          <a:xfrm>
            <a:off x="109538" y="3962400"/>
            <a:ext cx="2328862" cy="792163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800000"/>
                </a:solidFill>
              </a:rPr>
              <a:t>探究活动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311150" y="5410200"/>
            <a:ext cx="85280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ea typeface="仿宋_GB2312" pitchFamily="1" charset="-122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ea typeface="仿宋_GB2312" pitchFamily="1" charset="-122"/>
              </a:rPr>
              <a:t>、三角形三条中位线围成的三角形的</a:t>
            </a:r>
            <a:r>
              <a:rPr lang="zh-CN" altLang="en-US" sz="2800" b="1" dirty="0">
                <a:solidFill>
                  <a:srgbClr val="000000"/>
                </a:solidFill>
                <a:ea typeface="仿宋_GB2312" pitchFamily="1" charset="-122"/>
              </a:rPr>
              <a:t>面积</a:t>
            </a:r>
            <a:r>
              <a:rPr lang="zh-CN" altLang="en-US" sz="2800" b="1" dirty="0">
                <a:solidFill>
                  <a:srgbClr val="FF0000"/>
                </a:solidFill>
                <a:ea typeface="仿宋_GB2312" pitchFamily="1" charset="-122"/>
              </a:rPr>
              <a:t>与原三角形的</a:t>
            </a:r>
            <a:r>
              <a:rPr lang="zh-CN" altLang="en-US" sz="2800" b="1" dirty="0">
                <a:solidFill>
                  <a:srgbClr val="000000"/>
                </a:solidFill>
                <a:ea typeface="仿宋_GB2312" pitchFamily="1" charset="-122"/>
              </a:rPr>
              <a:t>面积</a:t>
            </a:r>
            <a:r>
              <a:rPr lang="zh-CN" altLang="en-US" sz="2800" b="1" dirty="0">
                <a:solidFill>
                  <a:srgbClr val="FF0000"/>
                </a:solidFill>
                <a:ea typeface="仿宋_GB2312" pitchFamily="1" charset="-122"/>
              </a:rPr>
              <a:t>有什么关系？</a:t>
            </a:r>
          </a:p>
        </p:txBody>
      </p:sp>
      <p:sp>
        <p:nvSpPr>
          <p:cNvPr id="11299" name="Rectangle 35"/>
          <p:cNvSpPr>
            <a:spLocks noChangeArrowheads="1"/>
          </p:cNvSpPr>
          <p:nvPr/>
        </p:nvSpPr>
        <p:spPr bwMode="auto">
          <a:xfrm>
            <a:off x="2628900" y="2854325"/>
            <a:ext cx="413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AutoNum type="circleNumDbPlain" startAt="5"/>
            </a:pPr>
            <a:r>
              <a:rPr lang="zh-CN" altLang="en-US" sz="2400" b="1" dirty="0">
                <a:solidFill>
                  <a:srgbClr val="000000"/>
                </a:solidFill>
              </a:rPr>
              <a:t>图中有</a:t>
            </a:r>
            <a:r>
              <a:rPr lang="en-US" altLang="zh-CN" sz="2400" b="1" dirty="0">
                <a:solidFill>
                  <a:srgbClr val="000000"/>
                </a:solidFill>
              </a:rPr>
              <a:t>_____</a:t>
            </a:r>
            <a:r>
              <a:rPr lang="zh-CN" altLang="en-US" sz="2400" b="1" dirty="0">
                <a:solidFill>
                  <a:srgbClr val="000000"/>
                </a:solidFill>
              </a:rPr>
              <a:t>个平行四边形</a:t>
            </a:r>
          </a:p>
        </p:txBody>
      </p:sp>
      <p:sp>
        <p:nvSpPr>
          <p:cNvPr id="11300" name="Rectangle 36"/>
          <p:cNvSpPr>
            <a:spLocks noChangeArrowheads="1"/>
          </p:cNvSpPr>
          <p:nvPr/>
        </p:nvSpPr>
        <p:spPr bwMode="auto">
          <a:xfrm>
            <a:off x="2555875" y="3357563"/>
            <a:ext cx="666115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marL="342900" indent="-342900" algn="ctr" fontAlgn="base">
              <a:lnSpc>
                <a:spcPct val="145000"/>
              </a:lnSpc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AutoNum type="circleNumDbPlain" startAt="6"/>
            </a:pPr>
            <a:r>
              <a:rPr lang="zh-CN" altLang="en-US" sz="2400" b="1" dirty="0">
                <a:solidFill>
                  <a:srgbClr val="000000"/>
                </a:solidFill>
              </a:rPr>
              <a:t>若</a:t>
            </a:r>
            <a:r>
              <a:rPr lang="en-US" sz="2400" b="1" dirty="0">
                <a:solidFill>
                  <a:srgbClr val="000000"/>
                </a:solidFill>
              </a:rPr>
              <a:t>△</a:t>
            </a:r>
            <a:r>
              <a:rPr lang="zh-CN" altLang="en-US" sz="2400" b="1" dirty="0">
                <a:solidFill>
                  <a:srgbClr val="000000"/>
                </a:solidFill>
              </a:rPr>
              <a:t>ABC的面积为24，</a:t>
            </a:r>
            <a:r>
              <a:rPr lang="en-US" sz="2400" b="1" dirty="0">
                <a:solidFill>
                  <a:srgbClr val="000000"/>
                </a:solidFill>
              </a:rPr>
              <a:t>△</a:t>
            </a:r>
            <a:r>
              <a:rPr lang="zh-CN" altLang="en-US" sz="2400" b="1" dirty="0">
                <a:solidFill>
                  <a:srgbClr val="000000"/>
                </a:solidFill>
              </a:rPr>
              <a:t>DEF的面积是_____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4140200" y="2925763"/>
            <a:ext cx="5762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3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8245475" y="3429000"/>
            <a:ext cx="574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7" grpId="0" animBg="1"/>
      <p:bldP spid="11278" grpId="0" animBg="1"/>
      <p:bldP spid="11279" grpId="0" autoUpdateAnimBg="0"/>
      <p:bldP spid="11280" grpId="0" animBg="1"/>
      <p:bldP spid="11281" grpId="0" autoUpdateAnimBg="0"/>
      <p:bldP spid="11282" grpId="0" animBg="1"/>
      <p:bldP spid="11283" grpId="0" autoUpdateAnimBg="0"/>
      <p:bldP spid="11284" grpId="0" animBg="1"/>
      <p:bldP spid="11285" grpId="0" animBg="1"/>
      <p:bldP spid="11287" grpId="0" autoUpdateAnimBg="0"/>
      <p:bldP spid="11287" grpId="1" autoUpdateAnimBg="0"/>
      <p:bldP spid="11288" grpId="0" autoUpdateAnimBg="0"/>
      <p:bldP spid="11288" grpId="1" autoUpdateAnimBg="0"/>
      <p:bldP spid="11289" grpId="0" autoUpdateAnimBg="0"/>
      <p:bldP spid="11289" grpId="1" autoUpdateAnimBg="0"/>
      <p:bldP spid="11290" grpId="0" autoUpdateAnimBg="0"/>
      <p:bldP spid="11290" grpId="1" autoUpdateAnimBg="0"/>
      <p:bldP spid="11291" grpId="0" autoUpdateAnimBg="0"/>
      <p:bldP spid="11291" grpId="1" autoUpdateAnimBg="0"/>
      <p:bldP spid="11292" grpId="0" autoUpdateAnimBg="0"/>
      <p:bldP spid="11293" grpId="0" autoUpdateAnimBg="0"/>
      <p:bldP spid="11294" grpId="0" autoUpdateAnimBg="0"/>
      <p:bldP spid="11295" grpId="0" autoUpdateAnimBg="0"/>
      <p:bldP spid="11296" grpId="0" autoUpdateAnimBg="0"/>
      <p:bldP spid="11297" grpId="0" animBg="1" autoUpdateAnimBg="0"/>
      <p:bldP spid="11298" grpId="0" autoUpdateAnimBg="0"/>
      <p:bldP spid="11299" grpId="0" autoUpdateAnimBg="0"/>
      <p:bldP spid="11300" grpId="0" autoUpdateAnimBg="0"/>
      <p:bldP spid="11301" grpId="0" autoUpdateAnimBg="0"/>
      <p:bldP spid="1130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3389313" y="3048000"/>
            <a:ext cx="2160587" cy="2665413"/>
          </a:xfrm>
          <a:prstGeom prst="triangle">
            <a:avLst>
              <a:gd name="adj" fmla="val 25204"/>
            </a:avLst>
          </a:prstGeom>
          <a:solidFill>
            <a:schemeClr val="tx2"/>
          </a:solidFill>
          <a:ln w="28575">
            <a:solidFill>
              <a:srgbClr val="FF99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08422" y="620688"/>
            <a:ext cx="3600450" cy="925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5400" dirty="0">
                <a:solidFill>
                  <a:srgbClr val="FF0000"/>
                </a:solidFill>
                <a:ea typeface="华文琥珀" panose="02010800040101010101" pitchFamily="2" charset="-122"/>
              </a:rPr>
              <a:t>设 计 方 案：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638550" y="5711825"/>
            <a:ext cx="162242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600" b="1">
                <a:solidFill>
                  <a:srgbClr val="FFCC66"/>
                </a:solidFill>
              </a:rPr>
              <a:t> </a:t>
            </a:r>
            <a:r>
              <a:rPr lang="en-US" altLang="zh-CN" sz="2600" b="1">
                <a:solidFill>
                  <a:srgbClr val="FF3300"/>
                </a:solidFill>
              </a:rPr>
              <a:t>F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600" b="1">
                <a:solidFill>
                  <a:srgbClr val="FF3300"/>
                </a:solidFill>
                <a:latin typeface="Arial Unicode MS" pitchFamily="2" charset="-122"/>
                <a:ea typeface="Arial Unicode MS" pitchFamily="2" charset="-122"/>
              </a:rPr>
              <a:t>（中点）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3679825" y="4378325"/>
            <a:ext cx="1082675" cy="1588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195513" y="4195763"/>
            <a:ext cx="1296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600" b="1">
                <a:solidFill>
                  <a:srgbClr val="FF3300"/>
                </a:solidFill>
              </a:rPr>
              <a:t>(</a:t>
            </a:r>
            <a:r>
              <a:rPr lang="zh-CN" altLang="en-US" sz="2600" b="1">
                <a:solidFill>
                  <a:srgbClr val="FF3300"/>
                </a:solidFill>
              </a:rPr>
              <a:t>中点</a:t>
            </a:r>
            <a:r>
              <a:rPr lang="en-US" altLang="zh-CN" sz="2600" b="1">
                <a:solidFill>
                  <a:srgbClr val="FF3300"/>
                </a:solidFill>
              </a:rPr>
              <a:t>)D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932363" y="4198938"/>
            <a:ext cx="1103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600" b="1">
                <a:solidFill>
                  <a:srgbClr val="FF3300"/>
                </a:solidFill>
              </a:rPr>
              <a:t>E(</a:t>
            </a:r>
            <a:r>
              <a:rPr lang="zh-CN" altLang="en-US" sz="2600" b="1">
                <a:solidFill>
                  <a:srgbClr val="FF3300"/>
                </a:solidFill>
              </a:rPr>
              <a:t>中点</a:t>
            </a:r>
            <a:r>
              <a:rPr lang="en-US" altLang="zh-CN" sz="2600" b="1">
                <a:solidFill>
                  <a:srgbClr val="FF3300"/>
                </a:solidFill>
              </a:rPr>
              <a:t>)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709988" y="2543175"/>
            <a:ext cx="39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062288" y="5695950"/>
            <a:ext cx="39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3300"/>
                </a:solidFill>
              </a:rPr>
              <a:t>B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3679825" y="4414838"/>
            <a:ext cx="792163" cy="1296987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5438775" y="5695950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3300"/>
                </a:solidFill>
              </a:rPr>
              <a:t>C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4471988" y="4414838"/>
            <a:ext cx="287337" cy="1296987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3676650" y="4376738"/>
            <a:ext cx="1082675" cy="1587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3676650" y="4414838"/>
            <a:ext cx="792163" cy="1296987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4468813" y="4414838"/>
            <a:ext cx="287337" cy="1296987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04" name="Oval 16"/>
          <p:cNvSpPr>
            <a:spLocks noChangeArrowheads="1"/>
          </p:cNvSpPr>
          <p:nvPr/>
        </p:nvSpPr>
        <p:spPr bwMode="auto">
          <a:xfrm>
            <a:off x="3608388" y="4343400"/>
            <a:ext cx="107950" cy="107950"/>
          </a:xfrm>
          <a:prstGeom prst="ellipse">
            <a:avLst/>
          </a:prstGeom>
          <a:solidFill>
            <a:srgbClr val="CC0000"/>
          </a:solidFill>
          <a:ln w="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05" name="Oval 17"/>
          <p:cNvSpPr>
            <a:spLocks noChangeArrowheads="1"/>
          </p:cNvSpPr>
          <p:nvPr/>
        </p:nvSpPr>
        <p:spPr bwMode="auto">
          <a:xfrm>
            <a:off x="4413250" y="5640388"/>
            <a:ext cx="107950" cy="107950"/>
          </a:xfrm>
          <a:prstGeom prst="ellipse">
            <a:avLst/>
          </a:prstGeom>
          <a:solidFill>
            <a:srgbClr val="CC0000"/>
          </a:solidFill>
          <a:ln w="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4689475" y="4343400"/>
            <a:ext cx="107950" cy="107950"/>
          </a:xfrm>
          <a:prstGeom prst="ellipse">
            <a:avLst/>
          </a:prstGeom>
          <a:solidFill>
            <a:srgbClr val="CC0000"/>
          </a:solidFill>
          <a:ln w="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07" name="AutoShape 19"/>
          <p:cNvSpPr>
            <a:spLocks noChangeArrowheads="1"/>
          </p:cNvSpPr>
          <p:nvPr/>
        </p:nvSpPr>
        <p:spPr bwMode="auto">
          <a:xfrm rot="10800000">
            <a:off x="3660775" y="4371975"/>
            <a:ext cx="1079500" cy="1331913"/>
          </a:xfrm>
          <a:prstGeom prst="triangle">
            <a:avLst>
              <a:gd name="adj" fmla="val 25204"/>
            </a:avLst>
          </a:prstGeom>
          <a:solidFill>
            <a:schemeClr val="tx1"/>
          </a:solidFill>
          <a:ln w="28575">
            <a:solidFill>
              <a:srgbClr val="FF99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08" name="AutoShape 20"/>
          <p:cNvSpPr>
            <a:spLocks noChangeArrowheads="1"/>
          </p:cNvSpPr>
          <p:nvPr/>
        </p:nvSpPr>
        <p:spPr bwMode="auto">
          <a:xfrm>
            <a:off x="3348038" y="4365625"/>
            <a:ext cx="1079500" cy="1331913"/>
          </a:xfrm>
          <a:prstGeom prst="triangle">
            <a:avLst>
              <a:gd name="adj" fmla="val 25204"/>
            </a:avLst>
          </a:prstGeom>
          <a:solidFill>
            <a:schemeClr val="tx2"/>
          </a:solidFill>
          <a:ln w="28575">
            <a:solidFill>
              <a:srgbClr val="FF99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09" name="AutoShape 21"/>
          <p:cNvSpPr>
            <a:spLocks noChangeArrowheads="1"/>
          </p:cNvSpPr>
          <p:nvPr/>
        </p:nvSpPr>
        <p:spPr bwMode="auto">
          <a:xfrm>
            <a:off x="4468813" y="4414838"/>
            <a:ext cx="1079500" cy="1331912"/>
          </a:xfrm>
          <a:prstGeom prst="triangle">
            <a:avLst>
              <a:gd name="adj" fmla="val 25204"/>
            </a:avLst>
          </a:prstGeom>
          <a:solidFill>
            <a:schemeClr val="tx2"/>
          </a:solidFill>
          <a:ln w="28575">
            <a:solidFill>
              <a:srgbClr val="FF99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10" name="AutoShape 22"/>
          <p:cNvSpPr>
            <a:spLocks noChangeArrowheads="1"/>
          </p:cNvSpPr>
          <p:nvPr/>
        </p:nvSpPr>
        <p:spPr bwMode="auto">
          <a:xfrm>
            <a:off x="3635375" y="3068638"/>
            <a:ext cx="1079500" cy="1295400"/>
          </a:xfrm>
          <a:prstGeom prst="triangle">
            <a:avLst>
              <a:gd name="adj" fmla="val 25204"/>
            </a:avLst>
          </a:prstGeom>
          <a:solidFill>
            <a:schemeClr val="tx2"/>
          </a:solidFill>
          <a:ln w="28575">
            <a:solidFill>
              <a:srgbClr val="FF99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11" name="AutoShape 23"/>
          <p:cNvSpPr>
            <a:spLocks noChangeArrowheads="1"/>
          </p:cNvSpPr>
          <p:nvPr/>
        </p:nvSpPr>
        <p:spPr bwMode="auto">
          <a:xfrm>
            <a:off x="7277100" y="4775200"/>
            <a:ext cx="1079500" cy="1331913"/>
          </a:xfrm>
          <a:prstGeom prst="triangle">
            <a:avLst>
              <a:gd name="adj" fmla="val 25204"/>
            </a:avLst>
          </a:prstGeom>
          <a:solidFill>
            <a:schemeClr val="tx1"/>
          </a:solidFill>
          <a:ln w="28575">
            <a:solidFill>
              <a:srgbClr val="FF99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2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4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5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6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7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1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2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4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8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9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0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1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59259E-6 L 0.42136 -0.32801 " pathEditMode="relative" rAng="0" ptsTypes="AA">
                                      <p:cBhvr>
                                        <p:cTn id="107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00" y="-1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59259E-6 L 0.3033 -0.32801 " pathEditMode="relative" rAng="0" ptsTypes="AA">
                                      <p:cBhvr>
                                        <p:cTn id="113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00" y="-1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4444E-6 L 0.38993 -0.13379 " pathEditMode="relative" rAng="0" ptsTypes="AA">
                                      <p:cBhvr>
                                        <p:cTn id="119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00" y="-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59259E-6 L 0.38368 0.00393 " pathEditMode="relative" rAng="0" ptsTypes="AA">
                                      <p:cBhvr>
                                        <p:cTn id="125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64 0.03959 L -0.00382 -0.38032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-2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autoUpdateAnimBg="0"/>
      <p:bldP spid="12292" grpId="0" autoUpdateAnimBg="0"/>
      <p:bldP spid="12293" grpId="0" animBg="1"/>
      <p:bldP spid="12294" grpId="0" autoUpdateAnimBg="0"/>
      <p:bldP spid="12295" grpId="0" autoUpdateAnimBg="0"/>
      <p:bldP spid="12296" grpId="0" autoUpdateAnimBg="0"/>
      <p:bldP spid="12297" grpId="0" autoUpdateAnimBg="0"/>
      <p:bldP spid="12298" grpId="0" animBg="1"/>
      <p:bldP spid="12299" grpId="0" autoUpdateAnimBg="0"/>
      <p:bldP spid="12300" grpId="0" animBg="1"/>
      <p:bldP spid="12301" grpId="0" animBg="1"/>
      <p:bldP spid="12301" grpId="1" animBg="1"/>
      <p:bldP spid="12302" grpId="0" animBg="1"/>
      <p:bldP spid="12302" grpId="1" animBg="1"/>
      <p:bldP spid="12303" grpId="0" animBg="1"/>
      <p:bldP spid="12303" grpId="1" animBg="1"/>
      <p:bldP spid="12304" grpId="0" animBg="1"/>
      <p:bldP spid="12304" grpId="1" animBg="1"/>
      <p:bldP spid="12305" grpId="0" animBg="1"/>
      <p:bldP spid="12305" grpId="1" animBg="1"/>
      <p:bldP spid="12306" grpId="0" animBg="1"/>
      <p:bldP spid="12306" grpId="1" animBg="1"/>
      <p:bldP spid="12307" grpId="0" animBg="1"/>
      <p:bldP spid="12307" grpId="1" animBg="1"/>
      <p:bldP spid="12307" grpId="2" animBg="1"/>
      <p:bldP spid="12308" grpId="0" animBg="1"/>
      <p:bldP spid="12308" grpId="1" animBg="1"/>
      <p:bldP spid="12309" grpId="0" animBg="1"/>
      <p:bldP spid="12309" grpId="1" animBg="1"/>
      <p:bldP spid="12310" grpId="0" animBg="1"/>
      <p:bldP spid="12310" grpId="1" animBg="1"/>
      <p:bldP spid="12311" grpId="0" animBg="1"/>
      <p:bldP spid="12311" grpId="1" animBg="1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0000" tIns="46800" rIns="90000" bIns="46800" numCol="1" anchor="ctr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0000" tIns="46800" rIns="90000" bIns="46800" numCol="1" anchor="ctr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859</Words>
  <Application>Microsoft Office PowerPoint</Application>
  <PresentationFormat>全屏显示(4:3)</PresentationFormat>
  <Paragraphs>148</Paragraphs>
  <Slides>15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38" baseType="lpstr">
      <vt:lpstr>Arial Unicode MS</vt:lpstr>
      <vt:lpstr>MS Sans Serif</vt:lpstr>
      <vt:lpstr>方正姚体</vt:lpstr>
      <vt:lpstr>仿宋_GB2312</vt:lpstr>
      <vt:lpstr>黑体</vt:lpstr>
      <vt:lpstr>华文彩云</vt:lpstr>
      <vt:lpstr>华文行楷</vt:lpstr>
      <vt:lpstr>华文琥珀</vt:lpstr>
      <vt:lpstr>华文宋体</vt:lpstr>
      <vt:lpstr>华文新魏</vt:lpstr>
      <vt:lpstr>楷体_GB2312</vt:lpstr>
      <vt:lpstr>隶书</vt:lpstr>
      <vt:lpstr>宋体</vt:lpstr>
      <vt:lpstr>微软雅黑</vt:lpstr>
      <vt:lpstr>幼圆</vt:lpstr>
      <vt:lpstr>Arial</vt:lpstr>
      <vt:lpstr>Calibri</vt:lpstr>
      <vt:lpstr>Tahoma</vt:lpstr>
      <vt:lpstr>Times New Roman</vt:lpstr>
      <vt:lpstr>Wingdings</vt:lpstr>
      <vt:lpstr>WWW.2PPT.COM
</vt:lpstr>
      <vt:lpstr>Equation.3</vt:lpstr>
      <vt:lpstr>Microsoft Word Picture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学以致用二</vt:lpstr>
      <vt:lpstr>PowerPoint 演示文稿</vt:lpstr>
      <vt:lpstr>例2已知：如图，四边形ABCD中，E、F、G、H分别是AB、BC、CD、DA的中点. 求证(1)四边形EFGH是平行四边形。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2018-07-14T07:59:00Z</dcterms:created>
  <dcterms:modified xsi:type="dcterms:W3CDTF">2023-01-16T22:06:51Z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8224EE9B874E485591A5B044799F8062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