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8" r:id="rId2"/>
    <p:sldId id="260" r:id="rId3"/>
    <p:sldId id="261" r:id="rId4"/>
    <p:sldId id="263" r:id="rId5"/>
    <p:sldId id="264" r:id="rId6"/>
    <p:sldId id="266" r:id="rId7"/>
    <p:sldId id="290" r:id="rId8"/>
    <p:sldId id="267" r:id="rId9"/>
    <p:sldId id="268" r:id="rId10"/>
    <p:sldId id="269" r:id="rId11"/>
    <p:sldId id="270" r:id="rId12"/>
    <p:sldId id="292" r:id="rId13"/>
    <p:sldId id="294" r:id="rId14"/>
    <p:sldId id="271" r:id="rId15"/>
    <p:sldId id="273" r:id="rId16"/>
    <p:sldId id="278" r:id="rId17"/>
    <p:sldId id="280" r:id="rId18"/>
    <p:sldId id="281" r:id="rId19"/>
    <p:sldId id="282" r:id="rId20"/>
    <p:sldId id="284" r:id="rId21"/>
    <p:sldId id="285" r:id="rId22"/>
    <p:sldId id="286" r:id="rId23"/>
    <p:sldId id="287" r:id="rId24"/>
    <p:sldId id="313" r:id="rId25"/>
    <p:sldId id="312" r:id="rId26"/>
    <p:sldId id="304" r:id="rId27"/>
    <p:sldId id="289" r:id="rId28"/>
    <p:sldId id="305" r:id="rId29"/>
    <p:sldId id="314" r:id="rId30"/>
    <p:sldId id="307" r:id="rId31"/>
    <p:sldId id="310" r:id="rId32"/>
    <p:sldId id="288" r:id="rId33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/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1522474" y="1815737"/>
            <a:ext cx="8745479" cy="2181825"/>
            <a:chOff x="4230" y="1599"/>
            <a:chExt cx="10177" cy="3174"/>
          </a:xfrm>
        </p:grpSpPr>
        <p:sp>
          <p:nvSpPr>
            <p:cNvPr id="3" name="Rectangle 5"/>
            <p:cNvSpPr/>
            <p:nvPr/>
          </p:nvSpPr>
          <p:spPr>
            <a:xfrm>
              <a:off x="5068" y="3564"/>
              <a:ext cx="8501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algn="ctr">
                <a:buNone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仿宋" panose="02010609060101010101" charset="-122"/>
                </a:rPr>
                <a:t>Reading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4230" y="1599"/>
              <a:ext cx="10177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 smtClean="0">
                  <a:ea typeface="微软雅黑" panose="020B0503020204020204" charset="-122"/>
                </a:rPr>
                <a:t>Unit 2  School life</a:t>
              </a:r>
              <a:endParaRPr lang="zh-CN" altLang="en-US" sz="6600" b="1" dirty="0"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5362" y="1815737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5595766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707221" y="1376889"/>
            <a:ext cx="9943200" cy="290848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France</a:t>
            </a:r>
            <a:r>
              <a:rPr lang="zh-CN" altLang="zh-CN" sz="3000" b="1" dirty="0" smtClean="0"/>
              <a:t>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法国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  <a:r>
              <a:rPr lang="en-US" altLang="zh-CN" sz="3000" b="1" dirty="0" smtClean="0"/>
              <a:t>Frenchman</a:t>
            </a:r>
            <a:r>
              <a:rPr lang="zh-CN" altLang="zh-CN" sz="3000" b="1" dirty="0" smtClean="0"/>
              <a:t>为名词，意为</a:t>
            </a:r>
            <a:r>
              <a:rPr lang="en-US" altLang="zh-CN" sz="3000" b="1" dirty="0" smtClean="0"/>
              <a:t>“(</a:t>
            </a:r>
            <a:r>
              <a:rPr lang="zh-CN" altLang="zh-CN" sz="3000" b="1" dirty="0" smtClean="0"/>
              <a:t>男</a:t>
            </a:r>
            <a:r>
              <a:rPr lang="en-US" altLang="zh-CN" sz="3000" b="1" dirty="0" smtClean="0"/>
              <a:t>)</a:t>
            </a:r>
            <a:r>
              <a:rPr lang="zh-CN" altLang="zh-CN" sz="3000" b="1" dirty="0" smtClean="0"/>
              <a:t>法国人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，其复数形式为</a:t>
            </a:r>
            <a:r>
              <a:rPr lang="en-US" altLang="zh-CN" sz="3000" b="1" dirty="0" smtClean="0"/>
              <a:t>_____________</a:t>
            </a:r>
            <a:r>
              <a:rPr lang="zh-CN" altLang="zh-CN" sz="3000" b="1" dirty="0" smtClean="0"/>
              <a:t>；</a:t>
            </a:r>
            <a:r>
              <a:rPr lang="en-US" altLang="zh-CN" sz="3000" b="1" dirty="0" smtClean="0"/>
              <a:t>Frenchwoman</a:t>
            </a:r>
            <a:r>
              <a:rPr lang="zh-CN" altLang="zh-CN" sz="3000" b="1" dirty="0" smtClean="0"/>
              <a:t>为名词，意为</a:t>
            </a:r>
            <a:r>
              <a:rPr lang="en-US" altLang="zh-CN" sz="3000" b="1" dirty="0" smtClean="0"/>
              <a:t>“(</a:t>
            </a:r>
            <a:r>
              <a:rPr lang="zh-CN" altLang="zh-CN" sz="3000" b="1" dirty="0" smtClean="0"/>
              <a:t>女</a:t>
            </a:r>
            <a:r>
              <a:rPr lang="en-US" altLang="zh-CN" sz="3000" b="1" dirty="0" smtClean="0"/>
              <a:t>)</a:t>
            </a:r>
            <a:r>
              <a:rPr lang="zh-CN" altLang="zh-CN" sz="3000" b="1" dirty="0" smtClean="0"/>
              <a:t>法国人”，其复数形式为</a:t>
            </a:r>
            <a:r>
              <a:rPr lang="en-US" altLang="zh-CN" sz="3000" b="1" dirty="0" smtClean="0"/>
              <a:t>_____________</a:t>
            </a:r>
            <a:r>
              <a:rPr lang="zh-CN" altLang="zh-CN" sz="3000" b="1" dirty="0" smtClean="0"/>
              <a:t>。</a:t>
            </a: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9964" y="157382"/>
            <a:ext cx="4781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b="0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zh-CN" sz="3200" b="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3320" y="1600200"/>
            <a:ext cx="110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名词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49896" y="2301240"/>
            <a:ext cx="1822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Frenchmen 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9432" y="3642360"/>
            <a:ext cx="2862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Frenchwomen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235997"/>
            <a:ext cx="141577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171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441630" y="4365010"/>
            <a:ext cx="1103409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考查名词辨析。根据句意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我们公司有三个法国人。约翰是他们中的一个，他法语讲得好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可知第一空考查名词的复数，</a:t>
            </a:r>
            <a:r>
              <a:rPr lang="en-US" altLang="zh-CN" sz="2600" b="1" dirty="0" smtClean="0">
                <a:ea typeface="仿宋" panose="02010609060101010101" charset="-122"/>
              </a:rPr>
              <a:t>Frenchman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的复数为</a:t>
            </a:r>
            <a:r>
              <a:rPr lang="en-US" altLang="zh-CN" sz="2600" b="1" dirty="0" smtClean="0">
                <a:ea typeface="仿宋" panose="02010609060101010101" charset="-122"/>
              </a:rPr>
              <a:t>Frenchmen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；第二空考查</a:t>
            </a:r>
            <a:r>
              <a:rPr lang="en-US" altLang="zh-CN" sz="2600" b="1" dirty="0" smtClean="0">
                <a:ea typeface="仿宋" panose="02010609060101010101" charset="-122"/>
              </a:rPr>
              <a:t>speak French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讲法语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r>
              <a:rPr lang="en-US" altLang="zh-CN" sz="2600" b="1" dirty="0" smtClean="0">
                <a:ea typeface="仿宋" panose="02010609060101010101" charset="-122"/>
              </a:rPr>
              <a:t>France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为名词，意为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法国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。故选</a:t>
            </a:r>
            <a:r>
              <a:rPr lang="en-US" altLang="zh-CN" sz="2600" b="1" dirty="0" smtClean="0">
                <a:ea typeface="仿宋" panose="02010609060101010101" charset="-122"/>
              </a:rPr>
              <a:t>C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zh-CN" altLang="en-US" sz="2600" b="1" dirty="0">
              <a:latin typeface="仿宋" panose="02010609060101010101" charset="-122"/>
              <a:ea typeface="仿宋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79964" y="157382"/>
            <a:ext cx="4781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b="0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zh-CN" sz="3200" b="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8580" y="1535137"/>
            <a:ext cx="109288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There are three ________ in our company. One of them is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John and he can speak ________ well.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Frenchmen; France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err="1" smtClean="0"/>
              <a:t>Frenchmans</a:t>
            </a:r>
            <a:r>
              <a:rPr lang="en-US" altLang="zh-CN" sz="3000" b="1" dirty="0" smtClean="0"/>
              <a:t>; French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Frenchmen; French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err="1" smtClean="0"/>
              <a:t>Frenchmans</a:t>
            </a:r>
            <a:r>
              <a:rPr lang="en-US" altLang="zh-CN" sz="3000" b="1" dirty="0" smtClean="0"/>
              <a:t>; France</a:t>
            </a:r>
            <a:endParaRPr lang="zh-CN" altLang="en-US" sz="3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379976" y="170992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702836" y="1718325"/>
            <a:ext cx="11044800" cy="7375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Learning </a:t>
            </a:r>
            <a:r>
              <a:rPr lang="en-US" altLang="zh-CN" sz="3000" b="1" i="1" dirty="0" smtClean="0"/>
              <a:t>foreign</a:t>
            </a:r>
            <a:r>
              <a:rPr lang="en-US" altLang="zh-CN" sz="3000" b="1" dirty="0" smtClean="0"/>
              <a:t> languages is fun.</a:t>
            </a:r>
            <a:r>
              <a:rPr lang="zh-CN" altLang="zh-CN" sz="3000" b="1" dirty="0" smtClean="0"/>
              <a:t>学外语是有趣的。</a:t>
            </a:r>
            <a:endParaRPr lang="zh-CN" altLang="zh-CN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8003" y="1117609"/>
            <a:ext cx="63427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   </a:t>
            </a:r>
            <a:r>
              <a:rPr lang="en-US" altLang="zh-CN" sz="3000" b="1" dirty="0" smtClean="0"/>
              <a:t>foreign  </a:t>
            </a:r>
            <a:r>
              <a:rPr lang="en-US" altLang="zh-CN" sz="3000" b="1" i="1" dirty="0" smtClean="0"/>
              <a:t>adj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外国的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79964" y="157382"/>
            <a:ext cx="4781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b="0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zh-CN" sz="3200" b="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22088" y="2489528"/>
            <a:ext cx="11532703" cy="144052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搭配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foreign languages </a:t>
            </a:r>
            <a:r>
              <a:rPr lang="zh-CN" altLang="zh-CN" sz="3000" b="1" dirty="0" smtClean="0"/>
              <a:t>外语　</a:t>
            </a:r>
            <a:r>
              <a:rPr lang="en-US" altLang="zh-CN" sz="3000" b="1" dirty="0" smtClean="0"/>
              <a:t>foreign countries </a:t>
            </a:r>
            <a:r>
              <a:rPr lang="zh-CN" altLang="zh-CN" sz="3000" b="1" dirty="0" smtClean="0"/>
              <a:t>外国</a:t>
            </a:r>
          </a:p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7685" y="3499338"/>
            <a:ext cx="1073540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foreign</a:t>
            </a:r>
            <a:r>
              <a:rPr lang="zh-CN" altLang="zh-CN" sz="3000" b="1" dirty="0" smtClean="0"/>
              <a:t>的名词形式为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外国人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，其复数形式为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Some foreigners will visit the Great Wall tomorrow.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一些外国人明天将参观长城。</a:t>
            </a:r>
            <a:endParaRPr lang="zh-CN" altLang="en-US" sz="3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039112" y="4343400"/>
            <a:ext cx="1655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foreigners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29072" y="3691128"/>
            <a:ext cx="1475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foreigner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  <p:bldP spid="4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79964" y="157382"/>
            <a:ext cx="4781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b="0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zh-CN" sz="3200" b="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5462" y="1204546"/>
            <a:ext cx="109991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(1)Many ________ (</a:t>
            </a:r>
            <a:r>
              <a:rPr lang="zh-CN" altLang="zh-CN" sz="3000" b="1" dirty="0" smtClean="0"/>
              <a:t>外国的</a:t>
            </a:r>
            <a:r>
              <a:rPr lang="en-US" altLang="zh-CN" sz="3000" b="1" dirty="0" smtClean="0"/>
              <a:t>) </a:t>
            </a:r>
            <a:r>
              <a:rPr lang="en-US" altLang="zh-CN" sz="3000" b="1" dirty="0" err="1" smtClean="0"/>
              <a:t>travellers</a:t>
            </a:r>
            <a:r>
              <a:rPr lang="en-US" altLang="zh-CN" sz="3000" b="1" dirty="0" smtClean="0"/>
              <a:t> come to visit the Great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Wall every year.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(2)They </a:t>
            </a:r>
            <a:r>
              <a:rPr lang="en-US" altLang="zh-CN" sz="3000" b="1" dirty="0" err="1" smtClean="0"/>
              <a:t>practise</a:t>
            </a:r>
            <a:r>
              <a:rPr lang="en-US" altLang="zh-CN" sz="3000" b="1" dirty="0" smtClean="0"/>
              <a:t> spoken English by talking with ________    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(foreign)</a:t>
            </a:r>
            <a:r>
              <a:rPr lang="zh-CN" altLang="zh-CN" sz="3000" b="1" dirty="0" smtClean="0"/>
              <a:t>．</a:t>
            </a:r>
          </a:p>
          <a:p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15984" y="2724912"/>
            <a:ext cx="1655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foreigners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90672" y="1399032"/>
            <a:ext cx="1118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foreign</a:t>
            </a:r>
            <a:endParaRPr lang="zh-CN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787717" y="1920914"/>
            <a:ext cx="11044800" cy="35180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i="1" dirty="0" smtClean="0"/>
              <a:t> </a:t>
            </a:r>
            <a:r>
              <a:rPr lang="en-US" altLang="zh-CN" sz="3000" b="1" i="1" dirty="0" smtClean="0"/>
              <a:t>During</a:t>
            </a:r>
            <a:r>
              <a:rPr lang="en-US" altLang="zh-CN" sz="3000" b="1" dirty="0" smtClean="0"/>
              <a:t> the week, we can borrow more books from the school library. </a:t>
            </a:r>
            <a:r>
              <a:rPr lang="zh-CN" altLang="zh-CN" sz="3000" b="1" dirty="0" smtClean="0"/>
              <a:t>在本周期间，我们可以从学校图书馆借更多的书。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The sun gives us light and heat </a:t>
            </a:r>
            <a:r>
              <a:rPr lang="en-US" altLang="zh-CN" sz="3000" b="1" i="1" dirty="0" smtClean="0"/>
              <a:t>during</a:t>
            </a:r>
            <a:r>
              <a:rPr lang="en-US" altLang="zh-CN" sz="3000" b="1" dirty="0" smtClean="0"/>
              <a:t> the day.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白天太阳给我们光和热。</a:t>
            </a:r>
          </a:p>
          <a:p>
            <a:pPr>
              <a:lnSpc>
                <a:spcPct val="150000"/>
              </a:lnSpc>
            </a:pP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8003" y="1117609"/>
            <a:ext cx="63427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●3   </a:t>
            </a:r>
            <a:r>
              <a:rPr lang="en-US" altLang="zh-CN" sz="3000" b="1" dirty="0" smtClean="0"/>
              <a:t>during  </a:t>
            </a:r>
            <a:r>
              <a:rPr lang="en-US" altLang="zh-CN" sz="3000" b="1" i="1" dirty="0" smtClean="0"/>
              <a:t>prep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在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期间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79964" y="157382"/>
            <a:ext cx="4781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b="0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zh-CN" sz="3200" b="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72822" y="5022988"/>
            <a:ext cx="11532703" cy="7375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探究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during</a:t>
            </a:r>
            <a:r>
              <a:rPr lang="zh-CN" altLang="zh-CN" sz="3000" b="1" dirty="0" smtClean="0"/>
              <a:t>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在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期间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32993" y="5184648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介词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  <p:bldP spid="4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99741" y="4260415"/>
            <a:ext cx="11426389" cy="24929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考查介词用法。句意：“春节期间你收到微信红包了吗？”“是的。目前传统节日送礼物最流行的方式就是发微信红包了</a:t>
            </a:r>
            <a:r>
              <a:rPr lang="zh-CN" altLang="zh-CN" sz="2600" b="1" dirty="0" smtClean="0"/>
              <a:t>。”</a:t>
            </a:r>
            <a:r>
              <a:rPr lang="en-US" altLang="zh-CN" sz="2600" b="1" dirty="0" smtClean="0"/>
              <a:t>with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和，附着</a:t>
            </a:r>
            <a:r>
              <a:rPr lang="en-US" altLang="zh-CN" sz="2600" b="1" dirty="0" smtClean="0"/>
              <a:t>”</a:t>
            </a:r>
            <a:r>
              <a:rPr lang="zh-CN" altLang="zh-CN" sz="2600" b="1" dirty="0" smtClean="0"/>
              <a:t>；</a:t>
            </a:r>
            <a:r>
              <a:rPr lang="en-US" altLang="zh-CN" sz="2600" b="1" dirty="0" smtClean="0"/>
              <a:t>for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为了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/>
              <a:t>；</a:t>
            </a:r>
            <a:r>
              <a:rPr lang="en-US" altLang="zh-CN" sz="2600" b="1" dirty="0" smtClean="0"/>
              <a:t>during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在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……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期间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/>
              <a:t>；</a:t>
            </a:r>
            <a:r>
              <a:rPr lang="en-US" altLang="zh-CN" sz="2600" b="1" dirty="0" smtClean="0"/>
              <a:t>after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在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……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后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。根据语境可知此处指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春节期间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。故选</a:t>
            </a:r>
            <a:r>
              <a:rPr lang="en-US" altLang="zh-CN" sz="2600" b="1" dirty="0" smtClean="0"/>
              <a:t>C</a:t>
            </a:r>
            <a:r>
              <a:rPr lang="zh-CN" altLang="zh-CN" sz="2600" b="1" dirty="0" smtClean="0"/>
              <a:t>。</a:t>
            </a:r>
            <a:endParaRPr kumimoji="0" lang="zh-CN" altLang="en-US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仿宋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9964" y="157382"/>
            <a:ext cx="4781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b="0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zh-CN" sz="3200" b="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7120" y="884507"/>
            <a:ext cx="11541369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2017·</a:t>
            </a:r>
            <a:r>
              <a:rPr lang="zh-CN" altLang="zh-CN" sz="3000" b="1" dirty="0" smtClean="0"/>
              <a:t>天水</a:t>
            </a:r>
            <a:r>
              <a:rPr lang="en-US" altLang="zh-CN" sz="3000" b="1" dirty="0" smtClean="0"/>
              <a:t>—Did you get </a:t>
            </a:r>
            <a:r>
              <a:rPr lang="en-US" altLang="zh-CN" sz="3000" b="1" dirty="0" err="1" smtClean="0"/>
              <a:t>WeChat</a:t>
            </a:r>
            <a:r>
              <a:rPr lang="en-US" altLang="zh-CN" sz="3000" b="1" dirty="0" smtClean="0"/>
              <a:t> Red ________ the Spring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Festival?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—Yes. It's actually the most popular way of sending traditional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holiday presents now.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with</a:t>
            </a:r>
            <a:r>
              <a:rPr lang="zh-CN" altLang="zh-CN" sz="3000" b="1" dirty="0" smtClean="0"/>
              <a:t>　</a:t>
            </a:r>
            <a:r>
              <a:rPr lang="en-US" altLang="zh-CN" sz="3000" b="1" dirty="0" smtClean="0"/>
              <a:t>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For 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during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after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02966" y="107899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4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13750" y="1739614"/>
            <a:ext cx="11088915" cy="2128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He often listens carefully to my problems and </a:t>
            </a:r>
            <a:r>
              <a:rPr lang="en-US" altLang="zh-CN" sz="3000" b="1" i="1" dirty="0" smtClean="0"/>
              <a:t>offers</a:t>
            </a:r>
            <a:r>
              <a:rPr lang="en-US" altLang="zh-CN" sz="3000" b="1" dirty="0" smtClean="0"/>
              <a:t> me help.</a:t>
            </a:r>
            <a:r>
              <a:rPr lang="zh-CN" altLang="zh-CN" sz="3000" b="1" dirty="0" smtClean="0"/>
              <a:t>他经常认真地倾听我的问题，并给我提供帮助。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He </a:t>
            </a:r>
            <a:r>
              <a:rPr lang="en-US" altLang="zh-CN" sz="3000" b="1" i="1" dirty="0" smtClean="0"/>
              <a:t>offered</a:t>
            </a:r>
            <a:r>
              <a:rPr lang="en-US" altLang="zh-CN" sz="3000" b="1" dirty="0" smtClean="0"/>
              <a:t> me a cup of tea. </a:t>
            </a:r>
            <a:r>
              <a:rPr lang="zh-CN" altLang="zh-CN" sz="3000" b="1" dirty="0" smtClean="0"/>
              <a:t>他主动给我倒了一杯茶。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5410" y="1096786"/>
            <a:ext cx="97971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●4  </a:t>
            </a:r>
            <a:r>
              <a:rPr lang="en-US" altLang="zh-CN" sz="3000" b="1" dirty="0" smtClean="0"/>
              <a:t>offer </a:t>
            </a:r>
            <a:r>
              <a:rPr lang="en-US" altLang="zh-CN" sz="3000" b="1" i="1" dirty="0" err="1" smtClean="0"/>
              <a:t>vt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主动提出，自愿给予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79964" y="157382"/>
            <a:ext cx="4781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b="0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zh-CN" sz="3200" b="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1453" y="3879488"/>
            <a:ext cx="1111903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offer</a:t>
            </a:r>
            <a:r>
              <a:rPr lang="zh-CN" altLang="zh-CN" sz="3000" b="1" dirty="0" smtClean="0"/>
              <a:t>意为“主动提供，自愿给予”，表示“主动做</a:t>
            </a:r>
            <a:r>
              <a:rPr lang="en-US" altLang="zh-CN" sz="3000" b="1" dirty="0" smtClean="0"/>
              <a:t>(</a:t>
            </a:r>
            <a:r>
              <a:rPr lang="zh-CN" altLang="zh-CN" sz="3000" b="1" dirty="0" smtClean="0"/>
              <a:t>某事</a:t>
            </a:r>
            <a:r>
              <a:rPr lang="en-US" altLang="zh-CN" sz="3000" b="1" dirty="0" smtClean="0"/>
              <a:t>)</a:t>
            </a:r>
            <a:r>
              <a:rPr lang="zh-CN" altLang="zh-CN" sz="3000" b="1" dirty="0" smtClean="0"/>
              <a:t>”，也可以指主动提出建议、意见等。固定短语</a:t>
            </a:r>
            <a:r>
              <a:rPr lang="en-US" altLang="zh-CN" sz="3000" b="1" dirty="0" smtClean="0"/>
              <a:t>offer </a:t>
            </a:r>
            <a:r>
              <a:rPr lang="en-US" altLang="zh-CN" sz="3000" b="1" dirty="0" err="1" smtClean="0"/>
              <a:t>sb</a:t>
            </a:r>
            <a:r>
              <a:rPr lang="en-US" altLang="zh-CN" sz="3000" b="1" dirty="0" smtClean="0"/>
              <a:t> </a:t>
            </a:r>
            <a:r>
              <a:rPr lang="en-US" altLang="zh-CN" sz="3000" b="1" dirty="0" err="1" smtClean="0"/>
              <a:t>sth</a:t>
            </a:r>
            <a:r>
              <a:rPr lang="zh-CN" altLang="zh-CN" sz="3000" b="1" dirty="0" smtClean="0"/>
              <a:t>＝</a:t>
            </a:r>
            <a:r>
              <a:rPr lang="en-US" altLang="zh-CN" sz="3000" b="1" dirty="0" smtClean="0"/>
              <a:t>____________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“________________”</a:t>
            </a:r>
            <a:r>
              <a:rPr lang="zh-CN" altLang="zh-CN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491855" y="5452515"/>
            <a:ext cx="2807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 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给某人提供某物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7199" y="5495187"/>
            <a:ext cx="2042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offer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sth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to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sb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09834" y="4515051"/>
            <a:ext cx="11205028" cy="18928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考查动词短语辨析。句意：我的朋友西蒙经常给我提供一些有用的建议。</a:t>
            </a:r>
            <a:r>
              <a:rPr lang="en-US" altLang="zh-CN" sz="2600" b="1" dirty="0" smtClean="0"/>
              <a:t>provide </a:t>
            </a:r>
            <a:r>
              <a:rPr lang="en-US" altLang="zh-CN" sz="2600" b="1" dirty="0" err="1" smtClean="0"/>
              <a:t>sth</a:t>
            </a:r>
            <a:r>
              <a:rPr lang="en-US" altLang="zh-CN" sz="2600" b="1" dirty="0" smtClean="0"/>
              <a:t> for </a:t>
            </a:r>
            <a:r>
              <a:rPr lang="en-US" altLang="zh-CN" sz="2600" b="1" dirty="0" err="1" smtClean="0"/>
              <a:t>sb</a:t>
            </a:r>
            <a:r>
              <a:rPr lang="zh-CN" altLang="zh-CN" sz="2600" b="1" dirty="0" smtClean="0"/>
              <a:t>＝</a:t>
            </a:r>
            <a:r>
              <a:rPr lang="en-US" altLang="zh-CN" sz="2600" b="1" dirty="0" smtClean="0"/>
              <a:t>provide </a:t>
            </a:r>
            <a:r>
              <a:rPr lang="en-US" altLang="zh-CN" sz="2600" b="1" dirty="0" err="1" smtClean="0"/>
              <a:t>sb</a:t>
            </a:r>
            <a:r>
              <a:rPr lang="en-US" altLang="zh-CN" sz="2600" b="1" dirty="0" smtClean="0"/>
              <a:t> with </a:t>
            </a:r>
            <a:r>
              <a:rPr lang="en-US" altLang="zh-CN" sz="2600" b="1" dirty="0" err="1" smtClean="0"/>
              <a:t>sth</a:t>
            </a:r>
            <a:r>
              <a:rPr lang="zh-CN" altLang="zh-CN" sz="2600" b="1" dirty="0" smtClean="0"/>
              <a:t>，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为某人提供某物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/>
              <a:t>；</a:t>
            </a:r>
            <a:r>
              <a:rPr lang="en-US" altLang="zh-CN" sz="2600" b="1" dirty="0" smtClean="0"/>
              <a:t>offer </a:t>
            </a:r>
            <a:r>
              <a:rPr lang="en-US" altLang="zh-CN" sz="2600" b="1" dirty="0" err="1" smtClean="0"/>
              <a:t>sb</a:t>
            </a:r>
            <a:r>
              <a:rPr lang="en-US" altLang="zh-CN" sz="2600" b="1" dirty="0" smtClean="0"/>
              <a:t> </a:t>
            </a:r>
            <a:r>
              <a:rPr lang="en-US" altLang="zh-CN" sz="2600" b="1" dirty="0" err="1" smtClean="0"/>
              <a:t>sth</a:t>
            </a:r>
            <a:r>
              <a:rPr lang="zh-CN" altLang="zh-CN" sz="2600" b="1" dirty="0" smtClean="0"/>
              <a:t>＝</a:t>
            </a:r>
            <a:r>
              <a:rPr lang="en-US" altLang="zh-CN" sz="2600" b="1" dirty="0" smtClean="0"/>
              <a:t>offer </a:t>
            </a:r>
            <a:r>
              <a:rPr lang="en-US" altLang="zh-CN" sz="2600" b="1" dirty="0" err="1" smtClean="0"/>
              <a:t>sth</a:t>
            </a:r>
            <a:r>
              <a:rPr lang="en-US" altLang="zh-CN" sz="2600" b="1" dirty="0" smtClean="0"/>
              <a:t> to </a:t>
            </a:r>
            <a:r>
              <a:rPr lang="en-US" altLang="zh-CN" sz="2600" b="1" dirty="0" err="1" smtClean="0"/>
              <a:t>sb</a:t>
            </a:r>
            <a:r>
              <a:rPr lang="zh-CN" altLang="zh-CN" sz="2600" b="1" dirty="0" smtClean="0"/>
              <a:t>，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主动提出给某人某物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。故答案为</a:t>
            </a:r>
            <a:r>
              <a:rPr lang="en-US" altLang="zh-CN" sz="2600" b="1" dirty="0" smtClean="0"/>
              <a:t>B</a:t>
            </a:r>
            <a:r>
              <a:rPr lang="zh-CN" altLang="zh-CN" sz="2600" b="1" dirty="0" smtClean="0"/>
              <a:t>。</a:t>
            </a:r>
            <a:endParaRPr kumimoji="0" lang="zh-CN" altLang="en-US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仿宋" panose="02010609060101010101" charset="-122"/>
              <a:ea typeface="仿宋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79964" y="157382"/>
            <a:ext cx="4781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b="0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zh-CN" sz="3200" b="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6669" y="1274885"/>
            <a:ext cx="111310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4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My friend Simon often ________some advice ________ me,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which is really very useful.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provides; with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offers; to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offers; for   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provides; to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77256" y="147218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944" y="1191080"/>
            <a:ext cx="111125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●5     </a:t>
            </a:r>
            <a:r>
              <a:rPr lang="en-US" altLang="zh-CN" sz="3000" b="1" dirty="0" smtClean="0"/>
              <a:t>win </a:t>
            </a:r>
            <a:r>
              <a:rPr lang="en-US" altLang="zh-CN" sz="3000" b="1" i="1" dirty="0" err="1" smtClean="0"/>
              <a:t>vt</a:t>
            </a:r>
            <a:r>
              <a:rPr lang="en-US" altLang="zh-CN" sz="3000" b="1" dirty="0" smtClean="0"/>
              <a:t>. &amp; </a:t>
            </a:r>
            <a:r>
              <a:rPr lang="en-US" altLang="zh-CN" sz="3000" b="1" i="1" dirty="0" smtClean="0"/>
              <a:t>vi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赢得；赢，获胜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5371" y="1580390"/>
            <a:ext cx="11698514" cy="2825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Our team </a:t>
            </a:r>
            <a:r>
              <a:rPr lang="en-US" altLang="zh-CN" sz="3000" b="1" i="1" dirty="0" smtClean="0"/>
              <a:t>won</a:t>
            </a:r>
            <a:r>
              <a:rPr lang="en-US" altLang="zh-CN" sz="3000" b="1" dirty="0" smtClean="0"/>
              <a:t> two games last month.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上个月我们队赢了两场比赛。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I am sure he will </a:t>
            </a:r>
            <a:r>
              <a:rPr lang="en-US" altLang="zh-CN" sz="3000" b="1" i="1" dirty="0" smtClean="0"/>
              <a:t>win</a:t>
            </a:r>
            <a:r>
              <a:rPr lang="en-US" altLang="zh-CN" sz="3000" b="1" dirty="0" smtClean="0"/>
              <a:t> the game.</a:t>
            </a:r>
            <a:r>
              <a:rPr lang="zh-CN" altLang="zh-CN" sz="3000" b="1" dirty="0" smtClean="0"/>
              <a:t>我确信他会赢得这场比赛。</a:t>
            </a:r>
          </a:p>
          <a:p>
            <a:pPr>
              <a:lnSpc>
                <a:spcPct val="150000"/>
              </a:lnSpc>
            </a:pPr>
            <a:endParaRPr lang="zh-CN" altLang="zh-CN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79964" y="157382"/>
            <a:ext cx="4781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b="0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zh-CN" sz="3200" b="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6371" y="3731157"/>
            <a:ext cx="11224726" cy="1476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win</a:t>
            </a:r>
            <a:r>
              <a:rPr lang="zh-CN" altLang="zh-CN" sz="3000" b="1" dirty="0" smtClean="0"/>
              <a:t>既可以作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动词，又可以作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动词，其过去式为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420240" y="3945001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及物</a:t>
            </a:r>
            <a:endParaRPr lang="zh-CN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272677" y="3890840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不及物</a:t>
            </a:r>
            <a:endParaRPr lang="zh-CN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192269" y="4544284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won</a:t>
            </a:r>
            <a:endParaRPr lang="zh-CN" alt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8372" y="5463493"/>
            <a:ext cx="10319658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dirty="0" smtClean="0"/>
              <a:t> 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为名词，意为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获胜者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61911" y="5596548"/>
            <a:ext cx="1234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winner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9964" y="157382"/>
            <a:ext cx="4781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b="0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zh-CN" sz="3200" b="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5108" y="1541240"/>
            <a:ext cx="112727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5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2017·</a:t>
            </a:r>
            <a:r>
              <a:rPr lang="zh-CN" altLang="zh-CN" sz="3000" b="1" dirty="0" smtClean="0"/>
              <a:t>无锡</a:t>
            </a:r>
            <a:r>
              <a:rPr lang="en-US" altLang="zh-CN" sz="3000" b="1" dirty="0" smtClean="0"/>
              <a:t>  The ________(win) of this year's Young Star Award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is…Daniel! Well done</a:t>
            </a:r>
            <a:r>
              <a:rPr lang="zh-CN" altLang="zh-CN" sz="3000" b="1" dirty="0" smtClean="0"/>
              <a:t>！</a:t>
            </a:r>
            <a:endParaRPr lang="zh-CN" altLang="en-US" sz="3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088084" y="1727320"/>
            <a:ext cx="1234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winner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173355" y="105156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68254" y="1942315"/>
          <a:ext cx="9430486" cy="3429000"/>
        </p:xfrm>
        <a:graphic>
          <a:graphicData uri="http://schemas.openxmlformats.org/drawingml/2006/table">
            <a:tbl>
              <a:tblPr/>
              <a:tblGrid>
                <a:gridCol w="661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8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1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语言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在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期间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prep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结束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&amp; </a:t>
                      </a:r>
                      <a:r>
                        <a:rPr lang="en-US" altLang="zh-CN" sz="30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vt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棒球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主动提出，自愿给予</a:t>
                      </a:r>
                      <a:r>
                        <a:rPr lang="en-US" altLang="zh-CN" sz="30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vt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279964" y="157382"/>
            <a:ext cx="4781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b="0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zh-CN" sz="3200" b="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94555" y="2098257"/>
            <a:ext cx="1364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language</a:t>
            </a:r>
            <a:endParaRPr lang="zh-CN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770602" y="2828019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during</a:t>
            </a:r>
            <a:endParaRPr lang="zh-CN" alt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032048" y="3408312"/>
            <a:ext cx="66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end</a:t>
            </a:r>
            <a:endParaRPr lang="zh-CN" alt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064895" y="4159795"/>
            <a:ext cx="1261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baseball</a:t>
            </a:r>
            <a:endParaRPr lang="zh-CN" alt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896017" y="4876626"/>
            <a:ext cx="81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offer</a:t>
            </a:r>
            <a:endParaRPr lang="zh-CN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35529" y="3513366"/>
            <a:ext cx="10914743" cy="1476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“learning foreign languages”</a:t>
            </a:r>
            <a:r>
              <a:rPr lang="zh-CN" altLang="zh-CN" sz="3000" b="1" dirty="0" smtClean="0"/>
              <a:t>是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短语，在句中作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，谓语动词用</a:t>
            </a:r>
            <a:r>
              <a:rPr lang="en-US" altLang="zh-CN" sz="3000" b="1" dirty="0" smtClean="0"/>
              <a:t>________________</a:t>
            </a:r>
            <a:r>
              <a:rPr lang="zh-CN" altLang="zh-CN" sz="3000" b="1" dirty="0" smtClean="0"/>
              <a:t>形式。</a:t>
            </a:r>
          </a:p>
        </p:txBody>
      </p:sp>
      <p:sp>
        <p:nvSpPr>
          <p:cNvPr id="4" name="Rectangle 9"/>
          <p:cNvSpPr/>
          <p:nvPr/>
        </p:nvSpPr>
        <p:spPr>
          <a:xfrm>
            <a:off x="746443" y="1147097"/>
            <a:ext cx="142218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171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487971" y="1907595"/>
            <a:ext cx="10564800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●1     </a:t>
            </a:r>
            <a:r>
              <a:rPr lang="en-US" altLang="zh-CN" sz="3000" b="1" dirty="0" smtClean="0"/>
              <a:t>Learning foreign languages is fun.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学外语是有趣的。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/>
              <a:t> </a:t>
            </a:r>
            <a:endParaRPr lang="zh-CN" altLang="zh-CN" sz="3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79964" y="157382"/>
            <a:ext cx="4781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b="0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zh-CN" sz="3200" b="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2358" y="4384281"/>
            <a:ext cx="206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第三人称单数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72118" y="3704577"/>
            <a:ext cx="1493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动名词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9750" y="4341609"/>
            <a:ext cx="1249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主语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37889" grpId="0"/>
      <p:bldP spid="10" grpId="0"/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862975" y="1009835"/>
            <a:ext cx="142218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21357" y="115080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10176" y="4404752"/>
            <a:ext cx="10377713" cy="18928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4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考查非谓语动词。根据句意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积极地去交流是与你的父母、老师以及周围其他人保持良好关系的最好方法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可知此题考查动名词短语作主语，修饰动名词应该用副词。故选</a:t>
            </a:r>
            <a:r>
              <a:rPr lang="en-US" altLang="zh-CN" sz="2600" b="1" dirty="0" smtClean="0"/>
              <a:t>B</a:t>
            </a:r>
            <a:r>
              <a:rPr lang="zh-CN" altLang="zh-CN" sz="2600" b="1" dirty="0" smtClean="0"/>
              <a:t>。</a:t>
            </a:r>
            <a:endParaRPr kumimoji="0" lang="zh-CN" altLang="en-US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仿宋" panose="02010609060101010101" charset="-122"/>
              <a:ea typeface="仿宋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79964" y="157382"/>
            <a:ext cx="4781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b="0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zh-CN" sz="3200" b="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4785" y="1512277"/>
            <a:ext cx="108585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2017·</a:t>
            </a:r>
            <a:r>
              <a:rPr lang="zh-CN" altLang="zh-CN" sz="3000" b="1" dirty="0" smtClean="0"/>
              <a:t>兰州</a:t>
            </a:r>
            <a:r>
              <a:rPr lang="en-US" altLang="zh-CN" sz="3000" b="1" dirty="0" smtClean="0"/>
              <a:t>________is the best way to keep a good relationship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with your parents, teachers and other people around you.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Active communicating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Actively communicating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Actively communication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Active communicate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56385" y="171423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121" grpId="0"/>
      <p:bldP spid="6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8576" y="1518076"/>
            <a:ext cx="10668000" cy="2774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 </a:t>
            </a:r>
            <a:r>
              <a:rPr lang="en-US" altLang="zh-CN" sz="3000" b="1" dirty="0" smtClean="0"/>
              <a:t>During the week, we can borrow more books from the school library.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在本周期间，我们可以从学校图书馆借更多的书。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zh-CN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9506" y="4095425"/>
            <a:ext cx="11845722" cy="73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borrow…from…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“________________”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9964" y="157382"/>
            <a:ext cx="4781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b="0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zh-CN" sz="3200" b="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08776" y="4242816"/>
            <a:ext cx="2034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从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借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79964" y="157382"/>
            <a:ext cx="4781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b="0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zh-CN" sz="3200" b="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9609" y="910273"/>
            <a:ext cx="11075437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辨析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dirty="0" smtClean="0"/>
              <a:t> </a:t>
            </a:r>
            <a:r>
              <a:rPr lang="en-US" altLang="zh-CN" sz="3000" b="1" dirty="0" smtClean="0"/>
              <a:t>lend, borrow</a:t>
            </a:r>
            <a:r>
              <a:rPr lang="zh-CN" altLang="zh-CN" sz="3000" b="1" dirty="0" smtClean="0"/>
              <a:t>与</a:t>
            </a:r>
            <a:r>
              <a:rPr lang="en-US" altLang="zh-CN" sz="3000" b="1" dirty="0" smtClean="0"/>
              <a:t>keep</a:t>
            </a:r>
            <a:endParaRPr lang="zh-CN" altLang="en-US" sz="3000" b="1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73258" y="1661746"/>
          <a:ext cx="11111719" cy="4690800"/>
        </p:xfrm>
        <a:graphic>
          <a:graphicData uri="http://schemas.openxmlformats.org/drawingml/2006/table">
            <a:tbl>
              <a:tblPr/>
              <a:tblGrid>
                <a:gridCol w="1352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9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词条</a:t>
                      </a:r>
                      <a:endParaRPr lang="zh-CN" sz="3000" b="1" i="0" kern="100" baseline="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i="0" kern="100" baseline="0">
                          <a:latin typeface="Times New Roman" panose="02020603050405020304"/>
                          <a:cs typeface="Times New Roman" panose="02020603050405020304"/>
                        </a:rPr>
                        <a:t>含义及用法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i="0" kern="100" baseline="0">
                          <a:latin typeface="Times New Roman" panose="02020603050405020304"/>
                          <a:cs typeface="Courier New" panose="02070309020205020404"/>
                        </a:rPr>
                        <a:t>lend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3000" b="1" i="0" kern="100" baseline="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借</a:t>
                      </a:r>
                      <a:r>
                        <a:rPr lang="en-US" sz="3000" b="1" i="0" kern="100" baseline="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，指</a:t>
                      </a:r>
                      <a:r>
                        <a:rPr lang="en-US" sz="3000" b="1" i="0" kern="100" baseline="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借出</a:t>
                      </a:r>
                      <a:r>
                        <a:rPr lang="en-US" sz="3000" b="1" i="0" kern="100" baseline="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，为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动词，不能与表示一段时间的状语连用。</a:t>
                      </a:r>
                      <a:endParaRPr lang="zh-CN" sz="3000" b="1" i="0" kern="100" baseline="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常用短语：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lend </a:t>
                      </a:r>
                      <a:r>
                        <a:rPr lang="en-US" sz="3000" b="1" i="0" kern="100" baseline="0" dirty="0" err="1">
                          <a:latin typeface="Times New Roman" panose="02020603050405020304"/>
                          <a:cs typeface="Courier New" panose="02070309020205020404"/>
                        </a:rPr>
                        <a:t>sb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i="0" kern="100" baseline="0" dirty="0" err="1">
                          <a:latin typeface="Times New Roman" panose="02020603050405020304"/>
                          <a:cs typeface="Courier New" panose="02070309020205020404"/>
                        </a:rPr>
                        <a:t>sth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＝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____________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3000" b="1" i="0" kern="100" baseline="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i="0" kern="100" baseline="0">
                          <a:latin typeface="Times New Roman" panose="02020603050405020304"/>
                          <a:cs typeface="Courier New" panose="02070309020205020404"/>
                        </a:rPr>
                        <a:t>borrow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3000" b="1" i="0" kern="100" baseline="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借</a:t>
                      </a:r>
                      <a:r>
                        <a:rPr lang="en-US" sz="3000" b="1" i="0" kern="100" baseline="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，指</a:t>
                      </a:r>
                      <a:r>
                        <a:rPr lang="en-US" sz="3000" b="1" i="0" kern="100" baseline="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借入</a:t>
                      </a:r>
                      <a:r>
                        <a:rPr lang="en-US" sz="3000" b="1" i="0" kern="100" baseline="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，为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动词，不能与表示一段时间的状语连用。</a:t>
                      </a:r>
                      <a:endParaRPr lang="zh-CN" sz="3000" b="1" i="0" kern="100" baseline="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常用短语：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borrow </a:t>
                      </a:r>
                      <a:r>
                        <a:rPr lang="en-US" sz="3000" b="1" i="0" kern="100" baseline="0" dirty="0" err="1">
                          <a:latin typeface="Times New Roman" panose="02020603050405020304"/>
                          <a:cs typeface="Courier New" panose="02070309020205020404"/>
                        </a:rPr>
                        <a:t>sb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i="0" kern="100" baseline="0" dirty="0" err="1">
                          <a:latin typeface="Times New Roman" panose="02020603050405020304"/>
                          <a:cs typeface="Courier New" panose="02070309020205020404"/>
                        </a:rPr>
                        <a:t>sth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＝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borrow </a:t>
                      </a:r>
                      <a:r>
                        <a:rPr lang="en-US" sz="3000" b="1" i="0" kern="100" baseline="0" dirty="0" err="1">
                          <a:latin typeface="Times New Roman" panose="02020603050405020304"/>
                          <a:cs typeface="Courier New" panose="02070309020205020404"/>
                        </a:rPr>
                        <a:t>sth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 from </a:t>
                      </a:r>
                      <a:r>
                        <a:rPr lang="en-US" sz="3000" b="1" i="0" kern="100" baseline="0" dirty="0" err="1">
                          <a:latin typeface="Times New Roman" panose="02020603050405020304"/>
                          <a:cs typeface="Courier New" panose="02070309020205020404"/>
                        </a:rPr>
                        <a:t>sb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3000" b="1" i="0" kern="100" baseline="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i="0" kern="100" baseline="0">
                          <a:latin typeface="Times New Roman" panose="02020603050405020304"/>
                          <a:cs typeface="Courier New" panose="02070309020205020404"/>
                        </a:rPr>
                        <a:t>keep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3000" b="1" i="0" kern="100" baseline="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保存，保留</a:t>
                      </a:r>
                      <a:r>
                        <a:rPr lang="en-US" sz="3000" b="1" i="0" kern="100" baseline="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，是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动词，可以与表示一段时间的状语连用。</a:t>
                      </a:r>
                      <a:endParaRPr lang="zh-CN" sz="3000" b="1" i="0" kern="100" baseline="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02413" y="5339558"/>
            <a:ext cx="1536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延续性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50608" y="2313432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短暂性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129272" y="3810000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短暂性</a:t>
            </a:r>
            <a:endParaRPr lang="zh-CN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266329" y="3215999"/>
            <a:ext cx="1922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lend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sth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to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sb</a:t>
            </a:r>
            <a:endParaRPr lang="zh-CN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79964" y="157382"/>
            <a:ext cx="4781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b="0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zh-CN" sz="3200" b="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0921" y="3639126"/>
            <a:ext cx="11150081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考查动词辨析。根据句意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我想向戴维借一辆自行车，但是他昨天把自行车借给丹尼尔了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可知第一空考查动词短语</a:t>
            </a:r>
            <a:r>
              <a:rPr lang="en-US" altLang="zh-CN" sz="2600" b="1" dirty="0" smtClean="0"/>
              <a:t>borrow </a:t>
            </a:r>
            <a:r>
              <a:rPr lang="en-US" altLang="zh-CN" sz="2600" b="1" dirty="0" err="1" smtClean="0"/>
              <a:t>sth</a:t>
            </a:r>
            <a:r>
              <a:rPr lang="en-US" altLang="zh-CN" sz="2600" b="1" dirty="0" smtClean="0"/>
              <a:t> from </a:t>
            </a:r>
            <a:r>
              <a:rPr lang="en-US" altLang="zh-CN" sz="2600" b="1" dirty="0" err="1" smtClean="0"/>
              <a:t>sb</a:t>
            </a:r>
            <a:r>
              <a:rPr lang="zh-CN" altLang="zh-CN" sz="2600" b="1" dirty="0" smtClean="0"/>
              <a:t>，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从某人那里借某物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；第二空考查动词短语</a:t>
            </a:r>
            <a:r>
              <a:rPr lang="en-US" altLang="zh-CN" sz="2600" b="1" dirty="0" smtClean="0"/>
              <a:t>lend </a:t>
            </a:r>
            <a:r>
              <a:rPr lang="en-US" altLang="zh-CN" sz="2600" b="1" dirty="0" err="1" smtClean="0"/>
              <a:t>sth</a:t>
            </a:r>
            <a:r>
              <a:rPr lang="en-US" altLang="zh-CN" sz="2600" b="1" dirty="0" smtClean="0"/>
              <a:t> to </a:t>
            </a:r>
            <a:r>
              <a:rPr lang="en-US" altLang="zh-CN" sz="2600" b="1" dirty="0" err="1" smtClean="0"/>
              <a:t>sb</a:t>
            </a:r>
            <a:r>
              <a:rPr lang="zh-CN" altLang="zh-CN" sz="2600" b="1" dirty="0" smtClean="0"/>
              <a:t>，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将某物借给某人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，根据句中时间状语</a:t>
            </a:r>
            <a:r>
              <a:rPr lang="en-US" altLang="zh-CN" sz="2600" b="1" dirty="0" smtClean="0"/>
              <a:t>yesterday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可知第二分句应该用一般过去时。</a:t>
            </a:r>
            <a:r>
              <a:rPr lang="en-US" altLang="zh-CN" sz="2600" b="1" dirty="0" smtClean="0"/>
              <a:t>lend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的过去式为</a:t>
            </a:r>
            <a:r>
              <a:rPr lang="en-US" altLang="zh-CN" sz="2600" b="1" dirty="0" smtClean="0"/>
              <a:t>lent</a:t>
            </a:r>
            <a:r>
              <a:rPr lang="zh-CN" altLang="zh-CN" sz="2600" b="1" dirty="0" smtClean="0"/>
              <a:t>。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故选</a:t>
            </a:r>
            <a:r>
              <a:rPr lang="en-US" altLang="zh-CN" sz="2600" b="1" dirty="0" smtClean="0"/>
              <a:t>C</a:t>
            </a:r>
            <a:r>
              <a:rPr lang="zh-CN" altLang="zh-CN" sz="2600" b="1" dirty="0" smtClean="0"/>
              <a:t>。</a:t>
            </a:r>
            <a:endParaRPr lang="zh-CN" altLang="en-US" sz="2600" b="1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1055" y="910531"/>
            <a:ext cx="109640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(1)I want to ________ a bike from David, but he ________ it to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Daniel yesterday.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borrow; lend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lend; borrow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borrow; lent  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lend; borrowed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75304" y="111556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79964" y="157382"/>
            <a:ext cx="4781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b="0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zh-CN" sz="3200" b="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9209" y="4105470"/>
            <a:ext cx="1115008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考查延续性动词的用法。句意：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这些书我可以看多久？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一周。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en-US" altLang="zh-CN" sz="2600" b="1" dirty="0" smtClean="0"/>
              <a:t>borrow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借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(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入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)”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，是短暂性动词；</a:t>
            </a:r>
            <a:r>
              <a:rPr lang="en-US" altLang="zh-CN" sz="2600" b="1" dirty="0" smtClean="0"/>
              <a:t>keep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保持，保留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，是延续性动词；</a:t>
            </a:r>
            <a:r>
              <a:rPr lang="en-US" altLang="zh-CN" sz="2600" b="1" dirty="0" smtClean="0"/>
              <a:t>lend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借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(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)”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，是短暂性动词。答语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en-US" altLang="zh-CN" sz="2600" b="1" dirty="0" smtClean="0"/>
              <a:t>For a week.”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属于一段时间，故用延续性动词</a:t>
            </a:r>
            <a:r>
              <a:rPr lang="en-US" altLang="zh-CN" sz="2600" b="1" dirty="0" smtClean="0"/>
              <a:t>keep</a:t>
            </a:r>
            <a:r>
              <a:rPr lang="zh-CN" altLang="zh-CN" sz="2600" b="1" dirty="0" smtClean="0"/>
              <a:t>。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故选</a:t>
            </a:r>
            <a:r>
              <a:rPr lang="en-US" altLang="zh-CN" sz="2600" b="1" dirty="0" smtClean="0"/>
              <a:t>C</a:t>
            </a:r>
            <a:r>
              <a:rPr lang="zh-CN" altLang="zh-CN" sz="2600" b="1" dirty="0" smtClean="0"/>
              <a:t>。</a:t>
            </a:r>
            <a:endParaRPr lang="zh-CN" altLang="en-US" sz="2600" b="1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7008" y="1213338"/>
            <a:ext cx="108321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(2)2017·</a:t>
            </a:r>
            <a:r>
              <a:rPr lang="zh-CN" altLang="zh-CN" sz="3000" b="1" dirty="0" smtClean="0"/>
              <a:t>天水</a:t>
            </a:r>
            <a:r>
              <a:rPr lang="en-US" altLang="zh-CN" sz="3000" b="1" dirty="0" smtClean="0"/>
              <a:t>—How long may I ________ these books?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—For a week.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borrow</a:t>
            </a:r>
            <a:r>
              <a:rPr lang="zh-CN" altLang="zh-CN" sz="3000" b="1" dirty="0" smtClean="0"/>
              <a:t>　</a:t>
            </a:r>
            <a:r>
              <a:rPr lang="en-US" altLang="zh-CN" sz="3000" b="1" dirty="0" smtClean="0"/>
              <a:t>          </a:t>
            </a:r>
            <a:r>
              <a:rPr lang="zh-CN" altLang="zh-CN" sz="3000" b="1" dirty="0" smtClean="0"/>
              <a:t> </a:t>
            </a:r>
            <a:r>
              <a:rPr lang="en-US" altLang="zh-CN" sz="3000" b="1" dirty="0" smtClean="0"/>
              <a:t>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to borrow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keep     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lend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501384" y="138074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2538" y="1016914"/>
            <a:ext cx="11096042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●3 </a:t>
            </a:r>
            <a:r>
              <a:rPr lang="en-US" altLang="zh-CN" sz="3000" b="1" dirty="0" smtClean="0"/>
              <a:t>Near the end of the week, we discuss the books with our classmates in class.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在这一周接近尾声时，我们在课上和同学们讨论所读的书。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zh-CN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15857" y="3386152"/>
            <a:ext cx="10988953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near the end of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“________________”</a:t>
            </a:r>
            <a:r>
              <a:rPr lang="zh-CN" altLang="zh-CN" sz="3000" b="1" dirty="0" smtClean="0"/>
              <a:t>；</a:t>
            </a:r>
            <a:r>
              <a:rPr lang="en-US" altLang="zh-CN" sz="3000" b="1" dirty="0" smtClean="0"/>
              <a:t>discuss </a:t>
            </a:r>
            <a:r>
              <a:rPr lang="en-US" altLang="zh-CN" sz="3000" b="1" dirty="0" err="1" smtClean="0"/>
              <a:t>sth</a:t>
            </a:r>
            <a:r>
              <a:rPr lang="en-US" altLang="zh-CN" sz="3000" b="1" dirty="0" smtClean="0"/>
              <a:t> with </a:t>
            </a:r>
            <a:r>
              <a:rPr lang="en-US" altLang="zh-CN" sz="3000" b="1" dirty="0" err="1" smtClean="0"/>
              <a:t>sb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“________________”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9964" y="157382"/>
            <a:ext cx="4781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b="0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zh-CN" sz="3200" b="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8156" y="3579607"/>
            <a:ext cx="2377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在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快结束时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9425" y="4307541"/>
            <a:ext cx="240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和某人讨论某事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79964" y="157382"/>
            <a:ext cx="4781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b="0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zh-CN" sz="3200" b="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8457" y="1194318"/>
            <a:ext cx="10496939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zh-CN" altLang="zh-CN" dirty="0" smtClean="0"/>
              <a:t> </a:t>
            </a:r>
            <a:r>
              <a:rPr lang="en-US" altLang="zh-CN" sz="3000" b="1" dirty="0" smtClean="0"/>
              <a:t>end</a:t>
            </a:r>
            <a:r>
              <a:rPr lang="zh-CN" altLang="zh-CN" sz="3000" b="1" dirty="0" smtClean="0"/>
              <a:t>的常用短语：</a:t>
            </a:r>
            <a:endParaRPr lang="zh-CN" altLang="en-US" sz="3000" b="1" dirty="0"/>
          </a:p>
        </p:txBody>
      </p:sp>
      <p:pic>
        <p:nvPicPr>
          <p:cNvPr id="4" name="图片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2569" y="2686050"/>
            <a:ext cx="5919861" cy="309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79964" y="157382"/>
            <a:ext cx="4781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b="0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zh-CN" sz="3200" b="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178169"/>
            <a:ext cx="11175023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3. (1)We will have a final exam ________ the term.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near the end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near the end of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at the end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in the end of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55080" y="135331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79964" y="157382"/>
            <a:ext cx="4781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b="0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zh-CN" sz="3200" b="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9209" y="4105470"/>
            <a:ext cx="1115008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考查动词的词义辨析</a:t>
            </a:r>
            <a:r>
              <a:rPr lang="zh-CN" altLang="zh-CN" sz="2600" b="1" dirty="0" smtClean="0"/>
              <a:t>。</a:t>
            </a:r>
            <a:r>
              <a:rPr lang="en-US" altLang="zh-CN" sz="2600" b="1" dirty="0" smtClean="0"/>
              <a:t>keep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保持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/>
              <a:t>；</a:t>
            </a:r>
            <a:r>
              <a:rPr lang="en-US" altLang="zh-CN" sz="2600" b="1" dirty="0" smtClean="0"/>
              <a:t>learn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学习</a:t>
            </a:r>
            <a:r>
              <a:rPr lang="en-US" altLang="zh-CN" sz="2600" b="1" dirty="0" smtClean="0"/>
              <a:t>”</a:t>
            </a:r>
            <a:r>
              <a:rPr lang="zh-CN" altLang="zh-CN" sz="2600" b="1" dirty="0" smtClean="0"/>
              <a:t>；</a:t>
            </a:r>
            <a:r>
              <a:rPr lang="en-US" altLang="zh-CN" sz="2600" b="1" dirty="0" smtClean="0"/>
              <a:t>discuss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讨论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；</a:t>
            </a:r>
            <a:r>
              <a:rPr lang="en-US" altLang="zh-CN" sz="2600" b="1" dirty="0" smtClean="0"/>
              <a:t>choose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选择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。根据句意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它听起来像一个好计划，但是你应该首先和你的父母讨论一下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可知，此题考查动词短语</a:t>
            </a:r>
            <a:r>
              <a:rPr lang="en-US" altLang="zh-CN" sz="2600" b="1" dirty="0" smtClean="0"/>
              <a:t>discuss </a:t>
            </a:r>
            <a:r>
              <a:rPr lang="en-US" altLang="zh-CN" sz="2600" b="1" dirty="0" err="1" smtClean="0"/>
              <a:t>sth</a:t>
            </a:r>
            <a:r>
              <a:rPr lang="en-US" altLang="zh-CN" sz="2600" b="1" dirty="0" smtClean="0"/>
              <a:t> with </a:t>
            </a:r>
            <a:r>
              <a:rPr lang="en-US" altLang="zh-CN" sz="2600" b="1" dirty="0" err="1" smtClean="0"/>
              <a:t>sb</a:t>
            </a:r>
            <a:r>
              <a:rPr lang="zh-CN" altLang="zh-CN" sz="2600" b="1" dirty="0" smtClean="0"/>
              <a:t>，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和某人讨论某事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。故选</a:t>
            </a:r>
            <a:r>
              <a:rPr lang="en-US" altLang="zh-CN" sz="2600" b="1" dirty="0" smtClean="0"/>
              <a:t>C</a:t>
            </a:r>
            <a:r>
              <a:rPr lang="zh-CN" altLang="zh-CN" sz="2600" b="1" dirty="0" smtClean="0"/>
              <a:t>。</a:t>
            </a:r>
            <a:endParaRPr lang="zh-CN" altLang="en-US" sz="2600" b="1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3385" y="1257300"/>
            <a:ext cx="110493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(2)2017·</a:t>
            </a:r>
            <a:r>
              <a:rPr lang="zh-CN" altLang="zh-CN" sz="3000" b="1" dirty="0" smtClean="0"/>
              <a:t>莱芜</a:t>
            </a:r>
            <a:r>
              <a:rPr lang="en-US" altLang="zh-CN" sz="3000" b="1" dirty="0" smtClean="0"/>
              <a:t> It sounds like a good plan, but you should ________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it with your parents first.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keep            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learn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discuss        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choose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318734" y="142646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27570" y="1183438"/>
          <a:ext cx="10893099" cy="3713877"/>
        </p:xfrm>
        <a:graphic>
          <a:graphicData uri="http://schemas.openxmlformats.org/drawingml/2006/table">
            <a:tbl>
              <a:tblPr/>
              <a:tblGrid>
                <a:gridCol w="542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0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38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法语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.________→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法国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外国的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.________→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外国人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讨论，议论</a:t>
                      </a:r>
                      <a:r>
                        <a:rPr lang="en-US" altLang="zh-CN" sz="30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vt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________→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讨论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赢得；赢，获胜 </a:t>
                      </a:r>
                      <a:r>
                        <a:rPr lang="en-US" altLang="zh-CN" sz="30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vt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.&amp;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.________→(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过去式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)________→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获胜者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</a:t>
                      </a:r>
                      <a:endParaRPr lang="zh-CN" altLang="zh-CN" sz="30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279964" y="157382"/>
            <a:ext cx="4781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b="0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zh-CN" sz="3200" b="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55051" y="4197448"/>
            <a:ext cx="1183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winner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15768" y="1536192"/>
            <a:ext cx="1118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French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577840" y="1554480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France</a:t>
            </a:r>
            <a:endParaRPr lang="zh-CN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337560" y="2212848"/>
            <a:ext cx="1118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foreign</a:t>
            </a:r>
            <a:endParaRPr lang="zh-CN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638544" y="2212848"/>
            <a:ext cx="1390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foreigner</a:t>
            </a:r>
            <a:endParaRPr lang="zh-CN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931920" y="2843784"/>
            <a:ext cx="1109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discuss</a:t>
            </a:r>
            <a:endParaRPr lang="zh-CN" alt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22592" y="2834640"/>
            <a:ext cx="1519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discussion</a:t>
            </a:r>
            <a:endParaRPr lang="zh-CN" alt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623022" y="3572077"/>
            <a:ext cx="66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win</a:t>
            </a:r>
            <a:endParaRPr lang="zh-CN" alt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8961120" y="3584448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won</a:t>
            </a:r>
            <a:endParaRPr lang="zh-CN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79964" y="157382"/>
            <a:ext cx="4781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b="0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zh-CN" sz="3200" b="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1909" y="1044907"/>
            <a:ext cx="11096042" cy="1476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●4 </a:t>
            </a:r>
            <a:r>
              <a:rPr lang="en-US" altLang="zh-CN" sz="3000" b="1" dirty="0" smtClean="0"/>
              <a:t>Time seems to go faster when we are reading interesting books.</a:t>
            </a:r>
            <a:r>
              <a:rPr lang="zh-CN" altLang="zh-CN" sz="3000" b="1" dirty="0" smtClean="0"/>
              <a:t>当我们阅读有趣的书时，时间似乎过得更快。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zh-CN" sz="3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09127" y="2715208"/>
            <a:ext cx="9750489" cy="3228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dirty="0" smtClean="0"/>
              <a:t> </a:t>
            </a:r>
            <a:r>
              <a:rPr lang="en-US" altLang="zh-CN" sz="3000" b="1" dirty="0" smtClean="0"/>
              <a:t>seem 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看起来，好像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，常用于下列句型：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(1)</a:t>
            </a:r>
            <a:r>
              <a:rPr lang="zh-CN" altLang="zh-CN" sz="3000" b="1" dirty="0" smtClean="0"/>
              <a:t>主语＋</a:t>
            </a:r>
            <a:r>
              <a:rPr lang="en-US" altLang="zh-CN" sz="3000" b="1" dirty="0" smtClean="0"/>
              <a:t>seem(s)/seemed(</a:t>
            </a:r>
            <a:r>
              <a:rPr lang="zh-CN" altLang="zh-CN" sz="3000" b="1" dirty="0" smtClean="0"/>
              <a:t>＋</a:t>
            </a:r>
            <a:r>
              <a:rPr lang="en-US" altLang="zh-CN" sz="3000" b="1" dirty="0" smtClean="0"/>
              <a:t>to be)</a:t>
            </a:r>
            <a:r>
              <a:rPr lang="zh-CN" altLang="zh-CN" sz="3000" b="1" dirty="0" smtClean="0"/>
              <a:t>＋</a:t>
            </a:r>
            <a:r>
              <a:rPr lang="en-US" altLang="zh-CN" sz="3000" b="1" dirty="0" smtClean="0"/>
              <a:t>____________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</a:t>
            </a:r>
            <a:r>
              <a:rPr lang="zh-CN" altLang="zh-CN" sz="3000" b="1" dirty="0" smtClean="0"/>
              <a:t>主语＋</a:t>
            </a:r>
            <a:r>
              <a:rPr lang="en-US" altLang="zh-CN" sz="3000" b="1" dirty="0" smtClean="0"/>
              <a:t>seem(s)/seemed</a:t>
            </a:r>
            <a:r>
              <a:rPr lang="zh-CN" altLang="zh-CN" sz="3000" b="1" dirty="0" smtClean="0"/>
              <a:t>＋</a:t>
            </a:r>
            <a:r>
              <a:rPr lang="en-US" altLang="zh-CN" sz="3000" b="1" dirty="0" smtClean="0"/>
              <a:t>____________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(3)It seems/seemed</a:t>
            </a:r>
            <a:r>
              <a:rPr lang="zh-CN" altLang="zh-CN" sz="3000" b="1" dirty="0" smtClean="0"/>
              <a:t>＋</a:t>
            </a:r>
            <a:r>
              <a:rPr lang="en-US" altLang="zh-CN" sz="3000" b="1" dirty="0" smtClean="0"/>
              <a:t>____________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4937760"/>
            <a:ext cx="1664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that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从句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7944" y="4239768"/>
            <a:ext cx="1301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不定式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15328" y="3578352"/>
            <a:ext cx="204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名词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/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形容词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79964" y="157382"/>
            <a:ext cx="4781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b="0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zh-CN" sz="3200" b="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239" y="931984"/>
            <a:ext cx="1121019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4. (1)</a:t>
            </a:r>
            <a:r>
              <a:rPr lang="zh-CN" altLang="zh-CN" sz="3000" b="1" dirty="0" smtClean="0"/>
              <a:t>汤姆看上去是一个诚实的男孩。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Tom _________________________________ boy.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(2)</a:t>
            </a:r>
            <a:r>
              <a:rPr lang="zh-CN" altLang="zh-CN" sz="3000" b="1" dirty="0" smtClean="0"/>
              <a:t>他好像在新学校交了许多朋友。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He __________________ many friends in the new school.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(3)</a:t>
            </a:r>
            <a:r>
              <a:rPr lang="zh-CN" altLang="zh-CN" sz="3000" b="1" dirty="0" smtClean="0"/>
              <a:t>似乎没有人知道发生了什么事。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It _____________________________ what has happened.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84248" y="3172968"/>
            <a:ext cx="4151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seemed/seems to make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7040" y="1780032"/>
            <a:ext cx="4151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(1)seems (to be) an honest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4529328"/>
            <a:ext cx="4151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seems that nobody knows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350747" y="1140006"/>
            <a:ext cx="142218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课文回顾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7025" y="124360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" name="TextBox 19"/>
          <p:cNvSpPr txBox="1"/>
          <p:nvPr/>
        </p:nvSpPr>
        <p:spPr>
          <a:xfrm>
            <a:off x="1279964" y="157382"/>
            <a:ext cx="4781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b="0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zh-CN" sz="3200" b="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5" name="图片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7743" y="1855177"/>
            <a:ext cx="12429744" cy="4809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540496" y="5861304"/>
            <a:ext cx="150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baseball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87168" y="2880360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British</a:t>
            </a:r>
            <a:endParaRPr lang="zh-CN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048256" y="5358384"/>
            <a:ext cx="1483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American</a:t>
            </a:r>
            <a:endParaRPr lang="zh-CN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735824" y="1865376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mixed</a:t>
            </a:r>
            <a:endParaRPr lang="zh-CN" alt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902952" y="2267712"/>
            <a:ext cx="1216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French</a:t>
            </a:r>
            <a:endParaRPr lang="zh-CN" alt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973568" y="2606040"/>
            <a:ext cx="1389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Reading</a:t>
            </a:r>
            <a:endParaRPr lang="zh-CN" alt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245352" y="3081528"/>
            <a:ext cx="1307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discuss</a:t>
            </a:r>
            <a:endParaRPr lang="zh-CN" alt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644384" y="4224528"/>
            <a:ext cx="1216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Buddy</a:t>
            </a:r>
            <a:endParaRPr lang="zh-CN" alt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690104" y="5020056"/>
            <a:ext cx="978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offers</a:t>
            </a:r>
            <a:endParaRPr lang="zh-CN" alt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836408" y="5440680"/>
            <a:ext cx="1316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sports</a:t>
            </a:r>
            <a:endParaRPr lang="zh-CN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591751" y="1411376"/>
          <a:ext cx="10561785" cy="4114800"/>
        </p:xfrm>
        <a:graphic>
          <a:graphicData uri="http://schemas.openxmlformats.org/drawingml/2006/table">
            <a:tbl>
              <a:tblPr/>
              <a:tblGrid>
                <a:gridCol w="741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0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453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上八年级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一周两次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打棒球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和某人讨论某事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好像做某事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认真地倾听某人的问题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279964" y="157382"/>
            <a:ext cx="4781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b="0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zh-CN" sz="3200" b="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3008" y="1591056"/>
            <a:ext cx="3509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in Year 8/in the 8th grade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364992" y="2203704"/>
            <a:ext cx="1842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twice a week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346704" y="2907792"/>
            <a:ext cx="1903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play baseball</a:t>
            </a:r>
            <a:endParaRPr lang="zh-CN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672584" y="3639312"/>
            <a:ext cx="2608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discuss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sth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with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sb</a:t>
            </a:r>
            <a:endParaRPr lang="zh-CN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922776" y="4352544"/>
            <a:ext cx="2040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seem to do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sth</a:t>
            </a:r>
            <a:endParaRPr lang="zh-CN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623560" y="4956048"/>
            <a:ext cx="4496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listen carefully to one's problems</a:t>
            </a:r>
            <a:endParaRPr lang="zh-CN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880800" y="1821035"/>
          <a:ext cx="10761785" cy="4114800"/>
        </p:xfrm>
        <a:graphic>
          <a:graphicData uri="http://schemas.openxmlformats.org/drawingml/2006/table">
            <a:tbl>
              <a:tblPr/>
              <a:tblGrid>
                <a:gridCol w="755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6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1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7.bring in ____________ 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8.borrow…from… 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9.do sports ____________ 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10.a mixed school____________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11.near the end of… 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12.on Friday afternoon ____________</a:t>
                      </a:r>
                      <a:endParaRPr lang="en-US" altLang="zh-CN" sz="30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79964" y="157382"/>
            <a:ext cx="4781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b="0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zh-CN" sz="3200" b="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96712" y="5385816"/>
            <a:ext cx="189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在周五下午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57016" y="1975104"/>
            <a:ext cx="173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带进；带来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919472" y="2651760"/>
            <a:ext cx="2034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从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借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913632" y="3291840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做运动</a:t>
            </a:r>
            <a:endParaRPr lang="zh-CN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4005072"/>
            <a:ext cx="2350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一所混合型学校</a:t>
            </a:r>
            <a:endParaRPr lang="zh-CN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047488" y="4663440"/>
            <a:ext cx="2347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在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快结束时</a:t>
            </a:r>
            <a:endParaRPr lang="zh-CN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605212" y="850857"/>
          <a:ext cx="10761785" cy="5080669"/>
        </p:xfrm>
        <a:graphic>
          <a:graphicData uri="http://schemas.openxmlformats.org/drawingml/2006/table">
            <a:tbl>
              <a:tblPr/>
              <a:tblGrid>
                <a:gridCol w="755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6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06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  <a:endParaRPr lang="zh-CN" sz="3000" b="1" kern="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在我所有的科目当中，我最喜欢法语。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all my subjects, I like French ________.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学外语是有趣的。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foreign languages ________ fun.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在本周期间，我们可以从学校图书馆借更多的书。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________the week, we can __________________________ the school library.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79964" y="157382"/>
            <a:ext cx="4781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b="0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zh-CN" sz="3200" b="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2691" y="1847088"/>
            <a:ext cx="1484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Among</a:t>
            </a:r>
            <a:endParaRPr lang="zh-CN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8007133" y="1865376"/>
            <a:ext cx="928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best</a:t>
            </a:r>
            <a:endParaRPr lang="zh-CN" alt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567259" y="3172968"/>
            <a:ext cx="1815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Learning</a:t>
            </a:r>
            <a:endParaRPr lang="zh-CN" alt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531417" y="3236976"/>
            <a:ext cx="506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is</a:t>
            </a:r>
            <a:endParaRPr lang="zh-CN" altLang="en-US" sz="2400" dirty="0"/>
          </a:p>
        </p:txBody>
      </p:sp>
      <p:sp>
        <p:nvSpPr>
          <p:cNvPr id="13" name="TextBox 12"/>
          <p:cNvSpPr txBox="1"/>
          <p:nvPr/>
        </p:nvSpPr>
        <p:spPr>
          <a:xfrm flipH="1">
            <a:off x="1645383" y="4594591"/>
            <a:ext cx="1353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During</a:t>
            </a:r>
            <a:endParaRPr lang="zh-CN" alt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031452" y="4617720"/>
            <a:ext cx="4513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borrow more books from</a:t>
            </a:r>
            <a:endParaRPr lang="zh-CN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96325" y="943294"/>
          <a:ext cx="10761785" cy="5486400"/>
        </p:xfrm>
        <a:graphic>
          <a:graphicData uri="http://schemas.openxmlformats.org/drawingml/2006/table">
            <a:tbl>
              <a:tblPr/>
              <a:tblGrid>
                <a:gridCol w="755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6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656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  <a:endParaRPr lang="zh-CN" sz="3000" b="1" kern="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在这一周接近尾声时，我们在课上和同学们讨论所读的书。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 the week, we ________ the books ________ our classmates in class.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当我们阅读有趣的书时，时间似乎过得更快。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_____________ faster when we are reading interesting books.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他经常认真地倾听我的问题，并给我提供帮助。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 often _______________ my problems and ____________.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79964" y="157382"/>
            <a:ext cx="4781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b="0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zh-CN" sz="3200" b="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41080" y="5870448"/>
            <a:ext cx="2176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offers me help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09928" y="1746504"/>
            <a:ext cx="2205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Near the end of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967728" y="1773936"/>
            <a:ext cx="1109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discuss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591056" y="2468880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with</a:t>
            </a:r>
            <a:endParaRPr lang="zh-CN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414016" y="3822192"/>
            <a:ext cx="1672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seems to go</a:t>
            </a:r>
            <a:endParaRPr lang="zh-CN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779776" y="5879592"/>
            <a:ext cx="2570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listens carefully to</a:t>
            </a:r>
            <a:endParaRPr lang="zh-CN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31548" y="1278872"/>
          <a:ext cx="11107314" cy="4114800"/>
        </p:xfrm>
        <a:graphic>
          <a:graphicData uri="http://schemas.openxmlformats.org/drawingml/2006/table">
            <a:tbl>
              <a:tblPr/>
              <a:tblGrid>
                <a:gridCol w="779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7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1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课文初探</a:t>
                      </a: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判断正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(T)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误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(F)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)1.Nancy's school is a mixed school.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)2.Nancy's </a:t>
                      </a:r>
                      <a:r>
                        <a:rPr lang="en-US" altLang="zh-CN" sz="3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favourite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subject is Biology.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)3.John's school has a Reading Week every year.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)4.John goes to the Buddy Club twice a week.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)5.John's baseball team won two games last month.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79964" y="157382"/>
            <a:ext cx="4781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b="0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zh-CN" sz="3200" b="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81374" y="486837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21715" y="421914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97152" y="212750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27811" y="351685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6157" y="2814021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28911" y="3077021"/>
            <a:ext cx="10174514" cy="2825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Among all my subjects, I like </a:t>
            </a:r>
            <a:r>
              <a:rPr lang="en-US" altLang="zh-CN" sz="3000" b="1" i="1" dirty="0" smtClean="0"/>
              <a:t>French</a:t>
            </a:r>
            <a:r>
              <a:rPr lang="en-US" altLang="zh-CN" sz="3000" b="1" dirty="0" smtClean="0"/>
              <a:t> best.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在我所有的科目当中，我最喜欢法语。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What's this in </a:t>
            </a:r>
            <a:r>
              <a:rPr lang="en-US" altLang="zh-CN" sz="3000" b="1" i="1" dirty="0" smtClean="0"/>
              <a:t>French</a:t>
            </a:r>
            <a:r>
              <a:rPr lang="zh-CN" altLang="zh-CN" sz="3000" b="1" dirty="0" smtClean="0"/>
              <a:t>？这用法语怎么说？</a:t>
            </a:r>
          </a:p>
          <a:p>
            <a:pPr>
              <a:lnSpc>
                <a:spcPct val="150000"/>
              </a:lnSpc>
            </a:pP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39865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69396" y="1050381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901825"/>
            <a:ext cx="1484702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58751" y="5143388"/>
            <a:ext cx="9943200" cy="1476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French</a:t>
            </a:r>
            <a:r>
              <a:rPr lang="zh-CN" altLang="zh-CN" sz="3000" b="1" dirty="0" smtClean="0"/>
              <a:t>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名词，意为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法语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；</a:t>
            </a:r>
            <a:r>
              <a:rPr lang="en-US" altLang="zh-CN" sz="3000" b="1" dirty="0" smtClean="0"/>
              <a:t>French</a:t>
            </a:r>
            <a:r>
              <a:rPr lang="zh-CN" altLang="zh-CN" sz="3000" b="1" dirty="0" smtClean="0"/>
              <a:t>还</a:t>
            </a:r>
            <a:endParaRPr lang="en-US" altLang="zh-CN" sz="3000" b="1" dirty="0" smtClean="0"/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3000" b="1" dirty="0" smtClean="0"/>
              <a:t>可以作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法国</a:t>
            </a:r>
            <a:r>
              <a:rPr lang="en-US" altLang="zh-CN" sz="3000" b="1" dirty="0" smtClean="0"/>
              <a:t>(</a:t>
            </a:r>
            <a:r>
              <a:rPr lang="zh-CN" altLang="zh-CN" sz="3000" b="1" dirty="0" smtClean="0"/>
              <a:t>人</a:t>
            </a:r>
            <a:r>
              <a:rPr lang="en-US" altLang="zh-CN" sz="3000" b="1" dirty="0" smtClean="0"/>
              <a:t>)</a:t>
            </a:r>
            <a:r>
              <a:rPr lang="zh-CN" altLang="zh-CN" sz="3000" b="1" dirty="0" smtClean="0"/>
              <a:t>的；法语的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6063" y="2467426"/>
            <a:ext cx="10363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   </a:t>
            </a:r>
            <a:r>
              <a:rPr lang="en-US" altLang="zh-CN" sz="3000" b="1" dirty="0" smtClean="0"/>
              <a:t>French  </a:t>
            </a:r>
            <a:r>
              <a:rPr lang="en-US" altLang="zh-CN" sz="3000" b="1" i="1" dirty="0" smtClean="0"/>
              <a:t>n</a:t>
            </a:r>
            <a:r>
              <a:rPr lang="zh-CN" altLang="zh-CN" sz="3000" b="1" dirty="0" smtClean="0"/>
              <a:t>．法语　</a:t>
            </a:r>
            <a:endParaRPr lang="zh-CN" altLang="zh-CN" sz="3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279964" y="157382"/>
            <a:ext cx="4781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b="0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zh-CN" sz="3200" b="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22192" y="5330952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不可数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16659" y="6066238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形容词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7170" grpId="0"/>
      <p:bldP spid="11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2355</Words>
  <Application>Microsoft Office PowerPoint</Application>
  <PresentationFormat>宽屏</PresentationFormat>
  <Paragraphs>287</Paragraphs>
  <Slides>32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42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2023-01-16T22:07:39Z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AB2D7330005F4C018F4E5ABDC90D1DE4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