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11" r:id="rId3"/>
    <p:sldId id="295" r:id="rId4"/>
    <p:sldId id="294" r:id="rId5"/>
    <p:sldId id="286" r:id="rId6"/>
    <p:sldId id="300" r:id="rId7"/>
    <p:sldId id="304" r:id="rId8"/>
    <p:sldId id="313" r:id="rId9"/>
    <p:sldId id="307" r:id="rId10"/>
    <p:sldId id="302" r:id="rId11"/>
    <p:sldId id="314" r:id="rId12"/>
    <p:sldId id="301" r:id="rId13"/>
    <p:sldId id="315" r:id="rId14"/>
    <p:sldId id="306" r:id="rId15"/>
    <p:sldId id="274" r:id="rId16"/>
    <p:sldId id="264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13CA40-EDE0-43B5-9BD2-8009619620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5AB5EDB-32AF-40D5-AF42-7F41082BC7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EA1C0-C05B-4ED2-8656-1B644C3DA3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105B4B-7199-4A47-84DE-4C075B88A2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A18463-0537-409F-A36E-D265EB918373}" type="slidenum">
              <a:rPr lang="zh-CN" altLang="en-US" sz="1200" smtClean="0"/>
              <a:t>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8B80142-9B8B-4CA0-87AD-BD728036A3E8}" type="slidenum">
              <a:rPr lang="zh-CN" altLang="en-US" sz="1200" smtClean="0"/>
              <a:t>10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E56157-6A83-47DA-A2EE-D5ECEF59CD57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ACE86F9-FA2D-4D77-907E-0070DAB32133}" type="slidenum">
              <a:rPr lang="zh-CN" altLang="en-US" sz="1200" smtClean="0"/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2A96B86-8865-4D92-A69D-49A650796DD7}" type="slidenum">
              <a:rPr lang="zh-CN" altLang="en-US" sz="1200" smtClean="0"/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31FA158-541D-4CF7-82CE-D9B8C4A8799F}" type="slidenum">
              <a:rPr lang="zh-CN" altLang="en-US" sz="1200" smtClean="0"/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C501CCD-E184-4B7D-87E1-04D4C9F65EA7}" type="slidenum">
              <a:rPr lang="zh-CN" altLang="en-US" sz="1200" smtClean="0"/>
              <a:t>16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675B9E4-A27E-467E-A1C9-C4BFB171DD94}" type="slidenum">
              <a:rPr lang="zh-CN" altLang="en-US" sz="1200" smtClean="0"/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4DF4653-4165-4BB0-8F4A-2F4F7E63133B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F552FA4-2B21-45A2-A5C0-346E0EDCACB4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8F3D3F-BEC9-408D-B3F1-2178893C5ECD}" type="slidenum">
              <a:rPr lang="zh-CN" altLang="en-US" sz="1200" smtClean="0"/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0CD38A6-A965-4160-83D0-62BDE83E134D}" type="slidenum">
              <a:rPr lang="zh-CN" altLang="en-US" sz="1200" smtClean="0"/>
              <a:t>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2469C67-E576-47C5-AA2C-C8DC99059837}" type="slidenum">
              <a:rPr lang="zh-CN" altLang="en-US" sz="1200" smtClean="0"/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2DC5F1-2060-4CCB-9A1B-28EEA160FDFB}" type="slidenum">
              <a:rPr lang="zh-CN" altLang="en-US" sz="1200" smtClean="0"/>
              <a:t>8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00428C-A54C-42B8-B2BA-B449076C8133}" type="slidenum">
              <a:rPr lang="zh-CN" altLang="en-US" sz="1200" smtClean="0"/>
              <a:t>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3315991"/>
            <a:ext cx="7443925" cy="1720077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61CC-AD41-4656-9635-C31C4E6414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8ED2-9DE0-4161-AB62-3D00296CBB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C96F-7B84-4459-A0E4-CBB4556BB5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8763-E7EB-46BC-9BCE-FC8FF219A3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8064-15DD-43E2-9544-9E25974E26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5E38-585B-4E64-B54D-90CD5CFE5D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audio" Target="file:///C:\Users\Administrator\Desktop\&#20154;&#25945;&#26032;&#29256;\&#20116;&#24180;&#32423;\U3%20We%20should%20obey%20the%20rules\Lesson17%20&#25945;&#23398;&#35838;&#20214;\02-128k.mp3" TargetMode="External"/><Relationship Id="rId1" Type="http://schemas.microsoft.com/office/2007/relationships/media" Target="file:///C:\Users\Administrator\Desktop\&#20154;&#25945;&#26032;&#29256;\&#20116;&#24180;&#32423;\U3%20We%20should%20obey%20the%20rules\Lesson17%20&#25945;&#23398;&#35838;&#20214;\02-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file:///C:\Users\Administrator\Desktop\&#20154;&#25945;&#26032;&#29256;\&#20116;&#24180;&#32423;\U3%20We%20should%20obey%20the%20rules\Lesson17%20&#25945;&#23398;&#35838;&#20214;\05-128k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Users\Administrator\Desktop\&#20154;&#25945;&#26032;&#29256;\&#20116;&#24180;&#32423;\U3%20We%20should%20obey%20the%20rules\Lesson17%20&#25945;&#23398;&#35838;&#20214;\04-128k.mp3" TargetMode="External"/><Relationship Id="rId1" Type="http://schemas.microsoft.com/office/2007/relationships/media" Target="file:///C:\Users\Administrator\Desktop\&#20154;&#25945;&#26032;&#29256;\&#20116;&#24180;&#32423;\U3%20We%20should%20obey%20the%20rules\Lesson17%20&#25945;&#23398;&#35838;&#20214;\04-128k.mp3" TargetMode="Externa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8.png"/><Relationship Id="rId4" Type="http://schemas.openxmlformats.org/officeDocument/2006/relationships/audio" Target="file:///C:\Users\Administrator\Desktop\&#20154;&#25945;&#26032;&#29256;\&#20116;&#24180;&#32423;\U3%20We%20should%20obey%20the%20rules\Lesson17%20&#25945;&#23398;&#35838;&#20214;\05-128k.mp3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file:///C:\Users\Administrator\Desktop\&#20154;&#25945;&#26032;&#29256;\&#20116;&#24180;&#32423;\U3%20We%20should%20obey%20the%20rules\Lesson17%20&#25945;&#23398;&#35838;&#20214;\03-128k.mp3" TargetMode="External"/><Relationship Id="rId7" Type="http://schemas.openxmlformats.org/officeDocument/2006/relationships/image" Target="../media/image30.png"/><Relationship Id="rId2" Type="http://schemas.openxmlformats.org/officeDocument/2006/relationships/audio" Target="file:///C:\Users\Administrator\Desktop\&#20154;&#25945;&#26032;&#29256;\&#20116;&#24180;&#32423;\U3%20We%20should%20obey%20the%20rules\Lesson17%20&#25945;&#23398;&#35838;&#20214;\06-128k.mp3" TargetMode="External"/><Relationship Id="rId1" Type="http://schemas.microsoft.com/office/2007/relationships/media" Target="file:///C:\Users\Administrator\Desktop\&#20154;&#25945;&#26032;&#29256;\&#20116;&#24180;&#32423;\U3%20We%20should%20obey%20the%20rules\Lesson17%20&#25945;&#23398;&#35838;&#20214;\06-128k.mp3" TargetMode="Externa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2.png"/><Relationship Id="rId4" Type="http://schemas.openxmlformats.org/officeDocument/2006/relationships/audio" Target="file:///C:\Users\Administrator\Desktop\&#20154;&#25945;&#26032;&#29256;\&#20116;&#24180;&#32423;\U3%20We%20should%20obey%20the%20rules\Lesson17%20&#25945;&#23398;&#35838;&#20214;\03-128k.mp3" TargetMode="Externa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16_Let&#8217;s_chant&#35838;&#25991;&#21160;&#30011;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17_Just_talk&#35838;&#25991;&#21160;&#30011;.swf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file:///C:\Users\Administrator\Desktop\&#20154;&#25945;&#26032;&#29256;\&#20116;&#24180;&#32423;\U3%20We%20should%20obey%20the%20rules\Lesson17%20&#25945;&#23398;&#35838;&#20214;\01-128k.mp3" TargetMode="External"/><Relationship Id="rId1" Type="http://schemas.microsoft.com/office/2007/relationships/media" Target="file:///C:\Users\Administrator\Desktop\&#20154;&#25945;&#26032;&#29256;\&#20116;&#24180;&#32423;\U3%20We%20should%20obey%20the%20rules\Lesson17%20&#25945;&#23398;&#35838;&#20214;\01-128k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93723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b="1" i="0" dirty="0" smtClean="0">
                <a:solidFill>
                  <a:schemeClr val="tx1"/>
                </a:solidFill>
                <a:latin typeface="Adobe Caslon Pro Bold" pitchFamily="18" charset="0"/>
              </a:rPr>
              <a:t>Unit 3 We should obey the rules.</a:t>
            </a:r>
            <a:endParaRPr lang="zh-CN" altLang="en-US" sz="4800" b="1" i="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60648"/>
            <a:ext cx="298767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06823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人教精通版英语五年级下册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2528908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1888" y="2139950"/>
            <a:ext cx="4267200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5" name="02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890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4375" y="5621338"/>
            <a:ext cx="7643813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mustn’t  ________ on the ground.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786188" y="5643563"/>
            <a:ext cx="91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spit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49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6175" y="2212975"/>
            <a:ext cx="344487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975" y="2212975"/>
            <a:ext cx="3359150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4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1450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1500" y="5911850"/>
            <a:ext cx="7643813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mustn’t  ________ the flowers.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" y="5143500"/>
            <a:ext cx="7643813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 ____________ the grass.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43250" y="5143500"/>
            <a:ext cx="175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keep off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643313" y="5916613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pick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17" name="05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145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6638" y="2206625"/>
            <a:ext cx="3048000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8575" y="2212975"/>
            <a:ext cx="2987675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75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16" name="06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145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4313" y="5840413"/>
            <a:ext cx="91440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 _______________ young children.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3" y="5072063"/>
            <a:ext cx="7643812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mustn’t _________.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213100" y="5130800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litter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82825" y="5857875"/>
            <a:ext cx="357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good care of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1" name="03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95450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5" name="矩形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3038" y="877888"/>
            <a:ext cx="29860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6" name="组合 9"/>
          <p:cNvGrpSpPr/>
          <p:nvPr/>
        </p:nvGrpSpPr>
        <p:grpSpPr bwMode="auto">
          <a:xfrm>
            <a:off x="1422400" y="3797300"/>
            <a:ext cx="6149975" cy="2917825"/>
            <a:chOff x="1571604" y="4071942"/>
            <a:chExt cx="5506720" cy="2488453"/>
          </a:xfrm>
        </p:grpSpPr>
        <p:pic>
          <p:nvPicPr>
            <p:cNvPr id="33798" name="Picture 8" descr="c:\users\administrator\appdata\roaming\360se6\User Data\temp\2005060311512663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3570" y="5736848"/>
              <a:ext cx="1071570" cy="82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024"/>
            <a:stretch>
              <a:fillRect/>
            </a:stretch>
          </p:blipFill>
          <p:spPr bwMode="auto">
            <a:xfrm>
              <a:off x="1571604" y="4071942"/>
              <a:ext cx="5506720" cy="22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圆角矩形标注 10"/>
          <p:cNvSpPr/>
          <p:nvPr/>
        </p:nvSpPr>
        <p:spPr>
          <a:xfrm>
            <a:off x="1428750" y="2071688"/>
            <a:ext cx="6143625" cy="1000125"/>
          </a:xfrm>
          <a:prstGeom prst="wedgeRoundRectCallout">
            <a:avLst>
              <a:gd name="adj1" fmla="val 2497"/>
              <a:gd name="adj2" fmla="val 9098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</a:rPr>
              <a:t>You must keep off the grass.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&gt;&gt;Practice</a:t>
            </a:r>
            <a:endParaRPr lang="zh-CN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50" y="1614488"/>
            <a:ext cx="8786813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cross the street now. You ________ wait for the green light.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838450"/>
            <a:ext cx="68580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pick the flowers.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3562350"/>
            <a:ext cx="68580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spit on the ground.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4338638"/>
            <a:ext cx="3714750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litter.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0" y="5133975"/>
            <a:ext cx="6643688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keep off the grass.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50" y="5848350"/>
            <a:ext cx="8429625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You ________ take good care of young children.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4825" name="矩形 12"/>
          <p:cNvSpPr>
            <a:spLocks noChangeArrowheads="1"/>
          </p:cNvSpPr>
          <p:nvPr/>
        </p:nvSpPr>
        <p:spPr bwMode="auto">
          <a:xfrm>
            <a:off x="2884488" y="100012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6" name="矩形 13"/>
          <p:cNvSpPr>
            <a:spLocks noChangeArrowheads="1"/>
          </p:cNvSpPr>
          <p:nvPr/>
        </p:nvSpPr>
        <p:spPr bwMode="auto">
          <a:xfrm>
            <a:off x="4446588" y="100012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358063" y="1643063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143000" y="1643063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143000" y="2857500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43000" y="35718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43000" y="4357688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312863" y="519112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312863" y="5905500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588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88" y="1704975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如何表达必须和禁止做某事？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88" y="2428875"/>
            <a:ext cx="485775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must/mustn’t…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88" y="3143250"/>
            <a:ext cx="6215062" cy="171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例如：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must keep off the grass.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mustn’t pick the flowers.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0188" y="1539875"/>
            <a:ext cx="7000875" cy="403225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在公共场所必须做和禁止做哪些事情？请列出一个清单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Lesson18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507628" y="614387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65900" y="6072188"/>
            <a:ext cx="1193800" cy="614362"/>
            <a:chOff x="4136" y="3825"/>
            <a:chExt cx="752" cy="387"/>
          </a:xfrm>
        </p:grpSpPr>
        <p:pic>
          <p:nvPicPr>
            <p:cNvPr id="36868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6" y="3825"/>
              <a:ext cx="752" cy="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92200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84213" y="1484313"/>
            <a:ext cx="2601912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920875"/>
            <a:ext cx="6169025" cy="86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5214938"/>
            <a:ext cx="10906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2535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188753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人教新版\五年级\U3\KEEPYO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444750"/>
            <a:ext cx="2541588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istrator\Desktop\人教新版\五年级\U3\DOHOUS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513" y="2419350"/>
            <a:ext cx="254158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1563" y="1571625"/>
            <a:ext cx="6572250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should…/You shouldn’t…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Picture 5" descr="C:\Users\Administrator\Desktop\人教新版\五年级\U3\GOHOME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657725"/>
            <a:ext cx="2541588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人教新版\五年级\U3\PRACTI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7488" y="4705350"/>
            <a:ext cx="262731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pic>
        <p:nvPicPr>
          <p:cNvPr id="24579" name="Picture 7" descr="c:\users\administrator\appdata\roaming\360se6\User Data\temp\012652pyz4p47r1ykdi70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13138"/>
            <a:ext cx="45005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c:\users\administrator\appdata\roaming\360se6\User Data\temp\t01973e38dc30a90f6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BFFCE"/>
              </a:clrFrom>
              <a:clrTo>
                <a:srgbClr val="EBFF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802063"/>
            <a:ext cx="3095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7250" y="1214438"/>
            <a:ext cx="62865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you think of them?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2000250"/>
            <a:ext cx="628650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 they obey the rules?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&gt;&gt;Presentation</a:t>
            </a:r>
            <a:endParaRPr lang="zh-CN" altLang="en-US" dirty="0" smtClean="0"/>
          </a:p>
        </p:txBody>
      </p:sp>
      <p:pic>
        <p:nvPicPr>
          <p:cNvPr id="25605" name="Picture 5" descr="C:\Users\Administrator\Desktop\人教新版\五年级\U3\JUTALK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1262063"/>
            <a:ext cx="4518025" cy="53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11" descr="c:\users\administrator\appdata\roaming\360se6\User Data\temp\t01397d3f6952437e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4357688"/>
            <a:ext cx="24336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75" y="1571625"/>
            <a:ext cx="2786063" cy="225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Look at the picture and discuss.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38" y="1957388"/>
            <a:ext cx="7072312" cy="82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0388" y="5062538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5" name="矩形 4"/>
          <p:cNvSpPr/>
          <p:nvPr/>
        </p:nvSpPr>
        <p:spPr>
          <a:xfrm>
            <a:off x="1143000" y="1643063"/>
            <a:ext cx="15335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1155700" y="3087688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加号 7"/>
          <p:cNvSpPr/>
          <p:nvPr/>
        </p:nvSpPr>
        <p:spPr>
          <a:xfrm>
            <a:off x="5000625" y="2357438"/>
            <a:ext cx="714375" cy="785812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右大括号 8"/>
          <p:cNvSpPr/>
          <p:nvPr/>
        </p:nvSpPr>
        <p:spPr>
          <a:xfrm>
            <a:off x="4143375" y="1928813"/>
            <a:ext cx="500063" cy="1714500"/>
          </a:xfrm>
          <a:prstGeom prst="rightBrace">
            <a:avLst>
              <a:gd name="adj1" fmla="val 5266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43625" y="2286000"/>
            <a:ext cx="2214563" cy="973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V.</a:t>
            </a:r>
            <a:r>
              <a:rPr lang="zh-CN" altLang="en-US" sz="4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原形</a:t>
            </a:r>
          </a:p>
        </p:txBody>
      </p:sp>
      <p:sp>
        <p:nvSpPr>
          <p:cNvPr id="11" name="等于号 10"/>
          <p:cNvSpPr/>
          <p:nvPr/>
        </p:nvSpPr>
        <p:spPr>
          <a:xfrm rot="5400000">
            <a:off x="2000251" y="4071937"/>
            <a:ext cx="785812" cy="500063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214438" y="4714875"/>
            <a:ext cx="25669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 not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27658" name="Picture 2" descr="c:\users\administrator\appdata\roaming\360se6\User Data\temp\20079241144196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5720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219450"/>
            <a:ext cx="15716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219450"/>
            <a:ext cx="15001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28677" name="Picture 2" descr="c:\users\administrator\appdata\roaming\360se6\User Data\temp\20079241144196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857750"/>
            <a:ext cx="2500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143000"/>
            <a:ext cx="1450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214438"/>
            <a:ext cx="15001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928813" y="3576638"/>
            <a:ext cx="153352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215063" y="3576638"/>
            <a:ext cx="2222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mustn’t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57375" y="1571625"/>
            <a:ext cx="20351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should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34100" y="1571625"/>
            <a:ext cx="272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shouldn’t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174875" y="2357438"/>
            <a:ext cx="11112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应该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640513" y="2357438"/>
            <a:ext cx="1574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不应该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143125" y="4362450"/>
            <a:ext cx="1111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86563" y="4362450"/>
            <a:ext cx="1111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禁止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1888" y="2146300"/>
            <a:ext cx="4340225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28750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5" y="5621338"/>
            <a:ext cx="7643813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 mustn’t  ________ the street now.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714750" y="5643563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cross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dd190682bed30413c855c42673d565c815bc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299</Words>
  <Application>Microsoft Office PowerPoint</Application>
  <PresentationFormat>全屏显示(4:3)</PresentationFormat>
  <Paragraphs>93</Paragraphs>
  <Slides>16</Slides>
  <Notes>15</Notes>
  <HiddenSlides>0</HiddenSlides>
  <MMClips>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Adobe Caslon Pro Bold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3 We should obey the rules.</vt:lpstr>
      <vt:lpstr>&gt;&gt;Warm-up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22B46BC44EFA45C180F598A1CE15AB2B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