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7" r:id="rId2"/>
    <p:sldId id="282" r:id="rId3"/>
    <p:sldId id="283" r:id="rId4"/>
    <p:sldId id="284" r:id="rId5"/>
    <p:sldId id="271" r:id="rId6"/>
    <p:sldId id="260" r:id="rId7"/>
    <p:sldId id="262" r:id="rId8"/>
    <p:sldId id="263" r:id="rId9"/>
    <p:sldId id="264" r:id="rId10"/>
    <p:sldId id="288" r:id="rId11"/>
    <p:sldId id="276" r:id="rId12"/>
    <p:sldId id="266" r:id="rId13"/>
    <p:sldId id="281" r:id="rId14"/>
    <p:sldId id="278" r:id="rId15"/>
    <p:sldId id="279" r:id="rId16"/>
    <p:sldId id="280" r:id="rId17"/>
    <p:sldId id="277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83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image" Target="../media/image57.emf"/><Relationship Id="rId1" Type="http://schemas.openxmlformats.org/officeDocument/2006/relationships/image" Target="../media/image56.emf"/><Relationship Id="rId5" Type="http://schemas.openxmlformats.org/officeDocument/2006/relationships/image" Target="../media/image60.emf"/><Relationship Id="rId4" Type="http://schemas.openxmlformats.org/officeDocument/2006/relationships/image" Target="../media/image59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emf"/><Relationship Id="rId2" Type="http://schemas.openxmlformats.org/officeDocument/2006/relationships/image" Target="../media/image62.emf"/><Relationship Id="rId1" Type="http://schemas.openxmlformats.org/officeDocument/2006/relationships/image" Target="../media/image61.emf"/><Relationship Id="rId6" Type="http://schemas.openxmlformats.org/officeDocument/2006/relationships/image" Target="../media/image66.emf"/><Relationship Id="rId5" Type="http://schemas.openxmlformats.org/officeDocument/2006/relationships/image" Target="../media/image65.emf"/><Relationship Id="rId4" Type="http://schemas.openxmlformats.org/officeDocument/2006/relationships/image" Target="../media/image64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emf"/><Relationship Id="rId7" Type="http://schemas.openxmlformats.org/officeDocument/2006/relationships/image" Target="../media/image74.emf"/><Relationship Id="rId2" Type="http://schemas.openxmlformats.org/officeDocument/2006/relationships/image" Target="../media/image69.emf"/><Relationship Id="rId1" Type="http://schemas.openxmlformats.org/officeDocument/2006/relationships/image" Target="../media/image68.emf"/><Relationship Id="rId6" Type="http://schemas.openxmlformats.org/officeDocument/2006/relationships/image" Target="../media/image73.emf"/><Relationship Id="rId5" Type="http://schemas.openxmlformats.org/officeDocument/2006/relationships/image" Target="../media/image72.emf"/><Relationship Id="rId4" Type="http://schemas.openxmlformats.org/officeDocument/2006/relationships/image" Target="../media/image7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Relationship Id="rId4" Type="http://schemas.openxmlformats.org/officeDocument/2006/relationships/image" Target="../media/image2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1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1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75B29-5520-4C5A-9AB4-69B801E74E5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128FF-57E6-4C2A-AAB7-E57A59CB05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28FF-57E6-4C2A-AAB7-E57A59CB05DA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28FF-57E6-4C2A-AAB7-E57A59CB05DA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B7FE3-9F5A-4BC7-B79B-AAB090F480B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D89F0-1CAA-481F-88D0-C6273C85404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DA36AA9-B6E7-4D62-B429-CA5DBC31285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392CB-5FE4-4C83-926C-6F3A25C4F5A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E5F88-6696-454A-A9A1-2D15A87AFD1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57BFD-203D-457B-84AB-18E29D5B11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E6175-6D33-456C-800B-B5EEA2979D0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1B335-7B7E-47E8-8DC5-AB3E33FEF38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F89A1-BB43-4464-B1B8-D91D8809802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1673E-B9F9-4250-B6F3-6EFADFE03AD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6B9A4-857C-47BC-B532-9A5857DB2AC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9E4837F-E8D2-4199-BD6B-5821FE5C7FF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slide" Target="slide8.xml"/><Relationship Id="rId3" Type="http://schemas.openxmlformats.org/officeDocument/2006/relationships/audio" Target="../media/audio2.wav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53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9.wmf"/><Relationship Id="rId11" Type="http://schemas.openxmlformats.org/officeDocument/2006/relationships/image" Target="../media/image52.GI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51.wmf"/><Relationship Id="rId4" Type="http://schemas.openxmlformats.org/officeDocument/2006/relationships/audio" Target="../media/audio3.wav"/><Relationship Id="rId9" Type="http://schemas.openxmlformats.org/officeDocument/2006/relationships/oleObject" Target="../embeddings/oleObject4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5.GIF"/><Relationship Id="rId5" Type="http://schemas.openxmlformats.org/officeDocument/2006/relationships/image" Target="../media/image27.wmf"/><Relationship Id="rId4" Type="http://schemas.openxmlformats.org/officeDocument/2006/relationships/oleObject" Target="../embeddings/oleObject4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58.emf"/><Relationship Id="rId3" Type="http://schemas.openxmlformats.org/officeDocument/2006/relationships/audio" Target="../media/audio1.wav"/><Relationship Id="rId7" Type="http://schemas.openxmlformats.org/officeDocument/2006/relationships/image" Target="../media/image48.GIF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60.e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49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6.GIF"/><Relationship Id="rId11" Type="http://schemas.openxmlformats.org/officeDocument/2006/relationships/image" Target="../media/image57.emf"/><Relationship Id="rId5" Type="http://schemas.openxmlformats.org/officeDocument/2006/relationships/image" Target="../media/image15.GIF"/><Relationship Id="rId15" Type="http://schemas.openxmlformats.org/officeDocument/2006/relationships/image" Target="../media/image59.emf"/><Relationship Id="rId10" Type="http://schemas.openxmlformats.org/officeDocument/2006/relationships/oleObject" Target="../embeddings/oleObject46.bin"/><Relationship Id="rId4" Type="http://schemas.openxmlformats.org/officeDocument/2006/relationships/audio" Target="../media/audio2.wav"/><Relationship Id="rId9" Type="http://schemas.openxmlformats.org/officeDocument/2006/relationships/image" Target="../media/image56.emf"/><Relationship Id="rId14" Type="http://schemas.openxmlformats.org/officeDocument/2006/relationships/oleObject" Target="../embeddings/oleObject4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65.emf"/><Relationship Id="rId18" Type="http://schemas.openxmlformats.org/officeDocument/2006/relationships/image" Target="../media/image66.emf"/><Relationship Id="rId3" Type="http://schemas.openxmlformats.org/officeDocument/2006/relationships/audio" Target="../media/audio2.wav"/><Relationship Id="rId7" Type="http://schemas.openxmlformats.org/officeDocument/2006/relationships/image" Target="../media/image62.emf"/><Relationship Id="rId12" Type="http://schemas.openxmlformats.org/officeDocument/2006/relationships/oleObject" Target="../embeddings/oleObject54.bin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6" Type="http://schemas.openxmlformats.org/officeDocument/2006/relationships/slide" Target="slide5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64.emf"/><Relationship Id="rId5" Type="http://schemas.openxmlformats.org/officeDocument/2006/relationships/image" Target="../media/image61.emf"/><Relationship Id="rId15" Type="http://schemas.openxmlformats.org/officeDocument/2006/relationships/image" Target="../media/image54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63.emf"/><Relationship Id="rId14" Type="http://schemas.openxmlformats.org/officeDocument/2006/relationships/image" Target="../media/image67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GIF"/><Relationship Id="rId13" Type="http://schemas.openxmlformats.org/officeDocument/2006/relationships/oleObject" Target="../embeddings/oleObject58.bin"/><Relationship Id="rId18" Type="http://schemas.openxmlformats.org/officeDocument/2006/relationships/image" Target="../media/image72.emf"/><Relationship Id="rId3" Type="http://schemas.openxmlformats.org/officeDocument/2006/relationships/audio" Target="../media/audio1.wav"/><Relationship Id="rId21" Type="http://schemas.openxmlformats.org/officeDocument/2006/relationships/oleObject" Target="../embeddings/oleObject62.bin"/><Relationship Id="rId7" Type="http://schemas.openxmlformats.org/officeDocument/2006/relationships/slide" Target="slide8.xml"/><Relationship Id="rId12" Type="http://schemas.openxmlformats.org/officeDocument/2006/relationships/image" Target="../media/image69.emf"/><Relationship Id="rId17" Type="http://schemas.openxmlformats.org/officeDocument/2006/relationships/oleObject" Target="../embeddings/oleObject60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71.emf"/><Relationship Id="rId20" Type="http://schemas.openxmlformats.org/officeDocument/2006/relationships/image" Target="../media/image73.e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6.GIF"/><Relationship Id="rId11" Type="http://schemas.openxmlformats.org/officeDocument/2006/relationships/oleObject" Target="../embeddings/oleObject57.bin"/><Relationship Id="rId5" Type="http://schemas.openxmlformats.org/officeDocument/2006/relationships/image" Target="../media/image15.GIF"/><Relationship Id="rId15" Type="http://schemas.openxmlformats.org/officeDocument/2006/relationships/oleObject" Target="../embeddings/oleObject59.bin"/><Relationship Id="rId10" Type="http://schemas.openxmlformats.org/officeDocument/2006/relationships/image" Target="../media/image68.emf"/><Relationship Id="rId19" Type="http://schemas.openxmlformats.org/officeDocument/2006/relationships/oleObject" Target="../embeddings/oleObject61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70.emf"/><Relationship Id="rId22" Type="http://schemas.openxmlformats.org/officeDocument/2006/relationships/image" Target="../media/image74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75.wmf"/><Relationship Id="rId4" Type="http://schemas.openxmlformats.org/officeDocument/2006/relationships/oleObject" Target="../embeddings/oleObject6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9.e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1.bin"/><Relationship Id="rId12" Type="http://schemas.openxmlformats.org/officeDocument/2006/relationships/image" Target="../media/image6.emf"/><Relationship Id="rId17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8.emf"/><Relationship Id="rId20" Type="http://schemas.openxmlformats.org/officeDocument/2006/relationships/image" Target="../media/image10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GIF"/><Relationship Id="rId11" Type="http://schemas.openxmlformats.org/officeDocument/2006/relationships/oleObject" Target="../embeddings/oleObject3.bin"/><Relationship Id="rId5" Type="http://schemas.openxmlformats.org/officeDocument/2006/relationships/image" Target="../media/image11.GIF"/><Relationship Id="rId15" Type="http://schemas.openxmlformats.org/officeDocument/2006/relationships/oleObject" Target="../embeddings/oleObject5.bin"/><Relationship Id="rId10" Type="http://schemas.openxmlformats.org/officeDocument/2006/relationships/image" Target="../media/image5.emf"/><Relationship Id="rId19" Type="http://schemas.openxmlformats.org/officeDocument/2006/relationships/oleObject" Target="../embeddings/oleObject7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2.bin"/><Relationship Id="rId1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5.GIF"/><Relationship Id="rId7" Type="http://schemas.openxmlformats.org/officeDocument/2006/relationships/image" Target="../media/image12.GI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GIF"/><Relationship Id="rId11" Type="http://schemas.openxmlformats.org/officeDocument/2006/relationships/image" Target="../media/image14.emf"/><Relationship Id="rId5" Type="http://schemas.openxmlformats.org/officeDocument/2006/relationships/slide" Target="slide15.xml"/><Relationship Id="rId10" Type="http://schemas.openxmlformats.org/officeDocument/2006/relationships/oleObject" Target="../embeddings/oleObject9.bin"/><Relationship Id="rId4" Type="http://schemas.openxmlformats.org/officeDocument/2006/relationships/image" Target="../media/image16.GIF"/><Relationship Id="rId9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13" Type="http://schemas.openxmlformats.org/officeDocument/2006/relationships/oleObject" Target="../embeddings/oleObject13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9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GIF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15.GIF"/><Relationship Id="rId15" Type="http://schemas.openxmlformats.org/officeDocument/2006/relationships/image" Target="../media/image21.GIF"/><Relationship Id="rId10" Type="http://schemas.openxmlformats.org/officeDocument/2006/relationships/image" Target="../media/image18.emf"/><Relationship Id="rId4" Type="http://schemas.openxmlformats.org/officeDocument/2006/relationships/audio" Target="../media/audio2.wav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0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image" Target="../media/image21.GIF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3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image" Target="../media/image21.GIF"/><Relationship Id="rId10" Type="http://schemas.openxmlformats.org/officeDocument/2006/relationships/image" Target="../media/image36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image" Target="../media/image21.GIF"/><Relationship Id="rId10" Type="http://schemas.openxmlformats.org/officeDocument/2006/relationships/image" Target="../media/image41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4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7.GIF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6.wmf"/><Relationship Id="rId4" Type="http://schemas.openxmlformats.org/officeDocument/2006/relationships/image" Target="../media/image48.GIF"/><Relationship Id="rId9" Type="http://schemas.openxmlformats.org/officeDocument/2006/relationships/oleObject" Target="../embeddings/oleObject4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755576" y="1484784"/>
            <a:ext cx="7704856" cy="96619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>
                  <a:solidFill>
                    <a:srgbClr val="FF3300"/>
                  </a:solidFill>
                  <a:round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用公式法解一元二次方</a:t>
            </a:r>
            <a:r>
              <a:rPr lang="zh-CN" altLang="en-US" sz="3600" b="1" kern="10" dirty="0" smtClean="0">
                <a:ln w="9525">
                  <a:solidFill>
                    <a:srgbClr val="FF3300"/>
                  </a:solidFill>
                  <a:round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程</a:t>
            </a:r>
            <a:endParaRPr lang="zh-CN" altLang="en-US" sz="3600" b="1" kern="10" dirty="0">
              <a:ln w="9525">
                <a:solidFill>
                  <a:srgbClr val="FF3300"/>
                </a:solidFill>
                <a:round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63292" y="5295303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ln w="12700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468313" y="3284538"/>
          <a:ext cx="38163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7" name="公式" r:id="rId5" imgW="1333500" imgH="228600" progId="Equation.3">
                  <p:embed/>
                </p:oleObj>
              </mc:Choice>
              <mc:Fallback>
                <p:oleObj name="公式" r:id="rId5" imgW="13335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284538"/>
                        <a:ext cx="381635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68313" y="2060575"/>
          <a:ext cx="38163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8" name="公式" r:id="rId7" imgW="1308100" imgH="228600" progId="Equation.3">
                  <p:embed/>
                </p:oleObj>
              </mc:Choice>
              <mc:Fallback>
                <p:oleObj name="公式" r:id="rId7" imgW="13081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060575"/>
                        <a:ext cx="381635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8313" y="4508500"/>
          <a:ext cx="388937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9" name="公式" r:id="rId9" imgW="1320800" imgH="228600" progId="Equation.3">
                  <p:embed/>
                </p:oleObj>
              </mc:Choice>
              <mc:Fallback>
                <p:oleObj name="公式" r:id="rId9" imgW="13208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508500"/>
                        <a:ext cx="388937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042988" y="2565400"/>
            <a:ext cx="64817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600" b="1" dirty="0">
                <a:latin typeface="Arial" panose="020B0604020202020204" pitchFamily="34" charset="0"/>
                <a:ea typeface="隶书" panose="02010509060101010101" pitchFamily="49" charset="-122"/>
              </a:rPr>
              <a:t>方程有两个不相等的实数根；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971550" y="3860800"/>
            <a:ext cx="7343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600" b="1" dirty="0">
                <a:latin typeface="Arial" panose="020B0604020202020204" pitchFamily="34" charset="0"/>
                <a:ea typeface="隶书" panose="02010509060101010101" pitchFamily="49" charset="-122"/>
              </a:rPr>
              <a:t>方程有两个相等的实数根；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042988" y="5013325"/>
            <a:ext cx="70564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600" b="1" dirty="0">
                <a:latin typeface="Arial" panose="020B0604020202020204" pitchFamily="34" charset="0"/>
                <a:ea typeface="隶书" panose="02010509060101010101" pitchFamily="49" charset="-122"/>
              </a:rPr>
              <a:t>方程没有实数根；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250825" y="1412875"/>
            <a:ext cx="8893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一元二次方程的根有三种情况</a:t>
            </a:r>
            <a:r>
              <a:rPr kumimoji="0"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（根的判别式）</a:t>
            </a:r>
          </a:p>
        </p:txBody>
      </p:sp>
      <p:grpSp>
        <p:nvGrpSpPr>
          <p:cNvPr id="34825" name="Group 9"/>
          <p:cNvGrpSpPr/>
          <p:nvPr/>
        </p:nvGrpSpPr>
        <p:grpSpPr bwMode="auto">
          <a:xfrm>
            <a:off x="107950" y="0"/>
            <a:ext cx="2519363" cy="974725"/>
            <a:chOff x="204" y="164"/>
            <a:chExt cx="1587" cy="681"/>
          </a:xfrm>
        </p:grpSpPr>
        <p:pic>
          <p:nvPicPr>
            <p:cNvPr id="34826" name="Picture 10" descr="678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975" y="210"/>
              <a:ext cx="816" cy="5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827" name="AutoShape 11"/>
            <p:cNvSpPr>
              <a:spLocks noChangeArrowheads="1"/>
            </p:cNvSpPr>
            <p:nvPr/>
          </p:nvSpPr>
          <p:spPr bwMode="auto">
            <a:xfrm>
              <a:off x="204" y="164"/>
              <a:ext cx="771" cy="681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FFEDED"/>
                </a:gs>
                <a:gs pos="100000">
                  <a:srgbClr val="FFFFFF"/>
                </a:gs>
              </a:gsLst>
              <a:path path="rect">
                <a:fillToRect r="100000" b="100000"/>
              </a:path>
            </a:gradFill>
            <a:ln w="9525">
              <a:solidFill>
                <a:srgbClr val="00009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28" name="Text Box 12"/>
            <p:cNvSpPr txBox="1">
              <a:spLocks noChangeArrowheads="1"/>
            </p:cNvSpPr>
            <p:nvPr/>
          </p:nvSpPr>
          <p:spPr bwMode="auto">
            <a:xfrm>
              <a:off x="249" y="256"/>
              <a:ext cx="726" cy="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>
                  <a:solidFill>
                    <a:srgbClr val="FF0000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归纳</a:t>
              </a:r>
            </a:p>
          </p:txBody>
        </p:sp>
      </p:grp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1816894" y="765175"/>
            <a:ext cx="655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600" b="1" dirty="0">
                <a:solidFill>
                  <a:srgbClr val="3333FF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以上三个例题的根有什么规律</a:t>
            </a:r>
          </a:p>
        </p:txBody>
      </p:sp>
      <p:pic>
        <p:nvPicPr>
          <p:cNvPr id="34830" name="Picture 14" descr="Q_011"/>
          <p:cNvPicPr>
            <a:picLocks noChangeAspect="1" noChangeArrowheads="1" noCrop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8101013" y="836613"/>
            <a:ext cx="52228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31" name="AutoShape 15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45513" y="6521450"/>
            <a:ext cx="598487" cy="336550"/>
          </a:xfrm>
          <a:prstGeom prst="actionButtonEnd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utoUpdateAnimBg="0"/>
      <p:bldP spid="34822" grpId="0" autoUpdateAnimBg="0"/>
      <p:bldP spid="34823" grpId="0" autoUpdateAnimBg="0"/>
      <p:bldP spid="34824" grpId="0" autoUpdateAnimBg="0"/>
      <p:bldP spid="3482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39738" y="931863"/>
            <a:ext cx="87137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4000" b="1" dirty="0">
                <a:latin typeface="Arial" panose="020B0604020202020204" pitchFamily="34" charset="0"/>
                <a:ea typeface="隶书" panose="02010509060101010101" pitchFamily="49" charset="-122"/>
              </a:rPr>
              <a:t>不解方程判别下列方程的根的情况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9552" y="2093913"/>
            <a:ext cx="475297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 b="1" dirty="0">
                <a:latin typeface="宋体" panose="02010600030101010101" pitchFamily="2" charset="-122"/>
              </a:rPr>
              <a:t>1</a:t>
            </a:r>
            <a:r>
              <a:rPr kumimoji="0" lang="zh-CN" altLang="en-US" sz="4000" b="1" dirty="0">
                <a:latin typeface="宋体" panose="02010600030101010101" pitchFamily="2" charset="-122"/>
              </a:rPr>
              <a:t>、</a:t>
            </a:r>
            <a:r>
              <a:rPr kumimoji="0" lang="en-US" altLang="zh-CN" sz="4000" b="1" dirty="0">
                <a:latin typeface="宋体" panose="02010600030101010101" pitchFamily="2" charset="-122"/>
              </a:rPr>
              <a:t>x</a:t>
            </a:r>
            <a:r>
              <a:rPr kumimoji="0" lang="en-US" altLang="zh-CN" sz="4000" b="1" baseline="30000" dirty="0">
                <a:latin typeface="宋体" panose="02010600030101010101" pitchFamily="2" charset="-122"/>
              </a:rPr>
              <a:t>2</a:t>
            </a:r>
            <a:r>
              <a:rPr kumimoji="0" lang="en-US" altLang="zh-CN" sz="4000" b="1" dirty="0">
                <a:latin typeface="宋体" panose="02010600030101010101" pitchFamily="2" charset="-122"/>
              </a:rPr>
              <a:t>-6x+1=0</a:t>
            </a:r>
          </a:p>
          <a:p>
            <a:pPr>
              <a:spcBef>
                <a:spcPct val="50000"/>
              </a:spcBef>
            </a:pPr>
            <a:r>
              <a:rPr kumimoji="0" lang="en-US" altLang="zh-CN" sz="4000" b="1" dirty="0">
                <a:latin typeface="宋体" panose="02010600030101010101" pitchFamily="2" charset="-122"/>
              </a:rPr>
              <a:t>2</a:t>
            </a:r>
            <a:r>
              <a:rPr kumimoji="0" lang="zh-CN" altLang="en-US" sz="4000" b="1" dirty="0">
                <a:latin typeface="宋体" panose="02010600030101010101" pitchFamily="2" charset="-122"/>
              </a:rPr>
              <a:t>、</a:t>
            </a:r>
            <a:r>
              <a:rPr kumimoji="0" lang="en-US" altLang="zh-CN" sz="4000" b="1" dirty="0">
                <a:latin typeface="宋体" panose="02010600030101010101" pitchFamily="2" charset="-122"/>
              </a:rPr>
              <a:t>2x</a:t>
            </a:r>
            <a:r>
              <a:rPr kumimoji="0" lang="en-US" altLang="zh-CN" sz="4000" b="1" baseline="30000" dirty="0">
                <a:latin typeface="宋体" panose="02010600030101010101" pitchFamily="2" charset="-122"/>
              </a:rPr>
              <a:t>2</a:t>
            </a:r>
            <a:r>
              <a:rPr kumimoji="0" lang="en-US" altLang="zh-CN" sz="4000" b="1" dirty="0">
                <a:latin typeface="宋体" panose="02010600030101010101" pitchFamily="2" charset="-122"/>
              </a:rPr>
              <a:t>-x+2=0</a:t>
            </a:r>
          </a:p>
          <a:p>
            <a:pPr>
              <a:spcBef>
                <a:spcPct val="50000"/>
              </a:spcBef>
            </a:pPr>
            <a:r>
              <a:rPr kumimoji="0" lang="en-US" altLang="zh-CN" sz="4000" b="1" dirty="0">
                <a:latin typeface="宋体" panose="02010600030101010101" pitchFamily="2" charset="-122"/>
              </a:rPr>
              <a:t>3</a:t>
            </a:r>
            <a:r>
              <a:rPr kumimoji="0" lang="zh-CN" altLang="en-US" sz="4000" b="1" dirty="0">
                <a:latin typeface="宋体" panose="02010600030101010101" pitchFamily="2" charset="-122"/>
              </a:rPr>
              <a:t>、</a:t>
            </a:r>
            <a:r>
              <a:rPr kumimoji="0" lang="en-US" altLang="zh-CN" sz="4000" b="1" dirty="0">
                <a:latin typeface="宋体" panose="02010600030101010101" pitchFamily="2" charset="-122"/>
              </a:rPr>
              <a:t>9x</a:t>
            </a:r>
            <a:r>
              <a:rPr kumimoji="0" lang="en-US" altLang="zh-CN" sz="4000" b="1" baseline="30000" dirty="0">
                <a:latin typeface="宋体" panose="02010600030101010101" pitchFamily="2" charset="-122"/>
              </a:rPr>
              <a:t>2</a:t>
            </a:r>
            <a:r>
              <a:rPr kumimoji="0" lang="en-US" altLang="zh-CN" sz="4000" b="1" dirty="0">
                <a:latin typeface="宋体" panose="02010600030101010101" pitchFamily="2" charset="-122"/>
              </a:rPr>
              <a:t>+12x+4=0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708202" y="2166938"/>
            <a:ext cx="5148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600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有两个不相等的实数根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708202" y="2959100"/>
            <a:ext cx="338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600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没有实数根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213027" y="3894138"/>
            <a:ext cx="5148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600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有两个相等的实数根</a:t>
            </a:r>
          </a:p>
        </p:txBody>
      </p:sp>
      <p:grpSp>
        <p:nvGrpSpPr>
          <p:cNvPr id="22535" name="Group 7"/>
          <p:cNvGrpSpPr/>
          <p:nvPr/>
        </p:nvGrpSpPr>
        <p:grpSpPr bwMode="auto">
          <a:xfrm>
            <a:off x="0" y="0"/>
            <a:ext cx="4800600" cy="1035050"/>
            <a:chOff x="0" y="1614"/>
            <a:chExt cx="3024" cy="652"/>
          </a:xfrm>
        </p:grpSpPr>
        <p:grpSp>
          <p:nvGrpSpPr>
            <p:cNvPr id="22536" name="Group 8"/>
            <p:cNvGrpSpPr/>
            <p:nvPr/>
          </p:nvGrpSpPr>
          <p:grpSpPr bwMode="auto">
            <a:xfrm>
              <a:off x="0" y="1614"/>
              <a:ext cx="3024" cy="652"/>
              <a:chOff x="672" y="3465"/>
              <a:chExt cx="4176" cy="567"/>
            </a:xfrm>
          </p:grpSpPr>
          <p:sp>
            <p:nvSpPr>
              <p:cNvPr id="22537" name="AutoShape 9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2538" name="Text Box 10"/>
              <p:cNvSpPr txBox="1">
                <a:spLocks noChangeArrowheads="1"/>
              </p:cNvSpPr>
              <p:nvPr/>
            </p:nvSpPr>
            <p:spPr bwMode="auto">
              <a:xfrm>
                <a:off x="720" y="3465"/>
                <a:ext cx="4128" cy="3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kumimoji="0"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22539" name="Picture 11" descr="打开书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72" y="1776"/>
              <a:ext cx="360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48" y="1776"/>
              <a:ext cx="24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0" lang="zh-CN" altLang="en-US" sz="3200" b="1">
                  <a:solidFill>
                    <a:srgbClr val="FF0000"/>
                  </a:solidFill>
                  <a:ea typeface="隶书" panose="02010509060101010101" pitchFamily="49" charset="-122"/>
                </a:rPr>
                <a:t>学习是件很愉快的事</a:t>
              </a:r>
            </a:p>
          </p:txBody>
        </p:sp>
      </p:grpSp>
      <p:sp>
        <p:nvSpPr>
          <p:cNvPr id="22541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45513" y="6521450"/>
            <a:ext cx="598487" cy="336550"/>
          </a:xfrm>
          <a:prstGeom prst="actionButtonEnd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autoUpdateAnimBg="0"/>
      <p:bldP spid="22532" grpId="0" autoUpdateAnimBg="0"/>
      <p:bldP spid="22533" grpId="0" autoUpdateAnimBg="0"/>
      <p:bldP spid="225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9750" y="1557338"/>
            <a:ext cx="7992690" cy="120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76250" indent="-4762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525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sz="2800" b="1" dirty="0">
                <a:ea typeface="黑体" panose="02010609060101010101" pitchFamily="2" charset="-122"/>
              </a:rPr>
              <a:t>1</a:t>
            </a:r>
            <a:r>
              <a:rPr lang="zh-CN" altLang="en-US" sz="2800" b="1" dirty="0">
                <a:ea typeface="黑体" panose="02010609060101010101" pitchFamily="2" charset="-122"/>
              </a:rPr>
              <a:t>、 </a:t>
            </a:r>
            <a:r>
              <a:rPr lang="en-US" altLang="en-US" sz="2800" b="1" dirty="0">
                <a:ea typeface="黑体" panose="02010609060101010101" pitchFamily="2" charset="-122"/>
              </a:rPr>
              <a:t>m</a:t>
            </a:r>
            <a:r>
              <a:rPr lang="zh-CN" altLang="en-US" sz="2800" b="1" dirty="0">
                <a:ea typeface="黑体" panose="02010609060101010101" pitchFamily="2" charset="-122"/>
              </a:rPr>
              <a:t>取什么值时，方程 </a:t>
            </a:r>
            <a:r>
              <a:rPr lang="en-US" altLang="en-US" sz="2800" b="1" dirty="0">
                <a:ea typeface="黑体" panose="02010609060101010101" pitchFamily="2" charset="-122"/>
              </a:rPr>
              <a:t>x</a:t>
            </a:r>
            <a:r>
              <a:rPr lang="en-US" altLang="en-US" sz="2800" b="1" baseline="30000" dirty="0">
                <a:ea typeface="黑体" panose="02010609060101010101" pitchFamily="2" charset="-122"/>
              </a:rPr>
              <a:t>2</a:t>
            </a:r>
            <a:r>
              <a:rPr lang="en-US" altLang="en-US" sz="2800" b="1" dirty="0">
                <a:ea typeface="黑体" panose="02010609060101010101" pitchFamily="2" charset="-122"/>
              </a:rPr>
              <a:t>+(2m+1)x+m</a:t>
            </a:r>
            <a:r>
              <a:rPr lang="en-US" altLang="en-US" sz="2800" b="1" baseline="30000" dirty="0">
                <a:ea typeface="黑体" panose="02010609060101010101" pitchFamily="2" charset="-122"/>
              </a:rPr>
              <a:t>2</a:t>
            </a:r>
            <a:r>
              <a:rPr lang="en-US" altLang="en-US" sz="2800" b="1" dirty="0">
                <a:ea typeface="黑体" panose="02010609060101010101" pitchFamily="2" charset="-122"/>
              </a:rPr>
              <a:t>-4=0</a:t>
            </a:r>
            <a:r>
              <a:rPr lang="zh-CN" altLang="en-US" sz="2800" b="1" dirty="0">
                <a:ea typeface="黑体" panose="02010609060101010101" pitchFamily="2" charset="-122"/>
              </a:rPr>
              <a:t>有两个相等的实数解</a:t>
            </a:r>
          </a:p>
        </p:txBody>
      </p:sp>
      <p:grpSp>
        <p:nvGrpSpPr>
          <p:cNvPr id="12291" name="Group 3"/>
          <p:cNvGrpSpPr/>
          <p:nvPr/>
        </p:nvGrpSpPr>
        <p:grpSpPr bwMode="auto">
          <a:xfrm>
            <a:off x="323850" y="115888"/>
            <a:ext cx="4932363" cy="5661025"/>
            <a:chOff x="0" y="0"/>
            <a:chExt cx="3107" cy="3566"/>
          </a:xfrm>
        </p:grpSpPr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0" y="126"/>
              <a:ext cx="2336" cy="297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80000"/>
                </a:lnSpc>
              </a:pPr>
              <a:r>
                <a:rPr lang="en-US" altLang="zh-CN" sz="2800" b="1" dirty="0">
                  <a:ea typeface="黑体" panose="02010609060101010101" pitchFamily="2" charset="-122"/>
                </a:rPr>
                <a:t>          </a:t>
              </a:r>
              <a:r>
                <a:rPr lang="zh-CN" altLang="en-US" sz="2800" b="1" dirty="0">
                  <a:ea typeface="黑体" panose="02010609060101010101" pitchFamily="2" charset="-122"/>
                </a:rPr>
                <a:t>思考题</a:t>
              </a:r>
            </a:p>
          </p:txBody>
        </p:sp>
        <p:grpSp>
          <p:nvGrpSpPr>
            <p:cNvPr id="12293" name="Group 5"/>
            <p:cNvGrpSpPr/>
            <p:nvPr/>
          </p:nvGrpSpPr>
          <p:grpSpPr bwMode="auto">
            <a:xfrm>
              <a:off x="118" y="164"/>
              <a:ext cx="313" cy="336"/>
              <a:chOff x="178" y="1296"/>
              <a:chExt cx="206" cy="240"/>
            </a:xfrm>
          </p:grpSpPr>
          <p:sp>
            <p:nvSpPr>
              <p:cNvPr id="12294" name="Freeform 6" descr="PE03255_"/>
              <p:cNvSpPr>
                <a:spLocks noChangeAspect="1"/>
              </p:cNvSpPr>
              <p:nvPr/>
            </p:nvSpPr>
            <p:spPr bwMode="auto">
              <a:xfrm rot="22890791">
                <a:off x="178" y="1344"/>
                <a:ext cx="154" cy="172"/>
              </a:xfrm>
              <a:custGeom>
                <a:avLst/>
                <a:gdLst>
                  <a:gd name="T0" fmla="*/ 296 w 296"/>
                  <a:gd name="T1" fmla="*/ 240 h 288"/>
                  <a:gd name="T2" fmla="*/ 200 w 296"/>
                  <a:gd name="T3" fmla="*/ 288 h 288"/>
                  <a:gd name="T4" fmla="*/ 56 w 296"/>
                  <a:gd name="T5" fmla="*/ 240 h 288"/>
                  <a:gd name="T6" fmla="*/ 8 w 296"/>
                  <a:gd name="T7" fmla="*/ 144 h 288"/>
                  <a:gd name="T8" fmla="*/ 8 w 296"/>
                  <a:gd name="T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6" h="288">
                    <a:moveTo>
                      <a:pt x="296" y="240"/>
                    </a:moveTo>
                    <a:cubicBezTo>
                      <a:pt x="268" y="264"/>
                      <a:pt x="240" y="288"/>
                      <a:pt x="200" y="288"/>
                    </a:cubicBezTo>
                    <a:cubicBezTo>
                      <a:pt x="160" y="288"/>
                      <a:pt x="88" y="264"/>
                      <a:pt x="56" y="240"/>
                    </a:cubicBezTo>
                    <a:cubicBezTo>
                      <a:pt x="24" y="216"/>
                      <a:pt x="16" y="184"/>
                      <a:pt x="8" y="144"/>
                    </a:cubicBezTo>
                    <a:cubicBezTo>
                      <a:pt x="0" y="104"/>
                      <a:pt x="4" y="52"/>
                      <a:pt x="8" y="0"/>
                    </a:cubicBezTo>
                  </a:path>
                </a:pathLst>
              </a:custGeom>
              <a:noFill/>
              <a:ln w="38100" cap="flat" cmpd="sng">
                <a:solidFill>
                  <a:srgbClr val="990000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3"/>
                      <a:srcRect/>
                      <a:stretch>
                        <a:fillRect/>
                      </a:stretch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295" name="Freeform 7" descr="PE03255_"/>
              <p:cNvSpPr>
                <a:spLocks noChangeAspect="1"/>
              </p:cNvSpPr>
              <p:nvPr/>
            </p:nvSpPr>
            <p:spPr bwMode="auto">
              <a:xfrm rot="12366643">
                <a:off x="230" y="1316"/>
                <a:ext cx="154" cy="172"/>
              </a:xfrm>
              <a:custGeom>
                <a:avLst/>
                <a:gdLst>
                  <a:gd name="T0" fmla="*/ 296 w 296"/>
                  <a:gd name="T1" fmla="*/ 240 h 288"/>
                  <a:gd name="T2" fmla="*/ 200 w 296"/>
                  <a:gd name="T3" fmla="*/ 288 h 288"/>
                  <a:gd name="T4" fmla="*/ 56 w 296"/>
                  <a:gd name="T5" fmla="*/ 240 h 288"/>
                  <a:gd name="T6" fmla="*/ 8 w 296"/>
                  <a:gd name="T7" fmla="*/ 144 h 288"/>
                  <a:gd name="T8" fmla="*/ 8 w 296"/>
                  <a:gd name="T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6" h="288">
                    <a:moveTo>
                      <a:pt x="296" y="240"/>
                    </a:moveTo>
                    <a:cubicBezTo>
                      <a:pt x="268" y="264"/>
                      <a:pt x="240" y="288"/>
                      <a:pt x="200" y="288"/>
                    </a:cubicBezTo>
                    <a:cubicBezTo>
                      <a:pt x="160" y="288"/>
                      <a:pt x="88" y="264"/>
                      <a:pt x="56" y="240"/>
                    </a:cubicBezTo>
                    <a:cubicBezTo>
                      <a:pt x="24" y="216"/>
                      <a:pt x="16" y="184"/>
                      <a:pt x="8" y="144"/>
                    </a:cubicBezTo>
                    <a:cubicBezTo>
                      <a:pt x="0" y="104"/>
                      <a:pt x="4" y="52"/>
                      <a:pt x="8" y="0"/>
                    </a:cubicBezTo>
                  </a:path>
                </a:pathLst>
              </a:custGeom>
              <a:noFill/>
              <a:ln w="38100" cap="flat" cmpd="sng">
                <a:solidFill>
                  <a:srgbClr val="990000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3"/>
                      <a:srcRect/>
                      <a:stretch>
                        <a:fillRect/>
                      </a:stretch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296" name="Line 8"/>
              <p:cNvSpPr>
                <a:spLocks noChangeShapeType="1"/>
              </p:cNvSpPr>
              <p:nvPr/>
            </p:nvSpPr>
            <p:spPr bwMode="auto">
              <a:xfrm flipV="1">
                <a:off x="192" y="1296"/>
                <a:ext cx="192" cy="24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 flipH="1" flipV="1">
              <a:off x="3104" y="3547"/>
              <a:ext cx="3" cy="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2298" name="Object 10"/>
            <p:cNvGraphicFramePr>
              <a:graphicFrameLocks noChangeAspect="1"/>
            </p:cNvGraphicFramePr>
            <p:nvPr/>
          </p:nvGraphicFramePr>
          <p:xfrm>
            <a:off x="2844" y="2092"/>
            <a:ext cx="7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7" name="Equation" r:id="rId4" imgW="114300" imgH="215900" progId="Equation.3">
                    <p:embed/>
                  </p:oleObj>
                </mc:Choice>
                <mc:Fallback>
                  <p:oleObj name="Equation" r:id="rId4" imgW="114300" imgH="2159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92"/>
                          <a:ext cx="7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2299" name="Picture 11" descr="E12E76C6C381EEA8BBFF0CC091CD1B17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429" y="0"/>
              <a:ext cx="624" cy="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39750" y="3495675"/>
            <a:ext cx="799269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>
                <a:ea typeface="黑体" panose="02010609060101010101" pitchFamily="2" charset="-122"/>
              </a:rPr>
              <a:t>2</a:t>
            </a:r>
            <a:r>
              <a:rPr lang="zh-CN" altLang="en-US" sz="2800" b="1" dirty="0">
                <a:ea typeface="黑体" panose="02010609060101010101" pitchFamily="2" charset="-122"/>
              </a:rPr>
              <a:t>、关于</a:t>
            </a:r>
            <a:r>
              <a:rPr lang="en-US" altLang="zh-CN" sz="2800" b="1" dirty="0">
                <a:ea typeface="黑体" panose="02010609060101010101" pitchFamily="2" charset="-122"/>
              </a:rPr>
              <a:t>x</a:t>
            </a:r>
            <a:r>
              <a:rPr lang="zh-CN" altLang="en-US" sz="2800" b="1" dirty="0">
                <a:ea typeface="黑体" panose="02010609060101010101" pitchFamily="2" charset="-122"/>
              </a:rPr>
              <a:t>的一元二次方程</a:t>
            </a:r>
            <a:r>
              <a:rPr lang="en-US" altLang="zh-CN" sz="2800" b="1" dirty="0">
                <a:ea typeface="黑体" panose="02010609060101010101" pitchFamily="2" charset="-122"/>
              </a:rPr>
              <a:t>ax</a:t>
            </a:r>
            <a:r>
              <a:rPr lang="en-US" altLang="zh-CN" sz="2800" b="1" baseline="30000" dirty="0">
                <a:ea typeface="黑体" panose="02010609060101010101" pitchFamily="2" charset="-122"/>
              </a:rPr>
              <a:t>2</a:t>
            </a:r>
            <a:r>
              <a:rPr lang="en-US" altLang="zh-CN" sz="2800" b="1" dirty="0">
                <a:ea typeface="黑体" panose="02010609060101010101" pitchFamily="2" charset="-122"/>
              </a:rPr>
              <a:t>+bx+c=0 (a≠0)</a:t>
            </a:r>
            <a:r>
              <a:rPr lang="zh-CN" altLang="en-US" sz="2800" b="1" dirty="0">
                <a:ea typeface="黑体" panose="02010609060101010101" pitchFamily="2" charset="-122"/>
              </a:rPr>
              <a:t>。 当</a:t>
            </a:r>
            <a:r>
              <a:rPr lang="en-US" altLang="zh-CN" sz="2800" b="1" dirty="0">
                <a:ea typeface="黑体" panose="02010609060101010101" pitchFamily="2" charset="-122"/>
              </a:rPr>
              <a:t>a</a:t>
            </a:r>
            <a:r>
              <a:rPr lang="zh-CN" altLang="en-US" sz="2800" b="1" dirty="0">
                <a:ea typeface="黑体" panose="02010609060101010101" pitchFamily="2" charset="-122"/>
              </a:rPr>
              <a:t>，</a:t>
            </a:r>
            <a:r>
              <a:rPr lang="en-US" altLang="zh-CN" sz="2800" b="1" dirty="0">
                <a:ea typeface="黑体" panose="02010609060101010101" pitchFamily="2" charset="-122"/>
              </a:rPr>
              <a:t>b</a:t>
            </a:r>
            <a:r>
              <a:rPr lang="zh-CN" altLang="en-US" sz="2800" b="1" dirty="0">
                <a:ea typeface="黑体" panose="02010609060101010101" pitchFamily="2" charset="-122"/>
              </a:rPr>
              <a:t>，</a:t>
            </a:r>
            <a:r>
              <a:rPr lang="en-US" altLang="zh-CN" sz="2800" b="1" dirty="0">
                <a:ea typeface="黑体" panose="02010609060101010101" pitchFamily="2" charset="-122"/>
              </a:rPr>
              <a:t>c </a:t>
            </a:r>
            <a:r>
              <a:rPr lang="zh-CN" altLang="en-US" sz="2800" b="1" dirty="0">
                <a:ea typeface="黑体" panose="02010609060101010101" pitchFamily="2" charset="-122"/>
              </a:rPr>
              <a:t>满足什么条件时，方程的两根为互为相反数？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/>
        </p:nvSpPr>
        <p:spPr bwMode="auto">
          <a:xfrm>
            <a:off x="5105400" y="1295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0" lang="zh-CN" altLang="en-GB" sz="280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参考答案:</a:t>
            </a:r>
            <a:endParaRPr kumimoji="0" lang="en-US" altLang="zh-CN" sz="2800" b="1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27651" name="Picture 3" descr="右开门箭头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29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2" name="Picture 4" descr="左开门箭头">
            <a:hlinkClick r:id="" action="ppaction://hlinkshowjump?jump=previous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48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239000" y="6400800"/>
            <a:ext cx="598488" cy="336550"/>
          </a:xfrm>
          <a:prstGeom prst="actionButtonEnd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4" name="Rectangle 6"/>
          <p:cNvSpPr>
            <a:spLocks noGrp="1" noChangeArrowheads="1"/>
          </p:cNvSpPr>
          <p:nvPr/>
        </p:nvSpPr>
        <p:spPr bwMode="auto">
          <a:xfrm>
            <a:off x="762000" y="228600"/>
            <a:ext cx="8001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kumimoji="0" lang="zh-CN" altLang="en-US" sz="3600">
                <a:solidFill>
                  <a:srgbClr val="FF0000"/>
                </a:solidFill>
                <a:ea typeface="隶书" panose="02010509060101010101" pitchFamily="49" charset="-122"/>
              </a:rPr>
              <a:t>我最棒             </a:t>
            </a:r>
            <a:r>
              <a:rPr kumimoji="0" lang="en-US" altLang="zh-CN" sz="3600">
                <a:solidFill>
                  <a:srgbClr val="FF0000"/>
                </a:solidFill>
                <a:ea typeface="隶书" panose="02010509060101010101" pitchFamily="49" charset="-122"/>
              </a:rPr>
              <a:t>,</a:t>
            </a:r>
            <a:r>
              <a:rPr kumimoji="0" lang="zh-CN" altLang="en-US" sz="3600">
                <a:solidFill>
                  <a:srgbClr val="FF0000"/>
                </a:solidFill>
                <a:ea typeface="隶书" panose="02010509060101010101" pitchFamily="49" charset="-122"/>
              </a:rPr>
              <a:t>解题大师</a:t>
            </a:r>
            <a:r>
              <a:rPr kumimoji="0" lang="en-US" altLang="zh-CN" sz="3600">
                <a:solidFill>
                  <a:srgbClr val="FF0000"/>
                </a:solidFill>
                <a:ea typeface="隶书" panose="02010509060101010101" pitchFamily="49" charset="-122"/>
              </a:rPr>
              <a:t>——</a:t>
            </a:r>
            <a:r>
              <a:rPr kumimoji="0" lang="zh-CN" altLang="en-US" sz="3600">
                <a:ea typeface="隶书" panose="02010509060101010101" pitchFamily="49" charset="-122"/>
              </a:rPr>
              <a:t>规范正确</a:t>
            </a:r>
            <a:r>
              <a:rPr kumimoji="0" lang="en-US" altLang="zh-CN" sz="3600">
                <a:ea typeface="隶书" panose="02010509060101010101" pitchFamily="49" charset="-122"/>
              </a:rPr>
              <a:t>!</a:t>
            </a:r>
          </a:p>
        </p:txBody>
      </p:sp>
      <p:pic>
        <p:nvPicPr>
          <p:cNvPr id="27655" name="Picture 7" descr="AG00029_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286000" y="0"/>
            <a:ext cx="1143000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6" name="Rectangle 8"/>
          <p:cNvSpPr>
            <a:spLocks noGrp="1" noChangeArrowheads="1"/>
          </p:cNvSpPr>
          <p:nvPr/>
        </p:nvSpPr>
        <p:spPr bwMode="auto">
          <a:xfrm>
            <a:off x="381000" y="1066800"/>
            <a:ext cx="44958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0" lang="zh-CN" altLang="en-GB" sz="3200" dirty="0"/>
              <a:t>解下列方程: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0" lang="en-GB" altLang="zh-CN" sz="3200" dirty="0"/>
              <a:t>(1). x</a:t>
            </a:r>
            <a:r>
              <a:rPr kumimoji="0" lang="en-GB" altLang="zh-CN" sz="3200" baseline="30000" dirty="0"/>
              <a:t>2</a:t>
            </a:r>
            <a:r>
              <a:rPr kumimoji="0" lang="en-GB" altLang="zh-CN" sz="3200" dirty="0"/>
              <a:t>-2x－8＝0；   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0" lang="en-GB" altLang="zh-CN" sz="3200" dirty="0"/>
              <a:t>(2). 9x</a:t>
            </a:r>
            <a:r>
              <a:rPr kumimoji="0" lang="en-GB" altLang="zh-CN" sz="3200" baseline="30000" dirty="0"/>
              <a:t>2</a:t>
            </a:r>
            <a:r>
              <a:rPr kumimoji="0" lang="en-GB" altLang="zh-CN" sz="3200" dirty="0"/>
              <a:t>＋6x＝8；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0" lang="en-GB" altLang="zh-CN" sz="3200" dirty="0"/>
              <a:t>(3). (2x-1)(x-2) =-1; </a:t>
            </a:r>
          </a:p>
        </p:txBody>
      </p:sp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539750" y="4292600"/>
          <a:ext cx="322897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4" name="Equation" r:id="rId8" imgW="1562100" imgH="317500" progId="Equation.3">
                  <p:embed/>
                </p:oleObj>
              </mc:Choice>
              <mc:Fallback>
                <p:oleObj name="Equation" r:id="rId8" imgW="1562100" imgH="317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292600"/>
                        <a:ext cx="3228975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5257800" y="1981200"/>
          <a:ext cx="291465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5" name="Equation" r:id="rId10" imgW="1460500" imgH="292100" progId="Equation.3">
                  <p:embed/>
                </p:oleObj>
              </mc:Choice>
              <mc:Fallback>
                <p:oleObj name="Equation" r:id="rId10" imgW="1460500" imgH="292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981200"/>
                        <a:ext cx="291465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5257800" y="2590800"/>
          <a:ext cx="33464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6" name="Equation" r:id="rId12" imgW="1625600" imgH="520700" progId="Equation.3">
                  <p:embed/>
                </p:oleObj>
              </mc:Choice>
              <mc:Fallback>
                <p:oleObj name="Equation" r:id="rId12" imgW="1625600" imgH="520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590800"/>
                        <a:ext cx="334645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5257800" y="3352800"/>
          <a:ext cx="29146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7" name="Equation" r:id="rId14" imgW="1384300" imgH="520700" progId="Equation.3">
                  <p:embed/>
                </p:oleObj>
              </mc:Choice>
              <mc:Fallback>
                <p:oleObj name="Equation" r:id="rId14" imgW="1384300" imgH="5207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352800"/>
                        <a:ext cx="291465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1" name="Object 13"/>
          <p:cNvGraphicFramePr>
            <a:graphicFrameLocks noChangeAspect="1"/>
          </p:cNvGraphicFramePr>
          <p:nvPr/>
        </p:nvGraphicFramePr>
        <p:xfrm>
          <a:off x="5364163" y="4149725"/>
          <a:ext cx="31686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8" name="Equation" r:id="rId16" imgW="1422400" imgH="571500" progId="Equation.3">
                  <p:embed/>
                </p:oleObj>
              </mc:Choice>
              <mc:Fallback>
                <p:oleObj name="Equation" r:id="rId16" imgW="1422400" imgH="5715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4149725"/>
                        <a:ext cx="316865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03238" y="765175"/>
            <a:ext cx="8640762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关于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x 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的方程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m</a:t>
            </a:r>
            <a:r>
              <a:rPr lang="en-US" altLang="zh-CN" sz="2800" b="1" baseline="30000" dirty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lang="en-US" altLang="zh-CN" sz="2800" b="1" baseline="30000" dirty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+(2m+1)x+1=0 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有两个不相等的</a:t>
            </a:r>
          </a:p>
          <a:p>
            <a:endParaRPr lang="zh-CN" altLang="en-US" sz="28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实数根，则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m_________________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9750" y="2492375"/>
            <a:ext cx="80645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/>
              <a:t>变题</a:t>
            </a:r>
            <a:r>
              <a:rPr lang="en-US" altLang="zh-CN" b="1" dirty="0"/>
              <a:t>1</a:t>
            </a:r>
            <a:r>
              <a:rPr lang="zh-CN" altLang="en-US" b="1" dirty="0"/>
              <a:t>：关于</a:t>
            </a:r>
            <a:r>
              <a:rPr lang="en-US" altLang="zh-CN" b="1" dirty="0"/>
              <a:t>x </a:t>
            </a:r>
            <a:r>
              <a:rPr lang="zh-CN" altLang="en-US" b="1" dirty="0"/>
              <a:t>的方程</a:t>
            </a:r>
            <a:r>
              <a:rPr lang="en-US" altLang="zh-CN" b="1" dirty="0"/>
              <a:t>m</a:t>
            </a:r>
            <a:r>
              <a:rPr lang="en-US" altLang="zh-CN" b="1" baseline="30000" dirty="0"/>
              <a:t>2</a:t>
            </a:r>
            <a:r>
              <a:rPr lang="en-US" altLang="zh-CN" b="1" dirty="0"/>
              <a:t>x</a:t>
            </a:r>
            <a:r>
              <a:rPr lang="en-US" altLang="zh-CN" b="1" baseline="30000" dirty="0"/>
              <a:t>2</a:t>
            </a:r>
            <a:r>
              <a:rPr lang="en-US" altLang="zh-CN" b="1" dirty="0"/>
              <a:t>+(2m+1)x+1=0 </a:t>
            </a:r>
            <a:r>
              <a:rPr lang="zh-CN" altLang="en-US" b="1" dirty="0"/>
              <a:t>有两个相等的实数</a:t>
            </a:r>
          </a:p>
          <a:p>
            <a:endParaRPr lang="zh-CN" altLang="en-US" b="1" dirty="0"/>
          </a:p>
          <a:p>
            <a:r>
              <a:rPr lang="zh-CN" altLang="en-US" b="1" dirty="0"/>
              <a:t> 根，则</a:t>
            </a:r>
            <a:r>
              <a:rPr lang="en-US" altLang="zh-CN" b="1" dirty="0"/>
              <a:t>m___________________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85800" y="3810000"/>
            <a:ext cx="7758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/>
              <a:t>变题</a:t>
            </a:r>
            <a:r>
              <a:rPr lang="en-US" altLang="zh-CN" b="1" dirty="0"/>
              <a:t>2</a:t>
            </a:r>
            <a:r>
              <a:rPr lang="zh-CN" altLang="en-US" b="1" dirty="0"/>
              <a:t>：关于</a:t>
            </a:r>
            <a:r>
              <a:rPr lang="en-US" altLang="zh-CN" b="1" dirty="0"/>
              <a:t>x </a:t>
            </a:r>
            <a:r>
              <a:rPr lang="zh-CN" altLang="en-US" b="1" dirty="0"/>
              <a:t>的方程</a:t>
            </a:r>
            <a:r>
              <a:rPr lang="en-US" altLang="zh-CN" b="1" dirty="0"/>
              <a:t>m</a:t>
            </a:r>
            <a:r>
              <a:rPr lang="en-US" altLang="zh-CN" b="1" baseline="30000" dirty="0"/>
              <a:t>2</a:t>
            </a:r>
            <a:r>
              <a:rPr lang="en-US" altLang="zh-CN" b="1" dirty="0"/>
              <a:t>x</a:t>
            </a:r>
            <a:r>
              <a:rPr lang="en-US" altLang="zh-CN" b="1" baseline="30000" dirty="0"/>
              <a:t>2</a:t>
            </a:r>
            <a:r>
              <a:rPr lang="en-US" altLang="zh-CN" b="1" dirty="0"/>
              <a:t>+(2m+1)x+1=0 </a:t>
            </a:r>
            <a:r>
              <a:rPr lang="zh-CN" altLang="en-US" b="1" dirty="0"/>
              <a:t>没有实数根，则</a:t>
            </a:r>
          </a:p>
          <a:p>
            <a:endParaRPr lang="zh-CN" altLang="en-US" b="1" dirty="0"/>
          </a:p>
          <a:p>
            <a:r>
              <a:rPr lang="en-US" altLang="zh-CN" b="1" dirty="0"/>
              <a:t>m___________________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85800" y="5229225"/>
            <a:ext cx="783259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/>
              <a:t>变题</a:t>
            </a:r>
            <a:r>
              <a:rPr lang="en-US" altLang="zh-CN" b="1" dirty="0"/>
              <a:t>3</a:t>
            </a:r>
            <a:r>
              <a:rPr lang="zh-CN" altLang="en-US" b="1" dirty="0"/>
              <a:t>：关于</a:t>
            </a:r>
            <a:r>
              <a:rPr lang="en-US" altLang="zh-CN" b="1" dirty="0"/>
              <a:t>x </a:t>
            </a:r>
            <a:r>
              <a:rPr lang="zh-CN" altLang="en-US" b="1" dirty="0"/>
              <a:t>的方程</a:t>
            </a:r>
            <a:r>
              <a:rPr lang="en-US" altLang="zh-CN" b="1" dirty="0"/>
              <a:t>m</a:t>
            </a:r>
            <a:r>
              <a:rPr lang="en-US" altLang="zh-CN" b="1" baseline="30000" dirty="0"/>
              <a:t>2</a:t>
            </a:r>
            <a:r>
              <a:rPr lang="en-US" altLang="zh-CN" b="1" dirty="0"/>
              <a:t>x</a:t>
            </a:r>
            <a:r>
              <a:rPr lang="en-US" altLang="zh-CN" b="1" baseline="30000" dirty="0"/>
              <a:t>2</a:t>
            </a:r>
            <a:r>
              <a:rPr lang="en-US" altLang="zh-CN" b="1" dirty="0"/>
              <a:t>+(2m+1)x+1=0 </a:t>
            </a:r>
            <a:r>
              <a:rPr lang="zh-CN" altLang="en-US" b="1" dirty="0"/>
              <a:t>有两实数根，则</a:t>
            </a:r>
          </a:p>
          <a:p>
            <a:endParaRPr lang="zh-CN" altLang="en-US" b="1" dirty="0"/>
          </a:p>
          <a:p>
            <a:r>
              <a:rPr lang="en-US" altLang="zh-CN" b="1" dirty="0"/>
              <a:t>m</a:t>
            </a:r>
            <a:r>
              <a:rPr lang="en-US" altLang="zh-CN" b="1" dirty="0" smtClean="0"/>
              <a:t>___________________</a:t>
            </a:r>
            <a:endParaRPr lang="en-US" altLang="zh-CN" b="1" dirty="0"/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2700338" y="1125538"/>
          <a:ext cx="1150937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6" name="Equation" r:id="rId4" imgW="495300" imgH="520700" progId="Equation.3">
                  <p:embed/>
                </p:oleObj>
              </mc:Choice>
              <mc:Fallback>
                <p:oleObj name="Equation" r:id="rId4" imgW="495300" imgH="520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125538"/>
                        <a:ext cx="1150937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4427538" y="1557338"/>
          <a:ext cx="7620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7" r:id="rId6" imgW="520700" imgH="241300" progId="Equation.3">
                  <p:embed/>
                </p:oleObj>
              </mc:Choice>
              <mc:Fallback>
                <p:oleObj r:id="rId6" imgW="5207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1557338"/>
                        <a:ext cx="76200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851275" y="14843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且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5580063" y="1484313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3300"/>
                </a:solidFill>
              </a:rPr>
              <a:t>（ </a:t>
            </a:r>
            <a:r>
              <a:rPr lang="en-US" altLang="zh-CN" b="1">
                <a:solidFill>
                  <a:srgbClr val="FF3300"/>
                </a:solidFill>
              </a:rPr>
              <a:t>b</a:t>
            </a:r>
            <a:r>
              <a:rPr lang="en-US" altLang="zh-CN" b="1" baseline="30000">
                <a:solidFill>
                  <a:srgbClr val="FF3300"/>
                </a:solidFill>
              </a:rPr>
              <a:t>2</a:t>
            </a:r>
            <a:r>
              <a:rPr lang="en-US" altLang="zh-CN" b="1">
                <a:solidFill>
                  <a:srgbClr val="FF3300"/>
                </a:solidFill>
              </a:rPr>
              <a:t>-4ac=4m+1 </a:t>
            </a:r>
            <a:r>
              <a:rPr lang="zh-CN" altLang="en-US" b="1">
                <a:solidFill>
                  <a:srgbClr val="FF3300"/>
                </a:solidFill>
              </a:rPr>
              <a:t>）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431006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1476375" y="5516563"/>
          <a:ext cx="863600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8" name="Equation" r:id="rId8" imgW="495300" imgH="520700" progId="Equation.3">
                  <p:embed/>
                </p:oleObj>
              </mc:Choice>
              <mc:Fallback>
                <p:oleObj name="Equation" r:id="rId8" imgW="495300" imgH="520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516563"/>
                        <a:ext cx="863600" cy="925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431006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2627313" y="2924175"/>
          <a:ext cx="8064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9" name="Equation" r:id="rId10" imgW="495300" imgH="520700" progId="Equation.3">
                  <p:embed/>
                </p:oleObj>
              </mc:Choice>
              <mc:Fallback>
                <p:oleObj name="Equation" r:id="rId10" imgW="495300" imgH="5207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2924175"/>
                        <a:ext cx="806450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31006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1331913" y="4149725"/>
          <a:ext cx="8651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0" name="Equation" r:id="rId12" imgW="495300" imgH="520700" progId="Equation.3">
                  <p:embed/>
                </p:oleObj>
              </mc:Choice>
              <mc:Fallback>
                <p:oleObj name="Equation" r:id="rId12" imgW="495300" imgH="520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149725"/>
                        <a:ext cx="86518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592" name="Group 16"/>
          <p:cNvGrpSpPr/>
          <p:nvPr/>
        </p:nvGrpSpPr>
        <p:grpSpPr bwMode="auto">
          <a:xfrm>
            <a:off x="179388" y="0"/>
            <a:ext cx="2667000" cy="701675"/>
            <a:chOff x="2112" y="3638"/>
            <a:chExt cx="1680" cy="442"/>
          </a:xfrm>
        </p:grpSpPr>
        <p:sp>
          <p:nvSpPr>
            <p:cNvPr id="24593" name="Text Box 17"/>
            <p:cNvSpPr txBox="1">
              <a:spLocks noChangeArrowheads="1"/>
            </p:cNvSpPr>
            <p:nvPr/>
          </p:nvSpPr>
          <p:spPr bwMode="auto">
            <a:xfrm>
              <a:off x="2448" y="3638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0" lang="zh-CN" altLang="en-US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华文新魏" panose="02010800040101010101" pitchFamily="2" charset="-122"/>
                </a:rPr>
                <a:t>动脑筋</a:t>
              </a:r>
            </a:p>
          </p:txBody>
        </p:sp>
        <p:pic>
          <p:nvPicPr>
            <p:cNvPr id="24594" name="Picture 18" descr="GY_021"/>
            <p:cNvPicPr>
              <a:picLocks noChangeAspect="1" noChangeArrowheads="1" noCrop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2129" y="3696"/>
              <a:ext cx="367" cy="3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595" name="Rectangle 19" descr="PE03255_"/>
            <p:cNvSpPr>
              <a:spLocks noChangeArrowheads="1"/>
            </p:cNvSpPr>
            <p:nvPr/>
          </p:nvSpPr>
          <p:spPr bwMode="auto">
            <a:xfrm>
              <a:off x="2112" y="3665"/>
              <a:ext cx="1392" cy="415"/>
            </a:xfrm>
            <a:prstGeom prst="rect">
              <a:avLst/>
            </a:prstGeom>
            <a:noFill/>
            <a:ln w="76200">
              <a:pattFill prst="zigZag">
                <a:fgClr>
                  <a:srgbClr val="FFFFFF"/>
                </a:fgClr>
                <a:bgClr>
                  <a:srgbClr val="660066"/>
                </a:bgClr>
              </a:patt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15"/>
                    <a:srcRect/>
                    <a:stretch>
                      <a:fillRect/>
                    </a:stretch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kumimoji="0" lang="zh-CN" altLang="zh-CN" b="1">
                <a:effectLst>
                  <a:outerShdw blurRad="38100" dist="38100" dir="2700000" algn="tl">
                    <a:srgbClr val="C0C0C0"/>
                  </a:outerShdw>
                </a:effectLst>
                <a:ea typeface="华文中宋" panose="02010600040101010101" pitchFamily="2" charset="-122"/>
              </a:endParaRPr>
            </a:p>
          </p:txBody>
        </p:sp>
      </p:grpSp>
      <p:sp>
        <p:nvSpPr>
          <p:cNvPr id="24596" name="AutoShape 2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45513" y="6521450"/>
            <a:ext cx="598487" cy="336550"/>
          </a:xfrm>
          <a:prstGeom prst="actionButtonEnd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4597" name="Group 21"/>
          <p:cNvGrpSpPr/>
          <p:nvPr/>
        </p:nvGrpSpPr>
        <p:grpSpPr bwMode="auto">
          <a:xfrm>
            <a:off x="2411413" y="5734050"/>
            <a:ext cx="1338262" cy="457200"/>
            <a:chOff x="1519" y="3612"/>
            <a:chExt cx="843" cy="288"/>
          </a:xfrm>
        </p:grpSpPr>
        <p:graphicFrame>
          <p:nvGraphicFramePr>
            <p:cNvPr id="24598" name="Object 22"/>
            <p:cNvGraphicFramePr>
              <a:graphicFrameLocks noChangeAspect="1"/>
            </p:cNvGraphicFramePr>
            <p:nvPr/>
          </p:nvGraphicFramePr>
          <p:xfrm>
            <a:off x="1882" y="3657"/>
            <a:ext cx="480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31" r:id="rId17" imgW="520700" imgH="241300" progId="Equation.3">
                    <p:embed/>
                  </p:oleObj>
                </mc:Choice>
                <mc:Fallback>
                  <p:oleObj r:id="rId17" imgW="520700" imgH="24130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2" y="3657"/>
                          <a:ext cx="480" cy="2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99" name="Text Box 23"/>
            <p:cNvSpPr txBox="1">
              <a:spLocks noChangeArrowheads="1"/>
            </p:cNvSpPr>
            <p:nvPr/>
          </p:nvSpPr>
          <p:spPr bwMode="auto">
            <a:xfrm>
              <a:off x="1519" y="3612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</a:rPr>
                <a:t>且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  <p:bldP spid="24580" grpId="0" autoUpdateAnimBg="0"/>
      <p:bldP spid="24581" grpId="0" autoUpdateAnimBg="0"/>
      <p:bldP spid="24584" grpId="0" autoUpdateAnimBg="0"/>
      <p:bldP spid="2458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/>
        </p:nvSpPr>
        <p:spPr bwMode="auto">
          <a:xfrm>
            <a:off x="0" y="914400"/>
            <a:ext cx="9067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b="1" dirty="0"/>
              <a:t>一个直角三角形三边的长为三个连续偶数</a:t>
            </a:r>
            <a:r>
              <a:rPr lang="en-US" altLang="zh-CN" sz="2800" b="1" dirty="0"/>
              <a:t>,</a:t>
            </a:r>
            <a:r>
              <a:rPr lang="zh-CN" altLang="en-US" sz="2800" b="1" dirty="0"/>
              <a:t>求这个三角形的三边长</a:t>
            </a:r>
            <a:r>
              <a:rPr lang="en-US" altLang="zh-CN" sz="2800" b="1" dirty="0"/>
              <a:t>.</a:t>
            </a:r>
          </a:p>
        </p:txBody>
      </p:sp>
      <p:pic>
        <p:nvPicPr>
          <p:cNvPr id="25603" name="Picture 3" descr="右开门箭头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29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" name="Picture 4" descr="左开门箭头">
            <a:hlinkClick r:id="" action="ppaction://hlinkshowjump?jump=previous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48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AutoShape 5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6400800"/>
            <a:ext cx="598488" cy="336550"/>
          </a:xfrm>
          <a:prstGeom prst="actionButtonEnd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" y="186531"/>
            <a:ext cx="8763000" cy="533400"/>
          </a:xfrm>
          <a:noFill/>
        </p:spPr>
        <p:txBody>
          <a:bodyPr anchor="b"/>
          <a:lstStyle/>
          <a:p>
            <a:r>
              <a:rPr lang="zh-CN" altLang="en-US" sz="3600" dirty="0">
                <a:solidFill>
                  <a:srgbClr val="FF0000"/>
                </a:solidFill>
                <a:ea typeface="隶书" panose="02010509060101010101" pitchFamily="49" charset="-122"/>
              </a:rPr>
              <a:t>我最棒 </a:t>
            </a:r>
            <a:r>
              <a:rPr lang="zh-CN" altLang="en-US" sz="3600" dirty="0" smtClean="0">
                <a:solidFill>
                  <a:srgbClr val="FF0000"/>
                </a:solidFill>
                <a:ea typeface="隶书" panose="02010509060101010101" pitchFamily="49" charset="-122"/>
              </a:rPr>
              <a:t>         </a:t>
            </a:r>
            <a:r>
              <a:rPr lang="en-US" altLang="zh-CN" sz="3600" dirty="0" smtClean="0">
                <a:solidFill>
                  <a:srgbClr val="FF0000"/>
                </a:solidFill>
                <a:ea typeface="隶书" panose="02010509060101010101" pitchFamily="49" charset="-122"/>
              </a:rPr>
              <a:t>,</a:t>
            </a:r>
            <a:r>
              <a:rPr lang="zh-CN" altLang="en-US" sz="3600" dirty="0">
                <a:solidFill>
                  <a:srgbClr val="FF0000"/>
                </a:solidFill>
                <a:ea typeface="隶书" panose="02010509060101010101" pitchFamily="49" charset="-122"/>
              </a:rPr>
              <a:t>会用公式法解应用题</a:t>
            </a:r>
            <a:r>
              <a:rPr lang="en-US" altLang="zh-CN" sz="3600" dirty="0">
                <a:solidFill>
                  <a:srgbClr val="FF0000"/>
                </a:solidFill>
                <a:ea typeface="隶书" panose="02010509060101010101" pitchFamily="49" charset="-122"/>
              </a:rPr>
              <a:t>!</a:t>
            </a:r>
          </a:p>
        </p:txBody>
      </p:sp>
      <p:pic>
        <p:nvPicPr>
          <p:cNvPr id="25607" name="Picture 7" descr="AG00029_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286000" y="0"/>
            <a:ext cx="1143000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76200" y="1795289"/>
          <a:ext cx="9067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2" name="Equation" r:id="rId9" imgW="4381500" imgH="292100" progId="Equation.3">
                  <p:embed/>
                </p:oleObj>
              </mc:Choice>
              <mc:Fallback>
                <p:oleObj name="Equation" r:id="rId9" imgW="4381500" imgH="292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795289"/>
                        <a:ext cx="9067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914400" y="4419600"/>
          <a:ext cx="4246563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3" name="Equation" r:id="rId11" imgW="2527300" imgH="292100" progId="Equation.3">
                  <p:embed/>
                </p:oleObj>
              </mc:Choice>
              <mc:Fallback>
                <p:oleObj name="Equation" r:id="rId11" imgW="2527300" imgH="292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419600"/>
                        <a:ext cx="4246563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152400" y="5943600"/>
          <a:ext cx="64008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4" name="Equation" r:id="rId13" imgW="3111500" imgH="292100" progId="Equation.3">
                  <p:embed/>
                </p:oleObj>
              </mc:Choice>
              <mc:Fallback>
                <p:oleObj name="Equation" r:id="rId13" imgW="3111500" imgH="292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943600"/>
                        <a:ext cx="640080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1408113" y="2286000"/>
          <a:ext cx="3621087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5" name="Equation" r:id="rId15" imgW="1866900" imgH="317500" progId="Equation.3">
                  <p:embed/>
                </p:oleObj>
              </mc:Choice>
              <mc:Fallback>
                <p:oleObj name="Equation" r:id="rId15" imgW="1866900" imgH="317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2286000"/>
                        <a:ext cx="3621087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533400" y="3733800"/>
          <a:ext cx="36576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6" name="Equation" r:id="rId17" imgW="1333500" imgH="292100" progId="Equation.3">
                  <p:embed/>
                </p:oleObj>
              </mc:Choice>
              <mc:Fallback>
                <p:oleObj name="Equation" r:id="rId17" imgW="1333500" imgH="292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733800"/>
                        <a:ext cx="365760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1544638" y="2971800"/>
          <a:ext cx="30273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7" name="Equation" r:id="rId19" imgW="1155700" imgH="292100" progId="Equation.3">
                  <p:embed/>
                </p:oleObj>
              </mc:Choice>
              <mc:Fallback>
                <p:oleObj name="Equation" r:id="rId19" imgW="1155700" imgH="2921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638" y="2971800"/>
                        <a:ext cx="30273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14" name="Group 14"/>
          <p:cNvGrpSpPr/>
          <p:nvPr/>
        </p:nvGrpSpPr>
        <p:grpSpPr bwMode="auto">
          <a:xfrm>
            <a:off x="5867400" y="2362200"/>
            <a:ext cx="2743200" cy="2590800"/>
            <a:chOff x="3696" y="1488"/>
            <a:chExt cx="1728" cy="1632"/>
          </a:xfrm>
        </p:grpSpPr>
        <p:sp>
          <p:nvSpPr>
            <p:cNvPr id="25615" name="Text Box 15"/>
            <p:cNvSpPr txBox="1">
              <a:spLocks noChangeArrowheads="1"/>
            </p:cNvSpPr>
            <p:nvPr/>
          </p:nvSpPr>
          <p:spPr bwMode="auto">
            <a:xfrm>
              <a:off x="4752" y="1488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CN"/>
                <a:t>B</a:t>
              </a:r>
            </a:p>
          </p:txBody>
        </p:sp>
        <p:sp>
          <p:nvSpPr>
            <p:cNvPr id="25616" name="Text Box 16"/>
            <p:cNvSpPr txBox="1">
              <a:spLocks noChangeArrowheads="1"/>
            </p:cNvSpPr>
            <p:nvPr/>
          </p:nvSpPr>
          <p:spPr bwMode="auto">
            <a:xfrm>
              <a:off x="3696" y="2784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altLang="zh-CN"/>
                <a:t>A</a:t>
              </a:r>
            </a:p>
          </p:txBody>
        </p:sp>
        <p:sp>
          <p:nvSpPr>
            <p:cNvPr id="25617" name="Line 17"/>
            <p:cNvSpPr>
              <a:spLocks noChangeShapeType="1"/>
            </p:cNvSpPr>
            <p:nvPr/>
          </p:nvSpPr>
          <p:spPr bwMode="auto">
            <a:xfrm flipH="1" flipV="1">
              <a:off x="4896" y="2832"/>
              <a:ext cx="0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5618" name="Line 18"/>
            <p:cNvSpPr>
              <a:spLocks noChangeShapeType="1"/>
            </p:cNvSpPr>
            <p:nvPr/>
          </p:nvSpPr>
          <p:spPr bwMode="auto">
            <a:xfrm flipH="1">
              <a:off x="4862" y="2832"/>
              <a:ext cx="13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5619" name="Text Box 19"/>
            <p:cNvSpPr txBox="1">
              <a:spLocks noChangeArrowheads="1"/>
            </p:cNvSpPr>
            <p:nvPr/>
          </p:nvSpPr>
          <p:spPr bwMode="auto">
            <a:xfrm>
              <a:off x="4992" y="2832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C</a:t>
              </a:r>
            </a:p>
          </p:txBody>
        </p:sp>
        <p:sp>
          <p:nvSpPr>
            <p:cNvPr id="25620" name="AutoShape 20"/>
            <p:cNvSpPr>
              <a:spLocks noChangeArrowheads="1"/>
            </p:cNvSpPr>
            <p:nvPr/>
          </p:nvSpPr>
          <p:spPr bwMode="auto">
            <a:xfrm flipH="1">
              <a:off x="3936" y="1680"/>
              <a:ext cx="1056" cy="1248"/>
            </a:xfrm>
            <a:prstGeom prst="rtTriangl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25621" name="Object 21"/>
          <p:cNvGraphicFramePr>
            <a:graphicFrameLocks noChangeAspect="1"/>
          </p:cNvGraphicFramePr>
          <p:nvPr/>
        </p:nvGraphicFramePr>
        <p:xfrm>
          <a:off x="914400" y="5192713"/>
          <a:ext cx="3429000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8" name="Equation" r:id="rId21" imgW="1790700" imgH="266700" progId="Equation.3">
                  <p:embed/>
                </p:oleObj>
              </mc:Choice>
              <mc:Fallback>
                <p:oleObj name="Equation" r:id="rId21" imgW="1790700" imgH="2667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92713"/>
                        <a:ext cx="3429000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85800" y="549275"/>
            <a:ext cx="7702550" cy="564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76250" indent="-4762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525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思考题：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、关于</a:t>
            </a:r>
            <a:r>
              <a:rPr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的一元二次方程</a:t>
            </a:r>
            <a:r>
              <a:rPr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ax</a:t>
            </a:r>
            <a:r>
              <a:rPr lang="en-US" altLang="zh-CN" sz="3600" b="1" baseline="30000" dirty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+bx+c=0 (a≠0)</a:t>
            </a:r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。 当</a:t>
            </a:r>
            <a:r>
              <a:rPr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a</a:t>
            </a:r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，</a:t>
            </a:r>
            <a:r>
              <a:rPr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b</a:t>
            </a:r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，</a:t>
            </a:r>
            <a:r>
              <a:rPr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c </a:t>
            </a:r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满足什么条件时，方程的两根为互为相反数？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lang="en-US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m</a:t>
            </a:r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取什么值时，方程 </a:t>
            </a:r>
            <a:r>
              <a:rPr lang="en-US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lang="en-US" altLang="en-US" sz="3600" b="1" baseline="30000" dirty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en-US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+(2m+1)x+m</a:t>
            </a:r>
            <a:r>
              <a:rPr lang="en-US" altLang="en-US" sz="3600" b="1" baseline="30000" dirty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en-US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-4=0</a:t>
            </a:r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有两个相等的实数解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68313" y="1638300"/>
            <a:ext cx="18827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kumimoji="0" lang="zh-CN" altLang="en-US" sz="4000" b="1">
                <a:solidFill>
                  <a:srgbClr val="0000FF"/>
                </a:solidFill>
              </a:rPr>
              <a:t>解方程</a:t>
            </a:r>
            <a:r>
              <a:rPr kumimoji="0" lang="en-US" altLang="zh-CN" sz="4000" b="1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15900" y="5118100"/>
            <a:ext cx="87487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这种解法是不是解这两个方程的最好方法</a:t>
            </a:r>
            <a:r>
              <a:rPr kumimoji="0"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</a:p>
          <a:p>
            <a:r>
              <a:rPr kumimoji="0"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你是否还有其它方法来解</a:t>
            </a:r>
            <a:r>
              <a:rPr kumimoji="0" lang="en-US" altLang="zh-CN" sz="3600" b="1" dirty="0" smtClean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? </a:t>
            </a:r>
            <a:endParaRPr kumimoji="0" lang="en-US" altLang="zh-CN" sz="3600" b="1" dirty="0">
              <a:solidFill>
                <a:srgbClr val="0000FF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3558" name="WordArt 6"/>
          <p:cNvSpPr>
            <a:spLocks noChangeArrowheads="1" noChangeShapeType="1" noTextEdit="1"/>
          </p:cNvSpPr>
          <p:nvPr/>
        </p:nvSpPr>
        <p:spPr bwMode="auto">
          <a:xfrm>
            <a:off x="323850" y="4077072"/>
            <a:ext cx="23034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600" b="1" kern="10" dirty="0">
                <a:ln w="12700">
                  <a:solidFill>
                    <a:srgbClr val="B2B2B2"/>
                  </a:solidFill>
                  <a:miter lim="800000"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思考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2555875" y="1989138"/>
          <a:ext cx="4859338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Equation" r:id="rId4" imgW="1282700" imgH="431800" progId="Equation.DSMT4">
                  <p:embed/>
                </p:oleObj>
              </mc:Choice>
              <mc:Fallback>
                <p:oleObj name="Equation" r:id="rId4" imgW="1282700" imgH="431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989138"/>
                        <a:ext cx="4859338" cy="161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892175"/>
            <a:ext cx="8229600" cy="334962"/>
          </a:xfrm>
        </p:spPr>
        <p:txBody>
          <a:bodyPr/>
          <a:lstStyle/>
          <a:p>
            <a:r>
              <a:rPr lang="zh-CN" altLang="en-US" sz="4000"/>
              <a:t>动手试一试</a:t>
            </a:r>
          </a:p>
        </p:txBody>
      </p:sp>
      <p:sp>
        <p:nvSpPr>
          <p:cNvPr id="23562" name="WordArt 10" descr="窄竖线"/>
          <p:cNvSpPr>
            <a:spLocks noChangeArrowheads="1" noChangeShapeType="1" noTextEdit="1"/>
          </p:cNvSpPr>
          <p:nvPr/>
        </p:nvSpPr>
        <p:spPr bwMode="auto">
          <a:xfrm>
            <a:off x="323850" y="404813"/>
            <a:ext cx="2808288" cy="12954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zh-CN" altLang="en-US" sz="3600" b="1" kern="10">
                <a:ln w="12700">
                  <a:solidFill>
                    <a:srgbClr val="000000"/>
                  </a:solidFill>
                  <a:rou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动手试一试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utoUpdateAnimBg="0"/>
      <p:bldP spid="235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14800" y="404813"/>
            <a:ext cx="5029200" cy="838200"/>
          </a:xfrm>
        </p:spPr>
        <p:txBody>
          <a:bodyPr/>
          <a:lstStyle/>
          <a:p>
            <a:r>
              <a:rPr lang="zh-CN" altLang="en-US" sz="4000" b="1" dirty="0">
                <a:solidFill>
                  <a:schemeClr val="tx1"/>
                </a:solidFill>
                <a:ea typeface="隶书" panose="02010509060101010101" pitchFamily="49" charset="-122"/>
              </a:rPr>
              <a:t>公式法是这样</a:t>
            </a:r>
            <a:r>
              <a:rPr lang="zh-CN" altLang="en-US" sz="4000" b="1" dirty="0">
                <a:solidFill>
                  <a:srgbClr val="FF0000"/>
                </a:solidFill>
                <a:ea typeface="隶书" panose="02010509060101010101" pitchFamily="49" charset="-122"/>
              </a:rPr>
              <a:t>生产</a:t>
            </a:r>
            <a:r>
              <a:rPr lang="zh-CN" altLang="en-US" sz="4000" b="1" dirty="0">
                <a:solidFill>
                  <a:schemeClr val="tx1"/>
                </a:solidFill>
                <a:ea typeface="隶书" panose="02010509060101010101" pitchFamily="49" charset="-122"/>
              </a:rPr>
              <a:t>的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/>
        </p:nvSpPr>
        <p:spPr bwMode="auto">
          <a:xfrm>
            <a:off x="107950" y="1184275"/>
            <a:ext cx="90360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GB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你能用配方法解方程  </a:t>
            </a:r>
            <a:r>
              <a:rPr kumimoji="0" lang="en-US" altLang="zh-CN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ax</a:t>
            </a:r>
            <a:r>
              <a:rPr kumimoji="0" lang="en-US" altLang="zh-CN" sz="3600" b="1" baseline="300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kumimoji="0" lang="en-US" altLang="zh-CN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+bx+c=0(a≠0)</a:t>
            </a:r>
            <a:r>
              <a:rPr kumimoji="0"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吗</a:t>
            </a:r>
            <a:r>
              <a:rPr kumimoji="0" lang="en-US" altLang="zh-CN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  <a:endParaRPr kumimoji="0" lang="zh-CN" altLang="en-GB" sz="3600" b="1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grpSp>
        <p:nvGrpSpPr>
          <p:cNvPr id="28679" name="Group 7"/>
          <p:cNvGrpSpPr/>
          <p:nvPr/>
        </p:nvGrpSpPr>
        <p:grpSpPr bwMode="auto">
          <a:xfrm>
            <a:off x="0" y="0"/>
            <a:ext cx="4495800" cy="1323975"/>
            <a:chOff x="1920" y="2448"/>
            <a:chExt cx="2832" cy="834"/>
          </a:xfrm>
        </p:grpSpPr>
        <p:grpSp>
          <p:nvGrpSpPr>
            <p:cNvPr id="28680" name="Group 8"/>
            <p:cNvGrpSpPr/>
            <p:nvPr/>
          </p:nvGrpSpPr>
          <p:grpSpPr bwMode="auto">
            <a:xfrm>
              <a:off x="1920" y="2448"/>
              <a:ext cx="2784" cy="834"/>
              <a:chOff x="672" y="3504"/>
              <a:chExt cx="4176" cy="528"/>
            </a:xfrm>
          </p:grpSpPr>
          <p:sp>
            <p:nvSpPr>
              <p:cNvPr id="28681" name="AutoShape 9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682" name="Text Box 10"/>
              <p:cNvSpPr txBox="1">
                <a:spLocks noChangeArrowheads="1"/>
              </p:cNvSpPr>
              <p:nvPr/>
            </p:nvSpPr>
            <p:spPr bwMode="auto">
              <a:xfrm>
                <a:off x="719" y="3508"/>
                <a:ext cx="4129" cy="2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kumimoji="0"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28683" name="Picture 11" descr="慢跑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88" y="2592"/>
              <a:ext cx="720" cy="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684" name="Picture 12" descr="跳动的心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736" y="2736"/>
              <a:ext cx="288" cy="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685" name="Text Box 13"/>
            <p:cNvSpPr txBox="1">
              <a:spLocks noChangeArrowheads="1"/>
            </p:cNvSpPr>
            <p:nvPr/>
          </p:nvSpPr>
          <p:spPr bwMode="auto">
            <a:xfrm>
              <a:off x="2016" y="2668"/>
              <a:ext cx="27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0" lang="zh-CN" altLang="en-US" sz="3600" dirty="0">
                  <a:solidFill>
                    <a:srgbClr val="FF0000"/>
                  </a:solidFill>
                  <a:ea typeface="隶书" panose="02010509060101010101" pitchFamily="49" charset="-122"/>
                </a:rPr>
                <a:t>心动     不如行动</a:t>
              </a:r>
            </a:p>
          </p:txBody>
        </p:sp>
      </p:grpSp>
      <p:graphicFrame>
        <p:nvGraphicFramePr>
          <p:cNvPr id="28686" name="Object 14"/>
          <p:cNvGraphicFramePr>
            <a:graphicFrameLocks noChangeAspect="1"/>
          </p:cNvGraphicFramePr>
          <p:nvPr/>
        </p:nvGraphicFramePr>
        <p:xfrm>
          <a:off x="546100" y="1717675"/>
          <a:ext cx="25654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0" name="Equation" r:id="rId7" imgW="1689100" imgH="520700" progId="Equation.3">
                  <p:embed/>
                </p:oleObj>
              </mc:Choice>
              <mc:Fallback>
                <p:oleObj name="Equation" r:id="rId7" imgW="1689100" imgH="5207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1717675"/>
                        <a:ext cx="256540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7" name="Object 15"/>
          <p:cNvGraphicFramePr>
            <a:graphicFrameLocks noChangeAspect="1"/>
          </p:cNvGraphicFramePr>
          <p:nvPr/>
        </p:nvGraphicFramePr>
        <p:xfrm>
          <a:off x="611188" y="5084763"/>
          <a:ext cx="279717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1" name="Equation" r:id="rId9" imgW="1841500" imgH="596900" progId="Equation.3">
                  <p:embed/>
                </p:oleObj>
              </mc:Choice>
              <mc:Fallback>
                <p:oleObj name="Equation" r:id="rId9" imgW="1841500" imgH="5969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084763"/>
                        <a:ext cx="2797175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8" name="Object 16"/>
          <p:cNvGraphicFramePr>
            <a:graphicFrameLocks noChangeAspect="1"/>
          </p:cNvGraphicFramePr>
          <p:nvPr/>
        </p:nvGraphicFramePr>
        <p:xfrm>
          <a:off x="534988" y="2997200"/>
          <a:ext cx="3821112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2" name="Equation" r:id="rId11" imgW="2527300" imgH="622300" progId="Equation.3">
                  <p:embed/>
                </p:oleObj>
              </mc:Choice>
              <mc:Fallback>
                <p:oleObj name="Equation" r:id="rId11" imgW="2527300" imgH="6223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997200"/>
                        <a:ext cx="3821112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9" name="Object 17"/>
          <p:cNvGraphicFramePr>
            <a:graphicFrameLocks noChangeAspect="1"/>
          </p:cNvGraphicFramePr>
          <p:nvPr/>
        </p:nvGraphicFramePr>
        <p:xfrm>
          <a:off x="539750" y="3860800"/>
          <a:ext cx="324008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3" name="Equation" r:id="rId13" imgW="1828800" imgH="622300" progId="Equation.3">
                  <p:embed/>
                </p:oleObj>
              </mc:Choice>
              <mc:Fallback>
                <p:oleObj name="Equation" r:id="rId13" imgW="1828800" imgH="6223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860800"/>
                        <a:ext cx="324008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0" name="Object 18"/>
          <p:cNvGraphicFramePr>
            <a:graphicFrameLocks noChangeAspect="1"/>
          </p:cNvGraphicFramePr>
          <p:nvPr/>
        </p:nvGraphicFramePr>
        <p:xfrm>
          <a:off x="361950" y="5967413"/>
          <a:ext cx="4514850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4" name="Equation" r:id="rId15" imgW="2984500" imgH="596900" progId="Equation.3">
                  <p:embed/>
                </p:oleObj>
              </mc:Choice>
              <mc:Fallback>
                <p:oleObj name="Equation" r:id="rId15" imgW="2984500" imgH="5969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5967413"/>
                        <a:ext cx="4514850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1" name="Object 19"/>
          <p:cNvGraphicFramePr>
            <a:graphicFrameLocks noChangeAspect="1"/>
          </p:cNvGraphicFramePr>
          <p:nvPr/>
        </p:nvGraphicFramePr>
        <p:xfrm>
          <a:off x="811213" y="2362200"/>
          <a:ext cx="1897062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5" name="Equation" r:id="rId17" imgW="1257300" imgH="520700" progId="Equation.3">
                  <p:embed/>
                </p:oleObj>
              </mc:Choice>
              <mc:Fallback>
                <p:oleObj name="Equation" r:id="rId17" imgW="1257300" imgH="5207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2362200"/>
                        <a:ext cx="1897062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2" name="Rectangle 20"/>
          <p:cNvSpPr>
            <a:spLocks noGrp="1" noChangeArrowheads="1"/>
          </p:cNvSpPr>
          <p:nvPr/>
        </p:nvSpPr>
        <p:spPr bwMode="auto">
          <a:xfrm>
            <a:off x="4191000" y="1981200"/>
            <a:ext cx="4953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1.</a:t>
            </a:r>
            <a:r>
              <a:rPr lang="zh-CN" altLang="en-US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化</a:t>
            </a: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1:</a:t>
            </a:r>
            <a:r>
              <a:rPr lang="zh-CN" altLang="en-US" b="1" dirty="0">
                <a:latin typeface="隶书" panose="02010509060101010101" pitchFamily="49" charset="-122"/>
                <a:ea typeface="隶书" panose="02010509060101010101" pitchFamily="49" charset="-122"/>
              </a:rPr>
              <a:t>把二次项系数化为</a:t>
            </a: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1;</a:t>
            </a:r>
            <a:endParaRPr lang="en-US" altLang="zh-CN" b="1" dirty="0"/>
          </a:p>
        </p:txBody>
      </p:sp>
      <p:sp>
        <p:nvSpPr>
          <p:cNvPr id="28693" name="Rectangle 21"/>
          <p:cNvSpPr>
            <a:spLocks noGrp="1" noChangeArrowheads="1"/>
          </p:cNvSpPr>
          <p:nvPr/>
        </p:nvSpPr>
        <p:spPr bwMode="auto">
          <a:xfrm>
            <a:off x="4387453" y="3048000"/>
            <a:ext cx="457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3.</a:t>
            </a:r>
            <a:r>
              <a:rPr lang="zh-CN" altLang="en-US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配方</a:t>
            </a:r>
            <a:r>
              <a:rPr lang="en-US" altLang="zh-CN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b="1" dirty="0">
                <a:latin typeface="隶书" panose="02010509060101010101" pitchFamily="49" charset="-122"/>
                <a:ea typeface="隶书" panose="02010509060101010101" pitchFamily="49" charset="-122"/>
              </a:rPr>
              <a:t>方程两边都加上一次项系数</a:t>
            </a:r>
            <a:r>
              <a:rPr lang="zh-CN" altLang="en-US" b="1" dirty="0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绝对值</a:t>
            </a:r>
            <a:r>
              <a:rPr lang="zh-CN" altLang="en-US" b="1" dirty="0">
                <a:latin typeface="隶书" panose="02010509060101010101" pitchFamily="49" charset="-122"/>
                <a:ea typeface="隶书" panose="02010509060101010101" pitchFamily="49" charset="-122"/>
              </a:rPr>
              <a:t>一半的平方</a:t>
            </a: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  <a:endParaRPr lang="en-US" altLang="zh-CN" b="1" dirty="0"/>
          </a:p>
        </p:txBody>
      </p:sp>
      <p:sp>
        <p:nvSpPr>
          <p:cNvPr id="28694" name="Rectangle 22"/>
          <p:cNvSpPr>
            <a:spLocks noGrp="1" noChangeArrowheads="1"/>
          </p:cNvSpPr>
          <p:nvPr/>
        </p:nvSpPr>
        <p:spPr bwMode="auto">
          <a:xfrm>
            <a:off x="5257800" y="4114800"/>
            <a:ext cx="3733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4.</a:t>
            </a:r>
            <a:r>
              <a:rPr lang="zh-CN" altLang="en-US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变</a:t>
            </a:r>
            <a:r>
              <a:rPr lang="zh-CN" altLang="en-US" b="1" dirty="0">
                <a:latin typeface="隶书" panose="02010509060101010101" pitchFamily="49" charset="-122"/>
                <a:ea typeface="隶书" panose="02010509060101010101" pitchFamily="49" charset="-122"/>
              </a:rPr>
              <a:t>形</a:t>
            </a: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b="1" dirty="0">
                <a:latin typeface="隶书" panose="02010509060101010101" pitchFamily="49" charset="-122"/>
                <a:ea typeface="隶书" panose="02010509060101010101" pitchFamily="49" charset="-122"/>
              </a:rPr>
              <a:t>方程左分解因式</a:t>
            </a: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b="1" dirty="0">
                <a:latin typeface="隶书" panose="02010509060101010101" pitchFamily="49" charset="-122"/>
                <a:ea typeface="隶书" panose="02010509060101010101" pitchFamily="49" charset="-122"/>
              </a:rPr>
              <a:t>右边合并同类</a:t>
            </a: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  <a:endParaRPr lang="en-US" altLang="zh-CN" b="1" dirty="0"/>
          </a:p>
        </p:txBody>
      </p:sp>
      <p:sp>
        <p:nvSpPr>
          <p:cNvPr id="28695" name="Rectangle 23"/>
          <p:cNvSpPr>
            <a:spLocks noGrp="1" noChangeArrowheads="1"/>
          </p:cNvSpPr>
          <p:nvPr/>
        </p:nvSpPr>
        <p:spPr bwMode="auto">
          <a:xfrm>
            <a:off x="5257800" y="5029200"/>
            <a:ext cx="3733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5.</a:t>
            </a:r>
            <a:r>
              <a:rPr lang="zh-CN" altLang="en-US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开</a:t>
            </a:r>
            <a:r>
              <a:rPr lang="zh-CN" altLang="en-US" b="1" dirty="0">
                <a:latin typeface="隶书" panose="02010509060101010101" pitchFamily="49" charset="-122"/>
                <a:ea typeface="隶书" panose="02010509060101010101" pitchFamily="49" charset="-122"/>
              </a:rPr>
              <a:t>方</a:t>
            </a: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b="1" dirty="0">
                <a:latin typeface="隶书" panose="02010509060101010101" pitchFamily="49" charset="-122"/>
                <a:ea typeface="隶书" panose="02010509060101010101" pitchFamily="49" charset="-122"/>
              </a:rPr>
              <a:t>根据平方根意义</a:t>
            </a: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b="1" dirty="0">
                <a:latin typeface="隶书" panose="02010509060101010101" pitchFamily="49" charset="-122"/>
                <a:ea typeface="隶书" panose="02010509060101010101" pitchFamily="49" charset="-122"/>
              </a:rPr>
              <a:t>方程两边开平方</a:t>
            </a: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</a:p>
        </p:txBody>
      </p:sp>
      <p:sp>
        <p:nvSpPr>
          <p:cNvPr id="28696" name="Rectangle 24"/>
          <p:cNvSpPr>
            <a:spLocks noGrp="1" noChangeArrowheads="1"/>
          </p:cNvSpPr>
          <p:nvPr/>
        </p:nvSpPr>
        <p:spPr bwMode="auto">
          <a:xfrm>
            <a:off x="5334000" y="5791200"/>
            <a:ext cx="3657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6.</a:t>
            </a:r>
            <a:r>
              <a:rPr lang="zh-CN" altLang="en-US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求</a:t>
            </a:r>
            <a:r>
              <a:rPr lang="zh-CN" altLang="en-US" b="1" dirty="0">
                <a:latin typeface="隶书" panose="02010509060101010101" pitchFamily="49" charset="-122"/>
                <a:ea typeface="隶书" panose="02010509060101010101" pitchFamily="49" charset="-122"/>
              </a:rPr>
              <a:t>解</a:t>
            </a: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b="1" dirty="0">
                <a:latin typeface="隶书" panose="02010509060101010101" pitchFamily="49" charset="-122"/>
                <a:ea typeface="隶书" panose="02010509060101010101" pitchFamily="49" charset="-122"/>
              </a:rPr>
              <a:t>解一元一次方程</a:t>
            </a: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</a:p>
        </p:txBody>
      </p:sp>
      <p:sp>
        <p:nvSpPr>
          <p:cNvPr id="28697" name="Rectangle 25"/>
          <p:cNvSpPr>
            <a:spLocks noGrp="1" noChangeArrowheads="1"/>
          </p:cNvSpPr>
          <p:nvPr/>
        </p:nvSpPr>
        <p:spPr bwMode="auto">
          <a:xfrm>
            <a:off x="5292725" y="616585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7.</a:t>
            </a:r>
            <a:r>
              <a:rPr lang="zh-CN" altLang="en-US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定</a:t>
            </a:r>
            <a:r>
              <a:rPr lang="zh-CN" altLang="en-US" b="1" dirty="0">
                <a:latin typeface="隶书" panose="02010509060101010101" pitchFamily="49" charset="-122"/>
                <a:ea typeface="隶书" panose="02010509060101010101" pitchFamily="49" charset="-122"/>
              </a:rPr>
              <a:t>解</a:t>
            </a: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b="1" dirty="0">
                <a:latin typeface="隶书" panose="02010509060101010101" pitchFamily="49" charset="-122"/>
                <a:ea typeface="隶书" panose="02010509060101010101" pitchFamily="49" charset="-122"/>
              </a:rPr>
              <a:t>写出原方程的解</a:t>
            </a: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28698" name="Rectangle 26"/>
          <p:cNvSpPr>
            <a:spLocks noGrp="1" noChangeArrowheads="1"/>
          </p:cNvSpPr>
          <p:nvPr/>
        </p:nvSpPr>
        <p:spPr bwMode="auto">
          <a:xfrm>
            <a:off x="4152900" y="2514600"/>
            <a:ext cx="4953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2.</a:t>
            </a:r>
            <a:r>
              <a:rPr lang="zh-CN" altLang="en-US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移</a:t>
            </a:r>
            <a:r>
              <a:rPr lang="zh-CN" altLang="en-US" b="1" dirty="0">
                <a:latin typeface="隶书" panose="02010509060101010101" pitchFamily="49" charset="-122"/>
                <a:ea typeface="隶书" panose="02010509060101010101" pitchFamily="49" charset="-122"/>
              </a:rPr>
              <a:t>项</a:t>
            </a: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b="1" dirty="0">
                <a:latin typeface="隶书" panose="02010509060101010101" pitchFamily="49" charset="-122"/>
                <a:ea typeface="隶书" panose="02010509060101010101" pitchFamily="49" charset="-122"/>
              </a:rPr>
              <a:t>把常数项移到方程的右边</a:t>
            </a: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  <a:endParaRPr lang="en-US" altLang="zh-CN" b="1" dirty="0"/>
          </a:p>
        </p:txBody>
      </p:sp>
      <p:graphicFrame>
        <p:nvGraphicFramePr>
          <p:cNvPr id="28699" name="Object 27"/>
          <p:cNvGraphicFramePr>
            <a:graphicFrameLocks noChangeAspect="1"/>
          </p:cNvGraphicFramePr>
          <p:nvPr/>
        </p:nvGraphicFramePr>
        <p:xfrm>
          <a:off x="827088" y="4724400"/>
          <a:ext cx="22082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6" name="Equation" r:id="rId19" imgW="1460500" imgH="304800" progId="Equation.3">
                  <p:embed/>
                </p:oleObj>
              </mc:Choice>
              <mc:Fallback>
                <p:oleObj name="Equation" r:id="rId19" imgW="1460500" imgH="3048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724400"/>
                        <a:ext cx="2208212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  <p:bldP spid="28692" grpId="0" autoUpdateAnimBg="0"/>
      <p:bldP spid="28693" grpId="0" autoUpdateAnimBg="0"/>
      <p:bldP spid="28694" grpId="0" autoUpdateAnimBg="0"/>
      <p:bldP spid="28695" grpId="0" autoUpdateAnimBg="0"/>
      <p:bldP spid="28696" grpId="0" autoUpdateAnimBg="0"/>
      <p:bldP spid="28697" grpId="0" autoUpdateAnimBg="0"/>
      <p:bldP spid="2869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14800" y="228600"/>
            <a:ext cx="5029200" cy="838200"/>
          </a:xfrm>
        </p:spPr>
        <p:txBody>
          <a:bodyPr/>
          <a:lstStyle/>
          <a:p>
            <a:r>
              <a:rPr lang="zh-CN" altLang="en-US" sz="4000" dirty="0">
                <a:solidFill>
                  <a:schemeClr val="tx1"/>
                </a:solidFill>
                <a:ea typeface="隶书" panose="02010509060101010101" pitchFamily="49" charset="-122"/>
              </a:rPr>
              <a:t>公式法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/>
        </p:nvSpPr>
        <p:spPr bwMode="auto">
          <a:xfrm>
            <a:off x="0" y="1219200"/>
            <a:ext cx="896461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0" lang="zh-CN" altLang="en-GB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一般地,对于一元二次方程  </a:t>
            </a:r>
            <a:r>
              <a:rPr kumimoji="0" lang="en-US" altLang="zh-CN" sz="32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ax</a:t>
            </a:r>
            <a:r>
              <a:rPr kumimoji="0" lang="en-US" altLang="zh-CN" sz="3200" b="1" baseline="300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kumimoji="0" lang="en-US" altLang="zh-CN" sz="32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+bx+c=0(a≠0)</a:t>
            </a:r>
            <a:r>
              <a:rPr kumimoji="0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endParaRPr kumimoji="0" lang="zh-CN" altLang="en-GB" sz="3200" b="1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29700" name="Picture 4" descr="右开门箭头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1" name="Picture 5" descr="左开门箭头">
            <a:hlinkClick r:id="" action="ppaction://hlinkshowjump?jump=previousslide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2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6400800"/>
            <a:ext cx="598488" cy="336550"/>
          </a:xfrm>
          <a:prstGeom prst="actionButtonEnd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9703" name="Group 7"/>
          <p:cNvGrpSpPr/>
          <p:nvPr/>
        </p:nvGrpSpPr>
        <p:grpSpPr bwMode="auto">
          <a:xfrm>
            <a:off x="0" y="0"/>
            <a:ext cx="4495800" cy="1323975"/>
            <a:chOff x="1920" y="2448"/>
            <a:chExt cx="2832" cy="834"/>
          </a:xfrm>
        </p:grpSpPr>
        <p:grpSp>
          <p:nvGrpSpPr>
            <p:cNvPr id="29704" name="Group 8"/>
            <p:cNvGrpSpPr/>
            <p:nvPr/>
          </p:nvGrpSpPr>
          <p:grpSpPr bwMode="auto">
            <a:xfrm>
              <a:off x="1920" y="2448"/>
              <a:ext cx="2784" cy="834"/>
              <a:chOff x="672" y="3504"/>
              <a:chExt cx="4176" cy="528"/>
            </a:xfrm>
          </p:grpSpPr>
          <p:sp>
            <p:nvSpPr>
              <p:cNvPr id="29705" name="AutoShape 9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06" name="Text Box 10"/>
              <p:cNvSpPr txBox="1">
                <a:spLocks noChangeArrowheads="1"/>
              </p:cNvSpPr>
              <p:nvPr/>
            </p:nvSpPr>
            <p:spPr bwMode="auto">
              <a:xfrm>
                <a:off x="719" y="3508"/>
                <a:ext cx="4129" cy="2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kumimoji="0"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29707" name="Picture 11" descr="慢跑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888" y="2592"/>
              <a:ext cx="720" cy="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08" name="Picture 12" descr="跳动的心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36" y="2736"/>
              <a:ext cx="288" cy="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09" name="Text Box 13"/>
            <p:cNvSpPr txBox="1">
              <a:spLocks noChangeArrowheads="1"/>
            </p:cNvSpPr>
            <p:nvPr/>
          </p:nvSpPr>
          <p:spPr bwMode="auto">
            <a:xfrm>
              <a:off x="2016" y="2668"/>
              <a:ext cx="27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0" lang="zh-CN" altLang="en-US" sz="3600">
                  <a:solidFill>
                    <a:srgbClr val="FF0000"/>
                  </a:solidFill>
                  <a:ea typeface="隶书" panose="02010509060101010101" pitchFamily="49" charset="-122"/>
                </a:rPr>
                <a:t>心动     不如行动</a:t>
              </a:r>
            </a:p>
          </p:txBody>
        </p:sp>
      </p:grpSp>
      <p:graphicFrame>
        <p:nvGraphicFramePr>
          <p:cNvPr id="29710" name="Object 14"/>
          <p:cNvGraphicFramePr>
            <a:graphicFrameLocks noChangeAspect="1"/>
          </p:cNvGraphicFramePr>
          <p:nvPr/>
        </p:nvGraphicFramePr>
        <p:xfrm>
          <a:off x="1835150" y="2276475"/>
          <a:ext cx="473075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4" name="Equation" r:id="rId8" imgW="2984500" imgH="596900" progId="Equation.3">
                  <p:embed/>
                </p:oleObj>
              </mc:Choice>
              <mc:Fallback>
                <p:oleObj name="Equation" r:id="rId8" imgW="2984500" imgH="5969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276475"/>
                        <a:ext cx="4730750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1" name="Rectangle 15"/>
          <p:cNvSpPr>
            <a:spLocks noGrp="1" noChangeArrowheads="1"/>
          </p:cNvSpPr>
          <p:nvPr/>
        </p:nvSpPr>
        <p:spPr bwMode="auto">
          <a:xfrm>
            <a:off x="76200" y="3352800"/>
            <a:ext cx="8839200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上面这个式子称为一元二次方程的求根公式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用求根公式解一元二次方程的方法称为</a:t>
            </a: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公式法</a:t>
            </a:r>
            <a:endParaRPr lang="zh-CN" altLang="en-US" sz="28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graphicFrame>
        <p:nvGraphicFramePr>
          <p:cNvPr id="29712" name="Object 16"/>
          <p:cNvGraphicFramePr>
            <a:graphicFrameLocks noChangeAspect="1"/>
          </p:cNvGraphicFramePr>
          <p:nvPr/>
        </p:nvGraphicFramePr>
        <p:xfrm>
          <a:off x="468313" y="1773238"/>
          <a:ext cx="49117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5" name="Equation" r:id="rId10" imgW="2349500" imgH="304800" progId="Equation.3">
                  <p:embed/>
                </p:oleObj>
              </mc:Choice>
              <mc:Fallback>
                <p:oleObj name="Equation" r:id="rId10" imgW="2349500" imgH="304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773238"/>
                        <a:ext cx="49117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3" name="Rectangle 17"/>
          <p:cNvSpPr>
            <a:spLocks noGrp="1" noChangeArrowheads="1"/>
          </p:cNvSpPr>
          <p:nvPr/>
        </p:nvSpPr>
        <p:spPr bwMode="auto">
          <a:xfrm>
            <a:off x="76200" y="4581525"/>
            <a:ext cx="9067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老师提示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用</a:t>
            </a: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公式法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解一元二次方程的</a:t>
            </a: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前提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是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1.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必需是一般形式的一元二次方程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: </a:t>
            </a:r>
            <a:r>
              <a:rPr kumimoji="0"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ax</a:t>
            </a:r>
            <a:r>
              <a:rPr kumimoji="0" lang="en-US" altLang="zh-CN" sz="2800" b="1" baseline="30000" dirty="0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r>
              <a:rPr kumimoji="0"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+bx+c=0(a≠0).</a:t>
            </a:r>
            <a:r>
              <a:rPr kumimoji="0" lang="en-US" altLang="zh-CN" sz="2800" b="1" dirty="0">
                <a:latin typeface="宋体" panose="02010600030101010101" pitchFamily="2" charset="-122"/>
              </a:rPr>
              <a:t> </a:t>
            </a:r>
            <a:endParaRPr kumimoji="0" lang="zh-CN" altLang="en-GB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2.b</a:t>
            </a:r>
            <a:r>
              <a:rPr lang="en-US" altLang="zh-CN" sz="2800" b="1" baseline="30000" dirty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-4ac≥0.</a:t>
            </a:r>
            <a:r>
              <a:rPr kumimoji="0" lang="zh-CN" altLang="en-US" sz="22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由求根公式可知，一元二次方程最多有两个实数</a:t>
            </a:r>
            <a:r>
              <a:rPr kumimoji="0" lang="zh-CN" altLang="en-US" sz="22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根</a:t>
            </a:r>
            <a:endParaRPr kumimoji="0" lang="zh-CN" altLang="en-US" sz="2200" b="1" dirty="0">
              <a:solidFill>
                <a:srgbClr val="FF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95963" y="228600"/>
            <a:ext cx="2952750" cy="679450"/>
          </a:xfrm>
        </p:spPr>
        <p:txBody>
          <a:bodyPr/>
          <a:lstStyle/>
          <a:p>
            <a:r>
              <a:rPr lang="zh-CN" altLang="en-US" sz="4000" dirty="0">
                <a:solidFill>
                  <a:schemeClr val="tx1"/>
                </a:solidFill>
                <a:ea typeface="隶书" panose="02010509060101010101" pitchFamily="49" charset="-122"/>
              </a:rPr>
              <a:t>公式法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/>
        </p:nvSpPr>
        <p:spPr bwMode="auto">
          <a:xfrm>
            <a:off x="0" y="1052513"/>
            <a:ext cx="8686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0" lang="zh-CN" altLang="en-GB" sz="3200" b="1" dirty="0">
                <a:latin typeface="宋体" panose="02010600030101010101" pitchFamily="2" charset="-122"/>
              </a:rPr>
              <a:t>例</a:t>
            </a:r>
            <a:r>
              <a:rPr kumimoji="0" lang="en-GB" altLang="zh-CN" sz="3200" b="1" dirty="0">
                <a:latin typeface="宋体" panose="02010600030101010101" pitchFamily="2" charset="-122"/>
              </a:rPr>
              <a:t>1</a:t>
            </a:r>
            <a:r>
              <a:rPr kumimoji="0" lang="zh-CN" altLang="en-GB" sz="3200" b="1" dirty="0">
                <a:latin typeface="宋体" panose="02010600030101010101" pitchFamily="2" charset="-122"/>
              </a:rPr>
              <a:t>、用公式法解方程 </a:t>
            </a:r>
            <a:r>
              <a:rPr kumimoji="0"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5x</a:t>
            </a:r>
            <a:r>
              <a:rPr kumimoji="0" lang="en-US" altLang="zh-CN" sz="3200" b="1" baseline="30000" dirty="0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r>
              <a:rPr kumimoji="0"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-4x-12=0</a:t>
            </a:r>
            <a:endParaRPr kumimoji="0" lang="zh-CN" altLang="en-GB" sz="32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pic>
        <p:nvPicPr>
          <p:cNvPr id="30724" name="Picture 4" descr="右开门箭头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29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5" name="Picture 5" descr="左开门箭头">
            <a:hlinkClick r:id="" action="ppaction://hlinkshowjump?jump=previous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48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239000" y="6400800"/>
            <a:ext cx="598488" cy="336550"/>
          </a:xfrm>
          <a:prstGeom prst="actionButtonEnd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250825" y="1700213"/>
          <a:ext cx="48974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0" name="公式" r:id="rId7" imgW="2222500" imgH="292100" progId="Equation.3">
                  <p:embed/>
                </p:oleObj>
              </mc:Choice>
              <mc:Fallback>
                <p:oleObj name="公式" r:id="rId7" imgW="2222500" imgH="292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700213"/>
                        <a:ext cx="48974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379413" y="2852738"/>
          <a:ext cx="4192587" cy="29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1" name="公式" r:id="rId9" imgW="2222500" imgH="1727200" progId="Equation.3">
                  <p:embed/>
                </p:oleObj>
              </mc:Choice>
              <mc:Fallback>
                <p:oleObj name="公式" r:id="rId9" imgW="2222500" imgH="172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2852738"/>
                        <a:ext cx="4192587" cy="297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9" name="Rectangle 9"/>
          <p:cNvSpPr>
            <a:spLocks noGrp="1" noChangeArrowheads="1"/>
          </p:cNvSpPr>
          <p:nvPr/>
        </p:nvSpPr>
        <p:spPr bwMode="auto">
          <a:xfrm>
            <a:off x="6191250" y="1700213"/>
            <a:ext cx="2952750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1.</a:t>
            </a:r>
            <a:r>
              <a:rPr lang="zh-CN" altLang="en-US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变形</a:t>
            </a: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b="1" dirty="0">
                <a:latin typeface="隶书" panose="02010509060101010101" pitchFamily="49" charset="-122"/>
                <a:ea typeface="隶书" panose="02010509060101010101" pitchFamily="49" charset="-122"/>
              </a:rPr>
              <a:t>化已知方程为一般形式</a:t>
            </a: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  <a:endParaRPr lang="en-US" altLang="zh-CN" b="1" dirty="0"/>
          </a:p>
        </p:txBody>
      </p:sp>
      <p:sp>
        <p:nvSpPr>
          <p:cNvPr id="30730" name="Rectangle 10"/>
          <p:cNvSpPr>
            <a:spLocks noGrp="1" noChangeArrowheads="1"/>
          </p:cNvSpPr>
          <p:nvPr/>
        </p:nvSpPr>
        <p:spPr bwMode="auto">
          <a:xfrm>
            <a:off x="6227763" y="3716338"/>
            <a:ext cx="275113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3.</a:t>
            </a:r>
            <a:r>
              <a:rPr lang="zh-CN" altLang="en-US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计算</a:t>
            </a:r>
            <a:r>
              <a:rPr lang="en-US" altLang="zh-CN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 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b</a:t>
            </a:r>
            <a:r>
              <a:rPr lang="en-US" altLang="zh-CN" sz="2800" b="1" baseline="30000" dirty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-4ac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的值</a:t>
            </a: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</a:p>
        </p:txBody>
      </p:sp>
      <p:sp>
        <p:nvSpPr>
          <p:cNvPr id="30731" name="Rectangle 11"/>
          <p:cNvSpPr>
            <a:spLocks noGrp="1" noChangeArrowheads="1"/>
          </p:cNvSpPr>
          <p:nvPr/>
        </p:nvSpPr>
        <p:spPr bwMode="auto">
          <a:xfrm>
            <a:off x="6227763" y="4581525"/>
            <a:ext cx="29162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4.</a:t>
            </a:r>
            <a:r>
              <a:rPr lang="zh-CN" altLang="en-US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代入</a:t>
            </a: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b="1" dirty="0">
                <a:latin typeface="隶书" panose="02010509060101010101" pitchFamily="49" charset="-122"/>
                <a:ea typeface="隶书" panose="02010509060101010101" pitchFamily="49" charset="-122"/>
              </a:rPr>
              <a:t>把有关数值代入公式计算</a:t>
            </a: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  <a:endParaRPr lang="en-US" altLang="zh-CN" b="1" dirty="0"/>
          </a:p>
        </p:txBody>
      </p:sp>
      <p:sp>
        <p:nvSpPr>
          <p:cNvPr id="30732" name="Rectangle 12"/>
          <p:cNvSpPr>
            <a:spLocks noGrp="1" noChangeArrowheads="1"/>
          </p:cNvSpPr>
          <p:nvPr/>
        </p:nvSpPr>
        <p:spPr bwMode="auto">
          <a:xfrm>
            <a:off x="6327775" y="5516563"/>
            <a:ext cx="28162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5.</a:t>
            </a:r>
            <a:r>
              <a:rPr lang="zh-CN" altLang="en-US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定根</a:t>
            </a: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b="1" dirty="0">
                <a:latin typeface="隶书" panose="02010509060101010101" pitchFamily="49" charset="-122"/>
                <a:ea typeface="隶书" panose="02010509060101010101" pitchFamily="49" charset="-122"/>
              </a:rPr>
              <a:t>写出原方程的根</a:t>
            </a: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30733" name="Rectangle 13"/>
          <p:cNvSpPr>
            <a:spLocks noGrp="1" noChangeArrowheads="1"/>
          </p:cNvSpPr>
          <p:nvPr/>
        </p:nvSpPr>
        <p:spPr bwMode="auto">
          <a:xfrm>
            <a:off x="6084888" y="2565400"/>
            <a:ext cx="273685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2.</a:t>
            </a:r>
            <a:r>
              <a:rPr lang="zh-CN" altLang="en-US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确定系数</a:t>
            </a: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b="1" dirty="0">
                <a:latin typeface="隶书" panose="02010509060101010101" pitchFamily="49" charset="-122"/>
                <a:ea typeface="隶书" panose="02010509060101010101" pitchFamily="49" charset="-122"/>
              </a:rPr>
              <a:t>用</a:t>
            </a:r>
            <a:r>
              <a:rPr lang="en-US" altLang="zh-CN" b="1" dirty="0" err="1">
                <a:latin typeface="隶书" panose="02010509060101010101" pitchFamily="49" charset="-122"/>
                <a:ea typeface="隶书" panose="02010509060101010101" pitchFamily="49" charset="-122"/>
              </a:rPr>
              <a:t>a,b,c</a:t>
            </a:r>
            <a:r>
              <a:rPr lang="zh-CN" altLang="en-US" b="1" dirty="0">
                <a:latin typeface="隶书" panose="02010509060101010101" pitchFamily="49" charset="-122"/>
                <a:ea typeface="隶书" panose="02010509060101010101" pitchFamily="49" charset="-122"/>
              </a:rPr>
              <a:t>写出各项系数</a:t>
            </a:r>
            <a:r>
              <a:rPr lang="en-US" altLang="zh-CN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  <a:endParaRPr lang="en-US" altLang="zh-CN" b="1" dirty="0"/>
          </a:p>
        </p:txBody>
      </p:sp>
      <p:graphicFrame>
        <p:nvGraphicFramePr>
          <p:cNvPr id="30734" name="Object 14"/>
          <p:cNvGraphicFramePr>
            <a:graphicFrameLocks noChangeAspect="1"/>
          </p:cNvGraphicFramePr>
          <p:nvPr/>
        </p:nvGraphicFramePr>
        <p:xfrm>
          <a:off x="611188" y="2276475"/>
          <a:ext cx="56896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2" name="公式" r:id="rId11" imgW="3505200" imgH="317500" progId="Equation.3">
                  <p:embed/>
                </p:oleObj>
              </mc:Choice>
              <mc:Fallback>
                <p:oleObj name="公式" r:id="rId11" imgW="3505200" imgH="3175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276475"/>
                        <a:ext cx="56896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5" name="Object 15"/>
          <p:cNvGraphicFramePr>
            <a:graphicFrameLocks noChangeAspect="1"/>
          </p:cNvGraphicFramePr>
          <p:nvPr/>
        </p:nvGraphicFramePr>
        <p:xfrm>
          <a:off x="323850" y="5613400"/>
          <a:ext cx="3382963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3" name="公式" r:id="rId13" imgW="1536700" imgH="520700" progId="Equation.3">
                  <p:embed/>
                </p:oleObj>
              </mc:Choice>
              <mc:Fallback>
                <p:oleObj name="公式" r:id="rId13" imgW="1536700" imgH="520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613400"/>
                        <a:ext cx="3382963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36" name="Group 16"/>
          <p:cNvGrpSpPr/>
          <p:nvPr/>
        </p:nvGrpSpPr>
        <p:grpSpPr bwMode="auto">
          <a:xfrm>
            <a:off x="0" y="0"/>
            <a:ext cx="4800600" cy="1035050"/>
            <a:chOff x="0" y="1614"/>
            <a:chExt cx="3024" cy="652"/>
          </a:xfrm>
        </p:grpSpPr>
        <p:grpSp>
          <p:nvGrpSpPr>
            <p:cNvPr id="30737" name="Group 17"/>
            <p:cNvGrpSpPr/>
            <p:nvPr/>
          </p:nvGrpSpPr>
          <p:grpSpPr bwMode="auto">
            <a:xfrm>
              <a:off x="0" y="1614"/>
              <a:ext cx="3024" cy="652"/>
              <a:chOff x="672" y="3465"/>
              <a:chExt cx="4176" cy="567"/>
            </a:xfrm>
          </p:grpSpPr>
          <p:sp>
            <p:nvSpPr>
              <p:cNvPr id="30738" name="AutoShape 18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739" name="Text Box 19"/>
              <p:cNvSpPr txBox="1">
                <a:spLocks noChangeArrowheads="1"/>
              </p:cNvSpPr>
              <p:nvPr/>
            </p:nvSpPr>
            <p:spPr bwMode="auto">
              <a:xfrm>
                <a:off x="720" y="3465"/>
                <a:ext cx="4128" cy="3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kumimoji="0"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30740" name="Picture 20" descr="打开书1"/>
            <p:cNvPicPr>
              <a:picLocks noChangeAspect="1" noChangeArrowheads="1" noCrop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472" y="1776"/>
              <a:ext cx="360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41" name="Text Box 21"/>
            <p:cNvSpPr txBox="1">
              <a:spLocks noChangeArrowheads="1"/>
            </p:cNvSpPr>
            <p:nvPr/>
          </p:nvSpPr>
          <p:spPr bwMode="auto">
            <a:xfrm>
              <a:off x="48" y="1776"/>
              <a:ext cx="24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0" lang="zh-CN" altLang="en-US" sz="3200" b="1">
                  <a:solidFill>
                    <a:srgbClr val="FF0000"/>
                  </a:solidFill>
                  <a:ea typeface="隶书" panose="02010509060101010101" pitchFamily="49" charset="-122"/>
                </a:rPr>
                <a:t>学习是件很愉快的事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30729" grpId="0" autoUpdateAnimBg="0"/>
      <p:bldP spid="30730" grpId="0" autoUpdateAnimBg="0"/>
      <p:bldP spid="30731" grpId="0" autoUpdateAnimBg="0"/>
      <p:bldP spid="30732" grpId="0" autoUpdateAnimBg="0"/>
      <p:bldP spid="3073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68313" y="549275"/>
            <a:ext cx="795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ea typeface="隶书" panose="02010509060101010101" pitchFamily="49" charset="-122"/>
              </a:rPr>
              <a:t>用公式法解一元二次方程的一般步骤：</a:t>
            </a:r>
          </a:p>
        </p:txBody>
      </p:sp>
      <p:grpSp>
        <p:nvGrpSpPr>
          <p:cNvPr id="17411" name="Group 3"/>
          <p:cNvGrpSpPr/>
          <p:nvPr/>
        </p:nvGrpSpPr>
        <p:grpSpPr bwMode="auto">
          <a:xfrm>
            <a:off x="323850" y="4024313"/>
            <a:ext cx="7561263" cy="1219200"/>
            <a:chOff x="204" y="2243"/>
            <a:chExt cx="4763" cy="768"/>
          </a:xfrm>
        </p:grpSpPr>
        <p:graphicFrame>
          <p:nvGraphicFramePr>
            <p:cNvPr id="17412" name="Object 4"/>
            <p:cNvGraphicFramePr>
              <a:graphicFrameLocks noChangeAspect="1"/>
            </p:cNvGraphicFramePr>
            <p:nvPr/>
          </p:nvGraphicFramePr>
          <p:xfrm>
            <a:off x="2472" y="2243"/>
            <a:ext cx="2495" cy="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3" name="Equation" r:id="rId3" imgW="1485900" imgH="457200" progId="Equation.DSMT4">
                    <p:embed/>
                  </p:oleObj>
                </mc:Choice>
                <mc:Fallback>
                  <p:oleObj name="Equation" r:id="rId3" imgW="1485900" imgH="4572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2243"/>
                          <a:ext cx="2495" cy="7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204" y="2481"/>
              <a:ext cx="21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dirty="0"/>
                <a:t>3</a:t>
              </a:r>
              <a:r>
                <a:rPr lang="zh-CN" altLang="en-US" sz="3200" b="1" dirty="0"/>
                <a:t>、代入求根公式 </a:t>
              </a:r>
              <a:r>
                <a:rPr lang="en-US" altLang="zh-CN" sz="3200" b="1" dirty="0"/>
                <a:t>:</a:t>
              </a:r>
            </a:p>
          </p:txBody>
        </p:sp>
      </p:grpSp>
      <p:grpSp>
        <p:nvGrpSpPr>
          <p:cNvPr id="17414" name="Group 6"/>
          <p:cNvGrpSpPr/>
          <p:nvPr/>
        </p:nvGrpSpPr>
        <p:grpSpPr bwMode="auto">
          <a:xfrm>
            <a:off x="323850" y="2486025"/>
            <a:ext cx="4765675" cy="625475"/>
            <a:chOff x="204" y="1566"/>
            <a:chExt cx="3002" cy="394"/>
          </a:xfrm>
        </p:grpSpPr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204" y="1595"/>
              <a:ext cx="300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dirty="0"/>
                <a:t>2</a:t>
              </a:r>
              <a:r>
                <a:rPr lang="zh-CN" altLang="en-US" sz="3200" b="1" dirty="0"/>
                <a:t>、求出</a:t>
              </a:r>
              <a:r>
                <a:rPr lang="zh-CN" altLang="en-US" sz="3200" b="1" dirty="0">
                  <a:solidFill>
                    <a:srgbClr val="0000FF"/>
                  </a:solidFill>
                </a:rPr>
                <a:t>                   </a:t>
              </a:r>
              <a:r>
                <a:rPr lang="zh-CN" altLang="en-US" sz="3200" b="1" dirty="0"/>
                <a:t>的值，</a:t>
              </a:r>
            </a:p>
          </p:txBody>
        </p:sp>
        <p:graphicFrame>
          <p:nvGraphicFramePr>
            <p:cNvPr id="17416" name="Object 8"/>
            <p:cNvGraphicFramePr>
              <a:graphicFrameLocks noChangeAspect="1"/>
            </p:cNvGraphicFramePr>
            <p:nvPr/>
          </p:nvGraphicFramePr>
          <p:xfrm>
            <a:off x="1238" y="1566"/>
            <a:ext cx="1044" cy="3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4" name="Equation" r:id="rId5" imgW="545465" imgH="203200" progId="Equation.DSMT4">
                    <p:embed/>
                  </p:oleObj>
                </mc:Choice>
                <mc:Fallback>
                  <p:oleObj name="Equation" r:id="rId5" imgW="545465" imgH="2032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8" y="1566"/>
                          <a:ext cx="1044" cy="3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417" name="Group 9"/>
          <p:cNvGrpSpPr/>
          <p:nvPr/>
        </p:nvGrpSpPr>
        <p:grpSpPr bwMode="auto">
          <a:xfrm>
            <a:off x="323850" y="1412875"/>
            <a:ext cx="8745538" cy="625475"/>
            <a:chOff x="204" y="890"/>
            <a:chExt cx="5509" cy="394"/>
          </a:xfrm>
        </p:grpSpPr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204" y="890"/>
              <a:ext cx="550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dirty="0"/>
                <a:t>1</a:t>
              </a:r>
              <a:r>
                <a:rPr lang="zh-CN" altLang="en-US" sz="3200" b="1" dirty="0"/>
                <a:t>、把方程化成一般形式，并写出              的值。</a:t>
              </a:r>
            </a:p>
          </p:txBody>
        </p:sp>
        <p:graphicFrame>
          <p:nvGraphicFramePr>
            <p:cNvPr id="17419" name="Object 11"/>
            <p:cNvGraphicFramePr>
              <a:graphicFrameLocks noChangeAspect="1"/>
            </p:cNvGraphicFramePr>
            <p:nvPr/>
          </p:nvGraphicFramePr>
          <p:xfrm>
            <a:off x="4014" y="890"/>
            <a:ext cx="862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5" name="Equation" r:id="rId7" imgW="444500" imgH="203200" progId="Equation.DSMT4">
                    <p:embed/>
                  </p:oleObj>
                </mc:Choice>
                <mc:Fallback>
                  <p:oleObj name="Equation" r:id="rId7" imgW="444500" imgH="2032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4" y="890"/>
                          <a:ext cx="862" cy="3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420" name="Group 12"/>
          <p:cNvGrpSpPr/>
          <p:nvPr/>
        </p:nvGrpSpPr>
        <p:grpSpPr bwMode="auto">
          <a:xfrm>
            <a:off x="323850" y="5692775"/>
            <a:ext cx="4824413" cy="688975"/>
            <a:chOff x="249" y="2750"/>
            <a:chExt cx="3039" cy="434"/>
          </a:xfrm>
        </p:grpSpPr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49" y="2785"/>
              <a:ext cx="22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dirty="0"/>
                <a:t>4</a:t>
              </a:r>
              <a:r>
                <a:rPr lang="zh-CN" altLang="en-US" sz="3200" b="1" dirty="0"/>
                <a:t>、写出方程的解：</a:t>
              </a:r>
            </a:p>
          </p:txBody>
        </p:sp>
        <p:graphicFrame>
          <p:nvGraphicFramePr>
            <p:cNvPr id="17422" name="Object 14"/>
            <p:cNvGraphicFramePr>
              <a:graphicFrameLocks noChangeAspect="1"/>
            </p:cNvGraphicFramePr>
            <p:nvPr/>
          </p:nvGraphicFramePr>
          <p:xfrm>
            <a:off x="2517" y="2750"/>
            <a:ext cx="771" cy="4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6" name="Equation" r:id="rId9" imgW="406400" imgH="228600" progId="Equation.DSMT4">
                    <p:embed/>
                  </p:oleObj>
                </mc:Choice>
                <mc:Fallback>
                  <p:oleObj name="Equation" r:id="rId9" imgW="406400" imgH="2286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7" y="2750"/>
                          <a:ext cx="771" cy="4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423" name="Group 15"/>
          <p:cNvGrpSpPr/>
          <p:nvPr/>
        </p:nvGrpSpPr>
        <p:grpSpPr bwMode="auto">
          <a:xfrm>
            <a:off x="827088" y="3200400"/>
            <a:ext cx="8012112" cy="609600"/>
            <a:chOff x="521" y="2131"/>
            <a:chExt cx="4808" cy="350"/>
          </a:xfrm>
        </p:grpSpPr>
        <p:sp>
          <p:nvSpPr>
            <p:cNvPr id="17424" name="Text Box 16"/>
            <p:cNvSpPr txBox="1">
              <a:spLocks noChangeArrowheads="1"/>
            </p:cNvSpPr>
            <p:nvPr/>
          </p:nvSpPr>
          <p:spPr bwMode="auto">
            <a:xfrm>
              <a:off x="521" y="2139"/>
              <a:ext cx="4808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CN" altLang="en-US" sz="2800" b="1" dirty="0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特别注意</a:t>
              </a:r>
              <a:r>
                <a:rPr kumimoji="0" lang="en-US" altLang="zh-CN" sz="2800" b="1" dirty="0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:</a:t>
              </a:r>
              <a:r>
                <a:rPr kumimoji="0" lang="zh-CN" altLang="en-US" sz="2800" b="1" dirty="0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当              时无解</a:t>
              </a:r>
            </a:p>
          </p:txBody>
        </p:sp>
        <p:graphicFrame>
          <p:nvGraphicFramePr>
            <p:cNvPr id="17425" name="Object 17"/>
            <p:cNvGraphicFramePr>
              <a:graphicFrameLocks noChangeAspect="1"/>
            </p:cNvGraphicFramePr>
            <p:nvPr/>
          </p:nvGraphicFramePr>
          <p:xfrm>
            <a:off x="1815" y="2131"/>
            <a:ext cx="1332" cy="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7" name="Equation" r:id="rId11" imgW="774065" imgH="203200" progId="Equation.DSMT4">
                    <p:embed/>
                  </p:oleObj>
                </mc:Choice>
                <mc:Fallback>
                  <p:oleObj name="Equation" r:id="rId11" imgW="774065" imgH="2032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5" y="2131"/>
                          <a:ext cx="1332" cy="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426" name="Object 1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8" name="公式" r:id="rId13" imgW="114300" imgH="215900" progId="Equation.3">
                  <p:embed/>
                </p:oleObj>
              </mc:Choice>
              <mc:Fallback>
                <p:oleObj name="公式" r:id="rId13" imgW="114300" imgH="2159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/>
          <p:nvPr/>
        </p:nvGrpSpPr>
        <p:grpSpPr bwMode="auto">
          <a:xfrm>
            <a:off x="457200" y="990600"/>
            <a:ext cx="5788025" cy="625475"/>
            <a:chOff x="703" y="1353"/>
            <a:chExt cx="3646" cy="394"/>
          </a:xfrm>
        </p:grpSpPr>
        <p:sp>
          <p:nvSpPr>
            <p:cNvPr id="6147" name="Text Box 3"/>
            <p:cNvSpPr txBox="1">
              <a:spLocks noChangeArrowheads="1"/>
            </p:cNvSpPr>
            <p:nvPr/>
          </p:nvSpPr>
          <p:spPr bwMode="auto">
            <a:xfrm>
              <a:off x="703" y="1370"/>
              <a:ext cx="185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0" lang="zh-CN" altLang="en-US" sz="3200" b="1" dirty="0">
                  <a:latin typeface="Tahoma" panose="020B0604030504040204" pitchFamily="34" charset="0"/>
                </a:rPr>
                <a:t>例 </a:t>
              </a:r>
              <a:r>
                <a:rPr kumimoji="0" lang="en-US" altLang="zh-CN" sz="3200" b="1" dirty="0">
                  <a:latin typeface="Tahoma" panose="020B0604030504040204" pitchFamily="34" charset="0"/>
                </a:rPr>
                <a:t>1 </a:t>
              </a:r>
              <a:r>
                <a:rPr kumimoji="0" lang="zh-CN" altLang="en-US" sz="3200" b="1" dirty="0">
                  <a:latin typeface="Tahoma" panose="020B0604030504040204" pitchFamily="34" charset="0"/>
                </a:rPr>
                <a:t>解方程：</a:t>
              </a:r>
              <a:endParaRPr kumimoji="0" lang="zh-CN" altLang="en-US" sz="3200" b="1" dirty="0">
                <a:solidFill>
                  <a:srgbClr val="0033CC"/>
                </a:solidFill>
                <a:latin typeface="Tahoma" panose="020B0604030504040204" pitchFamily="34" charset="0"/>
              </a:endParaRPr>
            </a:p>
          </p:txBody>
        </p:sp>
        <p:graphicFrame>
          <p:nvGraphicFramePr>
            <p:cNvPr id="6148" name="Object 4"/>
            <p:cNvGraphicFramePr>
              <a:graphicFrameLocks noChangeAspect="1"/>
            </p:cNvGraphicFramePr>
            <p:nvPr/>
          </p:nvGraphicFramePr>
          <p:xfrm>
            <a:off x="2354" y="1353"/>
            <a:ext cx="1995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1" name="Equation" r:id="rId3" imgW="1028065" imgH="203200" progId="Equation.DSMT4">
                    <p:embed/>
                  </p:oleObj>
                </mc:Choice>
                <mc:Fallback>
                  <p:oleObj name="Equation" r:id="rId3" imgW="1028065" imgH="2032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4" y="1353"/>
                          <a:ext cx="1995" cy="3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55650" y="1916113"/>
            <a:ext cx="1000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sz="3200" b="1">
                <a:latin typeface="Tahoma" panose="020B0604030504040204" pitchFamily="34" charset="0"/>
              </a:rPr>
              <a:t>解：</a:t>
            </a: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143000" y="2819400"/>
          <a:ext cx="4476750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5" imgW="1638300" imgH="660400" progId="Equation.DSMT4">
                  <p:embed/>
                </p:oleObj>
              </mc:Choice>
              <mc:Fallback>
                <p:oleObj name="Equation" r:id="rId5" imgW="1638300" imgH="660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819400"/>
                        <a:ext cx="4476750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1" name="Group 7"/>
          <p:cNvGrpSpPr/>
          <p:nvPr/>
        </p:nvGrpSpPr>
        <p:grpSpPr bwMode="auto">
          <a:xfrm>
            <a:off x="1143000" y="4800600"/>
            <a:ext cx="4068763" cy="641350"/>
            <a:chOff x="635" y="3570"/>
            <a:chExt cx="2563" cy="404"/>
          </a:xfrm>
        </p:grpSpPr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635" y="3570"/>
              <a:ext cx="8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0" lang="zh-CN" altLang="en-US" sz="3200" b="1">
                  <a:latin typeface="Tahoma" panose="020B0604030504040204" pitchFamily="34" charset="0"/>
                </a:rPr>
                <a:t>即 ：</a:t>
              </a:r>
            </a:p>
          </p:txBody>
        </p:sp>
        <p:graphicFrame>
          <p:nvGraphicFramePr>
            <p:cNvPr id="6153" name="Object 9"/>
            <p:cNvGraphicFramePr>
              <a:graphicFrameLocks noChangeAspect="1"/>
            </p:cNvGraphicFramePr>
            <p:nvPr/>
          </p:nvGraphicFramePr>
          <p:xfrm>
            <a:off x="1503" y="3602"/>
            <a:ext cx="1695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3" name="Equation" r:id="rId7" imgW="1040765" imgH="228600" progId="Equation.DSMT4">
                    <p:embed/>
                  </p:oleObj>
                </mc:Choice>
                <mc:Fallback>
                  <p:oleObj name="Equation" r:id="rId7" imgW="1040765" imgH="2286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3" y="3602"/>
                          <a:ext cx="1695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6172200" y="95250"/>
          <a:ext cx="27432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9" imgW="1257300" imgH="457200" progId="Equation.DSMT4">
                  <p:embed/>
                </p:oleObj>
              </mc:Choice>
              <mc:Fallback>
                <p:oleObj name="Equation" r:id="rId9" imgW="12573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95250"/>
                        <a:ext cx="274320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5" name="Group 11"/>
          <p:cNvGrpSpPr/>
          <p:nvPr/>
        </p:nvGrpSpPr>
        <p:grpSpPr bwMode="auto">
          <a:xfrm>
            <a:off x="1524000" y="1905000"/>
            <a:ext cx="5400675" cy="647700"/>
            <a:chOff x="1156" y="1207"/>
            <a:chExt cx="3402" cy="408"/>
          </a:xfrm>
        </p:grpSpPr>
        <p:graphicFrame>
          <p:nvGraphicFramePr>
            <p:cNvPr id="6156" name="Object 12"/>
            <p:cNvGraphicFramePr>
              <a:graphicFrameLocks noChangeAspect="1"/>
            </p:cNvGraphicFramePr>
            <p:nvPr/>
          </p:nvGraphicFramePr>
          <p:xfrm>
            <a:off x="1882" y="1252"/>
            <a:ext cx="2676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5" name="Equation" r:id="rId11" imgW="1497965" imgH="203200" progId="Equation.DSMT4">
                    <p:embed/>
                  </p:oleObj>
                </mc:Choice>
                <mc:Fallback>
                  <p:oleObj name="Equation" r:id="rId11" imgW="1497965" imgH="2032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2" y="1252"/>
                          <a:ext cx="2676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156" y="1207"/>
              <a:ext cx="63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zh-CN" altLang="en-US" sz="3200" b="1">
                  <a:latin typeface="Tahoma" panose="020B0604030504040204" pitchFamily="34" charset="0"/>
                </a:rPr>
                <a:t>这里</a:t>
              </a:r>
            </a:p>
          </p:txBody>
        </p:sp>
      </p:grpSp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1143000" y="2667000"/>
          <a:ext cx="6732588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13" imgW="2463800" imgH="431800" progId="Equation.DSMT4">
                  <p:embed/>
                </p:oleObj>
              </mc:Choice>
              <mc:Fallback>
                <p:oleObj name="Equation" r:id="rId13" imgW="2463800" imgH="431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667000"/>
                        <a:ext cx="6732588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9" name="Group 15"/>
          <p:cNvGrpSpPr/>
          <p:nvPr/>
        </p:nvGrpSpPr>
        <p:grpSpPr bwMode="auto">
          <a:xfrm>
            <a:off x="0" y="0"/>
            <a:ext cx="4800600" cy="1035050"/>
            <a:chOff x="0" y="1614"/>
            <a:chExt cx="3024" cy="652"/>
          </a:xfrm>
        </p:grpSpPr>
        <p:grpSp>
          <p:nvGrpSpPr>
            <p:cNvPr id="6160" name="Group 16"/>
            <p:cNvGrpSpPr/>
            <p:nvPr/>
          </p:nvGrpSpPr>
          <p:grpSpPr bwMode="auto">
            <a:xfrm>
              <a:off x="0" y="1614"/>
              <a:ext cx="3024" cy="652"/>
              <a:chOff x="672" y="3465"/>
              <a:chExt cx="4176" cy="567"/>
            </a:xfrm>
          </p:grpSpPr>
          <p:sp>
            <p:nvSpPr>
              <p:cNvPr id="6161" name="AutoShape 17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62" name="Text Box 18"/>
              <p:cNvSpPr txBox="1">
                <a:spLocks noChangeArrowheads="1"/>
              </p:cNvSpPr>
              <p:nvPr/>
            </p:nvSpPr>
            <p:spPr bwMode="auto">
              <a:xfrm>
                <a:off x="720" y="3465"/>
                <a:ext cx="4128" cy="3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kumimoji="0"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6163" name="Picture 19" descr="打开书1"/>
            <p:cNvPicPr>
              <a:picLocks noChangeAspect="1" noChangeArrowheads="1" noCrop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472" y="1776"/>
              <a:ext cx="360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48" y="1776"/>
              <a:ext cx="24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0" lang="zh-CN" altLang="en-US" sz="3200" b="1">
                  <a:solidFill>
                    <a:srgbClr val="FF0000"/>
                  </a:solidFill>
                  <a:ea typeface="隶书" panose="02010509060101010101" pitchFamily="49" charset="-122"/>
                </a:rPr>
                <a:t>学习是件很愉快的事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6443663" y="188913"/>
          <a:ext cx="2374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Equation" r:id="rId3" imgW="1257300" imgH="457200" progId="Equation.DSMT4">
                  <p:embed/>
                </p:oleObj>
              </mc:Choice>
              <mc:Fallback>
                <p:oleObj name="Equation" r:id="rId3" imgW="12573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188913"/>
                        <a:ext cx="23749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95" name="Group 3"/>
          <p:cNvGrpSpPr/>
          <p:nvPr/>
        </p:nvGrpSpPr>
        <p:grpSpPr bwMode="auto">
          <a:xfrm>
            <a:off x="990600" y="1143000"/>
            <a:ext cx="5314950" cy="647700"/>
            <a:chOff x="839" y="783"/>
            <a:chExt cx="3348" cy="408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839" y="815"/>
              <a:ext cx="171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zh-CN" altLang="en-US" sz="3200" b="1">
                  <a:latin typeface="Tahoma" panose="020B0604030504040204" pitchFamily="34" charset="0"/>
                </a:rPr>
                <a:t>例 </a:t>
              </a:r>
              <a:r>
                <a:rPr kumimoji="0" lang="en-US" altLang="zh-CN" sz="3200" b="1">
                  <a:latin typeface="Tahoma" panose="020B0604030504040204" pitchFamily="34" charset="0"/>
                </a:rPr>
                <a:t>2 </a:t>
              </a:r>
              <a:r>
                <a:rPr kumimoji="0" lang="zh-CN" altLang="en-US" sz="3200" b="1">
                  <a:latin typeface="Tahoma" panose="020B0604030504040204" pitchFamily="34" charset="0"/>
                </a:rPr>
                <a:t>解方程：</a:t>
              </a:r>
              <a:endParaRPr kumimoji="0" lang="zh-CN" altLang="en-US" sz="3200" b="1">
                <a:solidFill>
                  <a:srgbClr val="0033CC"/>
                </a:solidFill>
                <a:latin typeface="Tahoma" panose="020B0604030504040204" pitchFamily="34" charset="0"/>
              </a:endParaRPr>
            </a:p>
          </p:txBody>
        </p:sp>
        <p:graphicFrame>
          <p:nvGraphicFramePr>
            <p:cNvPr id="8197" name="Object 5"/>
            <p:cNvGraphicFramePr>
              <a:graphicFrameLocks noChangeAspect="1"/>
            </p:cNvGraphicFramePr>
            <p:nvPr/>
          </p:nvGraphicFramePr>
          <p:xfrm>
            <a:off x="2509" y="783"/>
            <a:ext cx="1678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2" name="Equation" r:id="rId5" imgW="939800" imgH="228600" progId="Equation.DSMT4">
                    <p:embed/>
                  </p:oleObj>
                </mc:Choice>
                <mc:Fallback>
                  <p:oleObj name="Equation" r:id="rId5" imgW="939800" imgH="2286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9" y="783"/>
                          <a:ext cx="1678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198" name="Group 6"/>
          <p:cNvGrpSpPr/>
          <p:nvPr/>
        </p:nvGrpSpPr>
        <p:grpSpPr bwMode="auto">
          <a:xfrm>
            <a:off x="1547813" y="2047875"/>
            <a:ext cx="6061075" cy="647700"/>
            <a:chOff x="1076" y="1677"/>
            <a:chExt cx="3818" cy="408"/>
          </a:xfrm>
        </p:grpSpPr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1076" y="1704"/>
              <a:ext cx="191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zh-CN" altLang="en-US" sz="3200" b="1">
                  <a:latin typeface="Tahoma" panose="020B0604030504040204" pitchFamily="34" charset="0"/>
                </a:rPr>
                <a:t>化简为一般式：</a:t>
              </a:r>
            </a:p>
          </p:txBody>
        </p:sp>
        <p:graphicFrame>
          <p:nvGraphicFramePr>
            <p:cNvPr id="8200" name="Object 8"/>
            <p:cNvGraphicFramePr>
              <a:graphicFrameLocks noChangeAspect="1"/>
            </p:cNvGraphicFramePr>
            <p:nvPr/>
          </p:nvGraphicFramePr>
          <p:xfrm>
            <a:off x="2853" y="1677"/>
            <a:ext cx="2041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3" name="Equation" r:id="rId7" imgW="1143000" imgH="228600" progId="Equation.DSMT4">
                    <p:embed/>
                  </p:oleObj>
                </mc:Choice>
                <mc:Fallback>
                  <p:oleObj name="Equation" r:id="rId7" imgW="1143000" imgH="2286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3" y="1677"/>
                          <a:ext cx="2041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01" name="Group 9"/>
          <p:cNvGrpSpPr/>
          <p:nvPr/>
        </p:nvGrpSpPr>
        <p:grpSpPr bwMode="auto">
          <a:xfrm>
            <a:off x="1547813" y="2781300"/>
            <a:ext cx="5502275" cy="685800"/>
            <a:chOff x="1020" y="2061"/>
            <a:chExt cx="3466" cy="432"/>
          </a:xfrm>
        </p:grpSpPr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1020" y="2099"/>
              <a:ext cx="63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zh-CN" altLang="en-US" sz="3200" b="1">
                  <a:latin typeface="Tahoma" panose="020B0604030504040204" pitchFamily="34" charset="0"/>
                </a:rPr>
                <a:t>这里</a:t>
              </a:r>
            </a:p>
          </p:txBody>
        </p:sp>
        <p:graphicFrame>
          <p:nvGraphicFramePr>
            <p:cNvPr id="8203" name="Object 11"/>
            <p:cNvGraphicFramePr>
              <a:graphicFrameLocks noChangeAspect="1"/>
            </p:cNvGraphicFramePr>
            <p:nvPr/>
          </p:nvGraphicFramePr>
          <p:xfrm>
            <a:off x="1719" y="2061"/>
            <a:ext cx="2767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4" name="Equation" r:id="rId9" imgW="1548765" imgH="241300" progId="Equation.DSMT4">
                    <p:embed/>
                  </p:oleObj>
                </mc:Choice>
                <mc:Fallback>
                  <p:oleObj name="Equation" r:id="rId9" imgW="1548765" imgH="2413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9" y="2061"/>
                          <a:ext cx="2767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684213" y="2078038"/>
            <a:ext cx="1000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sz="3200" b="1">
                <a:latin typeface="Tahoma" panose="020B0604030504040204" pitchFamily="34" charset="0"/>
              </a:rPr>
              <a:t>解：</a:t>
            </a:r>
          </a:p>
        </p:txBody>
      </p:sp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1443038" y="3568700"/>
          <a:ext cx="638492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" name="Equation" r:id="rId11" imgW="2336800" imgH="685800" progId="Equation.DSMT4">
                  <p:embed/>
                </p:oleObj>
              </mc:Choice>
              <mc:Fallback>
                <p:oleObj name="Equation" r:id="rId11" imgW="2336800" imgH="685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3038" y="3568700"/>
                        <a:ext cx="6384925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06" name="Group 14"/>
          <p:cNvGrpSpPr/>
          <p:nvPr/>
        </p:nvGrpSpPr>
        <p:grpSpPr bwMode="auto">
          <a:xfrm>
            <a:off x="1404938" y="5562600"/>
            <a:ext cx="3822700" cy="674688"/>
            <a:chOff x="635" y="3570"/>
            <a:chExt cx="2408" cy="425"/>
          </a:xfrm>
        </p:grpSpPr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635" y="3570"/>
              <a:ext cx="8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0" lang="zh-CN" altLang="en-US" sz="3200" b="1">
                  <a:latin typeface="Tahoma" panose="020B0604030504040204" pitchFamily="34" charset="0"/>
                </a:rPr>
                <a:t>即 ：</a:t>
              </a:r>
            </a:p>
          </p:txBody>
        </p:sp>
        <p:graphicFrame>
          <p:nvGraphicFramePr>
            <p:cNvPr id="8208" name="Object 16"/>
            <p:cNvGraphicFramePr>
              <a:graphicFrameLocks noChangeAspect="1"/>
            </p:cNvGraphicFramePr>
            <p:nvPr/>
          </p:nvGraphicFramePr>
          <p:xfrm>
            <a:off x="1658" y="3581"/>
            <a:ext cx="1385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6" name="Equation" r:id="rId13" imgW="850265" imgH="254000" progId="Equation.DSMT4">
                    <p:embed/>
                  </p:oleObj>
                </mc:Choice>
                <mc:Fallback>
                  <p:oleObj name="Equation" r:id="rId13" imgW="850265" imgH="25400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8" y="3581"/>
                          <a:ext cx="1385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09" name="Group 17"/>
          <p:cNvGrpSpPr/>
          <p:nvPr/>
        </p:nvGrpSpPr>
        <p:grpSpPr bwMode="auto">
          <a:xfrm>
            <a:off x="0" y="0"/>
            <a:ext cx="4800600" cy="1035050"/>
            <a:chOff x="0" y="1614"/>
            <a:chExt cx="3024" cy="652"/>
          </a:xfrm>
        </p:grpSpPr>
        <p:grpSp>
          <p:nvGrpSpPr>
            <p:cNvPr id="8210" name="Group 18"/>
            <p:cNvGrpSpPr/>
            <p:nvPr/>
          </p:nvGrpSpPr>
          <p:grpSpPr bwMode="auto">
            <a:xfrm>
              <a:off x="0" y="1614"/>
              <a:ext cx="3024" cy="652"/>
              <a:chOff x="672" y="3465"/>
              <a:chExt cx="4176" cy="567"/>
            </a:xfrm>
          </p:grpSpPr>
          <p:sp>
            <p:nvSpPr>
              <p:cNvPr id="8211" name="AutoShape 19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12" name="Text Box 20"/>
              <p:cNvSpPr txBox="1">
                <a:spLocks noChangeArrowheads="1"/>
              </p:cNvSpPr>
              <p:nvPr/>
            </p:nvSpPr>
            <p:spPr bwMode="auto">
              <a:xfrm>
                <a:off x="720" y="3465"/>
                <a:ext cx="4128" cy="3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kumimoji="0"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8213" name="Picture 21" descr="打开书1"/>
            <p:cNvPicPr>
              <a:picLocks noChangeAspect="1" noChangeArrowheads="1" noCrop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472" y="1776"/>
              <a:ext cx="360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48" y="1776"/>
              <a:ext cx="24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0" lang="zh-CN" altLang="en-US" sz="3200" b="1">
                  <a:solidFill>
                    <a:srgbClr val="FF0000"/>
                  </a:solidFill>
                  <a:ea typeface="隶书" panose="02010509060101010101" pitchFamily="49" charset="-122"/>
                </a:rPr>
                <a:t>学习是件很愉快的事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92188" y="1984375"/>
            <a:ext cx="54879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sz="3200" b="1">
                <a:latin typeface="Tahoma" panose="020B0604030504040204" pitchFamily="34" charset="0"/>
              </a:rPr>
              <a:t>解：去括号，化简为一般式：</a:t>
            </a:r>
            <a:endParaRPr kumimoji="0" lang="zh-CN" altLang="en-US" sz="3200" b="1">
              <a:solidFill>
                <a:srgbClr val="0033CC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6443663" y="188913"/>
          <a:ext cx="2374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Equation" r:id="rId3" imgW="1257300" imgH="457200" progId="Equation.DSMT4">
                  <p:embed/>
                </p:oleObj>
              </mc:Choice>
              <mc:Fallback>
                <p:oleObj name="Equation" r:id="rId3" imgW="12573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188913"/>
                        <a:ext cx="23749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20" name="Group 4"/>
          <p:cNvGrpSpPr/>
          <p:nvPr/>
        </p:nvGrpSpPr>
        <p:grpSpPr bwMode="auto">
          <a:xfrm>
            <a:off x="1331913" y="1125538"/>
            <a:ext cx="5761037" cy="668337"/>
            <a:chOff x="839" y="786"/>
            <a:chExt cx="3629" cy="421"/>
          </a:xfrm>
        </p:grpSpPr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839" y="799"/>
              <a:ext cx="172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0" lang="zh-CN" altLang="en-US" sz="3200" b="1">
                  <a:latin typeface="Tahoma" panose="020B0604030504040204" pitchFamily="34" charset="0"/>
                </a:rPr>
                <a:t>例 </a:t>
              </a:r>
              <a:r>
                <a:rPr kumimoji="0" lang="en-US" altLang="zh-CN" sz="3200" b="1">
                  <a:latin typeface="Tahoma" panose="020B0604030504040204" pitchFamily="34" charset="0"/>
                </a:rPr>
                <a:t>3 </a:t>
              </a:r>
              <a:r>
                <a:rPr kumimoji="0" lang="zh-CN" altLang="en-US" sz="3200" b="1">
                  <a:latin typeface="Tahoma" panose="020B0604030504040204" pitchFamily="34" charset="0"/>
                </a:rPr>
                <a:t>解方程：</a:t>
              </a:r>
              <a:endParaRPr kumimoji="0" lang="zh-CN" altLang="en-US" sz="3200" b="1">
                <a:solidFill>
                  <a:srgbClr val="0033CC"/>
                </a:solidFill>
                <a:latin typeface="Tahoma" panose="020B0604030504040204" pitchFamily="34" charset="0"/>
              </a:endParaRPr>
            </a:p>
          </p:txBody>
        </p:sp>
        <p:graphicFrame>
          <p:nvGraphicFramePr>
            <p:cNvPr id="9222" name="Object 6"/>
            <p:cNvGraphicFramePr>
              <a:graphicFrameLocks noChangeAspect="1"/>
            </p:cNvGraphicFramePr>
            <p:nvPr/>
          </p:nvGraphicFramePr>
          <p:xfrm>
            <a:off x="2426" y="786"/>
            <a:ext cx="2042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4" name="Equation" r:id="rId5" imgW="1231265" imgH="254000" progId="Equation.DSMT4">
                    <p:embed/>
                  </p:oleObj>
                </mc:Choice>
                <mc:Fallback>
                  <p:oleObj name="Equation" r:id="rId5" imgW="1231265" imgH="2540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6" y="786"/>
                          <a:ext cx="2042" cy="4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1943100" y="2636838"/>
          <a:ext cx="356552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Equation" r:id="rId7" imgW="1040765" imgH="203200" progId="Equation.DSMT4">
                  <p:embed/>
                </p:oleObj>
              </mc:Choice>
              <mc:Fallback>
                <p:oleObj name="Equation" r:id="rId7" imgW="1040765" imgH="203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2636838"/>
                        <a:ext cx="3565525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24" name="Group 8"/>
          <p:cNvGrpSpPr/>
          <p:nvPr/>
        </p:nvGrpSpPr>
        <p:grpSpPr bwMode="auto">
          <a:xfrm>
            <a:off x="1825625" y="3554413"/>
            <a:ext cx="5267325" cy="585787"/>
            <a:chOff x="1020" y="2095"/>
            <a:chExt cx="3318" cy="369"/>
          </a:xfrm>
        </p:grpSpPr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1020" y="2099"/>
              <a:ext cx="63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zh-CN" altLang="en-US" sz="3200" b="1">
                  <a:latin typeface="Tahoma" panose="020B0604030504040204" pitchFamily="34" charset="0"/>
                </a:rPr>
                <a:t>这里</a:t>
              </a:r>
            </a:p>
          </p:txBody>
        </p:sp>
        <p:graphicFrame>
          <p:nvGraphicFramePr>
            <p:cNvPr id="9226" name="Object 10"/>
            <p:cNvGraphicFramePr>
              <a:graphicFrameLocks noChangeAspect="1"/>
            </p:cNvGraphicFramePr>
            <p:nvPr/>
          </p:nvGraphicFramePr>
          <p:xfrm>
            <a:off x="1866" y="2095"/>
            <a:ext cx="2472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6" name="Equation" r:id="rId9" imgW="1384300" imgH="203200" progId="Equation.DSMT4">
                    <p:embed/>
                  </p:oleObj>
                </mc:Choice>
                <mc:Fallback>
                  <p:oleObj name="Equation" r:id="rId9" imgW="1384300" imgH="2032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6" y="2095"/>
                          <a:ext cx="2472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1187450" y="4265613"/>
          <a:ext cx="5586413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Equation" r:id="rId11" imgW="2044700" imgH="457200" progId="Equation.DSMT4">
                  <p:embed/>
                </p:oleObj>
              </mc:Choice>
              <mc:Fallback>
                <p:oleObj name="Equation" r:id="rId11" imgW="204470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265613"/>
                        <a:ext cx="5586413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28" name="Group 12"/>
          <p:cNvGrpSpPr/>
          <p:nvPr/>
        </p:nvGrpSpPr>
        <p:grpSpPr bwMode="auto">
          <a:xfrm>
            <a:off x="1189038" y="5749925"/>
            <a:ext cx="3981450" cy="579438"/>
            <a:chOff x="567" y="3622"/>
            <a:chExt cx="2508" cy="365"/>
          </a:xfrm>
        </p:grpSpPr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753" y="3622"/>
              <a:ext cx="232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CN" sz="3200" b="1">
                  <a:latin typeface="Tahoma" panose="020B0604030504040204" pitchFamily="34" charset="0"/>
                </a:rPr>
                <a:t>  </a:t>
              </a:r>
              <a:r>
                <a:rPr kumimoji="0" lang="zh-CN" altLang="en-US" sz="3200" b="1">
                  <a:latin typeface="Tahoma" panose="020B0604030504040204" pitchFamily="34" charset="0"/>
                </a:rPr>
                <a:t>方程没有实数解。</a:t>
              </a:r>
            </a:p>
          </p:txBody>
        </p:sp>
        <p:graphicFrame>
          <p:nvGraphicFramePr>
            <p:cNvPr id="9230" name="Object 14"/>
            <p:cNvGraphicFramePr>
              <a:graphicFrameLocks noChangeAspect="1"/>
            </p:cNvGraphicFramePr>
            <p:nvPr/>
          </p:nvGraphicFramePr>
          <p:xfrm>
            <a:off x="567" y="3702"/>
            <a:ext cx="272" cy="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8" name="Equation" r:id="rId13" imgW="139700" imgH="127000" progId="Equation.DSMT4">
                    <p:embed/>
                  </p:oleObj>
                </mc:Choice>
                <mc:Fallback>
                  <p:oleObj name="Equation" r:id="rId13" imgW="139700" imgH="1270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" y="3702"/>
                          <a:ext cx="272" cy="2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31" name="Group 15"/>
          <p:cNvGrpSpPr/>
          <p:nvPr/>
        </p:nvGrpSpPr>
        <p:grpSpPr bwMode="auto">
          <a:xfrm>
            <a:off x="0" y="0"/>
            <a:ext cx="4800600" cy="1035050"/>
            <a:chOff x="0" y="1614"/>
            <a:chExt cx="3024" cy="652"/>
          </a:xfrm>
        </p:grpSpPr>
        <p:grpSp>
          <p:nvGrpSpPr>
            <p:cNvPr id="9232" name="Group 16"/>
            <p:cNvGrpSpPr/>
            <p:nvPr/>
          </p:nvGrpSpPr>
          <p:grpSpPr bwMode="auto">
            <a:xfrm>
              <a:off x="0" y="1614"/>
              <a:ext cx="3024" cy="652"/>
              <a:chOff x="672" y="3465"/>
              <a:chExt cx="4176" cy="567"/>
            </a:xfrm>
          </p:grpSpPr>
          <p:sp>
            <p:nvSpPr>
              <p:cNvPr id="9233" name="AutoShape 17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4" name="Text Box 18"/>
              <p:cNvSpPr txBox="1">
                <a:spLocks noChangeArrowheads="1"/>
              </p:cNvSpPr>
              <p:nvPr/>
            </p:nvSpPr>
            <p:spPr bwMode="auto">
              <a:xfrm>
                <a:off x="720" y="3465"/>
                <a:ext cx="4128" cy="3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kumimoji="0"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9235" name="Picture 19" descr="打开书1"/>
            <p:cNvPicPr>
              <a:picLocks noChangeAspect="1" noChangeArrowheads="1" noCrop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472" y="1776"/>
              <a:ext cx="360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36" name="Text Box 20"/>
            <p:cNvSpPr txBox="1">
              <a:spLocks noChangeArrowheads="1"/>
            </p:cNvSpPr>
            <p:nvPr/>
          </p:nvSpPr>
          <p:spPr bwMode="auto">
            <a:xfrm>
              <a:off x="48" y="1776"/>
              <a:ext cx="24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0" lang="zh-CN" altLang="en-US" sz="3200" b="1">
                  <a:solidFill>
                    <a:srgbClr val="FF0000"/>
                  </a:solidFill>
                  <a:ea typeface="隶书" panose="02010509060101010101" pitchFamily="49" charset="-122"/>
                </a:rPr>
                <a:t>学习是件很愉快的事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827088" y="1125538"/>
            <a:ext cx="424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sz="3200" b="1" dirty="0">
                <a:latin typeface="Tahoma" panose="020B0604030504040204" pitchFamily="34" charset="0"/>
              </a:rPr>
              <a:t>用公式法解下列方程：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095375" y="1628775"/>
            <a:ext cx="477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3600" b="1" dirty="0">
                <a:latin typeface="Tahoma" panose="020B0604030504040204" pitchFamily="34" charset="0"/>
              </a:rPr>
              <a:t>（</a:t>
            </a:r>
            <a:r>
              <a:rPr kumimoji="0" lang="en-US" altLang="zh-CN" sz="3600" b="1" dirty="0">
                <a:latin typeface="Tahoma" panose="020B0604030504040204" pitchFamily="34" charset="0"/>
              </a:rPr>
              <a:t>1</a:t>
            </a:r>
            <a:r>
              <a:rPr kumimoji="0" lang="zh-CN" altLang="en-US" sz="3600" b="1" dirty="0">
                <a:latin typeface="Tahoma" panose="020B0604030504040204" pitchFamily="34" charset="0"/>
              </a:rPr>
              <a:t>）</a:t>
            </a:r>
            <a:r>
              <a:rPr kumimoji="0" lang="en-US" altLang="zh-CN" sz="3600" b="1" dirty="0">
                <a:solidFill>
                  <a:srgbClr val="0033CC"/>
                </a:solidFill>
                <a:latin typeface="Tahoma" panose="020B0604030504040204" pitchFamily="34" charset="0"/>
              </a:rPr>
              <a:t>2x</a:t>
            </a:r>
            <a:r>
              <a:rPr kumimoji="0" lang="en-US" altLang="zh-CN" sz="3600" b="1" baseline="30000" dirty="0">
                <a:solidFill>
                  <a:srgbClr val="0033CC"/>
                </a:solidFill>
                <a:latin typeface="Tahoma" panose="020B0604030504040204" pitchFamily="34" charset="0"/>
              </a:rPr>
              <a:t>2</a:t>
            </a:r>
            <a:r>
              <a:rPr kumimoji="0" lang="en-US" altLang="zh-CN" sz="3600" b="1" dirty="0">
                <a:solidFill>
                  <a:srgbClr val="0033CC"/>
                </a:solidFill>
                <a:latin typeface="Tahoma" panose="020B0604030504040204" pitchFamily="34" charset="0"/>
              </a:rPr>
              <a:t>-9x+8=0</a:t>
            </a:r>
            <a:r>
              <a:rPr kumimoji="0" lang="en-US" altLang="zh-CN" sz="3600" b="1" dirty="0">
                <a:latin typeface="Tahoma" panose="020B0604030504040204" pitchFamily="34" charset="0"/>
              </a:rPr>
              <a:t>;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047750" y="2420938"/>
            <a:ext cx="4964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3600" b="1" dirty="0">
                <a:latin typeface="Tahoma" panose="020B0604030504040204" pitchFamily="34" charset="0"/>
              </a:rPr>
              <a:t>（</a:t>
            </a:r>
            <a:r>
              <a:rPr kumimoji="0" lang="en-US" altLang="zh-CN" sz="3600" b="1" dirty="0">
                <a:latin typeface="Tahoma" panose="020B0604030504040204" pitchFamily="34" charset="0"/>
              </a:rPr>
              <a:t>2</a:t>
            </a:r>
            <a:r>
              <a:rPr kumimoji="0" lang="zh-CN" altLang="en-US" sz="3600" b="1" dirty="0">
                <a:latin typeface="Tahoma" panose="020B0604030504040204" pitchFamily="34" charset="0"/>
              </a:rPr>
              <a:t>）</a:t>
            </a:r>
            <a:r>
              <a:rPr kumimoji="0" lang="en-US" altLang="zh-CN" sz="3600" b="1" dirty="0">
                <a:solidFill>
                  <a:srgbClr val="0033CC"/>
                </a:solidFill>
                <a:latin typeface="Tahoma" panose="020B0604030504040204" pitchFamily="34" charset="0"/>
              </a:rPr>
              <a:t>9x</a:t>
            </a:r>
            <a:r>
              <a:rPr kumimoji="0" lang="en-US" altLang="zh-CN" sz="3600" b="1" baseline="30000" dirty="0">
                <a:solidFill>
                  <a:srgbClr val="0033CC"/>
                </a:solidFill>
                <a:latin typeface="Tahoma" panose="020B0604030504040204" pitchFamily="34" charset="0"/>
              </a:rPr>
              <a:t>2</a:t>
            </a:r>
            <a:r>
              <a:rPr kumimoji="0" lang="en-US" altLang="zh-CN" sz="3600" b="1" dirty="0">
                <a:solidFill>
                  <a:srgbClr val="0033CC"/>
                </a:solidFill>
                <a:latin typeface="Tahoma" panose="020B0604030504040204" pitchFamily="34" charset="0"/>
              </a:rPr>
              <a:t>+6x+1=0</a:t>
            </a:r>
            <a:r>
              <a:rPr kumimoji="0" lang="en-US" altLang="zh-CN" sz="3600" b="1" dirty="0">
                <a:latin typeface="Tahoma" panose="020B0604030504040204" pitchFamily="34" charset="0"/>
              </a:rPr>
              <a:t>;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73138" y="3141663"/>
            <a:ext cx="45354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3600" b="1" dirty="0">
                <a:latin typeface="Tahoma" panose="020B0604030504040204" pitchFamily="34" charset="0"/>
              </a:rPr>
              <a:t>（</a:t>
            </a:r>
            <a:r>
              <a:rPr kumimoji="0" lang="en-US" altLang="zh-CN" sz="3600" b="1" dirty="0">
                <a:latin typeface="Tahoma" panose="020B0604030504040204" pitchFamily="34" charset="0"/>
              </a:rPr>
              <a:t>3</a:t>
            </a:r>
            <a:r>
              <a:rPr kumimoji="0" lang="zh-CN" altLang="en-US" sz="3600" b="1" dirty="0">
                <a:latin typeface="Tahoma" panose="020B0604030504040204" pitchFamily="34" charset="0"/>
              </a:rPr>
              <a:t>）</a:t>
            </a:r>
            <a:r>
              <a:rPr kumimoji="0" lang="en-US" altLang="zh-CN" sz="3600" b="1" dirty="0">
                <a:solidFill>
                  <a:srgbClr val="0033CC"/>
                </a:solidFill>
                <a:latin typeface="Tahoma" panose="020B0604030504040204" pitchFamily="34" charset="0"/>
              </a:rPr>
              <a:t>16x</a:t>
            </a:r>
            <a:r>
              <a:rPr kumimoji="0" lang="en-US" altLang="zh-CN" sz="3600" b="1" baseline="30000" dirty="0">
                <a:solidFill>
                  <a:srgbClr val="0033CC"/>
                </a:solidFill>
                <a:latin typeface="Tahoma" panose="020B0604030504040204" pitchFamily="34" charset="0"/>
              </a:rPr>
              <a:t>2</a:t>
            </a:r>
            <a:r>
              <a:rPr kumimoji="0" lang="en-US" altLang="zh-CN" sz="3600" b="1" dirty="0">
                <a:solidFill>
                  <a:srgbClr val="0033CC"/>
                </a:solidFill>
                <a:latin typeface="Tahoma" panose="020B0604030504040204" pitchFamily="34" charset="0"/>
              </a:rPr>
              <a:t>+8x=3</a:t>
            </a:r>
            <a:r>
              <a:rPr kumimoji="0" lang="en-US" altLang="zh-CN" sz="3600" b="1" dirty="0">
                <a:latin typeface="Tahoma" panose="020B0604030504040204" pitchFamily="34" charset="0"/>
              </a:rPr>
              <a:t>.</a:t>
            </a:r>
          </a:p>
        </p:txBody>
      </p:sp>
      <p:grpSp>
        <p:nvGrpSpPr>
          <p:cNvPr id="10246" name="Group 6"/>
          <p:cNvGrpSpPr/>
          <p:nvPr/>
        </p:nvGrpSpPr>
        <p:grpSpPr bwMode="auto">
          <a:xfrm>
            <a:off x="395288" y="0"/>
            <a:ext cx="2089150" cy="1108075"/>
            <a:chOff x="384" y="1344"/>
            <a:chExt cx="2208" cy="1247"/>
          </a:xfrm>
        </p:grpSpPr>
        <p:sp>
          <p:nvSpPr>
            <p:cNvPr id="10247" name="Freeform 7"/>
            <p:cNvSpPr/>
            <p:nvPr/>
          </p:nvSpPr>
          <p:spPr bwMode="auto">
            <a:xfrm>
              <a:off x="384" y="1872"/>
              <a:ext cx="2208" cy="384"/>
            </a:xfrm>
            <a:custGeom>
              <a:avLst/>
              <a:gdLst>
                <a:gd name="T0" fmla="*/ 432 w 2208"/>
                <a:gd name="T1" fmla="*/ 384 h 384"/>
                <a:gd name="T2" fmla="*/ 2208 w 2208"/>
                <a:gd name="T3" fmla="*/ 384 h 384"/>
                <a:gd name="T4" fmla="*/ 1776 w 2208"/>
                <a:gd name="T5" fmla="*/ 0 h 384"/>
                <a:gd name="T6" fmla="*/ 0 w 2208"/>
                <a:gd name="T7" fmla="*/ 0 h 384"/>
                <a:gd name="T8" fmla="*/ 432 w 2208"/>
                <a:gd name="T9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8" h="384">
                  <a:moveTo>
                    <a:pt x="432" y="384"/>
                  </a:moveTo>
                  <a:lnTo>
                    <a:pt x="2208" y="384"/>
                  </a:lnTo>
                  <a:lnTo>
                    <a:pt x="1776" y="0"/>
                  </a:lnTo>
                  <a:lnTo>
                    <a:pt x="0" y="0"/>
                  </a:lnTo>
                  <a:lnTo>
                    <a:pt x="432" y="384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CC00"/>
                </a:gs>
              </a:gsLst>
              <a:lin ang="5400000" scaled="1"/>
            </a:gradFill>
            <a:ln w="19050" cap="flat" cmpd="sng">
              <a:solidFill>
                <a:schemeClr val="accent1"/>
              </a:solidFill>
              <a:prstDash val="solid"/>
              <a:round/>
            </a:ln>
            <a:effectLst>
              <a:prstShdw prst="shdw15">
                <a:schemeClr val="bg2"/>
              </a:prstShdw>
            </a:effec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10248" name="Group 8"/>
            <p:cNvGrpSpPr/>
            <p:nvPr/>
          </p:nvGrpSpPr>
          <p:grpSpPr bwMode="auto">
            <a:xfrm>
              <a:off x="384" y="1344"/>
              <a:ext cx="2112" cy="1247"/>
              <a:chOff x="480" y="1344"/>
              <a:chExt cx="2112" cy="1247"/>
            </a:xfrm>
          </p:grpSpPr>
          <p:sp>
            <p:nvSpPr>
              <p:cNvPr id="10249" name="Freeform 9"/>
              <p:cNvSpPr/>
              <p:nvPr/>
            </p:nvSpPr>
            <p:spPr bwMode="auto">
              <a:xfrm rot="158589">
                <a:off x="576" y="1441"/>
                <a:ext cx="576" cy="720"/>
              </a:xfrm>
              <a:custGeom>
                <a:avLst/>
                <a:gdLst>
                  <a:gd name="T0" fmla="*/ 48 w 576"/>
                  <a:gd name="T1" fmla="*/ 768 h 816"/>
                  <a:gd name="T2" fmla="*/ 192 w 576"/>
                  <a:gd name="T3" fmla="*/ 816 h 816"/>
                  <a:gd name="T4" fmla="*/ 576 w 576"/>
                  <a:gd name="T5" fmla="*/ 96 h 816"/>
                  <a:gd name="T6" fmla="*/ 384 w 576"/>
                  <a:gd name="T7" fmla="*/ 0 h 816"/>
                  <a:gd name="T8" fmla="*/ 0 w 576"/>
                  <a:gd name="T9" fmla="*/ 720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816">
                    <a:moveTo>
                      <a:pt x="48" y="768"/>
                    </a:moveTo>
                    <a:lnTo>
                      <a:pt x="192" y="816"/>
                    </a:lnTo>
                    <a:lnTo>
                      <a:pt x="576" y="96"/>
                    </a:lnTo>
                    <a:lnTo>
                      <a:pt x="384" y="0"/>
                    </a:lnTo>
                    <a:lnTo>
                      <a:pt x="0" y="720"/>
                    </a:lnTo>
                  </a:path>
                </a:pathLst>
              </a:custGeom>
              <a:gradFill rotWithShape="0">
                <a:gsLst>
                  <a:gs pos="0">
                    <a:srgbClr val="FFCC66"/>
                  </a:gs>
                  <a:gs pos="100000">
                    <a:schemeClr val="accent2"/>
                  </a:gs>
                </a:gsLst>
                <a:lin ang="18900000" scaled="1"/>
              </a:gradFill>
              <a:ln w="38100" cap="flat" cmpd="sng">
                <a:solidFill>
                  <a:schemeClr val="accent2"/>
                </a:solidFill>
                <a:prstDash val="solid"/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0250" name="Freeform 10"/>
              <p:cNvSpPr/>
              <p:nvPr/>
            </p:nvSpPr>
            <p:spPr bwMode="auto">
              <a:xfrm>
                <a:off x="768" y="1489"/>
                <a:ext cx="576" cy="672"/>
              </a:xfrm>
              <a:custGeom>
                <a:avLst/>
                <a:gdLst>
                  <a:gd name="T0" fmla="*/ 0 w 432"/>
                  <a:gd name="T1" fmla="*/ 624 h 624"/>
                  <a:gd name="T2" fmla="*/ 96 w 432"/>
                  <a:gd name="T3" fmla="*/ 624 h 624"/>
                  <a:gd name="T4" fmla="*/ 432 w 432"/>
                  <a:gd name="T5" fmla="*/ 0 h 624"/>
                  <a:gd name="T6" fmla="*/ 288 w 432"/>
                  <a:gd name="T7" fmla="*/ 48 h 624"/>
                  <a:gd name="T8" fmla="*/ 0 w 432"/>
                  <a:gd name="T9" fmla="*/ 624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624">
                    <a:moveTo>
                      <a:pt x="0" y="624"/>
                    </a:moveTo>
                    <a:lnTo>
                      <a:pt x="96" y="624"/>
                    </a:lnTo>
                    <a:lnTo>
                      <a:pt x="432" y="0"/>
                    </a:lnTo>
                    <a:lnTo>
                      <a:pt x="288" y="48"/>
                    </a:lnTo>
                    <a:lnTo>
                      <a:pt x="0" y="6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rgbClr val="CC3300"/>
                  </a:gs>
                  <a:gs pos="100000">
                    <a:schemeClr val="accent2"/>
                  </a:gs>
                </a:gsLst>
                <a:lin ang="2700000" scaled="1"/>
              </a:gradFill>
              <a:ln w="38100" cap="flat" cmpd="sng">
                <a:solidFill>
                  <a:srgbClr val="CC3300"/>
                </a:solidFill>
                <a:prstDash val="solid"/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0251" name="Freeform 11"/>
              <p:cNvSpPr/>
              <p:nvPr/>
            </p:nvSpPr>
            <p:spPr bwMode="auto">
              <a:xfrm rot="961415">
                <a:off x="576" y="1344"/>
                <a:ext cx="288" cy="768"/>
              </a:xfrm>
              <a:custGeom>
                <a:avLst/>
                <a:gdLst>
                  <a:gd name="T0" fmla="*/ 480 w 480"/>
                  <a:gd name="T1" fmla="*/ 96 h 720"/>
                  <a:gd name="T2" fmla="*/ 192 w 480"/>
                  <a:gd name="T3" fmla="*/ 672 h 720"/>
                  <a:gd name="T4" fmla="*/ 144 w 480"/>
                  <a:gd name="T5" fmla="*/ 720 h 720"/>
                  <a:gd name="T6" fmla="*/ 0 w 480"/>
                  <a:gd name="T7" fmla="*/ 624 h 720"/>
                  <a:gd name="T8" fmla="*/ 144 w 480"/>
                  <a:gd name="T9" fmla="*/ 336 h 720"/>
                  <a:gd name="T10" fmla="*/ 336 w 480"/>
                  <a:gd name="T11" fmla="*/ 0 h 720"/>
                  <a:gd name="T12" fmla="*/ 480 w 480"/>
                  <a:gd name="T13" fmla="*/ 96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0" h="720">
                    <a:moveTo>
                      <a:pt x="480" y="96"/>
                    </a:moveTo>
                    <a:lnTo>
                      <a:pt x="192" y="672"/>
                    </a:lnTo>
                    <a:lnTo>
                      <a:pt x="144" y="720"/>
                    </a:lnTo>
                    <a:lnTo>
                      <a:pt x="0" y="624"/>
                    </a:lnTo>
                    <a:lnTo>
                      <a:pt x="144" y="336"/>
                    </a:lnTo>
                    <a:lnTo>
                      <a:pt x="336" y="0"/>
                    </a:lnTo>
                    <a:lnTo>
                      <a:pt x="480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50000">
                    <a:srgbClr val="FFCC66"/>
                  </a:gs>
                  <a:gs pos="100000">
                    <a:schemeClr val="hlink"/>
                  </a:gs>
                </a:gsLst>
                <a:lin ang="2700000" scaled="1"/>
              </a:gradFill>
              <a:ln w="19050" cap="flat" cmpd="sng">
                <a:solidFill>
                  <a:srgbClr val="FFCC66"/>
                </a:solidFill>
                <a:prstDash val="solid"/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0252" name="Freeform 12"/>
              <p:cNvSpPr/>
              <p:nvPr/>
            </p:nvSpPr>
            <p:spPr bwMode="auto">
              <a:xfrm>
                <a:off x="864" y="1345"/>
                <a:ext cx="480" cy="192"/>
              </a:xfrm>
              <a:custGeom>
                <a:avLst/>
                <a:gdLst>
                  <a:gd name="T0" fmla="*/ 192 w 336"/>
                  <a:gd name="T1" fmla="*/ 240 h 240"/>
                  <a:gd name="T2" fmla="*/ 48 w 336"/>
                  <a:gd name="T3" fmla="*/ 144 h 240"/>
                  <a:gd name="T4" fmla="*/ 0 w 336"/>
                  <a:gd name="T5" fmla="*/ 48 h 240"/>
                  <a:gd name="T6" fmla="*/ 144 w 336"/>
                  <a:gd name="T7" fmla="*/ 0 h 240"/>
                  <a:gd name="T8" fmla="*/ 288 w 336"/>
                  <a:gd name="T9" fmla="*/ 48 h 240"/>
                  <a:gd name="T10" fmla="*/ 336 w 336"/>
                  <a:gd name="T11" fmla="*/ 192 h 240"/>
                  <a:gd name="T12" fmla="*/ 192 w 336"/>
                  <a:gd name="T13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6" h="240">
                    <a:moveTo>
                      <a:pt x="192" y="240"/>
                    </a:moveTo>
                    <a:lnTo>
                      <a:pt x="48" y="144"/>
                    </a:lnTo>
                    <a:lnTo>
                      <a:pt x="0" y="48"/>
                    </a:lnTo>
                    <a:lnTo>
                      <a:pt x="144" y="0"/>
                    </a:lnTo>
                    <a:lnTo>
                      <a:pt x="288" y="48"/>
                    </a:lnTo>
                    <a:lnTo>
                      <a:pt x="336" y="192"/>
                    </a:lnTo>
                    <a:lnTo>
                      <a:pt x="192" y="24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CC66"/>
                  </a:gs>
                  <a:gs pos="50000">
                    <a:srgbClr val="FF9933"/>
                  </a:gs>
                  <a:gs pos="100000">
                    <a:srgbClr val="FFCC66"/>
                  </a:gs>
                </a:gsLst>
                <a:lin ang="18900000" scaled="1"/>
              </a:gradFill>
              <a:ln w="19050" cap="flat" cmpd="sng">
                <a:solidFill>
                  <a:schemeClr val="accent2"/>
                </a:solidFill>
                <a:prstDash val="solid"/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0253" name="Freeform 13"/>
              <p:cNvSpPr/>
              <p:nvPr/>
            </p:nvSpPr>
            <p:spPr bwMode="auto">
              <a:xfrm>
                <a:off x="528" y="1921"/>
                <a:ext cx="384" cy="432"/>
              </a:xfrm>
              <a:custGeom>
                <a:avLst/>
                <a:gdLst>
                  <a:gd name="T0" fmla="*/ 192 w 384"/>
                  <a:gd name="T1" fmla="*/ 192 h 384"/>
                  <a:gd name="T2" fmla="*/ 96 w 384"/>
                  <a:gd name="T3" fmla="*/ 144 h 384"/>
                  <a:gd name="T4" fmla="*/ 48 w 384"/>
                  <a:gd name="T5" fmla="*/ 96 h 384"/>
                  <a:gd name="T6" fmla="*/ 0 w 384"/>
                  <a:gd name="T7" fmla="*/ 0 h 384"/>
                  <a:gd name="T8" fmla="*/ 0 w 384"/>
                  <a:gd name="T9" fmla="*/ 384 h 384"/>
                  <a:gd name="T10" fmla="*/ 384 w 384"/>
                  <a:gd name="T11" fmla="*/ 192 h 384"/>
                  <a:gd name="T12" fmla="*/ 192 w 384"/>
                  <a:gd name="T13" fmla="*/ 192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384">
                    <a:moveTo>
                      <a:pt x="192" y="192"/>
                    </a:moveTo>
                    <a:lnTo>
                      <a:pt x="96" y="144"/>
                    </a:lnTo>
                    <a:lnTo>
                      <a:pt x="48" y="96"/>
                    </a:lnTo>
                    <a:lnTo>
                      <a:pt x="0" y="0"/>
                    </a:lnTo>
                    <a:lnTo>
                      <a:pt x="0" y="384"/>
                    </a:lnTo>
                    <a:lnTo>
                      <a:pt x="384" y="192"/>
                    </a:lnTo>
                    <a:lnTo>
                      <a:pt x="192" y="19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50000">
                    <a:srgbClr val="FF9900"/>
                  </a:gs>
                  <a:gs pos="100000">
                    <a:schemeClr val="hlink"/>
                  </a:gs>
                </a:gsLst>
                <a:lin ang="2700000" scaled="1"/>
              </a:gradFill>
              <a:ln w="19050" cap="flat" cmpd="sng">
                <a:solidFill>
                  <a:schemeClr val="accent2"/>
                </a:solidFill>
                <a:prstDash val="solid"/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0254" name="Freeform 14"/>
              <p:cNvSpPr/>
              <p:nvPr/>
            </p:nvSpPr>
            <p:spPr bwMode="auto">
              <a:xfrm rot="1629174">
                <a:off x="480" y="2220"/>
                <a:ext cx="147" cy="176"/>
              </a:xfrm>
              <a:custGeom>
                <a:avLst/>
                <a:gdLst>
                  <a:gd name="T0" fmla="*/ 0 w 96"/>
                  <a:gd name="T1" fmla="*/ 0 h 96"/>
                  <a:gd name="T2" fmla="*/ 96 w 96"/>
                  <a:gd name="T3" fmla="*/ 0 h 96"/>
                  <a:gd name="T4" fmla="*/ 48 w 96"/>
                  <a:gd name="T5" fmla="*/ 96 h 96"/>
                  <a:gd name="T6" fmla="*/ 0 w 96"/>
                  <a:gd name="T7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48" y="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0" scaled="1"/>
              </a:gradFill>
              <a:ln w="9525" cap="flat" cmpd="sng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0255" name="Oval 15"/>
              <p:cNvSpPr>
                <a:spLocks noChangeArrowheads="1"/>
              </p:cNvSpPr>
              <p:nvPr/>
            </p:nvSpPr>
            <p:spPr bwMode="auto">
              <a:xfrm>
                <a:off x="1056" y="1393"/>
                <a:ext cx="144" cy="48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0256" name="Text Box 16"/>
              <p:cNvSpPr txBox="1">
                <a:spLocks noChangeArrowheads="1"/>
              </p:cNvSpPr>
              <p:nvPr/>
            </p:nvSpPr>
            <p:spPr bwMode="auto">
              <a:xfrm>
                <a:off x="1295" y="1390"/>
                <a:ext cx="1297" cy="1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kumimoji="0" lang="zh-CN" altLang="en-US" sz="3200" b="1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黑体" panose="02010609060101010101" pitchFamily="2" charset="-122"/>
                  </a:rPr>
                  <a:t>随堂练习</a:t>
                </a:r>
              </a:p>
            </p:txBody>
          </p:sp>
        </p:grpSp>
      </p:grpSp>
      <p:pic>
        <p:nvPicPr>
          <p:cNvPr id="10257" name="Picture 17" descr="WW_01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5157788"/>
            <a:ext cx="1439863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8" name="Picture 18" descr="AG00029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228600"/>
            <a:ext cx="1949450" cy="136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1331913" y="3897313"/>
          <a:ext cx="424815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Equation" r:id="rId5" imgW="1587500" imgH="228600" progId="Equation.DSMT4">
                  <p:embed/>
                </p:oleObj>
              </mc:Choice>
              <mc:Fallback>
                <p:oleObj name="Equation" r:id="rId5" imgW="158750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897313"/>
                        <a:ext cx="4248150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0" name="Object 20"/>
          <p:cNvGraphicFramePr>
            <a:graphicFrameLocks noChangeAspect="1"/>
          </p:cNvGraphicFramePr>
          <p:nvPr/>
        </p:nvGraphicFramePr>
        <p:xfrm>
          <a:off x="1331913" y="4537075"/>
          <a:ext cx="3360737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Equation" r:id="rId7" imgW="1256665" imgH="393700" progId="Equation.DSMT4">
                  <p:embed/>
                </p:oleObj>
              </mc:Choice>
              <mc:Fallback>
                <p:oleObj name="Equation" r:id="rId7" imgW="1256665" imgH="3937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537075"/>
                        <a:ext cx="3360737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1" name="Object 21"/>
          <p:cNvGraphicFramePr>
            <a:graphicFrameLocks noChangeAspect="1"/>
          </p:cNvGraphicFramePr>
          <p:nvPr/>
        </p:nvGraphicFramePr>
        <p:xfrm>
          <a:off x="1258888" y="5765800"/>
          <a:ext cx="38004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9" imgW="1422400" imgH="203200" progId="Equation.DSMT4">
                  <p:embed/>
                </p:oleObj>
              </mc:Choice>
              <mc:Fallback>
                <p:oleObj name="Equation" r:id="rId9" imgW="1422400" imgH="2032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5765800"/>
                        <a:ext cx="380047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793</Words>
  <Application>Microsoft Office PowerPoint</Application>
  <PresentationFormat>全屏显示(4:3)</PresentationFormat>
  <Paragraphs>111</Paragraphs>
  <Slides>17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34" baseType="lpstr">
      <vt:lpstr>黑体</vt:lpstr>
      <vt:lpstr>华文行楷</vt:lpstr>
      <vt:lpstr>华文新魏</vt:lpstr>
      <vt:lpstr>华文中宋</vt:lpstr>
      <vt:lpstr>隶书</vt:lpstr>
      <vt:lpstr>宋体</vt:lpstr>
      <vt:lpstr>微软雅黑</vt:lpstr>
      <vt:lpstr>幼圆</vt:lpstr>
      <vt:lpstr>Arial</vt:lpstr>
      <vt:lpstr>Calibri</vt:lpstr>
      <vt:lpstr>Tahoma</vt:lpstr>
      <vt:lpstr>Times New Roman</vt:lpstr>
      <vt:lpstr>Wingdings</vt:lpstr>
      <vt:lpstr>WWW.2PPT.COM
</vt:lpstr>
      <vt:lpstr>Equation</vt:lpstr>
      <vt:lpstr>公式</vt:lpstr>
      <vt:lpstr>Equation.3</vt:lpstr>
      <vt:lpstr>PowerPoint 演示文稿</vt:lpstr>
      <vt:lpstr>公式法是这样生产的</vt:lpstr>
      <vt:lpstr>公式法</vt:lpstr>
      <vt:lpstr>公式法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我最棒          ,会用公式法解应用题!</vt:lpstr>
      <vt:lpstr>PowerPoint 演示文稿</vt:lpstr>
      <vt:lpstr>动手试一试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2022-01-04T02:21:50Z</dcterms:created>
  <dcterms:modified xsi:type="dcterms:W3CDTF">2023-01-16T22:07:55Z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444B3F1E24CA4B1C8717B722EEF87575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