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1"/>
  </p:notesMasterIdLst>
  <p:sldIdLst>
    <p:sldId id="259" r:id="rId2"/>
    <p:sldId id="260" r:id="rId3"/>
    <p:sldId id="262" r:id="rId4"/>
    <p:sldId id="263" r:id="rId5"/>
    <p:sldId id="264" r:id="rId6"/>
    <p:sldId id="323" r:id="rId7"/>
    <p:sldId id="304" r:id="rId8"/>
    <p:sldId id="306" r:id="rId9"/>
    <p:sldId id="265" r:id="rId10"/>
    <p:sldId id="308" r:id="rId11"/>
    <p:sldId id="270" r:id="rId12"/>
    <p:sldId id="272" r:id="rId13"/>
    <p:sldId id="273" r:id="rId14"/>
    <p:sldId id="271" r:id="rId15"/>
    <p:sldId id="275" r:id="rId16"/>
    <p:sldId id="276" r:id="rId17"/>
    <p:sldId id="324" r:id="rId18"/>
    <p:sldId id="325" r:id="rId19"/>
    <p:sldId id="326" r:id="rId20"/>
    <p:sldId id="298" r:id="rId21"/>
    <p:sldId id="327" r:id="rId22"/>
    <p:sldId id="299" r:id="rId23"/>
    <p:sldId id="328" r:id="rId24"/>
    <p:sldId id="329" r:id="rId25"/>
    <p:sldId id="330" r:id="rId26"/>
    <p:sldId id="331" r:id="rId27"/>
    <p:sldId id="332" r:id="rId28"/>
    <p:sldId id="333" r:id="rId29"/>
    <p:sldId id="334" r:id="rId30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AF00"/>
    <a:srgbClr val="3333FF"/>
    <a:srgbClr val="00A6AD"/>
    <a:srgbClr val="C500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83" autoAdjust="0"/>
    <p:restoredTop sz="95797" autoAdjust="0"/>
  </p:normalViewPr>
  <p:slideViewPr>
    <p:cSldViewPr snapToGrid="0">
      <p:cViewPr>
        <p:scale>
          <a:sx n="100" d="100"/>
          <a:sy n="100" d="100"/>
        </p:scale>
        <p:origin x="-372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E808C-F8C5-4273-B593-44E1E618E0B0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860925"/>
            <a:ext cx="5683250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38C2F3-EA47-4E44-BF3E-83B6236220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8C2F3-EA47-4E44-BF3E-83B62362200C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1">
          <a:blip r:embed="rId2" cstate="email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2023-01-17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blipFill rotWithShape="1">
          <a:blip r:embed="rId2" cstate="email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7" cstate="email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/>
          <p:nvPr/>
        </p:nvSpPr>
        <p:spPr>
          <a:xfrm>
            <a:off x="0" y="2158802"/>
            <a:ext cx="9144000" cy="90691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algn="ctr">
              <a:lnSpc>
                <a:spcPct val="150000"/>
              </a:lnSpc>
              <a:buNone/>
            </a:pPr>
            <a:r>
              <a:rPr lang="en-US" altLang="zh-CN" sz="4000" b="1" dirty="0" smtClean="0">
                <a:latin typeface="微软雅黑" panose="020B0503020204020204" charset="-122"/>
                <a:ea typeface="微软雅黑" panose="020B0503020204020204" charset="-122"/>
              </a:rPr>
              <a:t>The Dove and the Olive Branch</a:t>
            </a:r>
            <a:endParaRPr lang="zh-CN" altLang="zh-CN" sz="4000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5"/>
          <p:cNvSpPr txBox="1"/>
          <p:nvPr/>
        </p:nvSpPr>
        <p:spPr>
          <a:xfrm>
            <a:off x="551307" y="192924"/>
            <a:ext cx="5409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 smtClean="0">
                <a:latin typeface="微软雅黑" panose="020B0503020204020204" charset="-122"/>
                <a:ea typeface="微软雅黑" panose="020B0503020204020204" charset="-122"/>
              </a:rPr>
              <a:t>Unit 7    </a:t>
            </a:r>
            <a:r>
              <a:rPr lang="en-US" altLang="zh-CN" sz="2800" dirty="0" smtClean="0">
                <a:latin typeface="微软雅黑" panose="020B0503020204020204" charset="-122"/>
                <a:ea typeface="微软雅黑" panose="020B0503020204020204" charset="-122"/>
              </a:rPr>
              <a:t>Work  for  Peace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924753" y="5173320"/>
            <a:ext cx="3294492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kern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WWW.PPT818.COM</a:t>
            </a:r>
            <a:endParaRPr lang="en-US" altLang="zh-CN" sz="2400" b="1" kern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43846" y="1094562"/>
            <a:ext cx="14991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  <a:spcBef>
                <a:spcPct val="0"/>
              </a:spcBef>
            </a:pPr>
            <a:r>
              <a:rPr lang="zh-CN" altLang="en-US" sz="2400" b="1" dirty="0" smtClean="0">
                <a:solidFill>
                  <a:srgbClr val="00A6AD"/>
                </a:solidFill>
              </a:rPr>
              <a:t>活学活用 </a:t>
            </a:r>
          </a:p>
        </p:txBody>
      </p:sp>
      <p:pic>
        <p:nvPicPr>
          <p:cNvPr id="3" name="Picture 4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99503" y="1271086"/>
            <a:ext cx="63341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矩形 7"/>
          <p:cNvSpPr/>
          <p:nvPr/>
        </p:nvSpPr>
        <p:spPr>
          <a:xfrm>
            <a:off x="3393556" y="3618506"/>
            <a:ext cx="93487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667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2844" y="1930543"/>
            <a:ext cx="7899888" cy="168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/>
              <a:t>   约翰出去时锁上了门。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 smtClean="0"/>
              <a:t>   John went out and ________ ________ ________ behind him.</a:t>
            </a:r>
            <a:endParaRPr lang="zh-CN" altLang="en-US" sz="2400" b="1" dirty="0"/>
          </a:p>
        </p:txBody>
      </p:sp>
      <p:sp>
        <p:nvSpPr>
          <p:cNvPr id="9" name="矩形 8"/>
          <p:cNvSpPr/>
          <p:nvPr/>
        </p:nvSpPr>
        <p:spPr>
          <a:xfrm>
            <a:off x="3297391" y="2583935"/>
            <a:ext cx="41424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locked              the             door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23900" y="159436"/>
            <a:ext cx="54746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Lesson 39 </a:t>
            </a:r>
            <a:r>
              <a:rPr lang="zh-CN" altLang="zh-CN" sz="1400" b="1" dirty="0" smtClean="0"/>
              <a:t>　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</a:rPr>
              <a:t>The Dove and the Olive </a:t>
            </a:r>
            <a:endParaRPr lang="zh-CN" altLang="en-US" sz="24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03594" y="1130175"/>
            <a:ext cx="63341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矩形 2"/>
          <p:cNvSpPr/>
          <p:nvPr/>
        </p:nvSpPr>
        <p:spPr>
          <a:xfrm>
            <a:off x="724467" y="1023752"/>
            <a:ext cx="14221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 smtClean="0">
                <a:solidFill>
                  <a:srgbClr val="00A6AD"/>
                </a:solidFill>
              </a:rPr>
              <a:t>句型透视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5146" y="1636486"/>
            <a:ext cx="8360229" cy="113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●1</a:t>
            </a:r>
            <a:r>
              <a:rPr lang="en-US" altLang="zh-CN" sz="2400" dirty="0" smtClean="0"/>
              <a:t> </a:t>
            </a:r>
            <a:r>
              <a:rPr lang="en-US" altLang="zh-CN" sz="2400" b="1" dirty="0" smtClean="0"/>
              <a:t> There was a lot of fighting, lying and stealing.</a:t>
            </a:r>
            <a:endParaRPr lang="zh-CN" altLang="en-US" sz="2400" b="1" dirty="0" smtClean="0"/>
          </a:p>
          <a:p>
            <a:pPr>
              <a:lnSpc>
                <a:spcPct val="150000"/>
              </a:lnSpc>
            </a:pPr>
            <a:r>
              <a:rPr lang="zh-CN" altLang="en-US" sz="2400" b="1" dirty="0" smtClean="0"/>
              <a:t>有许多战争、谎言和偷盗。　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55146" y="3221878"/>
            <a:ext cx="8312834" cy="223824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 smtClean="0">
                <a:solidFill>
                  <a:srgbClr val="F1A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en-US" sz="2400" b="1" dirty="0" smtClean="0">
                <a:solidFill>
                  <a:srgbClr val="F1A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探究</a:t>
            </a:r>
            <a:r>
              <a:rPr lang="en-US" altLang="zh-CN" sz="2400" b="1" dirty="0" smtClean="0">
                <a:solidFill>
                  <a:srgbClr val="F1A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zh-CN" altLang="en-US" sz="2400" b="1" dirty="0" smtClean="0"/>
              <a:t>在本句中，动名词短语作表语。在英语中，动名词的构成为</a:t>
            </a:r>
            <a:r>
              <a:rPr lang="en-US" altLang="zh-CN" sz="2400" b="1" dirty="0" smtClean="0"/>
              <a:t>“________</a:t>
            </a:r>
            <a:r>
              <a:rPr lang="zh-CN" altLang="en-US" sz="2400" b="1" dirty="0" smtClean="0"/>
              <a:t>＋</a:t>
            </a:r>
            <a:r>
              <a:rPr lang="en-US" altLang="zh-CN" sz="2400" b="1" dirty="0" smtClean="0"/>
              <a:t>________”</a:t>
            </a:r>
            <a:r>
              <a:rPr lang="zh-CN" altLang="en-US" sz="2400" b="1" dirty="0" smtClean="0"/>
              <a:t>， 它具有名词的性质，在句中可以充当多种句子成分。作主语或表语时，通常用作</a:t>
            </a:r>
            <a:r>
              <a:rPr lang="en-US" altLang="zh-CN" sz="2400" b="1" dirty="0" smtClean="0"/>
              <a:t>______(</a:t>
            </a:r>
            <a:r>
              <a:rPr lang="zh-CN" altLang="en-US" sz="2400" b="1" dirty="0" smtClean="0"/>
              <a:t>单</a:t>
            </a:r>
            <a:r>
              <a:rPr lang="en-US" altLang="zh-CN" sz="2400" b="1" dirty="0" smtClean="0"/>
              <a:t>/</a:t>
            </a:r>
            <a:r>
              <a:rPr lang="zh-CN" altLang="en-US" sz="2400" b="1" dirty="0" smtClean="0"/>
              <a:t>复</a:t>
            </a:r>
            <a:r>
              <a:rPr lang="en-US" sz="2400" b="1" dirty="0" smtClean="0"/>
              <a:t>)</a:t>
            </a:r>
            <a:r>
              <a:rPr lang="zh-CN" altLang="en-US" sz="2400" b="1" dirty="0" smtClean="0"/>
              <a:t>数。</a:t>
            </a:r>
          </a:p>
        </p:txBody>
      </p:sp>
      <p:sp>
        <p:nvSpPr>
          <p:cNvPr id="9" name="矩形 8"/>
          <p:cNvSpPr/>
          <p:nvPr/>
        </p:nvSpPr>
        <p:spPr>
          <a:xfrm>
            <a:off x="7394078" y="4362723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　单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744938" y="3800204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动词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935753" y="3807016"/>
            <a:ext cx="9044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　</a:t>
            </a:r>
            <a:r>
              <a:rPr lang="en-US" sz="2400" b="1" dirty="0" smtClean="0">
                <a:solidFill>
                  <a:srgbClr val="FF0000"/>
                </a:solidFill>
              </a:rPr>
              <a:t>­</a:t>
            </a:r>
            <a:r>
              <a:rPr lang="en-US" sz="2400" b="1" dirty="0" err="1" smtClean="0">
                <a:solidFill>
                  <a:srgbClr val="FF0000"/>
                </a:solidFill>
              </a:rPr>
              <a:t>ing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23900" y="159436"/>
            <a:ext cx="54746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Lesson 39 </a:t>
            </a:r>
            <a:r>
              <a:rPr lang="zh-CN" altLang="zh-CN" sz="1400" b="1" dirty="0" smtClean="0"/>
              <a:t>　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</a:rPr>
              <a:t>The Dove and the Olive </a:t>
            </a:r>
            <a:endParaRPr lang="zh-CN" altLang="en-US" sz="24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6" grpId="0"/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43846" y="1094562"/>
            <a:ext cx="14991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  <a:spcBef>
                <a:spcPct val="0"/>
              </a:spcBef>
            </a:pPr>
            <a:r>
              <a:rPr lang="zh-CN" altLang="en-US" sz="2400" b="1" dirty="0" smtClean="0">
                <a:solidFill>
                  <a:srgbClr val="00A6AD"/>
                </a:solidFill>
              </a:rPr>
              <a:t>活学活用 </a:t>
            </a:r>
          </a:p>
        </p:txBody>
      </p:sp>
      <p:pic>
        <p:nvPicPr>
          <p:cNvPr id="3" name="Picture 4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79015" y="1244582"/>
            <a:ext cx="63341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矩形 7"/>
          <p:cNvSpPr/>
          <p:nvPr/>
        </p:nvSpPr>
        <p:spPr>
          <a:xfrm>
            <a:off x="3393556" y="3618506"/>
            <a:ext cx="93487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667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2764" y="1678355"/>
            <a:ext cx="78998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 smtClean="0"/>
              <a:t>1</a:t>
            </a:r>
            <a:r>
              <a:rPr lang="zh-CN" altLang="en-US" sz="2400" b="1" dirty="0" smtClean="0"/>
              <a:t>．</a:t>
            </a:r>
            <a:r>
              <a:rPr lang="en-US" altLang="zh-CN" sz="2400" b="1" dirty="0" smtClean="0"/>
              <a:t>2018·</a:t>
            </a:r>
            <a:r>
              <a:rPr lang="zh-CN" altLang="en-US" sz="2400" b="1" dirty="0" smtClean="0"/>
              <a:t>永州  </a:t>
            </a:r>
            <a:r>
              <a:rPr lang="en-US" altLang="zh-CN" sz="2400" b="1" dirty="0" smtClean="0"/>
              <a:t>Playing computer games too often________ bad  for us.</a:t>
            </a:r>
            <a:endParaRPr lang="zh-CN" altLang="en-US" sz="2400" b="1" dirty="0" smtClean="0"/>
          </a:p>
          <a:p>
            <a:pPr>
              <a:lnSpc>
                <a:spcPct val="150000"/>
              </a:lnSpc>
            </a:pPr>
            <a:r>
              <a:rPr lang="en-US" altLang="zh-CN" sz="2400" b="1" dirty="0" smtClean="0"/>
              <a:t>      A</a:t>
            </a:r>
            <a:r>
              <a:rPr lang="zh-CN" altLang="en-US" sz="2400" b="1" dirty="0" smtClean="0"/>
              <a:t>．</a:t>
            </a:r>
            <a:r>
              <a:rPr lang="en-US" altLang="zh-CN" sz="2400" b="1" dirty="0" smtClean="0"/>
              <a:t>am</a:t>
            </a:r>
            <a:r>
              <a:rPr lang="zh-CN" altLang="en-US" sz="2400" b="1" dirty="0" smtClean="0"/>
              <a:t>　　</a:t>
            </a:r>
            <a:r>
              <a:rPr lang="en-US" altLang="zh-CN" sz="2400" b="1" dirty="0" smtClean="0"/>
              <a:t>      B</a:t>
            </a:r>
            <a:r>
              <a:rPr lang="zh-CN" altLang="en-US" sz="2400" b="1" dirty="0" smtClean="0"/>
              <a:t>．</a:t>
            </a:r>
            <a:r>
              <a:rPr lang="en-US" altLang="zh-CN" sz="2400" b="1" dirty="0" smtClean="0"/>
              <a:t>is             C</a:t>
            </a:r>
            <a:r>
              <a:rPr lang="zh-CN" altLang="en-US" sz="2400" b="1" dirty="0" smtClean="0"/>
              <a:t>．</a:t>
            </a:r>
            <a:r>
              <a:rPr lang="en-US" altLang="zh-CN" sz="2400" b="1" dirty="0" smtClean="0"/>
              <a:t>are</a:t>
            </a:r>
            <a:endParaRPr lang="zh-CN" alt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887308" y="1837036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</a:rPr>
              <a:t>B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5590" y="4043866"/>
            <a:ext cx="8084527" cy="1113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 smtClean="0">
                <a:solidFill>
                  <a:srgbClr val="0000FF"/>
                </a:solidFill>
                <a:ea typeface="黑体" panose="02010609060101010101" pitchFamily="49" charset="-122"/>
              </a:rPr>
              <a:t>【</a:t>
            </a:r>
            <a:r>
              <a:rPr lang="zh-CN" altLang="en-US" sz="2400" b="1" dirty="0" smtClean="0">
                <a:solidFill>
                  <a:srgbClr val="0000FF"/>
                </a:solidFill>
                <a:ea typeface="黑体" panose="02010609060101010101" pitchFamily="49" charset="-122"/>
              </a:rPr>
              <a:t>解析</a:t>
            </a:r>
            <a:r>
              <a:rPr lang="en-US" altLang="zh-CN" sz="2400" b="1" dirty="0" smtClean="0">
                <a:solidFill>
                  <a:srgbClr val="0000FF"/>
                </a:solidFill>
                <a:ea typeface="黑体" panose="02010609060101010101" pitchFamily="49" charset="-122"/>
              </a:rPr>
              <a:t>】</a:t>
            </a:r>
            <a:r>
              <a:rPr lang="zh-CN" altLang="en-US" sz="2400" b="1" dirty="0" smtClean="0">
                <a:latin typeface="仿宋" panose="02010609060101010101" charset="-122"/>
                <a:ea typeface="仿宋" panose="02010609060101010101" charset="-122"/>
              </a:rPr>
              <a:t>考查主谓一致。句意：玩电脑游戏对我们有害。动名词作主语，谓语动词用单数。故选</a:t>
            </a:r>
            <a:r>
              <a:rPr lang="en-US" altLang="en-US" sz="2400" b="1" dirty="0" smtClean="0">
                <a:latin typeface="仿宋" panose="02010609060101010101" charset="-122"/>
                <a:ea typeface="仿宋" panose="02010609060101010101" charset="-122"/>
              </a:rPr>
              <a:t>B</a:t>
            </a:r>
            <a:r>
              <a:rPr lang="zh-CN" altLang="en-US" sz="2400" b="1" dirty="0" smtClean="0">
                <a:latin typeface="仿宋" panose="02010609060101010101" charset="-122"/>
                <a:ea typeface="仿宋" panose="02010609060101010101" charset="-122"/>
              </a:rPr>
              <a:t>。</a:t>
            </a:r>
            <a:endParaRPr lang="zh-CN" altLang="en-US" sz="2400" b="1" dirty="0">
              <a:latin typeface="仿宋" panose="02010609060101010101" charset="-122"/>
              <a:ea typeface="仿宋" panose="02010609060101010101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23900" y="159436"/>
            <a:ext cx="54922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Lesson 39 </a:t>
            </a:r>
            <a:r>
              <a:rPr lang="zh-CN" altLang="zh-CN" sz="1400" b="1" dirty="0" smtClean="0"/>
              <a:t>　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</a:rPr>
              <a:t>The Dove and the Olive </a:t>
            </a:r>
            <a:endParaRPr lang="zh-CN" altLang="en-US" sz="24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523875" y="3732936"/>
            <a:ext cx="8143875" cy="2238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拓展</a:t>
            </a:r>
            <a:r>
              <a:rPr lang="en-US" altLang="zh-CN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n-US" altLang="en-US" sz="2400" b="1" dirty="0" smtClean="0"/>
              <a:t>make</a:t>
            </a:r>
            <a:r>
              <a:rPr lang="zh-CN" altLang="en-US" sz="2400" b="1" dirty="0" smtClean="0"/>
              <a:t>后的宾语补足语还可以是名词或不带</a:t>
            </a:r>
            <a:r>
              <a:rPr lang="en-US" altLang="en-US" sz="2400" b="1" dirty="0" smtClean="0"/>
              <a:t>to</a:t>
            </a:r>
            <a:r>
              <a:rPr lang="zh-CN" altLang="en-US" sz="2400" b="1" dirty="0" smtClean="0"/>
              <a:t>的不定式。在被动语态中，不定式符号</a:t>
            </a:r>
            <a:r>
              <a:rPr lang="en-US" altLang="en-US" sz="2400" b="1" dirty="0" smtClean="0"/>
              <a:t>to________</a:t>
            </a:r>
            <a:r>
              <a:rPr lang="zh-CN" altLang="en-US" sz="2400" b="1" dirty="0" smtClean="0"/>
              <a:t>。</a:t>
            </a:r>
          </a:p>
          <a:p>
            <a:pPr>
              <a:lnSpc>
                <a:spcPct val="150000"/>
              </a:lnSpc>
            </a:pPr>
            <a:r>
              <a:rPr lang="en-US" altLang="en-US" sz="2400" b="1" dirty="0" smtClean="0"/>
              <a:t>He was made to leave his motherland.</a:t>
            </a:r>
            <a:endParaRPr lang="zh-CN" altLang="en-US" sz="2400" b="1" dirty="0" smtClean="0"/>
          </a:p>
          <a:p>
            <a:pPr>
              <a:lnSpc>
                <a:spcPct val="150000"/>
              </a:lnSpc>
            </a:pPr>
            <a:r>
              <a:rPr lang="zh-CN" altLang="en-US" sz="2400" b="1" dirty="0" smtClean="0"/>
              <a:t>他被迫离开了祖国。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9576" y="997866"/>
            <a:ext cx="8258174" cy="1303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●2</a:t>
            </a:r>
            <a:r>
              <a:rPr lang="en-US" altLang="zh-CN" sz="2800" dirty="0" smtClean="0"/>
              <a:t> </a:t>
            </a:r>
            <a:r>
              <a:rPr lang="en-US" altLang="zh-CN" sz="2800" b="1" dirty="0" smtClean="0"/>
              <a:t> This made God very angry. 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 smtClean="0"/>
              <a:t>这使得上帝非常生气。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5993" y="2327172"/>
            <a:ext cx="8506558" cy="113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探究</a:t>
            </a:r>
            <a:r>
              <a:rPr lang="en-US" altLang="zh-CN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zh-CN" sz="2400" dirty="0" smtClean="0"/>
              <a:t> </a:t>
            </a:r>
            <a:r>
              <a:rPr lang="en-US" altLang="en-US" sz="2400" b="1" dirty="0" smtClean="0"/>
              <a:t>make </a:t>
            </a:r>
            <a:r>
              <a:rPr lang="zh-CN" altLang="en-US" sz="2400" b="1" dirty="0" smtClean="0"/>
              <a:t>用作及物动词，意为</a:t>
            </a:r>
            <a:r>
              <a:rPr lang="en-US" altLang="en-US" sz="2400" b="1" dirty="0" smtClean="0"/>
              <a:t>“</a:t>
            </a:r>
            <a:r>
              <a:rPr lang="zh-CN" altLang="en-US" sz="2400" b="1" dirty="0" smtClean="0"/>
              <a:t>使得，让</a:t>
            </a:r>
            <a:r>
              <a:rPr lang="en-US" altLang="en-US" sz="2400" b="1" dirty="0" smtClean="0"/>
              <a:t>”</a:t>
            </a:r>
            <a:r>
              <a:rPr lang="zh-CN" altLang="en-US" sz="2400" b="1" dirty="0" smtClean="0"/>
              <a:t>，后常接形容词作宾语补足语。</a:t>
            </a:r>
            <a:endParaRPr lang="en-US" altLang="zh-CN" sz="2400" b="1" dirty="0" smtClean="0"/>
          </a:p>
        </p:txBody>
      </p:sp>
      <p:sp>
        <p:nvSpPr>
          <p:cNvPr id="7" name="矩形 6"/>
          <p:cNvSpPr/>
          <p:nvPr/>
        </p:nvSpPr>
        <p:spPr>
          <a:xfrm>
            <a:off x="5314993" y="4334302"/>
            <a:ext cx="1112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须还原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723900" y="159436"/>
            <a:ext cx="55098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Lesson 39 </a:t>
            </a:r>
            <a:r>
              <a:rPr lang="zh-CN" altLang="zh-CN" sz="1400" b="1" dirty="0" smtClean="0"/>
              <a:t>　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</a:rPr>
              <a:t>The Dove and the Olive </a:t>
            </a:r>
            <a:endParaRPr lang="zh-CN" altLang="en-US" sz="24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  <p:bldP spid="5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6286" y="1272514"/>
            <a:ext cx="81966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 smtClean="0"/>
              <a:t>2</a:t>
            </a:r>
            <a:r>
              <a:rPr lang="zh-CN" altLang="en-US" sz="2400" b="1" dirty="0" smtClean="0"/>
              <a:t>．</a:t>
            </a:r>
            <a:r>
              <a:rPr lang="en-US" altLang="zh-CN" sz="2400" b="1" dirty="0" smtClean="0"/>
              <a:t>2017·</a:t>
            </a:r>
            <a:r>
              <a:rPr lang="zh-CN" altLang="en-US" sz="2400" b="1" dirty="0" smtClean="0"/>
              <a:t>宜宾改编   </a:t>
            </a:r>
            <a:r>
              <a:rPr lang="en-US" altLang="zh-CN" sz="2400" b="1" dirty="0" smtClean="0"/>
              <a:t>The child is crying. Please do something to make him________</a:t>
            </a:r>
            <a:r>
              <a:rPr lang="zh-CN" altLang="en-US" sz="2400" b="1" dirty="0" smtClean="0"/>
              <a:t>．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 smtClean="0"/>
              <a:t>      A</a:t>
            </a:r>
            <a:r>
              <a:rPr lang="zh-CN" altLang="en-US" sz="2400" b="1" dirty="0" smtClean="0"/>
              <a:t>．</a:t>
            </a:r>
            <a:r>
              <a:rPr lang="en-US" altLang="zh-CN" sz="2400" b="1" dirty="0" smtClean="0"/>
              <a:t>stop to cry</a:t>
            </a:r>
            <a:endParaRPr lang="zh-CN" altLang="en-US" sz="2400" b="1" dirty="0" smtClean="0"/>
          </a:p>
          <a:p>
            <a:pPr>
              <a:lnSpc>
                <a:spcPct val="150000"/>
              </a:lnSpc>
            </a:pPr>
            <a:r>
              <a:rPr lang="en-US" altLang="zh-CN" sz="2400" b="1" dirty="0" smtClean="0"/>
              <a:t>      B</a:t>
            </a:r>
            <a:r>
              <a:rPr lang="zh-CN" altLang="en-US" sz="2400" b="1" dirty="0" smtClean="0"/>
              <a:t>．</a:t>
            </a:r>
            <a:r>
              <a:rPr lang="en-US" altLang="zh-CN" sz="2400" b="1" dirty="0" smtClean="0"/>
              <a:t>stop crying  </a:t>
            </a:r>
            <a:endParaRPr lang="zh-CN" altLang="en-US" sz="2400" b="1" dirty="0" smtClean="0"/>
          </a:p>
          <a:p>
            <a:pPr>
              <a:lnSpc>
                <a:spcPct val="150000"/>
              </a:lnSpc>
            </a:pPr>
            <a:r>
              <a:rPr lang="en-US" altLang="zh-CN" sz="2400" b="1" dirty="0" smtClean="0"/>
              <a:t>      C</a:t>
            </a:r>
            <a:r>
              <a:rPr lang="zh-CN" altLang="en-US" sz="2400" b="1" dirty="0" smtClean="0"/>
              <a:t>．</a:t>
            </a:r>
            <a:r>
              <a:rPr lang="en-US" altLang="zh-CN" sz="2400" b="1" dirty="0" smtClean="0"/>
              <a:t>to stop crying</a:t>
            </a:r>
            <a:endParaRPr lang="zh-CN" altLang="en-US" sz="2400" b="1" dirty="0" smtClean="0"/>
          </a:p>
          <a:p>
            <a:pPr>
              <a:lnSpc>
                <a:spcPct val="150000"/>
              </a:lnSpc>
            </a:pPr>
            <a:r>
              <a:rPr lang="en-US" altLang="zh-CN" sz="2400" b="1" dirty="0" smtClean="0"/>
              <a:t>      D</a:t>
            </a:r>
            <a:r>
              <a:rPr lang="zh-CN" altLang="en-US" sz="2400" b="1" dirty="0" smtClean="0"/>
              <a:t>．</a:t>
            </a:r>
            <a:r>
              <a:rPr lang="en-US" altLang="zh-CN" sz="2400" b="1" dirty="0" smtClean="0"/>
              <a:t>to stop to cry</a:t>
            </a:r>
            <a:endParaRPr lang="zh-CN" alt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520271" y="2118071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</a:rPr>
              <a:t>B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723900" y="159436"/>
            <a:ext cx="56769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Lesson 39 </a:t>
            </a:r>
            <a:r>
              <a:rPr lang="zh-CN" altLang="zh-CN" sz="1400" b="1" dirty="0" smtClean="0"/>
              <a:t>　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</a:rPr>
              <a:t>The Dove and the Olive </a:t>
            </a:r>
            <a:endParaRPr lang="zh-CN" altLang="en-US" sz="24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48996" y="1442026"/>
            <a:ext cx="8442198" cy="113024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●3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400" b="1" dirty="0" smtClean="0"/>
              <a:t>Everyone will die—all except you and your family.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 smtClean="0"/>
              <a:t>除了你和你的家人之外，每个人都将死去。</a:t>
            </a:r>
            <a:endParaRPr lang="zh-CN" altLang="zh-CN" sz="2400" b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381733" y="2663093"/>
            <a:ext cx="8409842" cy="168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 smtClean="0">
                <a:solidFill>
                  <a:srgbClr val="FFC000"/>
                </a:solidFill>
              </a:rPr>
              <a:t>[</a:t>
            </a:r>
            <a:r>
              <a:rPr lang="zh-CN" altLang="en-US" sz="2400" b="1" dirty="0" smtClean="0">
                <a:solidFill>
                  <a:srgbClr val="FFC000"/>
                </a:solidFill>
              </a:rPr>
              <a:t>探究</a:t>
            </a:r>
            <a:r>
              <a:rPr lang="en-US" altLang="zh-CN" sz="2400" b="1" dirty="0" smtClean="0">
                <a:solidFill>
                  <a:srgbClr val="FFC000"/>
                </a:solidFill>
              </a:rPr>
              <a:t>] </a:t>
            </a:r>
            <a:r>
              <a:rPr lang="en-US" altLang="zh-CN" sz="2400" b="1" dirty="0" smtClean="0"/>
              <a:t>except </a:t>
            </a:r>
            <a:r>
              <a:rPr lang="zh-CN" altLang="en-US" sz="2400" b="1" dirty="0" smtClean="0"/>
              <a:t>用作介词，意为</a:t>
            </a:r>
            <a:r>
              <a:rPr lang="en-US" altLang="zh-CN" sz="2400" b="1" dirty="0" smtClean="0"/>
              <a:t>“__________”</a:t>
            </a:r>
            <a:r>
              <a:rPr lang="zh-CN" altLang="en-US" sz="2400" b="1" dirty="0" smtClean="0"/>
              <a:t>，强调所排除的部分</a:t>
            </a:r>
            <a:r>
              <a:rPr lang="en-US" altLang="zh-CN" sz="2400" b="1" dirty="0" smtClean="0"/>
              <a:t>“</a:t>
            </a:r>
            <a:r>
              <a:rPr lang="zh-CN" altLang="en-US" sz="2400" b="1" dirty="0" smtClean="0"/>
              <a:t>不包括在内</a:t>
            </a:r>
            <a:r>
              <a:rPr lang="en-US" altLang="zh-CN" sz="2400" b="1" dirty="0" smtClean="0"/>
              <a:t>”</a:t>
            </a:r>
            <a:r>
              <a:rPr lang="zh-CN" altLang="en-US" sz="2400" b="1" dirty="0" smtClean="0"/>
              <a:t>，一般表示同类之间的关系，常与</a:t>
            </a:r>
            <a:r>
              <a:rPr lang="en-US" altLang="zh-CN" sz="2400" b="1" dirty="0" smtClean="0"/>
              <a:t>nothing, all, none, nobody, any, every</a:t>
            </a:r>
            <a:r>
              <a:rPr lang="zh-CN" altLang="en-US" sz="2400" b="1" dirty="0" smtClean="0"/>
              <a:t>等不定代词连用。</a:t>
            </a:r>
            <a:endParaRPr lang="zh-CN" altLang="en-US" sz="2400" b="1" dirty="0"/>
          </a:p>
        </p:txBody>
      </p:sp>
      <p:sp>
        <p:nvSpPr>
          <p:cNvPr id="7" name="矩形 6"/>
          <p:cNvSpPr/>
          <p:nvPr/>
        </p:nvSpPr>
        <p:spPr>
          <a:xfrm>
            <a:off x="4393790" y="2787135"/>
            <a:ext cx="17315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除</a:t>
            </a:r>
            <a:r>
              <a:rPr lang="en-US" sz="2400" b="1" dirty="0" smtClean="0">
                <a:solidFill>
                  <a:srgbClr val="FF0000"/>
                </a:solidFill>
                <a:latin typeface="+mn-ea"/>
              </a:rPr>
              <a:t>……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之外</a:t>
            </a:r>
            <a:endParaRPr lang="zh-CN" altLang="en-US" sz="24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23900" y="159436"/>
            <a:ext cx="55801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Lesson 39 </a:t>
            </a:r>
            <a:r>
              <a:rPr lang="zh-CN" altLang="zh-CN" sz="1400" b="1" dirty="0" smtClean="0"/>
              <a:t>　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</a:rPr>
              <a:t>The Dove and the Olive </a:t>
            </a:r>
            <a:endParaRPr lang="zh-CN" altLang="en-US" sz="24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" grpId="0"/>
      <p:bldP spid="9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489501" y="1831927"/>
          <a:ext cx="8372475" cy="2561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1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11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6116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chemeClr val="tx1"/>
                          </a:solidFill>
                          <a:latin typeface="Times New Roman" panose="02020603050405020304"/>
                          <a:cs typeface="Courier New" panose="02070309020205020404"/>
                        </a:rPr>
                        <a:t>except</a:t>
                      </a:r>
                      <a:endParaRPr lang="zh-CN" sz="2000" b="1" kern="100" dirty="0">
                        <a:solidFill>
                          <a:schemeClr val="tx1"/>
                        </a:solidFill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solidFill>
                            <a:schemeClr val="tx1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意为</a:t>
                      </a:r>
                      <a:r>
                        <a:rPr lang="en-US" sz="2000" b="1" kern="100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cs typeface="Times New Roman" panose="02020603050405020304"/>
                        </a:rPr>
                        <a:t>“</a:t>
                      </a:r>
                      <a:r>
                        <a:rPr lang="zh-CN" sz="2000" b="1" kern="100" dirty="0">
                          <a:solidFill>
                            <a:schemeClr val="tx1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除了</a:t>
                      </a:r>
                      <a:r>
                        <a:rPr lang="en-US" sz="2000" b="1" kern="100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cs typeface="Times New Roman" panose="02020603050405020304"/>
                        </a:rPr>
                        <a:t>”</a:t>
                      </a:r>
                      <a:r>
                        <a:rPr lang="zh-CN" sz="2000" b="1" kern="100" dirty="0">
                          <a:solidFill>
                            <a:schemeClr val="tx1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，表示从整体中除去，不包括所除事物在内，除去的和非除去的是同类事物。</a:t>
                      </a:r>
                      <a:endParaRPr lang="zh-CN" sz="2000" b="1" kern="100" dirty="0">
                        <a:solidFill>
                          <a:schemeClr val="tx1"/>
                        </a:solidFill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chemeClr val="tx1"/>
                          </a:solidFill>
                          <a:latin typeface="Times New Roman" panose="02020603050405020304"/>
                          <a:cs typeface="Courier New" panose="02070309020205020404"/>
                        </a:rPr>
                        <a:t>All the articles are well written except Jim's. (</a:t>
                      </a:r>
                      <a:r>
                        <a:rPr lang="zh-CN" sz="2000" b="1" kern="100" dirty="0">
                          <a:solidFill>
                            <a:schemeClr val="tx1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不包括吉姆的文章在内</a:t>
                      </a:r>
                      <a:r>
                        <a:rPr lang="en-US" sz="2000" b="1" kern="100" dirty="0">
                          <a:solidFill>
                            <a:schemeClr val="tx1"/>
                          </a:solidFill>
                          <a:latin typeface="Times New Roman" panose="02020603050405020304"/>
                          <a:cs typeface="Courier New" panose="02070309020205020404"/>
                        </a:rPr>
                        <a:t>)</a:t>
                      </a:r>
                      <a:endParaRPr lang="zh-CN" sz="2000" b="1" kern="100" dirty="0">
                        <a:solidFill>
                          <a:schemeClr val="tx1"/>
                        </a:solidFill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solidFill>
                            <a:schemeClr val="tx1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除了吉姆的，所有的文章写得都很好。</a:t>
                      </a:r>
                      <a:endParaRPr lang="zh-CN" sz="2000" b="1" kern="100" dirty="0">
                        <a:solidFill>
                          <a:schemeClr val="tx1"/>
                        </a:solidFill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723900" y="159436"/>
            <a:ext cx="56329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Lesson 39 </a:t>
            </a:r>
            <a:r>
              <a:rPr lang="zh-CN" altLang="zh-CN" sz="1400" b="1" dirty="0" smtClean="0"/>
              <a:t>　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</a:rPr>
              <a:t>The Dove and the Olive </a:t>
            </a:r>
            <a:endParaRPr lang="zh-CN" altLang="en-US" sz="24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6774" y="1086678"/>
            <a:ext cx="8060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1AF00"/>
                </a:solidFill>
              </a:rPr>
              <a:t>[</a:t>
            </a:r>
            <a:r>
              <a:rPr lang="zh-CN" altLang="en-US" sz="2800" b="1" dirty="0" smtClean="0">
                <a:solidFill>
                  <a:srgbClr val="F1AF00"/>
                </a:solidFill>
              </a:rPr>
              <a:t>辨析</a:t>
            </a:r>
            <a:r>
              <a:rPr lang="en-US" altLang="zh-CN" sz="2800" b="1" dirty="0" smtClean="0">
                <a:solidFill>
                  <a:srgbClr val="F1AF00"/>
                </a:solidFill>
              </a:rPr>
              <a:t>] </a:t>
            </a:r>
            <a:r>
              <a:rPr lang="en-US" altLang="zh-CN" sz="2800" b="1" dirty="0" smtClean="0"/>
              <a:t>except, except for, besides</a:t>
            </a:r>
            <a:r>
              <a:rPr lang="zh-CN" altLang="en-US" sz="2800" b="1" dirty="0" smtClean="0"/>
              <a:t>与</a:t>
            </a:r>
            <a:r>
              <a:rPr lang="en-US" altLang="zh-CN" sz="2800" b="1" dirty="0" smtClean="0"/>
              <a:t>but</a:t>
            </a:r>
            <a:endParaRPr lang="zh-CN" altLang="zh-CN" sz="28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295275" y="1883833"/>
          <a:ext cx="8372475" cy="2561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3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38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6116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latin typeface="Times New Roman" panose="02020603050405020304"/>
                          <a:cs typeface="Courier New" panose="02070309020205020404"/>
                        </a:rPr>
                        <a:t>except for</a:t>
                      </a:r>
                      <a:endParaRPr lang="zh-CN" sz="2400" b="1" kern="100" dirty="0">
                        <a:solidFill>
                          <a:schemeClr val="tx1"/>
                        </a:solidFill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solidFill>
                            <a:schemeClr val="tx1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意为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cs typeface="Times New Roman" panose="02020603050405020304"/>
                        </a:rPr>
                        <a:t>“</a:t>
                      </a:r>
                      <a:r>
                        <a:rPr lang="zh-CN" sz="2400" b="1" kern="100" dirty="0">
                          <a:solidFill>
                            <a:schemeClr val="tx1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除了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cs typeface="Times New Roman" panose="02020603050405020304"/>
                        </a:rPr>
                        <a:t>”</a:t>
                      </a:r>
                      <a:r>
                        <a:rPr lang="zh-CN" sz="2400" b="1" kern="100" dirty="0">
                          <a:solidFill>
                            <a:schemeClr val="tx1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，表示除去整体中的某个细节。</a:t>
                      </a:r>
                      <a:endParaRPr lang="zh-CN" sz="2400" b="1" kern="100" dirty="0">
                        <a:solidFill>
                          <a:schemeClr val="tx1"/>
                        </a:solidFill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latin typeface="Times New Roman" panose="02020603050405020304"/>
                          <a:cs typeface="Courier New" panose="02070309020205020404"/>
                        </a:rPr>
                        <a:t>His article is well written except for a few spelling mistakes.</a:t>
                      </a:r>
                      <a:endParaRPr lang="zh-CN" sz="2400" b="1" kern="100" dirty="0">
                        <a:solidFill>
                          <a:schemeClr val="tx1"/>
                        </a:solidFill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solidFill>
                            <a:schemeClr val="tx1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除了几处拼写错误外，他的文章写得很好。</a:t>
                      </a:r>
                      <a:endParaRPr lang="zh-CN" sz="2400" b="1" kern="100" dirty="0">
                        <a:solidFill>
                          <a:schemeClr val="tx1"/>
                        </a:solidFill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723900" y="159436"/>
            <a:ext cx="54570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Lesson 39 </a:t>
            </a:r>
            <a:r>
              <a:rPr lang="zh-CN" altLang="zh-CN" sz="1400" b="1" dirty="0" smtClean="0"/>
              <a:t>　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</a:rPr>
              <a:t>The Dove and the Olive </a:t>
            </a:r>
            <a:endParaRPr lang="zh-CN" altLang="en-US" sz="24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428625" y="1100667"/>
          <a:ext cx="8277225" cy="5198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9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7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9926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chemeClr val="tx1"/>
                          </a:solidFill>
                          <a:latin typeface="Times New Roman" panose="02020603050405020304"/>
                          <a:cs typeface="Courier New" panose="02070309020205020404"/>
                        </a:rPr>
                        <a:t>besides</a:t>
                      </a:r>
                      <a:endParaRPr lang="zh-CN" sz="2000" b="1" kern="100" dirty="0">
                        <a:solidFill>
                          <a:schemeClr val="tx1"/>
                        </a:solidFill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solidFill>
                            <a:schemeClr val="tx1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意为</a:t>
                      </a:r>
                      <a:r>
                        <a:rPr lang="en-US" sz="2000" b="1" kern="100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cs typeface="Times New Roman" panose="02020603050405020304"/>
                        </a:rPr>
                        <a:t>“</a:t>
                      </a:r>
                      <a:r>
                        <a:rPr lang="zh-CN" sz="2000" b="1" kern="100" dirty="0">
                          <a:solidFill>
                            <a:schemeClr val="tx1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除</a:t>
                      </a:r>
                      <a:r>
                        <a:rPr lang="en-US" sz="2000" b="1" kern="100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cs typeface="Times New Roman" panose="02020603050405020304"/>
                        </a:rPr>
                        <a:t>……</a:t>
                      </a:r>
                      <a:r>
                        <a:rPr lang="zh-CN" sz="2000" b="1" kern="100" dirty="0">
                          <a:solidFill>
                            <a:schemeClr val="tx1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之外还有</a:t>
                      </a:r>
                      <a:r>
                        <a:rPr lang="en-US" sz="2000" b="1" kern="100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cs typeface="Times New Roman" panose="02020603050405020304"/>
                        </a:rPr>
                        <a:t>”</a:t>
                      </a:r>
                      <a:r>
                        <a:rPr lang="zh-CN" sz="2000" b="1" kern="100" dirty="0">
                          <a:solidFill>
                            <a:schemeClr val="tx1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，包括所除去的事物在内。</a:t>
                      </a:r>
                      <a:endParaRPr lang="zh-CN" sz="2000" b="1" kern="100" dirty="0">
                        <a:solidFill>
                          <a:schemeClr val="tx1"/>
                        </a:solidFill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chemeClr val="tx1"/>
                          </a:solidFill>
                          <a:latin typeface="Times New Roman" panose="02020603050405020304"/>
                          <a:cs typeface="Courier New" panose="02070309020205020404"/>
                        </a:rPr>
                        <a:t>Have you got any kinds besides these?</a:t>
                      </a:r>
                      <a:endParaRPr lang="zh-CN" sz="2000" b="1" kern="100" dirty="0">
                        <a:solidFill>
                          <a:schemeClr val="tx1"/>
                        </a:solidFill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solidFill>
                            <a:schemeClr val="tx1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除了这些种类，你们还有别的吗？</a:t>
                      </a:r>
                      <a:endParaRPr lang="zh-CN" sz="2000" b="1" kern="100" dirty="0">
                        <a:solidFill>
                          <a:schemeClr val="tx1"/>
                        </a:solidFill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926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chemeClr val="tx1"/>
                          </a:solidFill>
                          <a:latin typeface="Times New Roman" panose="02020603050405020304"/>
                          <a:cs typeface="Courier New" panose="02070309020205020404"/>
                        </a:rPr>
                        <a:t>but</a:t>
                      </a:r>
                      <a:endParaRPr lang="zh-CN" sz="2000" b="1" kern="100" dirty="0">
                        <a:solidFill>
                          <a:schemeClr val="tx1"/>
                        </a:solidFill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solidFill>
                            <a:schemeClr val="tx1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意为</a:t>
                      </a:r>
                      <a:r>
                        <a:rPr lang="en-US" sz="2000" b="1" kern="100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cs typeface="Times New Roman" panose="02020603050405020304"/>
                        </a:rPr>
                        <a:t>“</a:t>
                      </a:r>
                      <a:r>
                        <a:rPr lang="zh-CN" sz="2000" b="1" kern="100" dirty="0">
                          <a:solidFill>
                            <a:schemeClr val="tx1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除了</a:t>
                      </a:r>
                      <a:r>
                        <a:rPr lang="en-US" sz="2000" b="1" kern="100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cs typeface="Times New Roman" panose="02020603050405020304"/>
                        </a:rPr>
                        <a:t>”</a:t>
                      </a:r>
                      <a:r>
                        <a:rPr lang="zh-CN" sz="2000" b="1" kern="100" dirty="0">
                          <a:solidFill>
                            <a:schemeClr val="tx1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，多用在</a:t>
                      </a:r>
                      <a:r>
                        <a:rPr lang="en-US" sz="2000" b="1" kern="100" dirty="0">
                          <a:solidFill>
                            <a:schemeClr val="tx1"/>
                          </a:solidFill>
                          <a:latin typeface="Times New Roman" panose="02020603050405020304"/>
                          <a:cs typeface="Courier New" panose="02070309020205020404"/>
                        </a:rPr>
                        <a:t>every, any, no, all, none </a:t>
                      </a:r>
                      <a:r>
                        <a:rPr lang="zh-CN" sz="2000" b="1" kern="100" dirty="0">
                          <a:solidFill>
                            <a:schemeClr val="tx1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等不定代词及由</a:t>
                      </a:r>
                      <a:r>
                        <a:rPr lang="en-US" sz="2000" b="1" kern="100" dirty="0">
                          <a:solidFill>
                            <a:schemeClr val="tx1"/>
                          </a:solidFill>
                          <a:latin typeface="Times New Roman" panose="02020603050405020304"/>
                          <a:cs typeface="Courier New" panose="02070309020205020404"/>
                        </a:rPr>
                        <a:t>every, any, no</a:t>
                      </a:r>
                      <a:r>
                        <a:rPr lang="zh-CN" sz="2000" b="1" kern="100" dirty="0">
                          <a:solidFill>
                            <a:schemeClr val="tx1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构成的复合不定代词之后。</a:t>
                      </a:r>
                      <a:endParaRPr lang="zh-CN" sz="2000" b="1" kern="100" dirty="0">
                        <a:solidFill>
                          <a:schemeClr val="tx1"/>
                        </a:solidFill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chemeClr val="tx1"/>
                          </a:solidFill>
                          <a:latin typeface="Times New Roman" panose="02020603050405020304"/>
                          <a:cs typeface="Courier New" panose="02070309020205020404"/>
                        </a:rPr>
                        <a:t>They all went to the zoo but me.</a:t>
                      </a:r>
                      <a:r>
                        <a:rPr lang="zh-CN" sz="2000" b="1" kern="100" dirty="0">
                          <a:solidFill>
                            <a:schemeClr val="tx1"/>
                          </a:solidFill>
                          <a:latin typeface="Times New Roman" panose="02020603050405020304"/>
                          <a:cs typeface="Times New Roman" panose="02020603050405020304"/>
                        </a:rPr>
                        <a:t>除了我，他们都去动物园了。</a:t>
                      </a:r>
                      <a:endParaRPr lang="zh-CN" sz="2000" b="1" kern="100" dirty="0">
                        <a:solidFill>
                          <a:schemeClr val="tx1"/>
                        </a:solidFill>
                        <a:latin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723900" y="159436"/>
            <a:ext cx="54658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Lesson 39 </a:t>
            </a:r>
            <a:r>
              <a:rPr lang="zh-CN" altLang="zh-CN" sz="1400" b="1" dirty="0" smtClean="0"/>
              <a:t>　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</a:rPr>
              <a:t>The Dove and the Olive </a:t>
            </a:r>
            <a:endParaRPr lang="zh-CN" altLang="en-US" sz="24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5678" y="1192993"/>
            <a:ext cx="8196629" cy="168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2400" b="1" dirty="0" smtClean="0"/>
              <a:t>3</a:t>
            </a:r>
            <a:r>
              <a:rPr lang="zh-CN" altLang="en-US" sz="2400" b="1" dirty="0" smtClean="0"/>
              <a:t>．</a:t>
            </a:r>
            <a:r>
              <a:rPr lang="en-US" altLang="en-US" sz="2400" b="1" dirty="0" smtClean="0"/>
              <a:t>We work every day ________ Sunday.</a:t>
            </a:r>
            <a:endParaRPr lang="zh-CN" altLang="en-US" sz="2400" b="1" dirty="0" smtClean="0"/>
          </a:p>
          <a:p>
            <a:pPr>
              <a:lnSpc>
                <a:spcPct val="150000"/>
              </a:lnSpc>
            </a:pPr>
            <a:r>
              <a:rPr lang="en-US" altLang="en-US" sz="2400" b="1" dirty="0" smtClean="0"/>
              <a:t>      A</a:t>
            </a:r>
            <a:r>
              <a:rPr lang="zh-CN" altLang="en-US" sz="2400" b="1" dirty="0" smtClean="0"/>
              <a:t>．</a:t>
            </a:r>
            <a:r>
              <a:rPr lang="en-US" altLang="en-US" sz="2400" b="1" dirty="0" smtClean="0"/>
              <a:t>for</a:t>
            </a:r>
            <a:r>
              <a:rPr lang="zh-CN" altLang="en-US" sz="2400" b="1" dirty="0" smtClean="0"/>
              <a:t>　　　　               </a:t>
            </a:r>
            <a:r>
              <a:rPr lang="en-US" altLang="en-US" sz="2400" b="1" dirty="0" smtClean="0"/>
              <a:t>B</a:t>
            </a:r>
            <a:r>
              <a:rPr lang="zh-CN" altLang="en-US" sz="2400" b="1" dirty="0" smtClean="0"/>
              <a:t>．</a:t>
            </a:r>
            <a:r>
              <a:rPr lang="en-US" altLang="en-US" sz="2400" b="1" dirty="0" smtClean="0"/>
              <a:t>except</a:t>
            </a:r>
            <a:endParaRPr lang="zh-CN" altLang="en-US" sz="2400" b="1" dirty="0" smtClean="0"/>
          </a:p>
          <a:p>
            <a:pPr>
              <a:lnSpc>
                <a:spcPct val="150000"/>
              </a:lnSpc>
            </a:pPr>
            <a:r>
              <a:rPr lang="en-US" altLang="en-US" sz="2400" b="1" dirty="0" smtClean="0"/>
              <a:t>      C</a:t>
            </a:r>
            <a:r>
              <a:rPr lang="zh-CN" altLang="en-US" sz="2400" b="1" dirty="0" smtClean="0"/>
              <a:t>．</a:t>
            </a:r>
            <a:r>
              <a:rPr lang="en-US" altLang="en-US" sz="2400" b="1" dirty="0" smtClean="0"/>
              <a:t>besides                        D</a:t>
            </a:r>
            <a:r>
              <a:rPr lang="zh-CN" altLang="en-US" sz="2400" b="1" dirty="0" smtClean="0"/>
              <a:t>．</a:t>
            </a:r>
            <a:r>
              <a:rPr lang="en-US" altLang="en-US" sz="2400" b="1" dirty="0" smtClean="0"/>
              <a:t>among</a:t>
            </a:r>
            <a:endParaRPr lang="zh-CN" altLang="en-US" sz="24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833891" y="1391402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</a:rPr>
              <a:t>B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6114" y="3400031"/>
            <a:ext cx="7752266" cy="1880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 smtClean="0">
                <a:solidFill>
                  <a:srgbClr val="0000FF"/>
                </a:solidFill>
                <a:ea typeface="黑体" panose="02010609060101010101" pitchFamily="49" charset="-122"/>
              </a:rPr>
              <a:t>【</a:t>
            </a:r>
            <a:r>
              <a:rPr lang="zh-CN" altLang="en-US" sz="2000" b="1" dirty="0" smtClean="0">
                <a:solidFill>
                  <a:srgbClr val="0000FF"/>
                </a:solidFill>
                <a:ea typeface="黑体" panose="02010609060101010101" pitchFamily="49" charset="-122"/>
              </a:rPr>
              <a:t>解析</a:t>
            </a:r>
            <a:r>
              <a:rPr lang="en-US" altLang="zh-CN" sz="2000" b="1" dirty="0" smtClean="0">
                <a:solidFill>
                  <a:srgbClr val="0000FF"/>
                </a:solidFill>
                <a:ea typeface="黑体" panose="02010609060101010101" pitchFamily="49" charset="-122"/>
              </a:rPr>
              <a:t>】</a:t>
            </a:r>
            <a:r>
              <a:rPr lang="zh-CN" altLang="en-US" sz="2000" b="1" dirty="0" smtClean="0">
                <a:ea typeface="仿宋" panose="02010609060101010101" charset="-122"/>
              </a:rPr>
              <a:t>考查介词的辨析。句意：除了周日，我们每天工作。</a:t>
            </a:r>
            <a:r>
              <a:rPr lang="en-US" altLang="en-US" sz="2000" b="1" dirty="0" smtClean="0">
                <a:ea typeface="仿宋" panose="02010609060101010101" charset="-122"/>
              </a:rPr>
              <a:t>for</a:t>
            </a:r>
            <a:r>
              <a:rPr lang="zh-CN" altLang="en-US" sz="2000" b="1" dirty="0" smtClean="0">
                <a:ea typeface="仿宋" panose="02010609060101010101" charset="-122"/>
              </a:rPr>
              <a:t>意为</a:t>
            </a:r>
            <a:r>
              <a:rPr lang="en-US" altLang="en-US" sz="2000" b="1" dirty="0" smtClean="0">
                <a:ea typeface="仿宋" panose="02010609060101010101" charset="-122"/>
              </a:rPr>
              <a:t>“</a:t>
            </a:r>
            <a:r>
              <a:rPr lang="zh-CN" altLang="en-US" sz="2000" b="1" dirty="0" smtClean="0">
                <a:ea typeface="仿宋" panose="02010609060101010101" charset="-122"/>
              </a:rPr>
              <a:t>为了</a:t>
            </a:r>
            <a:r>
              <a:rPr lang="en-US" altLang="en-US" sz="2000" b="1" dirty="0" smtClean="0">
                <a:ea typeface="仿宋" panose="02010609060101010101" charset="-122"/>
              </a:rPr>
              <a:t>”</a:t>
            </a:r>
            <a:r>
              <a:rPr lang="zh-CN" altLang="en-US" sz="2000" b="1" dirty="0" smtClean="0">
                <a:ea typeface="仿宋" panose="02010609060101010101" charset="-122"/>
              </a:rPr>
              <a:t>； </a:t>
            </a:r>
            <a:r>
              <a:rPr lang="en-US" altLang="en-US" sz="2000" b="1" dirty="0" smtClean="0">
                <a:ea typeface="仿宋" panose="02010609060101010101" charset="-122"/>
              </a:rPr>
              <a:t>except</a:t>
            </a:r>
            <a:r>
              <a:rPr lang="zh-CN" altLang="en-US" sz="2000" b="1" dirty="0" smtClean="0">
                <a:ea typeface="仿宋" panose="02010609060101010101" charset="-122"/>
              </a:rPr>
              <a:t>意为</a:t>
            </a:r>
            <a:r>
              <a:rPr lang="en-US" altLang="en-US" sz="2000" b="1" dirty="0" smtClean="0">
                <a:ea typeface="仿宋" panose="02010609060101010101" charset="-122"/>
              </a:rPr>
              <a:t>“</a:t>
            </a:r>
            <a:r>
              <a:rPr lang="zh-CN" altLang="en-US" sz="2000" b="1" dirty="0" smtClean="0">
                <a:ea typeface="仿宋" panose="02010609060101010101" charset="-122"/>
              </a:rPr>
              <a:t>除了，不包括</a:t>
            </a:r>
            <a:r>
              <a:rPr lang="en-US" altLang="en-US" sz="2000" b="1" dirty="0" smtClean="0">
                <a:ea typeface="仿宋" panose="02010609060101010101" charset="-122"/>
              </a:rPr>
              <a:t>”</a:t>
            </a:r>
            <a:r>
              <a:rPr lang="zh-CN" altLang="en-US" sz="2000" b="1" dirty="0" smtClean="0">
                <a:ea typeface="仿宋" panose="02010609060101010101" charset="-122"/>
              </a:rPr>
              <a:t>； </a:t>
            </a:r>
            <a:r>
              <a:rPr lang="en-US" altLang="en-US" sz="2000" b="1" dirty="0" smtClean="0">
                <a:ea typeface="仿宋" panose="02010609060101010101" charset="-122"/>
              </a:rPr>
              <a:t>besides</a:t>
            </a:r>
            <a:r>
              <a:rPr lang="zh-CN" altLang="en-US" sz="2000" b="1" dirty="0" smtClean="0">
                <a:ea typeface="仿宋" panose="02010609060101010101" charset="-122"/>
              </a:rPr>
              <a:t>意为</a:t>
            </a:r>
            <a:r>
              <a:rPr lang="en-US" altLang="en-US" sz="2000" b="1" dirty="0" smtClean="0">
                <a:ea typeface="仿宋" panose="02010609060101010101" charset="-122"/>
              </a:rPr>
              <a:t>“</a:t>
            </a:r>
            <a:r>
              <a:rPr lang="zh-CN" altLang="en-US" sz="2000" b="1" dirty="0" smtClean="0">
                <a:ea typeface="仿宋" panose="02010609060101010101" charset="-122"/>
              </a:rPr>
              <a:t>除了</a:t>
            </a:r>
            <a:r>
              <a:rPr lang="en-US" altLang="en-US" sz="2000" b="1" dirty="0" smtClean="0">
                <a:ea typeface="仿宋" panose="02010609060101010101" charset="-122"/>
              </a:rPr>
              <a:t>……(</a:t>
            </a:r>
            <a:r>
              <a:rPr lang="zh-CN" altLang="en-US" sz="2000" b="1" dirty="0" smtClean="0">
                <a:ea typeface="仿宋" panose="02010609060101010101" charset="-122"/>
              </a:rPr>
              <a:t>还有</a:t>
            </a:r>
            <a:r>
              <a:rPr lang="en-US" altLang="en-US" sz="2000" b="1" dirty="0" smtClean="0">
                <a:ea typeface="仿宋" panose="02010609060101010101" charset="-122"/>
              </a:rPr>
              <a:t>)”</a:t>
            </a:r>
            <a:r>
              <a:rPr lang="zh-CN" altLang="en-US" sz="2000" b="1" dirty="0" smtClean="0">
                <a:ea typeface="仿宋" panose="02010609060101010101" charset="-122"/>
              </a:rPr>
              <a:t>；</a:t>
            </a:r>
            <a:r>
              <a:rPr lang="en-US" altLang="en-US" sz="2000" b="1" dirty="0" smtClean="0">
                <a:ea typeface="仿宋" panose="02010609060101010101" charset="-122"/>
              </a:rPr>
              <a:t>among</a:t>
            </a:r>
            <a:r>
              <a:rPr lang="zh-CN" altLang="en-US" sz="2000" b="1" dirty="0" smtClean="0">
                <a:ea typeface="仿宋" panose="02010609060101010101" charset="-122"/>
              </a:rPr>
              <a:t>意为</a:t>
            </a:r>
            <a:r>
              <a:rPr lang="en-US" altLang="en-US" sz="2000" b="1" dirty="0" smtClean="0">
                <a:ea typeface="仿宋" panose="02010609060101010101" charset="-122"/>
              </a:rPr>
              <a:t>“</a:t>
            </a:r>
            <a:r>
              <a:rPr lang="zh-CN" altLang="en-US" sz="2000" b="1" dirty="0" smtClean="0">
                <a:ea typeface="仿宋" panose="02010609060101010101" charset="-122"/>
              </a:rPr>
              <a:t>在</a:t>
            </a:r>
            <a:r>
              <a:rPr lang="en-US" altLang="en-US" sz="2000" b="1" dirty="0" smtClean="0">
                <a:ea typeface="仿宋" panose="02010609060101010101" charset="-122"/>
              </a:rPr>
              <a:t>……</a:t>
            </a:r>
            <a:r>
              <a:rPr lang="zh-CN" altLang="en-US" sz="2000" b="1" dirty="0" smtClean="0">
                <a:ea typeface="仿宋" panose="02010609060101010101" charset="-122"/>
              </a:rPr>
              <a:t>之间</a:t>
            </a:r>
            <a:r>
              <a:rPr lang="en-US" altLang="en-US" sz="2000" b="1" dirty="0" smtClean="0">
                <a:ea typeface="仿宋" panose="02010609060101010101" charset="-122"/>
              </a:rPr>
              <a:t>”</a:t>
            </a:r>
            <a:r>
              <a:rPr lang="zh-CN" altLang="en-US" sz="2000" b="1" dirty="0" smtClean="0">
                <a:ea typeface="仿宋" panose="02010609060101010101" charset="-122"/>
              </a:rPr>
              <a:t>。根据句意可知是不包括今天，用</a:t>
            </a:r>
            <a:r>
              <a:rPr lang="en-US" altLang="en-US" sz="2000" b="1" dirty="0" smtClean="0">
                <a:ea typeface="仿宋" panose="02010609060101010101" charset="-122"/>
              </a:rPr>
              <a:t>except</a:t>
            </a:r>
            <a:r>
              <a:rPr lang="zh-CN" altLang="en-US" sz="2000" b="1" dirty="0" smtClean="0">
                <a:ea typeface="仿宋" panose="02010609060101010101" charset="-122"/>
              </a:rPr>
              <a:t>。故选</a:t>
            </a:r>
            <a:r>
              <a:rPr lang="en-US" altLang="en-US" sz="2000" b="1" dirty="0" smtClean="0">
                <a:ea typeface="仿宋" panose="02010609060101010101" charset="-122"/>
              </a:rPr>
              <a:t>B</a:t>
            </a:r>
            <a:r>
              <a:rPr lang="zh-CN" altLang="en-US" sz="2000" b="1" dirty="0" smtClean="0">
                <a:ea typeface="仿宋" panose="02010609060101010101" charset="-122"/>
              </a:rPr>
              <a:t>。</a:t>
            </a:r>
          </a:p>
        </p:txBody>
      </p:sp>
      <p:sp>
        <p:nvSpPr>
          <p:cNvPr id="10" name="矩形 9"/>
          <p:cNvSpPr/>
          <p:nvPr/>
        </p:nvSpPr>
        <p:spPr>
          <a:xfrm>
            <a:off x="723900" y="159436"/>
            <a:ext cx="54922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Lesson 39 </a:t>
            </a:r>
            <a:r>
              <a:rPr lang="zh-CN" altLang="zh-CN" sz="1400" b="1" dirty="0" smtClean="0"/>
              <a:t>　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</a:rPr>
              <a:t>The Dove and the Olive </a:t>
            </a:r>
            <a:endParaRPr lang="zh-CN" altLang="en-US" sz="24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"/>
          <p:cNvGrpSpPr/>
          <p:nvPr/>
        </p:nvGrpSpPr>
        <p:grpSpPr>
          <a:xfrm>
            <a:off x="87154" y="1045211"/>
            <a:ext cx="2708800" cy="675005"/>
            <a:chOff x="183" y="1646"/>
            <a:chExt cx="4986" cy="1063"/>
          </a:xfrm>
        </p:grpSpPr>
        <p:pic>
          <p:nvPicPr>
            <p:cNvPr id="9" name="图片 8" descr="图标-02"/>
            <p:cNvPicPr>
              <a:picLocks noChangeAspect="1"/>
            </p:cNvPicPr>
            <p:nvPr/>
          </p:nvPicPr>
          <p:blipFill>
            <a:blip r:embed="rId2" cstate="email"/>
            <a:stretch>
              <a:fillRect/>
            </a:stretch>
          </p:blipFill>
          <p:spPr>
            <a:xfrm>
              <a:off x="183" y="1646"/>
              <a:ext cx="4986" cy="1063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462" y="1767"/>
              <a:ext cx="4306" cy="8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课前自主预习</a:t>
              </a:r>
              <a:endParaRPr lang="zh-CN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401808" y="2385646"/>
          <a:ext cx="8313568" cy="2810955"/>
        </p:xfrm>
        <a:graphic>
          <a:graphicData uri="http://schemas.openxmlformats.org/drawingml/2006/table">
            <a:tbl>
              <a:tblPr/>
              <a:tblGrid>
                <a:gridCol w="664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49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1299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单词闯关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kern="100" dirty="0" smtClean="0">
                          <a:solidFill>
                            <a:schemeClr val="tx1"/>
                          </a:solidFill>
                          <a:latin typeface="Times New Roman" panose="02020603050405020304"/>
                          <a:ea typeface="+mn-ea"/>
                          <a:cs typeface="Times New Roman" panose="02020603050405020304"/>
                        </a:rPr>
                        <a:t>1.</a:t>
                      </a:r>
                      <a:r>
                        <a:rPr lang="zh-CN" altLang="en-US" sz="2400" b="1" kern="100" dirty="0" smtClean="0">
                          <a:solidFill>
                            <a:schemeClr val="tx1"/>
                          </a:solidFill>
                          <a:latin typeface="Times New Roman" panose="02020603050405020304"/>
                          <a:ea typeface="+mn-ea"/>
                          <a:cs typeface="Times New Roman" panose="02020603050405020304"/>
                        </a:rPr>
                        <a:t>蛇 </a:t>
                      </a:r>
                      <a:r>
                        <a:rPr lang="en-US" sz="2400" b="1" kern="100" dirty="0" smtClean="0">
                          <a:solidFill>
                            <a:schemeClr val="tx1"/>
                          </a:solidFill>
                          <a:latin typeface="Times New Roman" panose="02020603050405020304"/>
                          <a:ea typeface="+mn-ea"/>
                          <a:cs typeface="Times New Roman" panose="02020603050405020304"/>
                        </a:rPr>
                        <a:t>________</a:t>
                      </a:r>
                      <a:endParaRPr lang="zh-CN" altLang="en-US" sz="2400" b="1" kern="100" dirty="0" smtClean="0">
                        <a:solidFill>
                          <a:schemeClr val="tx1"/>
                        </a:solidFill>
                        <a:latin typeface="Times New Roman" panose="02020603050405020304"/>
                        <a:ea typeface="+mn-ea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400" b="1" kern="100" dirty="0" smtClean="0">
                          <a:solidFill>
                            <a:schemeClr val="tx1"/>
                          </a:solidFill>
                          <a:latin typeface="Times New Roman" panose="02020603050405020304"/>
                          <a:ea typeface="+mn-ea"/>
                          <a:cs typeface="Times New Roman" panose="02020603050405020304"/>
                        </a:rPr>
                        <a:t>2</a:t>
                      </a:r>
                      <a:r>
                        <a:rPr lang="zh-CN" altLang="en-US" sz="2400" b="1" kern="100" dirty="0" smtClean="0">
                          <a:solidFill>
                            <a:schemeClr val="tx1"/>
                          </a:solidFill>
                          <a:latin typeface="Times New Roman" panose="02020603050405020304"/>
                          <a:ea typeface="+mn-ea"/>
                          <a:cs typeface="Times New Roman" panose="02020603050405020304"/>
                        </a:rPr>
                        <a:t>．</a:t>
                      </a:r>
                      <a:r>
                        <a:rPr lang="en-US" sz="2400" b="1" kern="100" dirty="0" smtClean="0">
                          <a:solidFill>
                            <a:schemeClr val="tx1"/>
                          </a:solidFill>
                          <a:latin typeface="Times New Roman" panose="02020603050405020304"/>
                          <a:ea typeface="+mn-ea"/>
                          <a:cs typeface="Times New Roman" panose="02020603050405020304"/>
                        </a:rPr>
                        <a:t>(</a:t>
                      </a:r>
                      <a:r>
                        <a:rPr lang="zh-CN" altLang="en-US" sz="2400" b="1" kern="100" dirty="0" smtClean="0">
                          <a:solidFill>
                            <a:schemeClr val="tx1"/>
                          </a:solidFill>
                          <a:latin typeface="Times New Roman" panose="02020603050405020304"/>
                          <a:ea typeface="+mn-ea"/>
                          <a:cs typeface="Times New Roman" panose="02020603050405020304"/>
                        </a:rPr>
                        <a:t>用锁</a:t>
                      </a:r>
                      <a:r>
                        <a:rPr lang="en-US" sz="2400" b="1" kern="100" dirty="0" smtClean="0">
                          <a:solidFill>
                            <a:schemeClr val="tx1"/>
                          </a:solidFill>
                          <a:latin typeface="Times New Roman" panose="02020603050405020304"/>
                          <a:ea typeface="+mn-ea"/>
                          <a:cs typeface="Times New Roman" panose="02020603050405020304"/>
                        </a:rPr>
                        <a:t>)</a:t>
                      </a:r>
                      <a:r>
                        <a:rPr lang="zh-CN" altLang="en-US" sz="2400" b="1" kern="100" dirty="0" smtClean="0">
                          <a:solidFill>
                            <a:schemeClr val="tx1"/>
                          </a:solidFill>
                          <a:latin typeface="Times New Roman" panose="02020603050405020304"/>
                          <a:ea typeface="+mn-ea"/>
                          <a:cs typeface="Times New Roman" panose="02020603050405020304"/>
                        </a:rPr>
                        <a:t>锁上；被锁上；锁 </a:t>
                      </a:r>
                      <a:r>
                        <a:rPr lang="en-US" sz="2400" b="1" kern="100" dirty="0" smtClean="0">
                          <a:solidFill>
                            <a:schemeClr val="tx1"/>
                          </a:solidFill>
                          <a:latin typeface="Times New Roman" panose="02020603050405020304"/>
                          <a:ea typeface="+mn-ea"/>
                          <a:cs typeface="Times New Roman" panose="02020603050405020304"/>
                        </a:rPr>
                        <a:t>________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en-US" sz="2400" b="1" kern="100" dirty="0" smtClean="0">
                          <a:solidFill>
                            <a:schemeClr val="tx1"/>
                          </a:solidFill>
                          <a:latin typeface="Times New Roman" panose="02020603050405020304"/>
                          <a:ea typeface="+mn-ea"/>
                          <a:cs typeface="Times New Roman" panose="02020603050405020304"/>
                        </a:rPr>
                        <a:t>3.olive ________</a:t>
                      </a:r>
                      <a:endParaRPr lang="zh-CN" altLang="en-US" sz="2400" b="1" kern="100" dirty="0" smtClean="0">
                        <a:solidFill>
                          <a:schemeClr val="tx1"/>
                        </a:solidFill>
                        <a:latin typeface="Times New Roman" panose="02020603050405020304"/>
                        <a:ea typeface="+mn-ea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en-US" sz="2400" b="1" kern="100" dirty="0" smtClean="0">
                          <a:solidFill>
                            <a:schemeClr val="tx1"/>
                          </a:solidFill>
                          <a:latin typeface="Times New Roman" panose="02020603050405020304"/>
                          <a:ea typeface="+mn-ea"/>
                          <a:cs typeface="Times New Roman" panose="02020603050405020304"/>
                        </a:rPr>
                        <a:t>4</a:t>
                      </a:r>
                      <a:r>
                        <a:rPr lang="zh-CN" altLang="en-US" sz="2400" b="1" kern="100" dirty="0" smtClean="0">
                          <a:solidFill>
                            <a:schemeClr val="tx1"/>
                          </a:solidFill>
                          <a:latin typeface="Times New Roman" panose="02020603050405020304"/>
                          <a:ea typeface="+mn-ea"/>
                          <a:cs typeface="Times New Roman" panose="02020603050405020304"/>
                        </a:rPr>
                        <a:t>．</a:t>
                      </a:r>
                      <a:r>
                        <a:rPr lang="en-US" altLang="en-US" sz="2400" b="1" kern="100" dirty="0" smtClean="0">
                          <a:solidFill>
                            <a:schemeClr val="tx1"/>
                          </a:solidFill>
                          <a:latin typeface="Times New Roman" panose="02020603050405020304"/>
                          <a:ea typeface="+mn-ea"/>
                          <a:cs typeface="Times New Roman" panose="02020603050405020304"/>
                        </a:rPr>
                        <a:t>flood ________</a:t>
                      </a:r>
                      <a:endParaRPr lang="zh-CN" altLang="en-US" sz="2400" b="1" kern="100" dirty="0" smtClean="0">
                        <a:solidFill>
                          <a:schemeClr val="tx1"/>
                        </a:solidFill>
                        <a:latin typeface="Times New Roman" panose="02020603050405020304"/>
                        <a:ea typeface="+mn-ea"/>
                        <a:cs typeface="Times New Roman" panose="0202060305040502030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矩形 16"/>
          <p:cNvSpPr/>
          <p:nvPr/>
        </p:nvSpPr>
        <p:spPr>
          <a:xfrm>
            <a:off x="1800506" y="2482335"/>
            <a:ext cx="9380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snake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839445" y="3168135"/>
            <a:ext cx="731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lock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148401" y="3879334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橄榄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164940" y="4577835"/>
            <a:ext cx="17315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洪水；水灾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23900" y="159436"/>
            <a:ext cx="57208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Lesson 39 </a:t>
            </a:r>
            <a:r>
              <a:rPr lang="zh-CN" altLang="zh-CN" sz="1400" b="1" dirty="0" smtClean="0"/>
              <a:t>　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</a:rPr>
              <a:t>The Dove and the Olive </a:t>
            </a:r>
            <a:endParaRPr lang="zh-CN" altLang="en-US" sz="24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43135" y="1763010"/>
            <a:ext cx="8471952" cy="113024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●4    </a:t>
            </a:r>
            <a:r>
              <a:rPr lang="en-US" altLang="en-US" sz="2400" b="1" dirty="0" smtClean="0"/>
              <a:t>To prepare for the flood, Noah made a large ship of wood. </a:t>
            </a:r>
            <a:endParaRPr lang="zh-CN" altLang="en-US" sz="2400" b="1" dirty="0" smtClean="0"/>
          </a:p>
          <a:p>
            <a:pPr>
              <a:lnSpc>
                <a:spcPct val="150000"/>
              </a:lnSpc>
            </a:pPr>
            <a:r>
              <a:rPr lang="zh-CN" altLang="en-US" sz="2400" b="1" dirty="0" smtClean="0"/>
              <a:t>诺亚造了一艘大木船，为这次洪水做准备。　</a:t>
            </a:r>
            <a:endParaRPr lang="zh-CN" altLang="zh-CN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71475" y="3293445"/>
            <a:ext cx="8343900" cy="168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 smtClean="0">
                <a:solidFill>
                  <a:srgbClr val="F1A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en-US" sz="2400" b="1" dirty="0" smtClean="0">
                <a:solidFill>
                  <a:srgbClr val="F1A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探究</a:t>
            </a:r>
            <a:r>
              <a:rPr lang="en-US" altLang="zh-CN" sz="2400" b="1" dirty="0" smtClean="0">
                <a:solidFill>
                  <a:srgbClr val="F1A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zh-CN" sz="2400" dirty="0" smtClean="0"/>
              <a:t> </a:t>
            </a:r>
            <a:r>
              <a:rPr lang="en-US" altLang="en-US" sz="2400" b="1" dirty="0" smtClean="0"/>
              <a:t>prepare</a:t>
            </a:r>
            <a:r>
              <a:rPr lang="zh-CN" altLang="en-US" sz="2400" b="1" dirty="0" smtClean="0"/>
              <a:t>意为</a:t>
            </a:r>
            <a:r>
              <a:rPr lang="en-US" altLang="en-US" sz="2400" b="1" dirty="0" smtClean="0"/>
              <a:t>“</a:t>
            </a:r>
            <a:r>
              <a:rPr lang="zh-CN" altLang="en-US" sz="2400" b="1" dirty="0" smtClean="0"/>
              <a:t>筹备；做准备</a:t>
            </a:r>
            <a:r>
              <a:rPr lang="en-US" altLang="en-US" sz="2400" b="1" dirty="0" smtClean="0"/>
              <a:t>”</a:t>
            </a:r>
            <a:r>
              <a:rPr lang="zh-CN" altLang="en-US" sz="2400" b="1" dirty="0" smtClean="0"/>
              <a:t>，表示为即将发生的某件事情制订计划或作出安排等。常用短语：</a:t>
            </a:r>
            <a:r>
              <a:rPr lang="en-US" altLang="en-US" sz="2400" b="1" dirty="0" smtClean="0"/>
              <a:t>________________ (</a:t>
            </a:r>
            <a:r>
              <a:rPr lang="zh-CN" altLang="en-US" sz="2400" b="1" dirty="0" smtClean="0"/>
              <a:t>为</a:t>
            </a:r>
            <a:r>
              <a:rPr lang="en-US" altLang="en-US" sz="2400" b="1" dirty="0" smtClean="0"/>
              <a:t>……</a:t>
            </a:r>
            <a:r>
              <a:rPr lang="zh-CN" altLang="en-US" sz="2400" b="1" dirty="0" smtClean="0"/>
              <a:t>做准备</a:t>
            </a:r>
            <a:r>
              <a:rPr lang="en-US" altLang="en-US" sz="2400" b="1" dirty="0" smtClean="0"/>
              <a:t>)</a:t>
            </a:r>
            <a:r>
              <a:rPr lang="zh-CN" altLang="en-US" sz="2400" b="1" dirty="0" smtClean="0"/>
              <a:t>；</a:t>
            </a:r>
            <a:r>
              <a:rPr lang="en-US" altLang="en-US" sz="2400" b="1" dirty="0" smtClean="0"/>
              <a:t>________________ (</a:t>
            </a:r>
            <a:r>
              <a:rPr lang="zh-CN" altLang="en-US" sz="2400" b="1" dirty="0" smtClean="0"/>
              <a:t>准备做某事</a:t>
            </a:r>
            <a:r>
              <a:rPr lang="en-US" altLang="en-US" sz="2400" b="1" dirty="0" smtClean="0"/>
              <a:t>)</a:t>
            </a:r>
            <a:r>
              <a:rPr lang="zh-CN" altLang="en-US" sz="2400" b="1" dirty="0" smtClean="0"/>
              <a:t>。</a:t>
            </a:r>
            <a:endParaRPr lang="zh-CN" altLang="zh-CN" sz="2400" b="1" dirty="0" smtClean="0"/>
          </a:p>
        </p:txBody>
      </p:sp>
      <p:sp>
        <p:nvSpPr>
          <p:cNvPr id="6" name="矩形 5"/>
          <p:cNvSpPr/>
          <p:nvPr/>
        </p:nvSpPr>
        <p:spPr>
          <a:xfrm>
            <a:off x="2823146" y="4504274"/>
            <a:ext cx="24994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prepare to do </a:t>
            </a:r>
            <a:r>
              <a:rPr lang="en-US" sz="2400" b="1" dirty="0" err="1" smtClean="0">
                <a:solidFill>
                  <a:srgbClr val="FF0000"/>
                </a:solidFill>
              </a:rPr>
              <a:t>sth</a:t>
            </a:r>
            <a:r>
              <a:rPr lang="en-US" sz="2400" b="1" dirty="0" smtClean="0">
                <a:solidFill>
                  <a:srgbClr val="FF0000"/>
                </a:solidFill>
              </a:rPr>
              <a:t>.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6189785" y="3904734"/>
            <a:ext cx="19945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prepare for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　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723900" y="159436"/>
            <a:ext cx="54658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Lesson 39 </a:t>
            </a:r>
            <a:r>
              <a:rPr lang="zh-CN" altLang="zh-CN" sz="1400" b="1" dirty="0" smtClean="0"/>
              <a:t>　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</a:rPr>
              <a:t>The Dove and the Olive </a:t>
            </a:r>
            <a:endParaRPr lang="zh-CN" altLang="en-US" sz="24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" grpId="0"/>
      <p:bldP spid="4" grpId="0"/>
      <p:bldP spid="6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7675" y="1565751"/>
            <a:ext cx="8343900" cy="2238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 smtClean="0">
                <a:solidFill>
                  <a:srgbClr val="F1A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en-US" sz="2400" b="1" dirty="0" smtClean="0">
                <a:solidFill>
                  <a:srgbClr val="F1A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拓展</a:t>
            </a:r>
            <a:r>
              <a:rPr lang="en-US" altLang="zh-CN" sz="2400" b="1" dirty="0" smtClean="0">
                <a:solidFill>
                  <a:srgbClr val="F1A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zh-CN" sz="2400" dirty="0" smtClean="0"/>
              <a:t> </a:t>
            </a:r>
            <a:r>
              <a:rPr lang="en-US" altLang="en-US" sz="2400" b="1" dirty="0" smtClean="0"/>
              <a:t>(1)prepare</a:t>
            </a:r>
            <a:r>
              <a:rPr lang="zh-CN" altLang="en-US" sz="2400" b="1" dirty="0" smtClean="0"/>
              <a:t>还可作及物动词，表示</a:t>
            </a:r>
            <a:r>
              <a:rPr lang="en-US" altLang="en-US" sz="2400" b="1" dirty="0" smtClean="0"/>
              <a:t>“</a:t>
            </a:r>
            <a:r>
              <a:rPr lang="zh-CN" altLang="en-US" sz="2400" b="1" dirty="0" smtClean="0"/>
              <a:t>使做好准备；把</a:t>
            </a:r>
            <a:r>
              <a:rPr lang="en-US" altLang="en-US" sz="2400" b="1" dirty="0" smtClean="0"/>
              <a:t>……</a:t>
            </a:r>
            <a:r>
              <a:rPr lang="zh-CN" altLang="en-US" sz="2400" b="1" dirty="0" smtClean="0"/>
              <a:t>预备好</a:t>
            </a:r>
            <a:r>
              <a:rPr lang="en-US" altLang="en-US" sz="2400" b="1" dirty="0" smtClean="0"/>
              <a:t>”</a:t>
            </a:r>
            <a:r>
              <a:rPr lang="zh-CN" altLang="en-US" sz="2400" b="1" dirty="0" smtClean="0"/>
              <a:t>，常用短语为</a:t>
            </a:r>
            <a:r>
              <a:rPr lang="en-US" altLang="en-US" sz="2400" b="1" dirty="0" smtClean="0"/>
              <a:t>prepare </a:t>
            </a:r>
            <a:r>
              <a:rPr lang="en-US" altLang="en-US" sz="2400" b="1" dirty="0" err="1" smtClean="0"/>
              <a:t>sth</a:t>
            </a:r>
            <a:r>
              <a:rPr lang="en-US" altLang="en-US" sz="2400" b="1" dirty="0" smtClean="0"/>
              <a:t>./sb. (for sb./</a:t>
            </a:r>
            <a:r>
              <a:rPr lang="en-US" altLang="en-US" sz="2400" b="1" dirty="0" err="1" smtClean="0"/>
              <a:t>sth</a:t>
            </a:r>
            <a:r>
              <a:rPr lang="en-US" altLang="en-US" sz="2400" b="1" dirty="0" smtClean="0"/>
              <a:t>.)</a:t>
            </a:r>
            <a:r>
              <a:rPr lang="zh-CN" altLang="en-US" sz="2400" b="1" dirty="0" smtClean="0"/>
              <a:t>，表示</a:t>
            </a:r>
            <a:r>
              <a:rPr lang="en-US" altLang="en-US" sz="2400" b="1" dirty="0" smtClean="0"/>
              <a:t>“(</a:t>
            </a:r>
            <a:r>
              <a:rPr lang="zh-CN" altLang="en-US" sz="2400" b="1" dirty="0" smtClean="0"/>
              <a:t>为</a:t>
            </a:r>
            <a:r>
              <a:rPr lang="en-US" altLang="en-US" sz="2400" b="1" dirty="0" smtClean="0"/>
              <a:t>……)</a:t>
            </a:r>
            <a:r>
              <a:rPr lang="zh-CN" altLang="en-US" sz="2400" b="1" dirty="0" smtClean="0"/>
              <a:t>准备</a:t>
            </a:r>
            <a:r>
              <a:rPr lang="en-US" altLang="en-US" sz="2400" b="1" dirty="0" smtClean="0"/>
              <a:t>……”</a:t>
            </a:r>
            <a:r>
              <a:rPr lang="zh-CN" altLang="en-US" sz="2400" b="1" dirty="0" smtClean="0"/>
              <a:t>。</a:t>
            </a:r>
          </a:p>
          <a:p>
            <a:pPr>
              <a:lnSpc>
                <a:spcPct val="150000"/>
              </a:lnSpc>
            </a:pPr>
            <a:r>
              <a:rPr lang="en-US" altLang="en-US" sz="2400" b="1" dirty="0" smtClean="0"/>
              <a:t>(2)prepare</a:t>
            </a:r>
            <a:r>
              <a:rPr lang="zh-CN" altLang="en-US" sz="2400" b="1" dirty="0" smtClean="0"/>
              <a:t>的名词形式为</a:t>
            </a:r>
            <a:r>
              <a:rPr lang="en-US" altLang="en-US" sz="2400" b="1" dirty="0" smtClean="0"/>
              <a:t>preparation</a:t>
            </a:r>
            <a:r>
              <a:rPr lang="zh-CN" altLang="en-US" sz="2400" b="1" dirty="0" smtClean="0"/>
              <a:t>，意为</a:t>
            </a:r>
            <a:r>
              <a:rPr lang="en-US" altLang="en-US" sz="2400" b="1" dirty="0" smtClean="0"/>
              <a:t>“</a:t>
            </a:r>
            <a:r>
              <a:rPr lang="zh-CN" altLang="en-US" sz="2400" b="1" dirty="0" smtClean="0"/>
              <a:t>准备</a:t>
            </a:r>
            <a:r>
              <a:rPr lang="en-US" altLang="en-US" sz="2400" b="1" dirty="0" smtClean="0"/>
              <a:t>”</a:t>
            </a:r>
            <a:r>
              <a:rPr lang="zh-CN" altLang="en-US" sz="2400" b="1" dirty="0" smtClean="0"/>
              <a:t>。</a:t>
            </a:r>
            <a:endParaRPr lang="zh-CN" altLang="zh-CN" sz="2400" b="1" dirty="0" smtClean="0"/>
          </a:p>
        </p:txBody>
      </p:sp>
      <p:sp>
        <p:nvSpPr>
          <p:cNvPr id="6" name="矩形 5"/>
          <p:cNvSpPr/>
          <p:nvPr/>
        </p:nvSpPr>
        <p:spPr>
          <a:xfrm>
            <a:off x="723900" y="159436"/>
            <a:ext cx="54395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Lesson 39 </a:t>
            </a:r>
            <a:r>
              <a:rPr lang="zh-CN" altLang="zh-CN" sz="1400" b="1" dirty="0" smtClean="0"/>
              <a:t>　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</a:rPr>
              <a:t>The Dove and the Olive </a:t>
            </a:r>
            <a:endParaRPr lang="zh-CN" altLang="en-US" sz="24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0661" y="1131872"/>
            <a:ext cx="83050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 smtClean="0"/>
              <a:t>4</a:t>
            </a:r>
            <a:r>
              <a:rPr lang="zh-CN" altLang="en-US" sz="2400" b="1" dirty="0" smtClean="0"/>
              <a:t>．</a:t>
            </a:r>
            <a:r>
              <a:rPr lang="en-US" altLang="zh-CN" sz="2400" b="1" dirty="0" smtClean="0"/>
              <a:t>(1)Lucy is well ________ the test, so she will get a good mark, I  think.</a:t>
            </a:r>
            <a:endParaRPr lang="zh-CN" altLang="en-US" sz="2400" b="1" dirty="0" smtClean="0"/>
          </a:p>
          <a:p>
            <a:pPr>
              <a:lnSpc>
                <a:spcPct val="150000"/>
              </a:lnSpc>
            </a:pPr>
            <a:r>
              <a:rPr lang="en-US" altLang="zh-CN" sz="2400" b="1" dirty="0" smtClean="0"/>
              <a:t>           A</a:t>
            </a:r>
            <a:r>
              <a:rPr lang="zh-CN" altLang="en-US" sz="2400" b="1" dirty="0" smtClean="0"/>
              <a:t>．</a:t>
            </a:r>
            <a:r>
              <a:rPr lang="en-US" altLang="zh-CN" sz="2400" b="1" dirty="0" smtClean="0"/>
              <a:t>preparing</a:t>
            </a:r>
            <a:r>
              <a:rPr lang="zh-CN" altLang="en-US" sz="2400" b="1" dirty="0" smtClean="0"/>
              <a:t>                  </a:t>
            </a:r>
            <a:r>
              <a:rPr lang="en-US" altLang="zh-CN" sz="2400" b="1" dirty="0" smtClean="0"/>
              <a:t>B</a:t>
            </a:r>
            <a:r>
              <a:rPr lang="zh-CN" altLang="en-US" sz="2400" b="1" dirty="0" smtClean="0"/>
              <a:t>．</a:t>
            </a:r>
            <a:r>
              <a:rPr lang="en-US" altLang="zh-CN" sz="2400" b="1" dirty="0" smtClean="0"/>
              <a:t>preparing for</a:t>
            </a:r>
            <a:endParaRPr lang="zh-CN" altLang="en-US" sz="2400" b="1" dirty="0" smtClean="0"/>
          </a:p>
          <a:p>
            <a:pPr>
              <a:lnSpc>
                <a:spcPct val="150000"/>
              </a:lnSpc>
            </a:pPr>
            <a:r>
              <a:rPr lang="en-US" altLang="zh-CN" sz="2400" b="1" dirty="0" smtClean="0"/>
              <a:t>           C</a:t>
            </a:r>
            <a:r>
              <a:rPr lang="zh-CN" altLang="en-US" sz="2400" b="1" dirty="0" smtClean="0"/>
              <a:t>．</a:t>
            </a:r>
            <a:r>
              <a:rPr lang="en-US" altLang="zh-CN" sz="2400" b="1" dirty="0" smtClean="0"/>
              <a:t>prepared</a:t>
            </a:r>
            <a:r>
              <a:rPr lang="zh-CN" altLang="en-US" sz="2400" b="1" dirty="0" smtClean="0"/>
              <a:t>                   </a:t>
            </a:r>
            <a:r>
              <a:rPr lang="en-US" altLang="zh-CN" sz="2400" b="1" dirty="0" smtClean="0"/>
              <a:t>D</a:t>
            </a:r>
            <a:r>
              <a:rPr lang="zh-CN" altLang="en-US" sz="2400" b="1" dirty="0" smtClean="0"/>
              <a:t>．</a:t>
            </a:r>
            <a:r>
              <a:rPr lang="en-US" altLang="zh-CN" sz="2400" b="1" dirty="0" smtClean="0"/>
              <a:t>prepared for</a:t>
            </a:r>
            <a:endParaRPr lang="zh-CN" altLang="en-US" sz="2400" b="1" dirty="0" smtClean="0"/>
          </a:p>
        </p:txBody>
      </p:sp>
      <p:sp>
        <p:nvSpPr>
          <p:cNvPr id="7" name="矩形 6"/>
          <p:cNvSpPr/>
          <p:nvPr/>
        </p:nvSpPr>
        <p:spPr>
          <a:xfrm>
            <a:off x="3136137" y="1285222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D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8094" y="3973455"/>
            <a:ext cx="8084527" cy="957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 smtClean="0">
                <a:solidFill>
                  <a:srgbClr val="0000FF"/>
                </a:solidFill>
                <a:ea typeface="黑体" panose="02010609060101010101" pitchFamily="49" charset="-122"/>
              </a:rPr>
              <a:t>【</a:t>
            </a:r>
            <a:r>
              <a:rPr lang="zh-CN" altLang="en-US" sz="2000" b="1" dirty="0" smtClean="0">
                <a:solidFill>
                  <a:srgbClr val="0000FF"/>
                </a:solidFill>
                <a:ea typeface="黑体" panose="02010609060101010101" pitchFamily="49" charset="-122"/>
              </a:rPr>
              <a:t>解析</a:t>
            </a:r>
            <a:r>
              <a:rPr lang="en-US" altLang="zh-CN" sz="2000" b="1" dirty="0" smtClean="0">
                <a:solidFill>
                  <a:srgbClr val="0000FF"/>
                </a:solidFill>
                <a:ea typeface="黑体" panose="02010609060101010101" pitchFamily="49" charset="-122"/>
              </a:rPr>
              <a:t>】</a:t>
            </a:r>
            <a:r>
              <a:rPr lang="zh-CN" altLang="en-US" sz="2000" b="1" dirty="0" smtClean="0">
                <a:ea typeface="仿宋" panose="02010609060101010101" charset="-122"/>
              </a:rPr>
              <a:t>考查动词词组。句意：</a:t>
            </a:r>
            <a:r>
              <a:rPr lang="en-US" altLang="en-US" sz="2000" b="1" dirty="0" smtClean="0">
                <a:ea typeface="仿宋" panose="02010609060101010101" charset="-122"/>
              </a:rPr>
              <a:t>Lucy </a:t>
            </a:r>
            <a:r>
              <a:rPr lang="zh-CN" altLang="en-US" sz="2000" b="1" dirty="0" smtClean="0">
                <a:ea typeface="仿宋" panose="02010609060101010101" charset="-122"/>
              </a:rPr>
              <a:t>已经为考试做好了准备。</a:t>
            </a:r>
            <a:r>
              <a:rPr lang="en-US" altLang="en-US" sz="2000" b="1" dirty="0" smtClean="0">
                <a:ea typeface="仿宋" panose="02010609060101010101" charset="-122"/>
              </a:rPr>
              <a:t>be well prepared for </a:t>
            </a:r>
            <a:r>
              <a:rPr lang="en-US" altLang="en-US" sz="2000" b="1" dirty="0" err="1" smtClean="0">
                <a:ea typeface="仿宋" panose="02010609060101010101" charset="-122"/>
              </a:rPr>
              <a:t>sth</a:t>
            </a:r>
            <a:r>
              <a:rPr lang="en-US" altLang="en-US" sz="2000" b="1" dirty="0" smtClean="0">
                <a:ea typeface="仿宋" panose="02010609060101010101" charset="-122"/>
              </a:rPr>
              <a:t>.</a:t>
            </a:r>
            <a:r>
              <a:rPr lang="zh-CN" altLang="en-US" sz="2000" b="1" dirty="0" smtClean="0">
                <a:ea typeface="仿宋" panose="02010609060101010101" charset="-122"/>
              </a:rPr>
              <a:t>意为</a:t>
            </a:r>
            <a:r>
              <a:rPr lang="en-US" altLang="en-US" sz="2000" b="1" dirty="0" smtClean="0">
                <a:ea typeface="仿宋" panose="02010609060101010101" charset="-122"/>
              </a:rPr>
              <a:t>“</a:t>
            </a:r>
            <a:r>
              <a:rPr lang="zh-CN" altLang="en-US" sz="2000" b="1" dirty="0" smtClean="0">
                <a:ea typeface="仿宋" panose="02010609060101010101" charset="-122"/>
              </a:rPr>
              <a:t>为某事准备充分</a:t>
            </a:r>
            <a:r>
              <a:rPr lang="en-US" altLang="en-US" sz="2000" b="1" dirty="0" smtClean="0">
                <a:ea typeface="仿宋" panose="02010609060101010101" charset="-122"/>
              </a:rPr>
              <a:t>”</a:t>
            </a:r>
            <a:r>
              <a:rPr lang="zh-CN" altLang="en-US" sz="2000" b="1" dirty="0" smtClean="0">
                <a:ea typeface="仿宋" panose="02010609060101010101" charset="-122"/>
              </a:rPr>
              <a:t>。故选</a:t>
            </a:r>
            <a:r>
              <a:rPr lang="en-US" altLang="en-US" sz="2000" b="1" dirty="0" smtClean="0">
                <a:ea typeface="仿宋" panose="02010609060101010101" charset="-122"/>
              </a:rPr>
              <a:t>D</a:t>
            </a:r>
            <a:r>
              <a:rPr lang="zh-CN" altLang="en-US" sz="2000" b="1" dirty="0" smtClean="0">
                <a:ea typeface="仿宋" panose="02010609060101010101" charset="-122"/>
              </a:rPr>
              <a:t>。</a:t>
            </a:r>
          </a:p>
        </p:txBody>
      </p:sp>
      <p:sp>
        <p:nvSpPr>
          <p:cNvPr id="10" name="矩形 9"/>
          <p:cNvSpPr/>
          <p:nvPr/>
        </p:nvSpPr>
        <p:spPr>
          <a:xfrm>
            <a:off x="723900" y="159436"/>
            <a:ext cx="55362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Lesson 39 </a:t>
            </a:r>
            <a:r>
              <a:rPr lang="zh-CN" altLang="zh-CN" sz="1400" b="1" dirty="0" smtClean="0"/>
              <a:t>　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</a:rPr>
              <a:t>The Dove and the Olive </a:t>
            </a:r>
            <a:endParaRPr lang="zh-CN" altLang="en-US" sz="24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78877" y="2067699"/>
            <a:ext cx="8504637" cy="230832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(2)2018·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宿迁  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Before travelling, my mother often ________(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准备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) everything well.</a:t>
            </a:r>
          </a:p>
          <a:p>
            <a:pPr marL="0" marR="0" lvl="0" indent="2667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(3)2018·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荆门  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Careful ____________(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准备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)for the exam is </a:t>
            </a:r>
          </a:p>
          <a:p>
            <a:pPr marL="0" marR="0" lvl="0" indent="2667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400" b="1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宋体" panose="02010600030101010101" pitchFamily="2" charset="-122"/>
                <a:cs typeface="Times New Roman" panose="02020603050405020304" pitchFamily="18" charset="0"/>
              </a:rPr>
              <a:t>necessary for us students.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</a:p>
        </p:txBody>
      </p:sp>
      <p:sp>
        <p:nvSpPr>
          <p:cNvPr id="6" name="矩形 5"/>
          <p:cNvSpPr/>
          <p:nvPr/>
        </p:nvSpPr>
        <p:spPr>
          <a:xfrm>
            <a:off x="6987037" y="2173070"/>
            <a:ext cx="13356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prepares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575012" y="3240953"/>
            <a:ext cx="17516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preparation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723900" y="159436"/>
            <a:ext cx="54570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Lesson 39 </a:t>
            </a:r>
            <a:r>
              <a:rPr lang="zh-CN" altLang="zh-CN" sz="1400" b="1" dirty="0" smtClean="0"/>
              <a:t>　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</a:rPr>
              <a:t>The Dove and the Olive </a:t>
            </a:r>
            <a:endParaRPr lang="zh-CN" altLang="en-US" sz="24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6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71710" y="1286160"/>
            <a:ext cx="8471952" cy="16842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●5</a:t>
            </a:r>
            <a:r>
              <a:rPr kumimoji="0" lang="zh-CN" alt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smtClean="0"/>
              <a:t>In the evening, the dove came back with a green olive branch in its mouth.</a:t>
            </a:r>
            <a:endParaRPr lang="zh-CN" altLang="en-US" sz="2400" b="1" dirty="0" smtClean="0"/>
          </a:p>
          <a:p>
            <a:pPr>
              <a:lnSpc>
                <a:spcPct val="150000"/>
              </a:lnSpc>
            </a:pPr>
            <a:r>
              <a:rPr lang="zh-CN" altLang="en-US" sz="2400" b="1" dirty="0" smtClean="0"/>
              <a:t>傍晚，那只鸽子叼着一枝绿色的橄榄枝回来了。</a:t>
            </a:r>
            <a:endParaRPr lang="zh-CN" altLang="zh-CN" sz="24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00050" y="3191350"/>
            <a:ext cx="8343900" cy="113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 smtClean="0">
                <a:solidFill>
                  <a:srgbClr val="F1A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en-US" sz="2400" b="1" dirty="0" smtClean="0">
                <a:solidFill>
                  <a:srgbClr val="F1A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探究</a:t>
            </a:r>
            <a:r>
              <a:rPr lang="en-US" altLang="zh-CN" sz="2400" b="1" dirty="0" smtClean="0">
                <a:solidFill>
                  <a:srgbClr val="F1A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zh-CN" sz="2400" dirty="0" smtClean="0"/>
              <a:t> </a:t>
            </a:r>
            <a:r>
              <a:rPr lang="zh-CN" altLang="en-US" sz="2400" b="1" dirty="0" smtClean="0"/>
              <a:t>句中</a:t>
            </a:r>
            <a:r>
              <a:rPr lang="en-US" altLang="en-US" sz="2400" b="1" dirty="0" smtClean="0"/>
              <a:t>“with a green olive branch in its mouth”</a:t>
            </a:r>
            <a:r>
              <a:rPr lang="zh-CN" altLang="en-US" sz="2400" b="1" dirty="0" smtClean="0"/>
              <a:t>是介词</a:t>
            </a:r>
            <a:r>
              <a:rPr lang="en-US" altLang="en-US" sz="2400" b="1" dirty="0" smtClean="0"/>
              <a:t>with</a:t>
            </a:r>
            <a:r>
              <a:rPr lang="zh-CN" altLang="en-US" sz="2400" b="1" dirty="0" smtClean="0"/>
              <a:t>的复合结构，作伴随状语。</a:t>
            </a:r>
            <a:endParaRPr lang="zh-CN" altLang="zh-CN" sz="2400" b="1" dirty="0" smtClean="0"/>
          </a:p>
        </p:txBody>
      </p:sp>
      <p:sp>
        <p:nvSpPr>
          <p:cNvPr id="6" name="矩形 5"/>
          <p:cNvSpPr/>
          <p:nvPr/>
        </p:nvSpPr>
        <p:spPr>
          <a:xfrm>
            <a:off x="723900" y="159436"/>
            <a:ext cx="57736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Lesson 39 </a:t>
            </a:r>
            <a:r>
              <a:rPr lang="zh-CN" altLang="zh-CN" sz="1400" b="1" dirty="0" smtClean="0"/>
              <a:t>　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</a:rPr>
              <a:t>The Dove and the Olive </a:t>
            </a:r>
            <a:endParaRPr lang="zh-CN" altLang="en-US" sz="24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" grpId="0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7675" y="1235551"/>
            <a:ext cx="8343900" cy="4457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 smtClean="0">
                <a:solidFill>
                  <a:srgbClr val="F1A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en-US" sz="2400" b="1" dirty="0" smtClean="0">
                <a:solidFill>
                  <a:srgbClr val="F1A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拓展</a:t>
            </a:r>
            <a:r>
              <a:rPr lang="en-US" altLang="zh-CN" sz="2400" b="1" dirty="0" smtClean="0">
                <a:solidFill>
                  <a:srgbClr val="F1A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zh-CN" sz="2400" dirty="0" smtClean="0"/>
              <a:t> </a:t>
            </a:r>
            <a:r>
              <a:rPr lang="en-US" altLang="en-US" sz="2400" b="1" dirty="0" smtClean="0"/>
              <a:t>……with </a:t>
            </a:r>
            <a:r>
              <a:rPr lang="zh-CN" altLang="en-US" sz="2400" b="1" dirty="0" smtClean="0"/>
              <a:t>结构在句中作状语，当表示时间、条件、原因时，一般放在句子前面，并用逗号与句子隔开；表示方式和伴随状态时，一般放在句子后面</a:t>
            </a:r>
            <a:r>
              <a:rPr lang="en-US" altLang="zh-CN" sz="2400" b="1" dirty="0" smtClean="0"/>
              <a:t>,</a:t>
            </a:r>
            <a:r>
              <a:rPr lang="zh-CN" altLang="en-US" sz="2400" b="1" dirty="0" smtClean="0"/>
              <a:t>用逗号隔开。若</a:t>
            </a:r>
            <a:r>
              <a:rPr lang="en-US" altLang="en-US" sz="2400" b="1" dirty="0" smtClean="0"/>
              <a:t>with</a:t>
            </a:r>
            <a:r>
              <a:rPr lang="zh-CN" altLang="en-US" sz="2400" b="1" dirty="0" smtClean="0"/>
              <a:t>结构作定语，则放在所修饰的名词之后，一般不用逗号隔开。</a:t>
            </a:r>
          </a:p>
          <a:p>
            <a:pPr>
              <a:lnSpc>
                <a:spcPct val="150000"/>
              </a:lnSpc>
            </a:pPr>
            <a:r>
              <a:rPr lang="en-US" altLang="en-US" sz="2400" b="1" dirty="0" smtClean="0"/>
              <a:t>With prices of houses going up so fast, we can't afford the house.</a:t>
            </a:r>
            <a:endParaRPr lang="zh-CN" altLang="en-US" sz="2400" b="1" dirty="0" smtClean="0"/>
          </a:p>
          <a:p>
            <a:pPr>
              <a:lnSpc>
                <a:spcPct val="150000"/>
              </a:lnSpc>
            </a:pPr>
            <a:r>
              <a:rPr lang="zh-CN" altLang="en-US" sz="2400" b="1" dirty="0" smtClean="0"/>
              <a:t>由于房价上涨很快，我们买不起房了。</a:t>
            </a:r>
            <a:r>
              <a:rPr lang="en-US" altLang="en-US" sz="2400" b="1" dirty="0" smtClean="0"/>
              <a:t>(</a:t>
            </a:r>
            <a:r>
              <a:rPr lang="zh-CN" altLang="en-US" sz="2400" b="1" dirty="0" smtClean="0"/>
              <a:t>作原因状语</a:t>
            </a:r>
            <a:r>
              <a:rPr lang="en-US" altLang="en-US" sz="2400" b="1" dirty="0" smtClean="0"/>
              <a:t>)</a:t>
            </a:r>
            <a:endParaRPr lang="zh-CN" altLang="en-US" sz="2400" b="1" dirty="0" smtClean="0"/>
          </a:p>
          <a:p>
            <a:pPr>
              <a:lnSpc>
                <a:spcPct val="150000"/>
              </a:lnSpc>
            </a:pPr>
            <a:endParaRPr lang="zh-CN" altLang="zh-CN" sz="2400" b="1" dirty="0" smtClean="0"/>
          </a:p>
        </p:txBody>
      </p:sp>
      <p:sp>
        <p:nvSpPr>
          <p:cNvPr id="6" name="矩形 5"/>
          <p:cNvSpPr/>
          <p:nvPr/>
        </p:nvSpPr>
        <p:spPr>
          <a:xfrm>
            <a:off x="723900" y="159436"/>
            <a:ext cx="54570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Lesson 39 </a:t>
            </a:r>
            <a:r>
              <a:rPr lang="zh-CN" altLang="zh-CN" sz="1400" b="1" dirty="0" smtClean="0"/>
              <a:t>　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</a:rPr>
              <a:t>The Dove and the Olive </a:t>
            </a:r>
            <a:endParaRPr lang="zh-CN" altLang="en-US" sz="24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10722" y="1158377"/>
            <a:ext cx="8305067" cy="168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 smtClean="0"/>
              <a:t>5.Everyone is born________ the ability to learn.</a:t>
            </a:r>
            <a:endParaRPr lang="zh-CN" altLang="en-US" sz="2400" b="1" dirty="0" smtClean="0"/>
          </a:p>
          <a:p>
            <a:pPr>
              <a:lnSpc>
                <a:spcPct val="150000"/>
              </a:lnSpc>
            </a:pPr>
            <a:r>
              <a:rPr lang="en-US" altLang="zh-CN" sz="2400" b="1" dirty="0" smtClean="0"/>
              <a:t>    A</a:t>
            </a:r>
            <a:r>
              <a:rPr lang="zh-CN" altLang="en-US" sz="2400" b="1" dirty="0" smtClean="0"/>
              <a:t>．</a:t>
            </a:r>
            <a:r>
              <a:rPr lang="en-US" altLang="zh-CN" sz="2400" b="1" dirty="0" smtClean="0"/>
              <a:t>at</a:t>
            </a:r>
            <a:r>
              <a:rPr lang="zh-CN" altLang="en-US" sz="2400" b="1" dirty="0" smtClean="0"/>
              <a:t>　　　　             </a:t>
            </a:r>
            <a:r>
              <a:rPr lang="en-US" altLang="zh-CN" sz="2400" b="1" dirty="0" smtClean="0"/>
              <a:t>B</a:t>
            </a:r>
            <a:r>
              <a:rPr lang="zh-CN" altLang="en-US" sz="2400" b="1" dirty="0" smtClean="0"/>
              <a:t>．</a:t>
            </a:r>
            <a:r>
              <a:rPr lang="en-US" altLang="zh-CN" sz="2400" b="1" dirty="0" smtClean="0"/>
              <a:t>on</a:t>
            </a:r>
            <a:endParaRPr lang="zh-CN" altLang="en-US" sz="2400" b="1" dirty="0" smtClean="0"/>
          </a:p>
          <a:p>
            <a:pPr>
              <a:lnSpc>
                <a:spcPct val="150000"/>
              </a:lnSpc>
            </a:pPr>
            <a:r>
              <a:rPr lang="en-US" altLang="zh-CN" sz="2400" b="1" dirty="0" smtClean="0"/>
              <a:t>    C</a:t>
            </a:r>
            <a:r>
              <a:rPr lang="zh-CN" altLang="en-US" sz="2400" b="1" dirty="0" smtClean="0"/>
              <a:t>．</a:t>
            </a:r>
            <a:r>
              <a:rPr lang="en-US" altLang="zh-CN" sz="2400" b="1" dirty="0" smtClean="0"/>
              <a:t>with                         D</a:t>
            </a:r>
            <a:r>
              <a:rPr lang="zh-CN" altLang="en-US" sz="2400" b="1" dirty="0" smtClean="0"/>
              <a:t>．</a:t>
            </a:r>
            <a:r>
              <a:rPr lang="en-US" altLang="zh-CN" sz="2400" b="1" dirty="0" smtClean="0"/>
              <a:t>in</a:t>
            </a:r>
            <a:endParaRPr lang="zh-CN" altLang="en-US" sz="2400" b="1" dirty="0" smtClean="0"/>
          </a:p>
        </p:txBody>
      </p:sp>
      <p:sp>
        <p:nvSpPr>
          <p:cNvPr id="7" name="矩形 6"/>
          <p:cNvSpPr/>
          <p:nvPr/>
        </p:nvSpPr>
        <p:spPr>
          <a:xfrm>
            <a:off x="3126197" y="1311726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4861" y="3466008"/>
            <a:ext cx="8084527" cy="957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 smtClean="0">
                <a:solidFill>
                  <a:srgbClr val="0000FF"/>
                </a:solidFill>
                <a:ea typeface="黑体" panose="02010609060101010101" pitchFamily="49" charset="-122"/>
              </a:rPr>
              <a:t>【</a:t>
            </a:r>
            <a:r>
              <a:rPr lang="zh-CN" altLang="en-US" sz="2000" b="1" dirty="0" smtClean="0">
                <a:solidFill>
                  <a:srgbClr val="0000FF"/>
                </a:solidFill>
                <a:ea typeface="黑体" panose="02010609060101010101" pitchFamily="49" charset="-122"/>
              </a:rPr>
              <a:t>解析</a:t>
            </a:r>
            <a:r>
              <a:rPr lang="en-US" altLang="zh-CN" sz="2000" b="1" dirty="0" smtClean="0">
                <a:solidFill>
                  <a:srgbClr val="0000FF"/>
                </a:solidFill>
                <a:ea typeface="黑体" panose="02010609060101010101" pitchFamily="49" charset="-122"/>
              </a:rPr>
              <a:t>】</a:t>
            </a:r>
            <a:r>
              <a:rPr lang="zh-CN" altLang="en-US" sz="2000" b="1" dirty="0" smtClean="0">
                <a:ea typeface="仿宋" panose="02010609060101010101" charset="-122"/>
              </a:rPr>
              <a:t>考查介词的辨析。句意：每个人生来具有学习的能力。介词</a:t>
            </a:r>
            <a:r>
              <a:rPr lang="en-US" altLang="en-US" sz="2000" b="1" dirty="0" smtClean="0">
                <a:ea typeface="仿宋" panose="02010609060101010101" charset="-122"/>
              </a:rPr>
              <a:t>with</a:t>
            </a:r>
            <a:r>
              <a:rPr lang="zh-CN" altLang="en-US" sz="2000" b="1" dirty="0" smtClean="0">
                <a:ea typeface="仿宋" panose="02010609060101010101" charset="-122"/>
              </a:rPr>
              <a:t>表示</a:t>
            </a:r>
            <a:r>
              <a:rPr lang="en-US" altLang="en-US" sz="2000" b="1" dirty="0" smtClean="0">
                <a:ea typeface="仿宋" panose="02010609060101010101" charset="-122"/>
              </a:rPr>
              <a:t>“</a:t>
            </a:r>
            <a:r>
              <a:rPr lang="zh-CN" altLang="en-US" sz="2000" b="1" dirty="0" smtClean="0">
                <a:ea typeface="仿宋" panose="02010609060101010101" charset="-122"/>
              </a:rPr>
              <a:t>带着</a:t>
            </a:r>
            <a:r>
              <a:rPr lang="en-US" altLang="en-US" sz="2000" b="1" dirty="0" smtClean="0">
                <a:ea typeface="仿宋" panose="02010609060101010101" charset="-122"/>
              </a:rPr>
              <a:t>”</a:t>
            </a:r>
            <a:r>
              <a:rPr lang="zh-CN" altLang="en-US" sz="2000" b="1" dirty="0" smtClean="0">
                <a:ea typeface="仿宋" panose="02010609060101010101" charset="-122"/>
              </a:rPr>
              <a:t>，符合句意。</a:t>
            </a:r>
          </a:p>
        </p:txBody>
      </p:sp>
      <p:sp>
        <p:nvSpPr>
          <p:cNvPr id="10" name="矩形 9"/>
          <p:cNvSpPr/>
          <p:nvPr/>
        </p:nvSpPr>
        <p:spPr>
          <a:xfrm>
            <a:off x="723900" y="159436"/>
            <a:ext cx="54395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Lesson 39 </a:t>
            </a:r>
            <a:r>
              <a:rPr lang="zh-CN" altLang="zh-CN" sz="1400" b="1" dirty="0" smtClean="0"/>
              <a:t>　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</a:rPr>
              <a:t>The Dove and the Olive </a:t>
            </a:r>
            <a:endParaRPr lang="zh-CN" altLang="en-US" sz="24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43135" y="1857661"/>
            <a:ext cx="8471952" cy="16842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●6 </a:t>
            </a:r>
            <a:r>
              <a:rPr kumimoji="0" lang="zh-CN" alt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smtClean="0"/>
              <a:t>Since then, people have always taken the dove and the olive branch as symbols of peace. </a:t>
            </a:r>
            <a:endParaRPr lang="zh-CN" altLang="en-US" sz="2400" b="1" dirty="0" smtClean="0"/>
          </a:p>
          <a:p>
            <a:pPr>
              <a:lnSpc>
                <a:spcPct val="150000"/>
              </a:lnSpc>
            </a:pPr>
            <a:r>
              <a:rPr lang="zh-CN" altLang="en-US" sz="2400" b="1" dirty="0" smtClean="0"/>
              <a:t>从那时起，人们总是把鸽子和橄榄枝作为和平的象征。</a:t>
            </a:r>
            <a:endParaRPr lang="zh-CN" altLang="zh-CN" sz="2400" b="1" dirty="0" smtClean="0"/>
          </a:p>
        </p:txBody>
      </p:sp>
      <p:sp>
        <p:nvSpPr>
          <p:cNvPr id="4" name="矩形 3"/>
          <p:cNvSpPr/>
          <p:nvPr/>
        </p:nvSpPr>
        <p:spPr>
          <a:xfrm>
            <a:off x="723900" y="159436"/>
            <a:ext cx="54746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Lesson 39 </a:t>
            </a:r>
            <a:r>
              <a:rPr lang="zh-CN" altLang="zh-CN" sz="1400" b="1" dirty="0" smtClean="0"/>
              <a:t>　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</a:rPr>
              <a:t>The Dove and the Olive </a:t>
            </a:r>
            <a:endParaRPr lang="zh-CN" altLang="en-US" sz="24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9100" y="1134900"/>
            <a:ext cx="8343900" cy="4454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 smtClean="0">
                <a:solidFill>
                  <a:srgbClr val="F1A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en-US" sz="2400" b="1" dirty="0" smtClean="0">
                <a:solidFill>
                  <a:srgbClr val="F1A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探究</a:t>
            </a:r>
            <a:r>
              <a:rPr lang="en-US" altLang="zh-CN" sz="2400" b="1" dirty="0" smtClean="0">
                <a:solidFill>
                  <a:srgbClr val="F1A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zh-CN" sz="2400" dirty="0" smtClean="0"/>
              <a:t> </a:t>
            </a:r>
            <a:r>
              <a:rPr lang="en-US" altLang="en-US" sz="2400" b="1" dirty="0" smtClean="0"/>
              <a:t>(1)since then </a:t>
            </a:r>
            <a:r>
              <a:rPr lang="zh-CN" altLang="en-US" sz="2400" b="1" dirty="0" smtClean="0"/>
              <a:t>表示从</a:t>
            </a:r>
            <a:r>
              <a:rPr lang="en-US" altLang="en-US" sz="2400" b="1" dirty="0" smtClean="0"/>
              <a:t>____________</a:t>
            </a:r>
            <a:r>
              <a:rPr lang="zh-CN" altLang="en-US" sz="2400" b="1" dirty="0" smtClean="0"/>
              <a:t>某一时间点延续到说话时，强调到目前为止一直进行的动作或保持的状态，所以句中谓语动词常用</a:t>
            </a:r>
            <a:r>
              <a:rPr lang="en-US" altLang="en-US" sz="2400" b="1" dirty="0" smtClean="0"/>
              <a:t>________</a:t>
            </a:r>
            <a:r>
              <a:rPr lang="zh-CN" altLang="en-US" sz="2400" b="1" dirty="0" smtClean="0"/>
              <a:t>时态。</a:t>
            </a:r>
          </a:p>
          <a:p>
            <a:pPr>
              <a:lnSpc>
                <a:spcPct val="150000"/>
              </a:lnSpc>
            </a:pPr>
            <a:r>
              <a:rPr lang="en-US" altLang="en-US" sz="2400" b="1" dirty="0" smtClean="0"/>
              <a:t>He has written more than 10 books since then.</a:t>
            </a:r>
            <a:endParaRPr lang="zh-CN" altLang="en-US" sz="2400" b="1" dirty="0" smtClean="0"/>
          </a:p>
          <a:p>
            <a:pPr>
              <a:lnSpc>
                <a:spcPct val="150000"/>
              </a:lnSpc>
            </a:pPr>
            <a:r>
              <a:rPr lang="zh-CN" altLang="en-US" sz="2400" b="1" dirty="0" smtClean="0"/>
              <a:t>从那时以来，他已经写了十多本书了。</a:t>
            </a:r>
          </a:p>
          <a:p>
            <a:pPr>
              <a:lnSpc>
                <a:spcPct val="150000"/>
              </a:lnSpc>
            </a:pPr>
            <a:r>
              <a:rPr lang="en-US" altLang="en-US" sz="2400" b="1" dirty="0" smtClean="0"/>
              <a:t>(2)take…as…</a:t>
            </a:r>
            <a:r>
              <a:rPr lang="zh-CN" altLang="en-US" sz="2400" b="1" dirty="0" smtClean="0"/>
              <a:t>意为</a:t>
            </a:r>
            <a:r>
              <a:rPr lang="en-US" altLang="en-US" sz="2400" b="1" dirty="0" smtClean="0"/>
              <a:t>“______________”</a:t>
            </a:r>
            <a:r>
              <a:rPr lang="zh-CN" altLang="en-US" sz="2400" b="1" dirty="0" smtClean="0"/>
              <a:t>。</a:t>
            </a:r>
          </a:p>
          <a:p>
            <a:pPr>
              <a:lnSpc>
                <a:spcPct val="150000"/>
              </a:lnSpc>
            </a:pPr>
            <a:r>
              <a:rPr lang="en-US" altLang="en-US" sz="2400" b="1" dirty="0" smtClean="0"/>
              <a:t>We shouldn't take the college entrance exam as an ending.</a:t>
            </a:r>
            <a:endParaRPr lang="zh-CN" altLang="en-US" sz="2400" b="1" dirty="0" smtClean="0"/>
          </a:p>
          <a:p>
            <a:pPr>
              <a:lnSpc>
                <a:spcPct val="150000"/>
              </a:lnSpc>
            </a:pPr>
            <a:r>
              <a:rPr lang="zh-CN" altLang="en-US" sz="2400" b="1" dirty="0" smtClean="0"/>
              <a:t>我们不应该把高考当作终点。</a:t>
            </a:r>
            <a:endParaRPr lang="zh-CN" altLang="zh-CN" sz="2400" b="1" dirty="0" smtClean="0"/>
          </a:p>
        </p:txBody>
      </p:sp>
      <p:sp>
        <p:nvSpPr>
          <p:cNvPr id="6" name="矩形 5"/>
          <p:cNvSpPr/>
          <p:nvPr/>
        </p:nvSpPr>
        <p:spPr>
          <a:xfrm>
            <a:off x="2514856" y="3933066"/>
            <a:ext cx="29626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　　把</a:t>
            </a:r>
            <a:r>
              <a:rPr lang="en-US" sz="2400" b="1" dirty="0" smtClean="0">
                <a:solidFill>
                  <a:srgbClr val="FF0000"/>
                </a:solidFill>
              </a:rPr>
              <a:t>……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作为</a:t>
            </a:r>
            <a:r>
              <a:rPr lang="en-US" sz="2400" b="1" dirty="0" smtClean="0">
                <a:solidFill>
                  <a:srgbClr val="FF0000"/>
                </a:solidFill>
              </a:rPr>
              <a:t>……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329626" y="1136135"/>
            <a:ext cx="8034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过去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2907442" y="2276902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现在完成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723900" y="159436"/>
            <a:ext cx="55713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Lesson 39 </a:t>
            </a:r>
            <a:r>
              <a:rPr lang="zh-CN" altLang="zh-CN" sz="1400" b="1" dirty="0" smtClean="0"/>
              <a:t>　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</a:rPr>
              <a:t>The Dove and the Olive </a:t>
            </a:r>
            <a:endParaRPr lang="zh-CN" altLang="en-US" sz="24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1258" y="2139435"/>
            <a:ext cx="83050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2400" b="1" dirty="0" smtClean="0"/>
              <a:t>6</a:t>
            </a:r>
            <a:r>
              <a:rPr lang="zh-CN" altLang="en-US" sz="2400" b="1" dirty="0" smtClean="0"/>
              <a:t>．</a:t>
            </a:r>
            <a:r>
              <a:rPr lang="en-US" altLang="zh-CN" sz="2400" b="1" dirty="0" smtClean="0"/>
              <a:t>My brother left school in 2005, and since then he ________ (live) in Beijing. </a:t>
            </a:r>
            <a:endParaRPr lang="zh-CN" altLang="en-US" sz="2400" b="1" dirty="0" smtClean="0"/>
          </a:p>
        </p:txBody>
      </p:sp>
      <p:sp>
        <p:nvSpPr>
          <p:cNvPr id="10" name="矩形 9"/>
          <p:cNvSpPr/>
          <p:nvPr/>
        </p:nvSpPr>
        <p:spPr>
          <a:xfrm>
            <a:off x="7291125" y="2146804"/>
            <a:ext cx="13388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has lived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723900" y="159436"/>
            <a:ext cx="56329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Lesson 39 </a:t>
            </a:r>
            <a:r>
              <a:rPr lang="zh-CN" altLang="zh-CN" sz="1400" b="1" dirty="0" smtClean="0"/>
              <a:t>　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</a:rPr>
              <a:t>The Dove and the Olive </a:t>
            </a:r>
            <a:endParaRPr lang="zh-CN" altLang="en-US" sz="24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514351" y="1751406"/>
          <a:ext cx="8172450" cy="3542475"/>
        </p:xfrm>
        <a:graphic>
          <a:graphicData uri="http://schemas.openxmlformats.org/drawingml/2006/table">
            <a:tbl>
              <a:tblPr/>
              <a:tblGrid>
                <a:gridCol w="1144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280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8120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 dirty="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短语</a:t>
                      </a:r>
                      <a:endParaRPr lang="en-US" altLang="zh-CN" sz="2400" b="1" kern="100" dirty="0" smtClean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 dirty="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互</a:t>
                      </a:r>
                      <a:r>
                        <a:rPr lang="zh-CN" sz="2400" b="1" kern="1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译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CN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在世界上 </a:t>
                      </a: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____________</a:t>
                      </a:r>
                      <a:endParaRPr lang="zh-CN" altLang="en-US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CN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．为</a:t>
                      </a: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……</a:t>
                      </a:r>
                      <a:r>
                        <a:rPr lang="zh-CN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做准备 </a:t>
                      </a: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____________</a:t>
                      </a:r>
                      <a:endParaRPr lang="zh-CN" altLang="en-US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CN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．飞出 </a:t>
                      </a: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____________</a:t>
                      </a:r>
                      <a:endParaRPr lang="zh-CN" altLang="en-US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zh-CN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．从那以后 </a:t>
                      </a: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____________</a:t>
                      </a:r>
                      <a:endParaRPr lang="zh-CN" altLang="en-US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zh-CN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．很久很久以前 </a:t>
                      </a: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________________</a:t>
                      </a:r>
                      <a:endParaRPr lang="zh-CN" altLang="zh-CN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3379517" y="1860035"/>
            <a:ext cx="17748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in the world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052922" y="2571235"/>
            <a:ext cx="19929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prepare for…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056597" y="3231634"/>
            <a:ext cx="13644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fly out of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544497" y="3917435"/>
            <a:ext cx="14927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since then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940827" y="4577835"/>
            <a:ext cx="28937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 long, long time ago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23900" y="159436"/>
            <a:ext cx="58263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Lesson 39 </a:t>
            </a:r>
            <a:r>
              <a:rPr lang="zh-CN" altLang="zh-CN" sz="1400" b="1" dirty="0" smtClean="0"/>
              <a:t>　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</a:rPr>
              <a:t>The Dove and the Olive </a:t>
            </a:r>
            <a:endParaRPr lang="zh-CN" altLang="en-US" sz="24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361951" y="1673238"/>
          <a:ext cx="8258175" cy="3542475"/>
        </p:xfrm>
        <a:graphic>
          <a:graphicData uri="http://schemas.openxmlformats.org/drawingml/2006/table">
            <a:tbl>
              <a:tblPr/>
              <a:tblGrid>
                <a:gridCol w="1156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01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8120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 dirty="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短语</a:t>
                      </a:r>
                      <a:endParaRPr lang="en-US" altLang="zh-CN" sz="2400" b="1" kern="100" dirty="0" smtClean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 dirty="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互</a:t>
                      </a:r>
                      <a:r>
                        <a:rPr lang="zh-CN" sz="2400" b="1" kern="1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译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</a:t>
                      </a:r>
                      <a:r>
                        <a:rPr lang="zh-CN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在地球上 </a:t>
                      </a: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____________</a:t>
                      </a:r>
                      <a:endParaRPr lang="zh-CN" altLang="en-US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zh-CN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．</a:t>
                      </a: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float on…  ____________</a:t>
                      </a:r>
                      <a:endParaRPr lang="zh-CN" altLang="en-US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zh-CN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．</a:t>
                      </a: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take…as…  ____________</a:t>
                      </a:r>
                      <a:endParaRPr lang="zh-CN" altLang="en-US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zh-CN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．</a:t>
                      </a: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 symbol of…  ____________</a:t>
                      </a:r>
                      <a:endParaRPr lang="zh-CN" altLang="en-US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zh-CN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．</a:t>
                      </a: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 adapted from…  ____________</a:t>
                      </a:r>
                      <a:endParaRPr lang="en-US" altLang="zh-CN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3074810" y="1758435"/>
            <a:ext cx="17748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on the earth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354728" y="2456935"/>
            <a:ext cx="20377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在</a:t>
            </a:r>
            <a:r>
              <a:rPr lang="en-US" sz="2400" b="1" dirty="0" smtClean="0">
                <a:solidFill>
                  <a:srgbClr val="FF0000"/>
                </a:solidFill>
              </a:rPr>
              <a:t>……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上漂泊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468190" y="3142735"/>
            <a:ext cx="23439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把</a:t>
            </a:r>
            <a:r>
              <a:rPr lang="en-US" sz="2400" b="1" dirty="0" smtClean="0">
                <a:solidFill>
                  <a:srgbClr val="FF0000"/>
                </a:solidFill>
              </a:rPr>
              <a:t>……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作为</a:t>
            </a:r>
            <a:r>
              <a:rPr lang="en-US" sz="2400" b="1" dirty="0" smtClean="0">
                <a:solidFill>
                  <a:srgbClr val="FF0000"/>
                </a:solidFill>
              </a:rPr>
              <a:t>……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984214" y="3853935"/>
            <a:ext cx="17283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……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的象征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502257" y="4514335"/>
            <a:ext cx="21226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从</a:t>
            </a:r>
            <a:r>
              <a:rPr lang="en-US" sz="2400" b="1" dirty="0" smtClean="0">
                <a:solidFill>
                  <a:srgbClr val="FF0000"/>
                </a:solidFill>
              </a:rPr>
              <a:t>/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由</a:t>
            </a:r>
            <a:r>
              <a:rPr lang="en-US" sz="2400" b="1" dirty="0" smtClean="0">
                <a:solidFill>
                  <a:srgbClr val="FF0000"/>
                </a:solidFill>
              </a:rPr>
              <a:t>……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改编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23900" y="159436"/>
            <a:ext cx="55098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Lesson 39 </a:t>
            </a:r>
            <a:r>
              <a:rPr lang="zh-CN" altLang="zh-CN" sz="1400" b="1" dirty="0" smtClean="0"/>
              <a:t>　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</a:rPr>
              <a:t>The Dove and the Olive </a:t>
            </a:r>
            <a:endParaRPr lang="zh-CN" altLang="en-US" sz="24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2739421" y="3260454"/>
            <a:ext cx="735006" cy="24128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www.1ppt.com/moban/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素材：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www.1ppt.com/sucai/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背景：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www.1ppt.com/beijing/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图表：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www.1ppt.com/tubiao/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www.1ppt.com/xiazai/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www.1ppt.com/powerpoint/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www.1ppt.com/ziliao/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www.1ppt.com/fanwen/     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www.1ppt.com/shiti/  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www.1ppt.com/jiaoan/       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论坛：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www.1ppt.cn                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语文课件：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www.1ppt.com/kejian/yuwen/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数学课件：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www.1ppt.com/kejian/shuxue/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英语课件：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www.1ppt.com/kejian/yingyu/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美术课件：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www.1ppt.com/kejian/meishu/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科学课件：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www.1ppt.com/kejian/kexue/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物理课件：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www.1ppt.com/kejian/wuli/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化学课件：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www.1ppt.com/kejian/huaxue/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生物课件：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www.1ppt.com/kejian/shengwu/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地理课件：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www.1ppt.com/kejian/dili/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历史课件：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www.1ppt.com/kejian/lishi/        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347639" y="1531835"/>
          <a:ext cx="8468436" cy="4277678"/>
        </p:xfrm>
        <a:graphic>
          <a:graphicData uri="http://schemas.openxmlformats.org/drawingml/2006/table">
            <a:tbl>
              <a:tblPr/>
              <a:tblGrid>
                <a:gridCol w="574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3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7556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句型在线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CN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有许多战争、谎言和偷盗。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There was a lot of________</a:t>
                      </a:r>
                      <a:r>
                        <a:rPr lang="zh-CN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， </a:t>
                      </a: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________ and ________.</a:t>
                      </a:r>
                      <a:endParaRPr lang="zh-CN" altLang="en-US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CN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．这使得上帝非常生气。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________ God very angry.</a:t>
                      </a:r>
                      <a:endParaRPr lang="zh-CN" altLang="en-US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CN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．除了你和你的家人之外，每个人都将死去。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Everyone will die—all________ you and your family.</a:t>
                      </a:r>
                      <a:endParaRPr lang="zh-CN" altLang="en-US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6518953" y="2291835"/>
            <a:ext cx="11929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stealing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302121" y="2317235"/>
            <a:ext cx="12875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fighting 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801067" y="2317235"/>
            <a:ext cx="8338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lying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857749" y="3714235"/>
            <a:ext cx="9028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made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914777" y="5085835"/>
            <a:ext cx="10214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except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723900" y="159436"/>
            <a:ext cx="55010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Lesson 39 </a:t>
            </a:r>
            <a:r>
              <a:rPr lang="zh-CN" altLang="zh-CN" sz="1400" b="1" dirty="0" smtClean="0"/>
              <a:t>　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</a:rPr>
              <a:t>The Dove and the Olive </a:t>
            </a:r>
            <a:endParaRPr lang="zh-CN" altLang="en-US" sz="24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338114" y="1493735"/>
          <a:ext cx="8468436" cy="3405315"/>
        </p:xfrm>
        <a:graphic>
          <a:graphicData uri="http://schemas.openxmlformats.org/drawingml/2006/table">
            <a:tbl>
              <a:tblPr/>
              <a:tblGrid>
                <a:gridCol w="574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3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755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句型在线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zh-CN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．诺亚造了一艘大木船，为这次洪水做准备。</a:t>
                      </a:r>
                      <a:endParaRPr lang="en-US" altLang="zh-CN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_______ ________ ________ ________ ________</a:t>
                      </a:r>
                      <a:r>
                        <a:rPr lang="zh-CN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， </a:t>
                      </a: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Noah made a large ship of wood.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zh-CN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．傍晚，那只鸽子叼着一枝绿色的橄榄枝回来了。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 the evening, the dove came back ________ a green olive branch ________ ________ ________</a:t>
                      </a:r>
                      <a:r>
                        <a:rPr lang="zh-CN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．</a:t>
                      </a:r>
                      <a:endParaRPr lang="zh-CN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1031808" y="2048302"/>
            <a:ext cx="61653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To           prepare         for          the           flood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33692" y="4381420"/>
            <a:ext cx="38363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in                   its          mouth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732905" y="3892428"/>
            <a:ext cx="7665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with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723900" y="159436"/>
            <a:ext cx="54834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Lesson 39 </a:t>
            </a:r>
            <a:r>
              <a:rPr lang="zh-CN" altLang="zh-CN" sz="1400" b="1" dirty="0" smtClean="0"/>
              <a:t>　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</a:rPr>
              <a:t>The Dove and the Olive </a:t>
            </a:r>
            <a:endParaRPr lang="zh-CN" altLang="en-US" sz="24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385738" y="1747735"/>
          <a:ext cx="8377262" cy="2575560"/>
        </p:xfrm>
        <a:graphic>
          <a:graphicData uri="http://schemas.openxmlformats.org/drawingml/2006/table">
            <a:tbl>
              <a:tblPr/>
              <a:tblGrid>
                <a:gridCol w="568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08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755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b="1" kern="1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句型在线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zh-CN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．从那时起，人们总是把鸽子和橄榄枝作为和平的象征。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________ ________</a:t>
                      </a:r>
                      <a:r>
                        <a:rPr lang="zh-CN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， </a:t>
                      </a:r>
                      <a:r>
                        <a:rPr lang="en-US" alt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people have always________ the dove and the olive branch ________ symbols of peace.</a:t>
                      </a:r>
                      <a:endParaRPr lang="zh-CN" altLang="en-US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4747706" y="3343702"/>
            <a:ext cx="5357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 as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386945" y="2888735"/>
            <a:ext cx="23134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Since           then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265233" y="2888735"/>
            <a:ext cx="9973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 taken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723900" y="159436"/>
            <a:ext cx="55413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Lesson 39 </a:t>
            </a:r>
            <a:r>
              <a:rPr lang="zh-CN" altLang="zh-CN" sz="1400" b="1" dirty="0" smtClean="0"/>
              <a:t>　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</a:rPr>
              <a:t>The Dove and the Olive </a:t>
            </a:r>
            <a:endParaRPr lang="zh-CN" altLang="en-US" sz="24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69220"/>
            <a:ext cx="255198" cy="2616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5" name="图片 4" descr="图标-03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8102" y="894081"/>
            <a:ext cx="3323273" cy="845185"/>
          </a:xfrm>
          <a:prstGeom prst="rect">
            <a:avLst/>
          </a:prstGeom>
        </p:spPr>
      </p:pic>
      <p:sp>
        <p:nvSpPr>
          <p:cNvPr id="6" name="Rectangle 9"/>
          <p:cNvSpPr/>
          <p:nvPr/>
        </p:nvSpPr>
        <p:spPr>
          <a:xfrm>
            <a:off x="559832" y="1901826"/>
            <a:ext cx="1499128" cy="646331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00A6AD"/>
                </a:solidFill>
              </a:rPr>
              <a:t>词汇点睛</a:t>
            </a:r>
            <a:r>
              <a:rPr lang="zh-CN" altLang="en-US" sz="2400" b="1" dirty="0" smtClean="0">
                <a:solidFill>
                  <a:srgbClr val="FF6600"/>
                </a:solidFill>
              </a:rPr>
              <a:t> </a:t>
            </a:r>
            <a:endParaRPr lang="zh-CN" altLang="en-US" sz="2400" b="1" dirty="0">
              <a:solidFill>
                <a:srgbClr val="FF66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523669" y="1074340"/>
            <a:ext cx="23391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rPr>
              <a:t>课堂互动探究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27546" y="2321973"/>
            <a:ext cx="453970" cy="120032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2667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2667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4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54807" y="2036445"/>
            <a:ext cx="63341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359229" y="2467429"/>
            <a:ext cx="8327572" cy="65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zh-CN" sz="2800" b="1" dirty="0" smtClean="0"/>
              <a:t>lock v. (</a:t>
            </a:r>
            <a:r>
              <a:rPr lang="zh-CN" altLang="en-US" sz="2800" b="1" dirty="0" smtClean="0"/>
              <a:t>用锁</a:t>
            </a:r>
            <a:r>
              <a:rPr lang="en-US" altLang="zh-CN" sz="2800" b="1" dirty="0" smtClean="0"/>
              <a:t>)</a:t>
            </a:r>
            <a:r>
              <a:rPr lang="zh-CN" altLang="en-US" sz="2800" b="1" dirty="0" smtClean="0"/>
              <a:t>锁上；被锁上　</a:t>
            </a:r>
            <a:r>
              <a:rPr lang="en-US" altLang="zh-CN" sz="2800" b="1" dirty="0" smtClean="0"/>
              <a:t>n. </a:t>
            </a:r>
            <a:r>
              <a:rPr lang="zh-CN" altLang="en-US" sz="2800" b="1" dirty="0" smtClean="0"/>
              <a:t>锁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6315" y="3120574"/>
            <a:ext cx="8186057" cy="2792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 smtClean="0">
                <a:solidFill>
                  <a:srgbClr val="F1A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en-US" sz="2400" b="1" dirty="0" smtClean="0">
                <a:solidFill>
                  <a:srgbClr val="F1A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观察</a:t>
            </a:r>
            <a:r>
              <a:rPr lang="en-US" altLang="zh-CN" sz="2400" b="1" dirty="0" smtClean="0">
                <a:solidFill>
                  <a:srgbClr val="F1A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altLang="zh-CN" sz="2400" b="1" dirty="0" smtClean="0"/>
              <a:t>He put two animals of every kind—elephants, giraffes, dogs, doves, snakes and even ants—on the ship and </a:t>
            </a:r>
            <a:r>
              <a:rPr lang="en-US" altLang="zh-CN" sz="2400" b="1" i="1" dirty="0" smtClean="0"/>
              <a:t>locked</a:t>
            </a:r>
            <a:r>
              <a:rPr lang="en-US" altLang="zh-CN" sz="2400" b="1" dirty="0" smtClean="0"/>
              <a:t> the door.</a:t>
            </a:r>
            <a:endParaRPr lang="zh-CN" altLang="en-US" sz="2400" b="1" dirty="0" smtClean="0"/>
          </a:p>
          <a:p>
            <a:pPr>
              <a:lnSpc>
                <a:spcPct val="150000"/>
              </a:lnSpc>
            </a:pPr>
            <a:r>
              <a:rPr lang="zh-CN" altLang="en-US" sz="2400" b="1" dirty="0" smtClean="0"/>
              <a:t>他把一对对动物</a:t>
            </a:r>
            <a:r>
              <a:rPr lang="en-US" altLang="zh-CN" sz="2400" b="1" dirty="0" smtClean="0"/>
              <a:t>——</a:t>
            </a:r>
            <a:r>
              <a:rPr lang="zh-CN" altLang="en-US" sz="2400" b="1" dirty="0" smtClean="0"/>
              <a:t>大象、长颈鹿、狗、鸽子、蛇甚至蚂蚁放在船上并锁上了门。</a:t>
            </a:r>
            <a:endParaRPr lang="zh-CN" altLang="zh-CN" sz="2400" b="1" dirty="0"/>
          </a:p>
        </p:txBody>
      </p:sp>
      <p:sp>
        <p:nvSpPr>
          <p:cNvPr id="13" name="矩形 12"/>
          <p:cNvSpPr/>
          <p:nvPr/>
        </p:nvSpPr>
        <p:spPr>
          <a:xfrm>
            <a:off x="723900" y="159436"/>
            <a:ext cx="55362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Lesson 39 </a:t>
            </a:r>
            <a:r>
              <a:rPr lang="zh-CN" altLang="zh-CN" sz="1400" b="1" dirty="0" smtClean="0"/>
              <a:t>　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</a:rPr>
              <a:t>The Dove and the Olive </a:t>
            </a:r>
            <a:endParaRPr lang="zh-CN" altLang="en-US" sz="24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183634"/>
            <a:ext cx="184731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437520"/>
            <a:ext cx="255198" cy="2616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27546" y="2690273"/>
            <a:ext cx="453970" cy="120032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2667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2667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420237" y="1466993"/>
            <a:ext cx="8333238" cy="223824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F1A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rgbClr val="F1A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探究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F1A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kumimoji="0" lang="en-US" altLang="zh-CN" sz="2400" b="1" i="0" u="none" strike="noStrike" cap="none" normalizeH="0" dirty="0" smtClean="0">
                <a:ln>
                  <a:noFill/>
                </a:ln>
                <a:solidFill>
                  <a:srgbClr val="F1A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1" dirty="0" smtClean="0"/>
              <a:t>lock </a:t>
            </a:r>
            <a:r>
              <a:rPr lang="zh-CN" altLang="en-US" sz="2400" b="1" dirty="0" smtClean="0"/>
              <a:t>在这里用作动词，意为“锁上”；它还可以用作名词，意为“锁”。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 smtClean="0"/>
              <a:t>There is a lock hanging on the handle of the door.</a:t>
            </a:r>
            <a:r>
              <a:rPr lang="zh-CN" altLang="en-US" sz="2400" b="1" dirty="0" smtClean="0"/>
              <a:t>门把手上挂着一把锁。</a:t>
            </a:r>
            <a:endParaRPr lang="en-US" altLang="zh-CN" sz="2400" b="1" dirty="0" smtClean="0"/>
          </a:p>
        </p:txBody>
      </p:sp>
      <p:sp>
        <p:nvSpPr>
          <p:cNvPr id="11" name="矩形 10"/>
          <p:cNvSpPr/>
          <p:nvPr/>
        </p:nvSpPr>
        <p:spPr>
          <a:xfrm>
            <a:off x="504825" y="4008735"/>
            <a:ext cx="8153400" cy="113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 smtClean="0">
                <a:solidFill>
                  <a:srgbClr val="F1A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en-US" sz="2400" b="1" dirty="0" smtClean="0">
                <a:solidFill>
                  <a:srgbClr val="F1A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拓展</a:t>
            </a:r>
            <a:r>
              <a:rPr lang="en-US" altLang="zh-CN" sz="2400" b="1" dirty="0" smtClean="0">
                <a:solidFill>
                  <a:srgbClr val="F1A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zh-CN" altLang="en-US" sz="2400" b="1" dirty="0" smtClean="0"/>
              <a:t>英语中还有很多类似的单词，既可以用作动词，也可以用作名词，如：</a:t>
            </a:r>
            <a:r>
              <a:rPr lang="en-US" altLang="en-US" sz="2400" b="1" dirty="0" smtClean="0"/>
              <a:t>cover, wish </a:t>
            </a:r>
            <a:r>
              <a:rPr lang="zh-CN" altLang="en-US" sz="2400" b="1" dirty="0" smtClean="0"/>
              <a:t>等。</a:t>
            </a:r>
            <a:endParaRPr lang="en-US" altLang="zh-CN" sz="2400" b="1" dirty="0" smtClean="0"/>
          </a:p>
        </p:txBody>
      </p:sp>
      <p:sp>
        <p:nvSpPr>
          <p:cNvPr id="8" name="矩形 7"/>
          <p:cNvSpPr/>
          <p:nvPr/>
        </p:nvSpPr>
        <p:spPr>
          <a:xfrm>
            <a:off x="723900" y="159436"/>
            <a:ext cx="54658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Lesson 39 </a:t>
            </a:r>
            <a:r>
              <a:rPr lang="zh-CN" altLang="zh-CN" sz="1400" b="1" dirty="0" smtClean="0"/>
              <a:t>　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</a:rPr>
              <a:t>The Dove and the Olive </a:t>
            </a:r>
            <a:endParaRPr lang="zh-CN" altLang="en-US" sz="24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3" grpId="0"/>
      <p:bldP spid="11" grpId="0"/>
    </p:bldLst>
  </p:timing>
</p:sld>
</file>

<file path=ppt/theme/theme1.xml><?xml version="1.0" encoding="utf-8"?>
<a:theme xmlns:a="http://schemas.openxmlformats.org/drawingml/2006/main" name="WWW.2PPT.COM&#10;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6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1869</Words>
  <Application>Microsoft Office PowerPoint</Application>
  <PresentationFormat>全屏显示(4:3)</PresentationFormat>
  <Paragraphs>210</Paragraphs>
  <Slides>29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9" baseType="lpstr">
      <vt:lpstr>仿宋</vt:lpstr>
      <vt:lpstr>黑体</vt:lpstr>
      <vt:lpstr>华文新魏</vt:lpstr>
      <vt:lpstr>宋体</vt:lpstr>
      <vt:lpstr>微软雅黑</vt:lpstr>
      <vt:lpstr>Arial</vt:lpstr>
      <vt:lpstr>Calibri</vt:lpstr>
      <vt:lpstr>Courier New</vt:lpstr>
      <vt:lpstr>Times New Roman</vt:lpstr>
      <vt:lpstr>WWW.2PPT.COM
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dcterms:created xsi:type="dcterms:W3CDTF">2018-02-07T00:47:00Z</dcterms:created>
  <dcterms:modified xsi:type="dcterms:W3CDTF">2023-01-16T22:08:16Z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2052-11.1.0.11294</vt:lpwstr>
  </property>
  <property fmtid="{D5CDD505-2E9C-101B-9397-08002B2CF9AE}" pid="3" name="ICV">
    <vt:lpwstr>363945A173EB449FBA5A9F3F6FD015AF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