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9" r:id="rId2"/>
    <p:sldId id="260" r:id="rId3"/>
    <p:sldId id="262" r:id="rId4"/>
    <p:sldId id="263" r:id="rId5"/>
    <p:sldId id="264" r:id="rId6"/>
    <p:sldId id="323" r:id="rId7"/>
    <p:sldId id="304" r:id="rId8"/>
    <p:sldId id="306" r:id="rId9"/>
    <p:sldId id="265" r:id="rId10"/>
    <p:sldId id="308" r:id="rId11"/>
    <p:sldId id="270" r:id="rId12"/>
    <p:sldId id="272" r:id="rId13"/>
    <p:sldId id="273" r:id="rId14"/>
    <p:sldId id="271" r:id="rId15"/>
    <p:sldId id="275" r:id="rId16"/>
    <p:sldId id="276" r:id="rId17"/>
    <p:sldId id="324" r:id="rId18"/>
    <p:sldId id="325" r:id="rId19"/>
    <p:sldId id="326" r:id="rId20"/>
    <p:sldId id="298" r:id="rId21"/>
    <p:sldId id="327" r:id="rId22"/>
    <p:sldId id="299" r:id="rId23"/>
    <p:sldId id="328" r:id="rId24"/>
    <p:sldId id="329" r:id="rId25"/>
    <p:sldId id="330" r:id="rId26"/>
    <p:sldId id="331" r:id="rId27"/>
    <p:sldId id="332" r:id="rId28"/>
    <p:sldId id="333" r:id="rId29"/>
    <p:sldId id="334" r:id="rId3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3333FF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5797" autoAdjust="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E808C-F8C5-4273-B593-44E1E618E0B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8C2F3-EA47-4E44-BF3E-83B6236220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8C2F3-EA47-4E44-BF3E-83B62362200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158802"/>
            <a:ext cx="9144000" cy="90691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000" b="1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Branch</a:t>
            </a:r>
            <a:endParaRPr lang="zh-CN" altLang="zh-CN" sz="40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551307" y="192924"/>
            <a:ext cx="5409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Unit 7   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Work  for  Peace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24753" y="51733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2844" y="1930543"/>
            <a:ext cx="7899888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   约翰出去时锁上了门。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John went out and ________ ________ ________ behind him.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3297391" y="2583935"/>
            <a:ext cx="4142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locked              the             door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23900" y="159436"/>
            <a:ext cx="5474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3594" y="113017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24467" y="102375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5146" y="1636486"/>
            <a:ext cx="8360229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/>
              <a:t> There was a lot of fighting, lying and stealing.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有许多战争、谎言和偷盗。　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5146" y="3221878"/>
            <a:ext cx="83128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b="1" dirty="0" smtClean="0"/>
              <a:t>在本句中，动名词短语作表语。在英语中，动名词的构成为</a:t>
            </a:r>
            <a:r>
              <a:rPr lang="en-US" altLang="zh-CN" sz="2400" b="1" dirty="0" smtClean="0"/>
              <a:t>“________</a:t>
            </a:r>
            <a:r>
              <a:rPr lang="zh-CN" altLang="en-US" sz="2400" b="1" dirty="0" smtClean="0"/>
              <a:t>＋</a:t>
            </a:r>
            <a:r>
              <a:rPr lang="en-US" altLang="zh-CN" sz="2400" b="1" dirty="0" smtClean="0"/>
              <a:t>________”</a:t>
            </a:r>
            <a:r>
              <a:rPr lang="zh-CN" altLang="en-US" sz="2400" b="1" dirty="0" smtClean="0"/>
              <a:t>， 它具有名词的性质，在句中可以充当多种句子成分。作主语或表语时，通常用作</a:t>
            </a:r>
            <a:r>
              <a:rPr lang="en-US" altLang="zh-CN" sz="2400" b="1" dirty="0" smtClean="0"/>
              <a:t>______(</a:t>
            </a:r>
            <a:r>
              <a:rPr lang="zh-CN" altLang="en-US" sz="2400" b="1" dirty="0" smtClean="0"/>
              <a:t>单</a:t>
            </a:r>
            <a:r>
              <a:rPr lang="en-US" altLang="zh-CN" sz="2400" b="1" dirty="0" smtClean="0"/>
              <a:t>/</a:t>
            </a:r>
            <a:r>
              <a:rPr lang="zh-CN" altLang="en-US" sz="2400" b="1" dirty="0" smtClean="0"/>
              <a:t>复</a:t>
            </a:r>
            <a:r>
              <a:rPr lang="en-US" sz="2400" b="1" dirty="0" smtClean="0"/>
              <a:t>)</a:t>
            </a:r>
            <a:r>
              <a:rPr lang="zh-CN" altLang="en-US" sz="2400" b="1" dirty="0" smtClean="0"/>
              <a:t>数。</a:t>
            </a:r>
          </a:p>
        </p:txBody>
      </p:sp>
      <p:sp>
        <p:nvSpPr>
          <p:cNvPr id="9" name="矩形 8"/>
          <p:cNvSpPr/>
          <p:nvPr/>
        </p:nvSpPr>
        <p:spPr>
          <a:xfrm>
            <a:off x="7394078" y="4362723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单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44938" y="380020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动词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35753" y="3807016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r>
              <a:rPr lang="en-US" sz="2400" b="1" dirty="0" smtClean="0">
                <a:solidFill>
                  <a:srgbClr val="FF0000"/>
                </a:solidFill>
              </a:rPr>
              <a:t>­</a:t>
            </a:r>
            <a:r>
              <a:rPr lang="en-US" sz="2400" b="1" dirty="0" err="1" smtClean="0">
                <a:solidFill>
                  <a:srgbClr val="FF0000"/>
                </a:solidFill>
              </a:rPr>
              <a:t>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3900" y="159436"/>
            <a:ext cx="5474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9015" y="124458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764" y="1678355"/>
            <a:ext cx="7899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2018·</a:t>
            </a:r>
            <a:r>
              <a:rPr lang="zh-CN" altLang="en-US" sz="2400" b="1" dirty="0" smtClean="0"/>
              <a:t>永州  </a:t>
            </a:r>
            <a:r>
              <a:rPr lang="en-US" altLang="zh-CN" sz="2400" b="1" dirty="0" smtClean="0"/>
              <a:t>Playing computer games too often________ bad  for us.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am</a:t>
            </a:r>
            <a:r>
              <a:rPr lang="zh-CN" altLang="en-US" sz="2400" b="1" dirty="0" smtClean="0"/>
              <a:t>　　</a:t>
            </a:r>
            <a:r>
              <a:rPr lang="en-US" altLang="zh-CN" sz="2400" b="1" dirty="0" smtClean="0"/>
              <a:t>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is       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are</a:t>
            </a:r>
            <a:endParaRPr lang="zh-CN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87308" y="183703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5590" y="4043866"/>
            <a:ext cx="8084527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</a:rPr>
              <a:t>考查主谓一致。句意：玩电脑游戏对我们有害。动名词作主语，谓语动词用单数。故选</a:t>
            </a:r>
            <a:r>
              <a:rPr lang="en-US" altLang="en-US" sz="2400" b="1" dirty="0" smtClean="0">
                <a:latin typeface="仿宋" panose="02010609060101010101" charset="-122"/>
                <a:ea typeface="仿宋" panose="02010609060101010101" charset="-122"/>
              </a:rPr>
              <a:t>B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4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3900" y="159436"/>
            <a:ext cx="5492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23875" y="3732936"/>
            <a:ext cx="8143875" cy="2238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400" b="1" dirty="0" smtClean="0"/>
              <a:t>make</a:t>
            </a:r>
            <a:r>
              <a:rPr lang="zh-CN" altLang="en-US" sz="2400" b="1" dirty="0" smtClean="0"/>
              <a:t>后的宾语补足语还可以是名词或不带</a:t>
            </a:r>
            <a:r>
              <a:rPr lang="en-US" altLang="en-US" sz="2400" b="1" dirty="0" smtClean="0"/>
              <a:t>to</a:t>
            </a:r>
            <a:r>
              <a:rPr lang="zh-CN" altLang="en-US" sz="2400" b="1" dirty="0" smtClean="0"/>
              <a:t>的不定式。在被动语态中，不定式符号</a:t>
            </a:r>
            <a:r>
              <a:rPr lang="en-US" altLang="en-US" sz="2400" b="1" dirty="0" smtClean="0"/>
              <a:t>to________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He was made to leave his motherland.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他被迫离开了祖国。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576" y="997866"/>
            <a:ext cx="8258174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 This made God very angry.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这使得上帝非常生气。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993" y="2327172"/>
            <a:ext cx="8506558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make </a:t>
            </a:r>
            <a:r>
              <a:rPr lang="zh-CN" altLang="en-US" sz="2400" b="1" dirty="0" smtClean="0"/>
              <a:t>用作及物动词，意为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使得，让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，后常接形容词作宾语补足语。</a:t>
            </a:r>
            <a:endParaRPr lang="en-US" altLang="zh-CN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5314993" y="4334302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须还原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3900" y="159436"/>
            <a:ext cx="5509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286" y="1272514"/>
            <a:ext cx="81966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2017·</a:t>
            </a:r>
            <a:r>
              <a:rPr lang="zh-CN" altLang="en-US" sz="2400" b="1" dirty="0" smtClean="0"/>
              <a:t>宜宾改编   </a:t>
            </a:r>
            <a:r>
              <a:rPr lang="en-US" altLang="zh-CN" sz="2400" b="1" dirty="0" smtClean="0"/>
              <a:t>The child is crying. Please do something to make him________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stop to cry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stop crying 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 stop crying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 stop to cry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20271" y="211807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3900" y="159436"/>
            <a:ext cx="5676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48996" y="1442026"/>
            <a:ext cx="844219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/>
              <a:t>Everyone will die—all except you and your family.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除了你和你的家人之外，每个人都将死去。</a:t>
            </a:r>
            <a:endParaRPr lang="zh-CN" altLang="zh-CN" sz="24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81733" y="2663093"/>
            <a:ext cx="8409842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2400" b="1" dirty="0" smtClean="0"/>
              <a:t>except </a:t>
            </a:r>
            <a:r>
              <a:rPr lang="zh-CN" altLang="en-US" sz="2400" b="1" dirty="0" smtClean="0"/>
              <a:t>用作介词，意为</a:t>
            </a:r>
            <a:r>
              <a:rPr lang="en-US" altLang="zh-CN" sz="2400" b="1" dirty="0" smtClean="0"/>
              <a:t>“__________”</a:t>
            </a:r>
            <a:r>
              <a:rPr lang="zh-CN" altLang="en-US" sz="2400" b="1" dirty="0" smtClean="0"/>
              <a:t>，强调所排除的部分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不包括在内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，一般表示同类之间的关系，常与</a:t>
            </a:r>
            <a:r>
              <a:rPr lang="en-US" altLang="zh-CN" sz="2400" b="1" dirty="0" smtClean="0"/>
              <a:t>nothing, all, none, nobody, any, every</a:t>
            </a:r>
            <a:r>
              <a:rPr lang="zh-CN" altLang="en-US" sz="2400" b="1" dirty="0" smtClean="0"/>
              <a:t>等不定代词连用。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4393790" y="27871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除</a:t>
            </a:r>
            <a:r>
              <a:rPr lang="en-US" sz="2400" b="1" dirty="0" smtClean="0">
                <a:solidFill>
                  <a:srgbClr val="FF0000"/>
                </a:solidFill>
                <a:latin typeface="+mn-ea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之外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3900" y="159436"/>
            <a:ext cx="5580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9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89501" y="1831927"/>
          <a:ext cx="8372475" cy="2561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1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11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except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除了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，表示从整体中除去，不包括所除事物在内，除去的和非除去的是同类事物。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All the articles are well written except Jim's. (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不包括吉姆的文章在内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除了吉姆的，所有的文章写得都很好。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723900" y="159436"/>
            <a:ext cx="5632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6774" y="1086678"/>
            <a:ext cx="8060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2800" b="1" dirty="0" smtClean="0">
                <a:solidFill>
                  <a:srgbClr val="F1AF00"/>
                </a:solidFill>
              </a:rPr>
              <a:t>辨析</a:t>
            </a:r>
            <a:r>
              <a:rPr lang="en-US" altLang="zh-CN" sz="2800" b="1" dirty="0" smtClean="0">
                <a:solidFill>
                  <a:srgbClr val="F1AF00"/>
                </a:solidFill>
              </a:rPr>
              <a:t>] </a:t>
            </a:r>
            <a:r>
              <a:rPr lang="en-US" altLang="zh-CN" sz="2800" b="1" dirty="0" smtClean="0"/>
              <a:t>except, except for, besides</a:t>
            </a:r>
            <a:r>
              <a:rPr lang="zh-CN" altLang="en-US" sz="2800" b="1" dirty="0" smtClean="0"/>
              <a:t>与</a:t>
            </a:r>
            <a:r>
              <a:rPr lang="en-US" altLang="zh-CN" sz="2800" b="1" dirty="0" smtClean="0"/>
              <a:t>but</a:t>
            </a:r>
            <a:endParaRPr lang="zh-CN" altLang="zh-CN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95275" y="1883833"/>
          <a:ext cx="8372475" cy="2561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11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except for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除了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，表示除去整体中的某个细节。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His article is well written except for a few spelling mistakes.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除了几处拼写错误外，他的文章写得很好。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723900" y="159436"/>
            <a:ext cx="5457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8625" y="1100667"/>
          <a:ext cx="8277225" cy="5198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7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92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besides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除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之外还有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，包括所除去的事物在内。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Have you got any kinds besides these?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除了这些种类，你们还有别的吗？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2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but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除了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，多用在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every, any, no, all, none 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等不定代词及由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every, any, no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构成的复合不定代词之后。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They all went to the zoo but me.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除了我，他们都去动物园了。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723900" y="159436"/>
            <a:ext cx="5465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678" y="1192993"/>
            <a:ext cx="8196629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We work every day ________ Sunday.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for</a:t>
            </a:r>
            <a:r>
              <a:rPr lang="zh-CN" altLang="en-US" sz="2400" b="1" dirty="0" smtClean="0"/>
              <a:t>　　　　               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except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besides      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among</a:t>
            </a:r>
            <a:endParaRPr lang="zh-CN" altLang="en-US" sz="2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33891" y="139140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6114" y="3400031"/>
            <a:ext cx="7752266" cy="1880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考查介词的辨析。句意：除了周日，我们每天工作。</a:t>
            </a:r>
            <a:r>
              <a:rPr lang="en-US" altLang="en-US" sz="2000" b="1" dirty="0" smtClean="0">
                <a:ea typeface="仿宋" panose="02010609060101010101" charset="-122"/>
              </a:rPr>
              <a:t>for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为了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 </a:t>
            </a:r>
            <a:r>
              <a:rPr lang="en-US" altLang="en-US" sz="2000" b="1" dirty="0" smtClean="0">
                <a:ea typeface="仿宋" panose="02010609060101010101" charset="-122"/>
              </a:rPr>
              <a:t>except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除了，不包括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 </a:t>
            </a:r>
            <a:r>
              <a:rPr lang="en-US" altLang="en-US" sz="2000" b="1" dirty="0" smtClean="0">
                <a:ea typeface="仿宋" panose="02010609060101010101" charset="-122"/>
              </a:rPr>
              <a:t>besides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除了</a:t>
            </a:r>
            <a:r>
              <a:rPr lang="en-US" altLang="en-US" sz="2000" b="1" dirty="0" smtClean="0">
                <a:ea typeface="仿宋" panose="02010609060101010101" charset="-122"/>
              </a:rPr>
              <a:t>……(</a:t>
            </a:r>
            <a:r>
              <a:rPr lang="zh-CN" altLang="en-US" sz="2000" b="1" dirty="0" smtClean="0">
                <a:ea typeface="仿宋" panose="02010609060101010101" charset="-122"/>
              </a:rPr>
              <a:t>还有</a:t>
            </a:r>
            <a:r>
              <a:rPr lang="en-US" altLang="en-US" sz="2000" b="1" dirty="0" smtClean="0">
                <a:ea typeface="仿宋" panose="02010609060101010101" charset="-122"/>
              </a:rPr>
              <a:t>)”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among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在</a:t>
            </a:r>
            <a:r>
              <a:rPr lang="en-US" altLang="en-US" sz="2000" b="1" dirty="0" smtClean="0">
                <a:ea typeface="仿宋" panose="02010609060101010101" charset="-122"/>
              </a:rPr>
              <a:t>……</a:t>
            </a:r>
            <a:r>
              <a:rPr lang="zh-CN" altLang="en-US" sz="2000" b="1" dirty="0" smtClean="0">
                <a:ea typeface="仿宋" panose="02010609060101010101" charset="-122"/>
              </a:rPr>
              <a:t>之间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。根据句意可知是不包括今天，用</a:t>
            </a:r>
            <a:r>
              <a:rPr lang="en-US" altLang="en-US" sz="2000" b="1" dirty="0" smtClean="0">
                <a:ea typeface="仿宋" panose="02010609060101010101" charset="-122"/>
              </a:rPr>
              <a:t>except</a:t>
            </a:r>
            <a:r>
              <a:rPr lang="zh-CN" altLang="en-US" sz="2000" b="1" dirty="0" smtClean="0">
                <a:ea typeface="仿宋" panose="02010609060101010101" charset="-122"/>
              </a:rPr>
              <a:t>。故选</a:t>
            </a:r>
            <a:r>
              <a:rPr lang="en-US" altLang="en-US" sz="2000" b="1" dirty="0" smtClean="0">
                <a:ea typeface="仿宋" panose="02010609060101010101" charset="-122"/>
              </a:rPr>
              <a:t>B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0" name="矩形 9"/>
          <p:cNvSpPr/>
          <p:nvPr/>
        </p:nvSpPr>
        <p:spPr>
          <a:xfrm>
            <a:off x="723900" y="159436"/>
            <a:ext cx="5492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01808" y="2385646"/>
          <a:ext cx="8313568" cy="2810955"/>
        </p:xfrm>
        <a:graphic>
          <a:graphicData uri="http://schemas.openxmlformats.org/drawingml/2006/table">
            <a:tbl>
              <a:tblPr/>
              <a:tblGrid>
                <a:gridCol w="664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9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蛇 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用锁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锁上；被锁上；锁 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3.olive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4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flood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1800506" y="2482335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snake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839445" y="3168135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lock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148401" y="387933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橄榄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164940" y="45778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洪水；水灾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23900" y="159436"/>
            <a:ext cx="5720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43135" y="1763010"/>
            <a:ext cx="8471952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●4    </a:t>
            </a:r>
            <a:r>
              <a:rPr lang="en-US" altLang="en-US" sz="2400" b="1" dirty="0" smtClean="0"/>
              <a:t>To prepare for the flood, Noah made a large ship of wood.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诺亚造了一艘大木船，为这次洪水做准备。　</a:t>
            </a:r>
            <a:endParaRPr lang="zh-CN" altLang="zh-CN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1475" y="3293445"/>
            <a:ext cx="8343900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prepare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筹备；做准备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，表示为即将发生的某件事情制订计划或作出安排等。常用短语：</a:t>
            </a:r>
            <a:r>
              <a:rPr lang="en-US" altLang="en-US" sz="2400" b="1" dirty="0" smtClean="0"/>
              <a:t>________________ (</a:t>
            </a:r>
            <a:r>
              <a:rPr lang="zh-CN" altLang="en-US" sz="2400" b="1" dirty="0" smtClean="0"/>
              <a:t>为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做准备</a:t>
            </a:r>
            <a:r>
              <a:rPr lang="en-US" altLang="en-US" sz="2400" b="1" dirty="0" smtClean="0"/>
              <a:t>)</a:t>
            </a:r>
            <a:r>
              <a:rPr lang="zh-CN" altLang="en-US" sz="2400" b="1" dirty="0" smtClean="0"/>
              <a:t>；</a:t>
            </a:r>
            <a:r>
              <a:rPr lang="en-US" altLang="en-US" sz="2400" b="1" dirty="0" smtClean="0"/>
              <a:t>________________ (</a:t>
            </a:r>
            <a:r>
              <a:rPr lang="zh-CN" altLang="en-US" sz="2400" b="1" dirty="0" smtClean="0"/>
              <a:t>准备做某事</a:t>
            </a:r>
            <a:r>
              <a:rPr lang="en-US" altLang="en-US" sz="2400" b="1" dirty="0" smtClean="0"/>
              <a:t>)</a:t>
            </a:r>
            <a:r>
              <a:rPr lang="zh-CN" altLang="en-US" sz="2400" b="1" dirty="0" smtClean="0"/>
              <a:t>。</a:t>
            </a:r>
            <a:endParaRPr lang="zh-CN" altLang="zh-CN" sz="2400" b="1" dirty="0" smtClean="0"/>
          </a:p>
        </p:txBody>
      </p:sp>
      <p:sp>
        <p:nvSpPr>
          <p:cNvPr id="6" name="矩形 5"/>
          <p:cNvSpPr/>
          <p:nvPr/>
        </p:nvSpPr>
        <p:spPr>
          <a:xfrm>
            <a:off x="2823146" y="4504274"/>
            <a:ext cx="2499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prepare to do </a:t>
            </a:r>
            <a:r>
              <a:rPr lang="en-US" sz="2400" b="1" dirty="0" err="1" smtClean="0">
                <a:solidFill>
                  <a:srgbClr val="FF0000"/>
                </a:solidFill>
              </a:rPr>
              <a:t>sth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89785" y="3904734"/>
            <a:ext cx="1994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prepare for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3900" y="159436"/>
            <a:ext cx="5465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675" y="1565751"/>
            <a:ext cx="8343900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(1)prepare</a:t>
            </a:r>
            <a:r>
              <a:rPr lang="zh-CN" altLang="en-US" sz="2400" b="1" dirty="0" smtClean="0"/>
              <a:t>还可作及物动词，表示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使做好准备；把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预备好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，常用短语为</a:t>
            </a:r>
            <a:r>
              <a:rPr lang="en-US" altLang="en-US" sz="2400" b="1" dirty="0" smtClean="0"/>
              <a:t>prepare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./sb. (for sb./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.)</a:t>
            </a:r>
            <a:r>
              <a:rPr lang="zh-CN" altLang="en-US" sz="2400" b="1" dirty="0" smtClean="0"/>
              <a:t>，表示</a:t>
            </a:r>
            <a:r>
              <a:rPr lang="en-US" altLang="en-US" sz="2400" b="1" dirty="0" smtClean="0"/>
              <a:t>“(</a:t>
            </a:r>
            <a:r>
              <a:rPr lang="zh-CN" altLang="en-US" sz="2400" b="1" dirty="0" smtClean="0"/>
              <a:t>为</a:t>
            </a:r>
            <a:r>
              <a:rPr lang="en-US" altLang="en-US" sz="2400" b="1" dirty="0" smtClean="0"/>
              <a:t>……)</a:t>
            </a:r>
            <a:r>
              <a:rPr lang="zh-CN" altLang="en-US" sz="2400" b="1" dirty="0" smtClean="0"/>
              <a:t>准备</a:t>
            </a:r>
            <a:r>
              <a:rPr lang="en-US" altLang="en-US" sz="2400" b="1" dirty="0" smtClean="0"/>
              <a:t>……”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(2)prepare</a:t>
            </a:r>
            <a:r>
              <a:rPr lang="zh-CN" altLang="en-US" sz="2400" b="1" dirty="0" smtClean="0"/>
              <a:t>的名词形式为</a:t>
            </a:r>
            <a:r>
              <a:rPr lang="en-US" altLang="en-US" sz="2400" b="1" dirty="0" smtClean="0"/>
              <a:t>preparation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准备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  <a:endParaRPr lang="zh-CN" altLang="zh-CN" sz="2400" b="1" dirty="0" smtClean="0"/>
          </a:p>
        </p:txBody>
      </p:sp>
      <p:sp>
        <p:nvSpPr>
          <p:cNvPr id="6" name="矩形 5"/>
          <p:cNvSpPr/>
          <p:nvPr/>
        </p:nvSpPr>
        <p:spPr>
          <a:xfrm>
            <a:off x="723900" y="159436"/>
            <a:ext cx="5439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0661" y="1131872"/>
            <a:ext cx="83050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(1)Lucy is well ________ the test, so she will get a good mark, I  think.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preparing</a:t>
            </a:r>
            <a:r>
              <a:rPr lang="zh-CN" altLang="en-US" sz="2400" b="1" dirty="0" smtClean="0"/>
              <a:t>                  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preparing for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prepared</a:t>
            </a:r>
            <a:r>
              <a:rPr lang="zh-CN" altLang="en-US" sz="2400" b="1" dirty="0" smtClean="0"/>
              <a:t>                   </a:t>
            </a:r>
            <a:r>
              <a:rPr lang="en-US" altLang="zh-CN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prepared for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3136137" y="128522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94" y="3973455"/>
            <a:ext cx="8084527" cy="9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考查动词词组。句意：</a:t>
            </a:r>
            <a:r>
              <a:rPr lang="en-US" altLang="en-US" sz="2000" b="1" dirty="0" smtClean="0">
                <a:ea typeface="仿宋" panose="02010609060101010101" charset="-122"/>
              </a:rPr>
              <a:t>Lucy </a:t>
            </a:r>
            <a:r>
              <a:rPr lang="zh-CN" altLang="en-US" sz="2000" b="1" dirty="0" smtClean="0">
                <a:ea typeface="仿宋" panose="02010609060101010101" charset="-122"/>
              </a:rPr>
              <a:t>已经为考试做好了准备。</a:t>
            </a:r>
            <a:r>
              <a:rPr lang="en-US" altLang="en-US" sz="2000" b="1" dirty="0" smtClean="0">
                <a:ea typeface="仿宋" panose="02010609060101010101" charset="-122"/>
              </a:rPr>
              <a:t>be well prepared for </a:t>
            </a:r>
            <a:r>
              <a:rPr lang="en-US" altLang="en-US" sz="2000" b="1" dirty="0" err="1" smtClean="0">
                <a:ea typeface="仿宋" panose="02010609060101010101" charset="-122"/>
              </a:rPr>
              <a:t>sth</a:t>
            </a:r>
            <a:r>
              <a:rPr lang="en-US" altLang="en-US" sz="2000" b="1" dirty="0" smtClean="0">
                <a:ea typeface="仿宋" panose="02010609060101010101" charset="-122"/>
              </a:rPr>
              <a:t>.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为某事准备充分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。故选</a:t>
            </a:r>
            <a:r>
              <a:rPr lang="en-US" altLang="en-US" sz="2000" b="1" dirty="0" smtClean="0">
                <a:ea typeface="仿宋" panose="02010609060101010101" charset="-122"/>
              </a:rPr>
              <a:t>D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0" name="矩形 9"/>
          <p:cNvSpPr/>
          <p:nvPr/>
        </p:nvSpPr>
        <p:spPr>
          <a:xfrm>
            <a:off x="723900" y="159436"/>
            <a:ext cx="5536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8877" y="2067699"/>
            <a:ext cx="8504637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(2)2018·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宿迁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Before travelling, my mother often ________(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准备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) everything well.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(3)2018·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荆门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Careful ____________(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准备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)for the exam is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necessary for us students.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</a:p>
        </p:txBody>
      </p:sp>
      <p:sp>
        <p:nvSpPr>
          <p:cNvPr id="6" name="矩形 5"/>
          <p:cNvSpPr/>
          <p:nvPr/>
        </p:nvSpPr>
        <p:spPr>
          <a:xfrm>
            <a:off x="6987037" y="2173070"/>
            <a:ext cx="1335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prepares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75012" y="3240953"/>
            <a:ext cx="1751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preparation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3900" y="159436"/>
            <a:ext cx="5457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71710" y="1286160"/>
            <a:ext cx="8471952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●5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In the evening, the dove came back with a green olive branch in its mouth.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傍晚，那只鸽子叼着一枝绿色的橄榄枝回来了。</a:t>
            </a:r>
            <a:endParaRPr lang="zh-CN" altLang="zh-CN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0050" y="3191350"/>
            <a:ext cx="8343900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zh-CN" altLang="en-US" sz="2400" b="1" dirty="0" smtClean="0"/>
              <a:t>句中</a:t>
            </a:r>
            <a:r>
              <a:rPr lang="en-US" altLang="en-US" sz="2400" b="1" dirty="0" smtClean="0"/>
              <a:t>“with a green olive branch in its mouth”</a:t>
            </a:r>
            <a:r>
              <a:rPr lang="zh-CN" altLang="en-US" sz="2400" b="1" dirty="0" smtClean="0"/>
              <a:t>是介词</a:t>
            </a:r>
            <a:r>
              <a:rPr lang="en-US" altLang="en-US" sz="2400" b="1" dirty="0" smtClean="0"/>
              <a:t>with</a:t>
            </a:r>
            <a:r>
              <a:rPr lang="zh-CN" altLang="en-US" sz="2400" b="1" dirty="0" smtClean="0"/>
              <a:t>的复合结构，作伴随状语。</a:t>
            </a:r>
            <a:endParaRPr lang="zh-CN" altLang="zh-CN" sz="2400" b="1" dirty="0" smtClean="0"/>
          </a:p>
        </p:txBody>
      </p:sp>
      <p:sp>
        <p:nvSpPr>
          <p:cNvPr id="6" name="矩形 5"/>
          <p:cNvSpPr/>
          <p:nvPr/>
        </p:nvSpPr>
        <p:spPr>
          <a:xfrm>
            <a:off x="723900" y="159436"/>
            <a:ext cx="5773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675" y="1235551"/>
            <a:ext cx="8343900" cy="445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……with </a:t>
            </a:r>
            <a:r>
              <a:rPr lang="zh-CN" altLang="en-US" sz="2400" b="1" dirty="0" smtClean="0"/>
              <a:t>结构在句中作状语，当表示时间、条件、原因时，一般放在句子前面，并用逗号与句子隔开；表示方式和伴随状态时，一般放在句子后面</a:t>
            </a:r>
            <a:r>
              <a:rPr lang="en-US" altLang="zh-CN" sz="2400" b="1" dirty="0" smtClean="0"/>
              <a:t>,</a:t>
            </a:r>
            <a:r>
              <a:rPr lang="zh-CN" altLang="en-US" sz="2400" b="1" dirty="0" smtClean="0"/>
              <a:t>用逗号隔开。若</a:t>
            </a:r>
            <a:r>
              <a:rPr lang="en-US" altLang="en-US" sz="2400" b="1" dirty="0" smtClean="0"/>
              <a:t>with</a:t>
            </a:r>
            <a:r>
              <a:rPr lang="zh-CN" altLang="en-US" sz="2400" b="1" dirty="0" smtClean="0"/>
              <a:t>结构作定语，则放在所修饰的名词之后，一般不用逗号隔开。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With prices of houses going up so fast, we can't afford the house.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由于房价上涨很快，我们买不起房了。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作原因状语</a:t>
            </a:r>
            <a:r>
              <a:rPr lang="en-US" altLang="en-US" sz="2400" b="1" dirty="0" smtClean="0"/>
              <a:t>)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endParaRPr lang="zh-CN" altLang="zh-CN" sz="2400" b="1" dirty="0" smtClean="0"/>
          </a:p>
        </p:txBody>
      </p:sp>
      <p:sp>
        <p:nvSpPr>
          <p:cNvPr id="6" name="矩形 5"/>
          <p:cNvSpPr/>
          <p:nvPr/>
        </p:nvSpPr>
        <p:spPr>
          <a:xfrm>
            <a:off x="723900" y="159436"/>
            <a:ext cx="5457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0722" y="1158377"/>
            <a:ext cx="8305067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5.Everyone is born________ the ability to learn.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at</a:t>
            </a:r>
            <a:r>
              <a:rPr lang="zh-CN" altLang="en-US" sz="2400" b="1" dirty="0" smtClean="0"/>
              <a:t>　　　　             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on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with           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in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3126197" y="131172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861" y="3466008"/>
            <a:ext cx="8084527" cy="9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考查介词的辨析。句意：每个人生来具有学习的能力。介词</a:t>
            </a:r>
            <a:r>
              <a:rPr lang="en-US" altLang="en-US" sz="2000" b="1" dirty="0" smtClean="0">
                <a:ea typeface="仿宋" panose="02010609060101010101" charset="-122"/>
              </a:rPr>
              <a:t>with</a:t>
            </a:r>
            <a:r>
              <a:rPr lang="zh-CN" altLang="en-US" sz="2000" b="1" dirty="0" smtClean="0">
                <a:ea typeface="仿宋" panose="02010609060101010101" charset="-122"/>
              </a:rPr>
              <a:t>表示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带着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，符合句意。</a:t>
            </a:r>
          </a:p>
        </p:txBody>
      </p:sp>
      <p:sp>
        <p:nvSpPr>
          <p:cNvPr id="10" name="矩形 9"/>
          <p:cNvSpPr/>
          <p:nvPr/>
        </p:nvSpPr>
        <p:spPr>
          <a:xfrm>
            <a:off x="723900" y="159436"/>
            <a:ext cx="5439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43135" y="1857661"/>
            <a:ext cx="8471952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●6 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Since then, people have always taken the dove and the olive branch as symbols of peace.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从那时起，人们总是把鸽子和橄榄枝作为和平的象征。</a:t>
            </a:r>
            <a:endParaRPr lang="zh-CN" altLang="zh-CN" sz="24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723900" y="159436"/>
            <a:ext cx="5474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1134900"/>
            <a:ext cx="8343900" cy="4454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(1)since then </a:t>
            </a:r>
            <a:r>
              <a:rPr lang="zh-CN" altLang="en-US" sz="2400" b="1" dirty="0" smtClean="0"/>
              <a:t>表示从</a:t>
            </a:r>
            <a:r>
              <a:rPr lang="en-US" altLang="en-US" sz="2400" b="1" dirty="0" smtClean="0"/>
              <a:t>____________</a:t>
            </a:r>
            <a:r>
              <a:rPr lang="zh-CN" altLang="en-US" sz="2400" b="1" dirty="0" smtClean="0"/>
              <a:t>某一时间点延续到说话时，强调到目前为止一直进行的动作或保持的状态，所以句中谓语动词常用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时态。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He has written more than 10 books since then.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从那时以来，他已经写了十多本书了。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(2)take…as…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“______________”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We shouldn't take the college entrance exam as an ending.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我们不应该把高考当作终点。</a:t>
            </a:r>
            <a:endParaRPr lang="zh-CN" altLang="zh-CN" sz="2400" b="1" dirty="0" smtClean="0"/>
          </a:p>
        </p:txBody>
      </p:sp>
      <p:sp>
        <p:nvSpPr>
          <p:cNvPr id="6" name="矩形 5"/>
          <p:cNvSpPr/>
          <p:nvPr/>
        </p:nvSpPr>
        <p:spPr>
          <a:xfrm>
            <a:off x="2514856" y="3933066"/>
            <a:ext cx="2962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　把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作为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329626" y="11361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过去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07442" y="2276902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现在完成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3900" y="159436"/>
            <a:ext cx="5571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1258" y="2139435"/>
            <a:ext cx="8305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6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My brother left school in 2005, and since then he ________ (live) in Beijing. 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7291125" y="2146804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has lived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3900" y="159436"/>
            <a:ext cx="5632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14351" y="1751406"/>
          <a:ext cx="8172450" cy="3542475"/>
        </p:xfrm>
        <a:graphic>
          <a:graphicData uri="http://schemas.openxmlformats.org/drawingml/2006/table">
            <a:tbl>
              <a:tblPr/>
              <a:tblGrid>
                <a:gridCol w="1144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8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在世界上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．为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做准备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．飞出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．从那以后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．很久很久以前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379517" y="1860035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the world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52922" y="2571235"/>
            <a:ext cx="1992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prepare for…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56597" y="3231634"/>
            <a:ext cx="1364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fly out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44497" y="3917435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since then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40827" y="4577835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long, long time ago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3900" y="159436"/>
            <a:ext cx="58263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61951" y="1673238"/>
          <a:ext cx="8258175" cy="3542475"/>
        </p:xfrm>
        <a:graphic>
          <a:graphicData uri="http://schemas.openxmlformats.org/drawingml/2006/table">
            <a:tbl>
              <a:tblPr/>
              <a:tblGrid>
                <a:gridCol w="115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1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在地球上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float on… 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take…as… 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symbol of… 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 adapted from…  ____________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074810" y="1758435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 the earth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54728" y="2456935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在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上漂泊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68190" y="3142735"/>
            <a:ext cx="2343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把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作为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84214" y="3853935"/>
            <a:ext cx="1728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的象征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502257" y="4514335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从</a:t>
            </a:r>
            <a:r>
              <a:rPr lang="en-US" sz="2400" b="1" dirty="0" smtClean="0">
                <a:solidFill>
                  <a:srgbClr val="FF0000"/>
                </a:solidFill>
              </a:rPr>
              <a:t>/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由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改编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3900" y="159436"/>
            <a:ext cx="5509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2739421" y="3260454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47639" y="1531835"/>
          <a:ext cx="8468436" cy="4277678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有许多战争、谎言和偷盗。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was a lot of________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and ________.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．这使得上帝非常生气。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________ God very angry.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．除了你和你的家人之外，每个人都将死去。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Everyone will die—all________ you and your family.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6518953" y="2291835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stealing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02121" y="2317235"/>
            <a:ext cx="1287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fighting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01067" y="2317235"/>
            <a:ext cx="833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lying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57749" y="3714235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made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14777" y="5085835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except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3900" y="159436"/>
            <a:ext cx="55010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38114" y="1493735"/>
          <a:ext cx="8468436" cy="3405315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．诺亚造了一艘大木船，为这次洪水做准备。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 ________ ________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Noah made a large ship of wood.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．傍晚，那只鸽子叼着一枝绿色的橄榄枝回来了。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the evening, the dove came back ________ a green olive branch ________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031808" y="2048302"/>
            <a:ext cx="6165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          prepare         for          the           flood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33692" y="4381420"/>
            <a:ext cx="3836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                  its          mouth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32905" y="3892428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with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3900" y="159436"/>
            <a:ext cx="5483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5738" y="1747735"/>
          <a:ext cx="8377262" cy="2575560"/>
        </p:xfrm>
        <a:graphic>
          <a:graphicData uri="http://schemas.openxmlformats.org/drawingml/2006/table">
            <a:tbl>
              <a:tblPr/>
              <a:tblGrid>
                <a:gridCol w="56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8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．从那时起，人们总是把鸽子和橄榄枝作为和平的象征。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people have always________ the dove and the olive branch ________ symbols of peace.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4747706" y="3343702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as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86945" y="2888735"/>
            <a:ext cx="2313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Since           then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65233" y="2888735"/>
            <a:ext cx="997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taken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3900" y="159436"/>
            <a:ext cx="5541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3669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29"/>
            <a:ext cx="8327572" cy="65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b="1" dirty="0" smtClean="0"/>
              <a:t>lock v. (</a:t>
            </a:r>
            <a:r>
              <a:rPr lang="zh-CN" altLang="en-US" sz="2800" b="1" dirty="0" smtClean="0"/>
              <a:t>用锁</a:t>
            </a:r>
            <a:r>
              <a:rPr lang="en-US" altLang="zh-CN" sz="2800" b="1" dirty="0" smtClean="0"/>
              <a:t>)</a:t>
            </a:r>
            <a:r>
              <a:rPr lang="zh-CN" altLang="en-US" sz="2800" b="1" dirty="0" smtClean="0"/>
              <a:t>锁上；被锁上　</a:t>
            </a:r>
            <a:r>
              <a:rPr lang="en-US" altLang="zh-CN" sz="2800" b="1" dirty="0" smtClean="0"/>
              <a:t>n. </a:t>
            </a:r>
            <a:r>
              <a:rPr lang="zh-CN" altLang="en-US" sz="2800" b="1" dirty="0" smtClean="0"/>
              <a:t>锁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6315" y="3120574"/>
            <a:ext cx="8186057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He put two animals of every kind—elephants, giraffes, dogs, doves, snakes and even ants—on the ship and </a:t>
            </a:r>
            <a:r>
              <a:rPr lang="en-US" altLang="zh-CN" sz="2400" b="1" i="1" dirty="0" smtClean="0"/>
              <a:t>locked</a:t>
            </a:r>
            <a:r>
              <a:rPr lang="en-US" altLang="zh-CN" sz="2400" b="1" dirty="0" smtClean="0"/>
              <a:t> the door.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他把一对对动物</a:t>
            </a:r>
            <a:r>
              <a:rPr lang="en-US" altLang="zh-CN" sz="2400" b="1" dirty="0" smtClean="0"/>
              <a:t>——</a:t>
            </a:r>
            <a:r>
              <a:rPr lang="zh-CN" altLang="en-US" sz="2400" b="1" dirty="0" smtClean="0"/>
              <a:t>大象、长颈鹿、狗、鸽子、蛇甚至蚂蚁放在船上并锁上了门。</a:t>
            </a:r>
            <a:endParaRPr lang="zh-CN" altLang="zh-CN" sz="2400" b="1" dirty="0"/>
          </a:p>
        </p:txBody>
      </p:sp>
      <p:sp>
        <p:nvSpPr>
          <p:cNvPr id="13" name="矩形 12"/>
          <p:cNvSpPr/>
          <p:nvPr/>
        </p:nvSpPr>
        <p:spPr>
          <a:xfrm>
            <a:off x="723900" y="159436"/>
            <a:ext cx="5536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20237" y="1466993"/>
            <a:ext cx="833323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lock </a:t>
            </a:r>
            <a:r>
              <a:rPr lang="zh-CN" altLang="en-US" sz="2400" b="1" dirty="0" smtClean="0"/>
              <a:t>在这里用作动词，意为“锁上”；它还可以用作名词，意为“锁”。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There is a lock hanging on the handle of the door.</a:t>
            </a:r>
            <a:r>
              <a:rPr lang="zh-CN" altLang="en-US" sz="2400" b="1" dirty="0" smtClean="0"/>
              <a:t>门把手上挂着一把锁。</a:t>
            </a:r>
            <a:endParaRPr lang="en-US" altLang="zh-CN" sz="24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504825" y="4008735"/>
            <a:ext cx="8153400" cy="113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b="1" dirty="0" smtClean="0"/>
              <a:t>英语中还有很多类似的单词，既可以用作动词，也可以用作名词，如：</a:t>
            </a:r>
            <a:r>
              <a:rPr lang="en-US" altLang="en-US" sz="2400" b="1" dirty="0" smtClean="0"/>
              <a:t>cover, wish </a:t>
            </a:r>
            <a:r>
              <a:rPr lang="zh-CN" altLang="en-US" sz="2400" b="1" dirty="0" smtClean="0"/>
              <a:t>等。</a:t>
            </a:r>
            <a:endParaRPr lang="en-US" altLang="zh-CN" sz="2400" b="1" dirty="0" smtClean="0"/>
          </a:p>
        </p:txBody>
      </p:sp>
      <p:sp>
        <p:nvSpPr>
          <p:cNvPr id="8" name="矩形 7"/>
          <p:cNvSpPr/>
          <p:nvPr/>
        </p:nvSpPr>
        <p:spPr>
          <a:xfrm>
            <a:off x="723900" y="159436"/>
            <a:ext cx="5465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 </a:t>
            </a:r>
            <a:r>
              <a:rPr lang="zh-CN" altLang="zh-CN" sz="1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Dove and the Olive 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1869</Words>
  <Application>Microsoft Office PowerPoint</Application>
  <PresentationFormat>全屏显示(4:3)</PresentationFormat>
  <Paragraphs>210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363945A173EB449FBA5A9F3F6FD015AF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