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4"/>
  </p:notesMasterIdLst>
  <p:handoutMasterIdLst>
    <p:handoutMasterId r:id="rId55"/>
  </p:handoutMasterIdLst>
  <p:sldIdLst>
    <p:sldId id="257" r:id="rId2"/>
    <p:sldId id="281" r:id="rId3"/>
    <p:sldId id="282" r:id="rId4"/>
    <p:sldId id="283" r:id="rId5"/>
    <p:sldId id="284" r:id="rId6"/>
    <p:sldId id="285" r:id="rId7"/>
    <p:sldId id="263" r:id="rId8"/>
    <p:sldId id="327" r:id="rId9"/>
    <p:sldId id="264" r:id="rId10"/>
    <p:sldId id="265" r:id="rId11"/>
    <p:sldId id="288" r:id="rId12"/>
    <p:sldId id="269" r:id="rId13"/>
    <p:sldId id="270" r:id="rId14"/>
    <p:sldId id="299" r:id="rId15"/>
    <p:sldId id="316" r:id="rId16"/>
    <p:sldId id="275" r:id="rId17"/>
    <p:sldId id="276" r:id="rId18"/>
    <p:sldId id="277" r:id="rId19"/>
    <p:sldId id="319" r:id="rId20"/>
    <p:sldId id="320" r:id="rId21"/>
    <p:sldId id="304" r:id="rId22"/>
    <p:sldId id="328" r:id="rId23"/>
    <p:sldId id="329" r:id="rId24"/>
    <p:sldId id="330" r:id="rId25"/>
    <p:sldId id="331" r:id="rId26"/>
    <p:sldId id="333" r:id="rId27"/>
    <p:sldId id="334" r:id="rId28"/>
    <p:sldId id="332" r:id="rId29"/>
    <p:sldId id="318" r:id="rId30"/>
    <p:sldId id="310" r:id="rId31"/>
    <p:sldId id="311" r:id="rId32"/>
    <p:sldId id="312" r:id="rId33"/>
    <p:sldId id="313" r:id="rId34"/>
    <p:sldId id="306" r:id="rId35"/>
    <p:sldId id="314" r:id="rId36"/>
    <p:sldId id="315" r:id="rId37"/>
    <p:sldId id="321" r:id="rId38"/>
    <p:sldId id="336" r:id="rId39"/>
    <p:sldId id="337" r:id="rId40"/>
    <p:sldId id="338" r:id="rId41"/>
    <p:sldId id="307" r:id="rId42"/>
    <p:sldId id="322" r:id="rId43"/>
    <p:sldId id="309" r:id="rId44"/>
    <p:sldId id="323" r:id="rId45"/>
    <p:sldId id="324" r:id="rId46"/>
    <p:sldId id="325" r:id="rId47"/>
    <p:sldId id="326" r:id="rId48"/>
    <p:sldId id="295" r:id="rId49"/>
    <p:sldId id="297" r:id="rId50"/>
    <p:sldId id="296" r:id="rId51"/>
    <p:sldId id="291" r:id="rId52"/>
    <p:sldId id="290" r:id="rId53"/>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ECFF"/>
    <a:srgbClr val="FF0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100" d="100"/>
          <a:sy n="100" d="100"/>
        </p:scale>
        <p:origin x="-294" y="-264"/>
      </p:cViewPr>
      <p:guideLst>
        <p:guide orient="horz" pos="2160"/>
        <p:guide pos="2880"/>
      </p:guideLst>
    </p:cSldViewPr>
  </p:slideViewPr>
  <p:notesTextViewPr>
    <p:cViewPr>
      <p:scale>
        <a:sx n="100" d="100"/>
        <a:sy n="100" d="100"/>
      </p:scale>
      <p:origin x="0" y="0"/>
    </p:cViewPr>
  </p:notesTextViewPr>
  <p:sorterViewPr>
    <p:cViewPr>
      <p:scale>
        <a:sx n="68" d="100"/>
        <a:sy n="68"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48291DD1-8B14-4527-92B2-614225A741FC}" type="datetimeFigureOut">
              <a:rPr lang="zh-CN" altLang="en-US"/>
              <a:t>2023-01-17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30F075DD-FAA0-4B4E-B943-15F8CCEFE966}"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427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25604"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40FE07A2-7C09-4C8A-AE9E-61064CA36D27}" type="slidenum">
              <a:rPr lang="zh-CN" altLang="en-US" smtClean="0"/>
              <a:t>1</a:t>
            </a:fld>
            <a:endParaRPr lang="en-US" altLang="zh-CN" smtClean="0"/>
          </a:p>
        </p:txBody>
      </p:sp>
      <p:sp>
        <p:nvSpPr>
          <p:cNvPr id="25605" name="页脚占位符 4"/>
          <p:cNvSpPr>
            <a:spLocks noGrp="1"/>
          </p:cNvSpPr>
          <p:nvPr>
            <p:ph type="ftr" sz="quarter" idx="4"/>
          </p:nvPr>
        </p:nvSpPr>
        <p:spPr bwMode="auto">
          <a:ln>
            <a:miter lim="800000"/>
          </a:ln>
        </p:spPr>
        <p:txBody>
          <a:bodyPr wrap="square" numCol="1" anchorCtr="0" compatLnSpc="1"/>
          <a:lstStyle/>
          <a:p>
            <a:pPr fontAlgn="base">
              <a:spcBef>
                <a:spcPct val="0"/>
              </a:spcBef>
              <a:spcAft>
                <a:spcPct val="0"/>
              </a:spcAft>
              <a:defRPr/>
            </a:pPr>
            <a:r>
              <a:rPr lang="en-US" altLang="zh-CN" smtClean="0"/>
              <a:t>www.enteacher.cn</a:t>
            </a:r>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30F075DD-FAA0-4B4E-B943-15F8CCEFE966}" type="slidenum">
              <a:rPr lang="zh-CN" altLang="en-US" smtClean="0"/>
              <a:t>6</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BF52D546-921A-442D-BE2D-C03D619DA3C2}" type="datetimeFigureOut">
              <a:rPr lang="zh-CN" altLang="en-US"/>
              <a:t>2023-01-17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BB382E7-2FF7-45A8-BC3C-7B921717ACB0}" type="slidenum">
              <a:rPr lang="zh-CN" altLang="en-US"/>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F4F80CBA-755F-487E-AEAC-B80D9CD05865}" type="datetimeFigureOut">
              <a:rPr lang="zh-CN" altLang="en-US"/>
              <a:t>2023-01-17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63804316-8628-40E6-90E6-44AE3FFB90F1}" type="slidenum">
              <a:rPr lang="zh-CN" altLang="en-US"/>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1947878F-B6F9-4469-A5BE-113AEF380F71}" type="datetimeFigureOut">
              <a:rPr lang="zh-CN" altLang="en-US"/>
              <a:t>2023-01-17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367E3AB-D06C-49AF-850D-5FC222C87E66}" type="slidenum">
              <a:rPr lang="zh-CN" altLang="en-US"/>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2D46CF61-4AEE-42EB-83E5-0DF7EEA82D4D}" type="datetimeFigureOut">
              <a:rPr lang="zh-CN" altLang="en-US"/>
              <a:t>2023-01-17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55A267A-A2ED-432B-A2EE-51CD587E6923}" type="slidenum">
              <a:rPr lang="zh-CN" altLang="en-US"/>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85800" y="400050"/>
            <a:ext cx="7772400" cy="116205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685800" y="1790700"/>
            <a:ext cx="7772400" cy="4095750"/>
          </a:xfrm>
        </p:spPr>
        <p:txBody>
          <a:bodyPr rtlCol="0">
            <a:normAutofit/>
          </a:bodyPr>
          <a:lstStyle/>
          <a:p>
            <a:pPr lvl="0"/>
            <a:endParaRPr lang="zh-CN" altLang="en-US" noProof="0" smtClean="0"/>
          </a:p>
        </p:txBody>
      </p:sp>
      <p:sp>
        <p:nvSpPr>
          <p:cNvPr id="4" name="Rectangle 32"/>
          <p:cNvSpPr>
            <a:spLocks noGrp="1" noChangeArrowheads="1"/>
          </p:cNvSpPr>
          <p:nvPr>
            <p:ph type="dt" sz="half" idx="10"/>
          </p:nvPr>
        </p:nvSpPr>
        <p:spPr/>
        <p:txBody>
          <a:bodyPr/>
          <a:lstStyle>
            <a:lvl1pPr>
              <a:defRPr/>
            </a:lvl1pPr>
          </a:lstStyle>
          <a:p>
            <a:pPr>
              <a:defRPr/>
            </a:pPr>
            <a:endParaRPr lang="en-US" altLang="zh-CN"/>
          </a:p>
        </p:txBody>
      </p:sp>
      <p:sp>
        <p:nvSpPr>
          <p:cNvPr id="5" name="Rectangle 33"/>
          <p:cNvSpPr>
            <a:spLocks noGrp="1" noChangeArrowheads="1"/>
          </p:cNvSpPr>
          <p:nvPr>
            <p:ph type="ftr" sz="quarter" idx="11"/>
          </p:nvPr>
        </p:nvSpPr>
        <p:spPr/>
        <p:txBody>
          <a:bodyPr/>
          <a:lstStyle>
            <a:lvl1pPr>
              <a:defRPr/>
            </a:lvl1pPr>
          </a:lstStyle>
          <a:p>
            <a:pPr>
              <a:defRPr/>
            </a:pPr>
            <a:endParaRPr lang="en-US" altLang="zh-CN"/>
          </a:p>
        </p:txBody>
      </p:sp>
      <p:sp>
        <p:nvSpPr>
          <p:cNvPr id="6" name="Rectangle 34"/>
          <p:cNvSpPr>
            <a:spLocks noGrp="1" noChangeArrowheads="1"/>
          </p:cNvSpPr>
          <p:nvPr>
            <p:ph type="sldNum" sz="quarter" idx="12"/>
          </p:nvPr>
        </p:nvSpPr>
        <p:spPr/>
        <p:txBody>
          <a:bodyPr/>
          <a:lstStyle>
            <a:lvl1pPr>
              <a:defRPr/>
            </a:lvl1pPr>
          </a:lstStyle>
          <a:p>
            <a:pPr>
              <a:defRPr/>
            </a:pPr>
            <a:fld id="{FF1E2FCC-BB5C-46BA-978D-43E84EFB8B92}" type="slidenum">
              <a:rPr lang="en-US" altLang="zh-CN"/>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dpi="0" rotWithShape="1">
          <a:blip r:embed="rId2" cstate="email"/>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3C9E8920-8C14-4BBF-A8B6-247AFAC4FC88}" type="datetimeFigureOut">
              <a:rPr lang="zh-CN" altLang="en-US"/>
              <a:t>2023-01-17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8C08D1C-5A9D-42DD-9F03-3D6577B9E46C}" type="slidenum">
              <a:rPr lang="zh-CN" altLang="en-US"/>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4238CDFE-2336-4CCA-9834-97ABAF69E804}" type="datetimeFigureOut">
              <a:rPr lang="zh-CN" altLang="en-US"/>
              <a:t>2023-01-17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C878DDC-C8D6-41A1-AB68-711266EA9001}" type="slidenum">
              <a:rPr lang="zh-CN" altLang="en-US"/>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7122A2C8-650C-4BFC-B8E1-387C3BC7A5FC}" type="datetimeFigureOut">
              <a:rPr lang="zh-CN" altLang="en-US"/>
              <a:t>2023-01-17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27DB2F84-B3CC-4033-AC23-0039A9120C4E}" type="slidenum">
              <a:rPr lang="zh-CN" altLang="en-US"/>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3B96366D-929F-486E-A34F-F68F3B384740}" type="datetimeFigureOut">
              <a:rPr lang="zh-CN" altLang="en-US"/>
              <a:t>2023-01-17</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47F3B165-6919-49C4-9A9C-0CAD2BF8F3D4}" type="slidenum">
              <a:rPr lang="zh-CN" altLang="en-US"/>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1E5C9AFD-F50D-4F44-812E-95FFE073DD26}" type="datetimeFigureOut">
              <a:rPr lang="zh-CN" altLang="en-US"/>
              <a:t>2023-01-17</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7D0720DE-B15F-47AA-B7F2-16220A7C964B}" type="slidenum">
              <a:rPr lang="zh-CN" altLang="en-US"/>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103AA68C-9F9B-4089-978F-BA215F3916EF}" type="datetimeFigureOut">
              <a:rPr lang="zh-CN" altLang="en-US"/>
              <a:t>2023-01-17</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5EF50E3F-20C3-4558-92A5-C1E83B628DEA}" type="slidenum">
              <a:rPr lang="zh-CN" altLang="en-US"/>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D243723F-EB16-4F58-BCB7-F8C607D8646B}" type="datetimeFigureOut">
              <a:rPr lang="zh-CN" altLang="en-US"/>
              <a:t>2023-01-17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1D1B142-7A92-4CDF-BAD9-71163C50A9C3}" type="slidenum">
              <a:rPr lang="zh-CN" altLang="en-US"/>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email"/>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DC875CF7-1CBD-4E84-91EE-EF8BEFB18C28}" type="datetimeFigureOut">
              <a:rPr lang="zh-CN" altLang="en-US"/>
              <a:t>2023-01-17</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023662D6-B4D6-49AF-9602-5B163CF80D1A}"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file:///F:\&#21016;&#34067;&#20029;14-15&#26149;&#23395;&#25945;&#23398;&#20809;&#30424;\&#24352;&#32769;&#24072;\9%20&#24180;&#32423;&#22806;&#30740;&#26032;&#26631;&#20934;&#65288;&#19979;&#20876;&#65289;\Module%205\&#21516;&#27493;&#35838;&#20214;\Unit%201\U1-A6.mp3" TargetMode="External"/><Relationship Id="rId1" Type="http://schemas.microsoft.com/office/2007/relationships/media" Target="file:///F:\&#21016;&#34067;&#20029;14-15&#26149;&#23395;&#25945;&#23398;&#20809;&#30424;\&#24352;&#32769;&#24072;\9%20&#24180;&#32423;&#22806;&#30740;&#26032;&#26631;&#20934;&#65288;&#19979;&#20876;&#65289;\Module%205\&#21516;&#27493;&#35838;&#20214;\Unit%201\U1-A6.mp3" TargetMode="Externa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file:///F:\&#21016;&#34067;&#20029;14-15&#26149;&#23395;&#25945;&#23398;&#20809;&#30424;\&#24352;&#32769;&#24072;\9%20&#24180;&#32423;&#22806;&#30740;&#26032;&#26631;&#20934;&#65288;&#19979;&#20876;&#65289;\Module%205\&#21516;&#27493;&#35838;&#20214;\Unit%201\U1-A7.mp3" TargetMode="External"/><Relationship Id="rId1" Type="http://schemas.microsoft.com/office/2007/relationships/media" Target="file:///F:\&#21016;&#34067;&#20029;14-15&#26149;&#23395;&#25945;&#23398;&#20809;&#30424;\&#24352;&#32769;&#24072;\9%20&#24180;&#32423;&#22806;&#30740;&#26032;&#26631;&#20934;&#65288;&#19979;&#20876;&#65289;\Module%205\&#21516;&#27493;&#35838;&#20214;\Unit%201\U1-A7.mp3" TargetMode="Externa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file:///F:\&#21016;&#34067;&#20029;14-15&#26149;&#23395;&#25945;&#23398;&#20809;&#30424;\&#24352;&#32769;&#24072;\9%20&#24180;&#32423;&#22806;&#30740;&#26032;&#26631;&#20934;&#65288;&#19979;&#20876;&#65289;zhang\Module%205\&#21516;&#27493;&#35838;&#20214;\Unit%201\U1-A3.mp3" TargetMode="External"/><Relationship Id="rId1" Type="http://schemas.microsoft.com/office/2007/relationships/media" Target="file:///F:\&#21016;&#34067;&#20029;14-15&#26149;&#23395;&#25945;&#23398;&#20809;&#30424;\&#24352;&#32769;&#24072;\9%20&#24180;&#32423;&#22806;&#30740;&#26032;&#26631;&#20934;&#65288;&#19979;&#20876;&#65289;zhang\Module%205\&#21516;&#27493;&#35838;&#20214;\Unit%201\U1-A3.mp3" TargetMode="Externa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13.xml"/><Relationship Id="rId4" Type="http://schemas.openxmlformats.org/officeDocument/2006/relationships/image" Target="../media/image8.w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wmf"/><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file:///F:\&#21016;&#34067;&#20029;14-15&#26149;&#23395;&#25945;&#23398;&#20809;&#30424;\&#24352;&#32769;&#24072;\9%20&#24180;&#32423;&#22806;&#30740;&#26032;&#26631;&#20934;&#65288;&#19979;&#20876;&#65289;\Module%205\&#21516;&#27493;&#35838;&#20214;\Unit%201\U1-A2.mp3" TargetMode="External"/><Relationship Id="rId1" Type="http://schemas.microsoft.com/office/2007/relationships/media" Target="file:///F:\&#21016;&#34067;&#20029;14-15&#26149;&#23395;&#25945;&#23398;&#20809;&#30424;\&#24352;&#32769;&#24072;\9%20&#24180;&#32423;&#22806;&#30740;&#26032;&#26631;&#20934;&#65288;&#19979;&#20876;&#65289;\Module%205\&#21516;&#27493;&#35838;&#20214;\Unit%201\U1-A2.mp3" TargetMode="Externa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395639" y="2564904"/>
            <a:ext cx="8496944"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5400" b="1" dirty="0">
                <a:solidFill>
                  <a:srgbClr val="0000FF"/>
                </a:solidFill>
                <a:latin typeface="Times New Roman" panose="02020603050405020304" pitchFamily="18" charset="0"/>
              </a:rPr>
              <a:t>Unit </a:t>
            </a:r>
            <a:r>
              <a:rPr lang="en-US" altLang="zh-CN" sz="5400" b="1" dirty="0" smtClean="0">
                <a:solidFill>
                  <a:srgbClr val="0000FF"/>
                </a:solidFill>
                <a:latin typeface="Times New Roman" panose="02020603050405020304" pitchFamily="18" charset="0"/>
              </a:rPr>
              <a:t>1  We’d </a:t>
            </a:r>
            <a:r>
              <a:rPr lang="en-US" altLang="zh-CN" sz="5400" b="1" dirty="0">
                <a:solidFill>
                  <a:srgbClr val="0000FF"/>
                </a:solidFill>
                <a:latin typeface="Times New Roman" panose="02020603050405020304" pitchFamily="18" charset="0"/>
              </a:rPr>
              <a:t>better get you </a:t>
            </a:r>
          </a:p>
          <a:p>
            <a:pPr algn="ctr" eaLnBrk="1" hangingPunct="1"/>
            <a:r>
              <a:rPr lang="en-US" altLang="zh-CN" sz="5400" b="1" dirty="0">
                <a:solidFill>
                  <a:srgbClr val="0000FF"/>
                </a:solidFill>
                <a:latin typeface="Times New Roman" panose="02020603050405020304" pitchFamily="18" charset="0"/>
              </a:rPr>
              <a:t>to hospital.</a:t>
            </a:r>
          </a:p>
        </p:txBody>
      </p:sp>
      <p:sp>
        <p:nvSpPr>
          <p:cNvPr id="3075" name="WordArt 6"/>
          <p:cNvSpPr>
            <a:spLocks noChangeArrowheads="1" noChangeShapeType="1" noTextEdit="1"/>
          </p:cNvSpPr>
          <p:nvPr/>
        </p:nvSpPr>
        <p:spPr bwMode="auto">
          <a:xfrm>
            <a:off x="2096714" y="764704"/>
            <a:ext cx="5047804" cy="1296144"/>
          </a:xfrm>
          <a:prstGeom prst="rect">
            <a:avLst/>
          </a:prstGeom>
        </p:spPr>
        <p:txBody>
          <a:bodyPr wrap="none" fromWordArt="1">
            <a:prstTxWarp prst="textPlain">
              <a:avLst>
                <a:gd name="adj" fmla="val 50000"/>
              </a:avLst>
            </a:prstTxWarp>
          </a:bodyPr>
          <a:lstStyle/>
          <a:p>
            <a:pPr algn="ctr"/>
            <a:r>
              <a:rPr lang="en-US" altLang="zh-CN" sz="3600" kern="10" dirty="0">
                <a:ln w="9525">
                  <a:solidFill>
                    <a:srgbClr val="CC0000"/>
                  </a:solidFill>
                  <a:round/>
                </a:ln>
                <a:solidFill>
                  <a:srgbClr val="CC0000"/>
                </a:solidFill>
                <a:effectLst>
                  <a:outerShdw dist="563972" dir="14049741" sx="125000" sy="125000" algn="tl" rotWithShape="0">
                    <a:srgbClr val="C7DFD3">
                      <a:alpha val="79999"/>
                    </a:srgbClr>
                  </a:outerShdw>
                </a:effectLst>
                <a:latin typeface="Arial Black" panose="020B0A04020102020204"/>
              </a:rPr>
              <a:t>Module 5</a:t>
            </a:r>
          </a:p>
          <a:p>
            <a:pPr algn="ctr"/>
            <a:r>
              <a:rPr lang="en-US" altLang="zh-CN" sz="3600" kern="10" dirty="0">
                <a:ln w="9525">
                  <a:solidFill>
                    <a:srgbClr val="CC0000"/>
                  </a:solidFill>
                  <a:round/>
                </a:ln>
                <a:solidFill>
                  <a:srgbClr val="CC0000"/>
                </a:solidFill>
                <a:effectLst>
                  <a:outerShdw dist="563972" dir="14049741" sx="125000" sy="125000" algn="tl" rotWithShape="0">
                    <a:srgbClr val="C7DFD3">
                      <a:alpha val="79999"/>
                    </a:srgbClr>
                  </a:outerShdw>
                </a:effectLst>
                <a:latin typeface="Arial Black" panose="020B0A04020102020204"/>
              </a:rPr>
              <a:t>Look after yourself</a:t>
            </a:r>
            <a:endParaRPr lang="zh-CN" altLang="en-US" sz="3600" kern="10" dirty="0">
              <a:ln w="9525">
                <a:solidFill>
                  <a:srgbClr val="CC0000"/>
                </a:solidFill>
                <a:round/>
              </a:ln>
              <a:solidFill>
                <a:srgbClr val="CC0000"/>
              </a:solidFill>
              <a:effectLst>
                <a:outerShdw dist="563972" dir="14049741" sx="125000" sy="125000" algn="tl" rotWithShape="0">
                  <a:srgbClr val="C7DFD3">
                    <a:alpha val="79999"/>
                  </a:srgbClr>
                </a:outerShdw>
              </a:effectLst>
              <a:latin typeface="Arial Black" panose="020B0A04020102020204"/>
            </a:endParaRPr>
          </a:p>
        </p:txBody>
      </p:sp>
      <p:sp>
        <p:nvSpPr>
          <p:cNvPr id="4" name="矩形 3"/>
          <p:cNvSpPr/>
          <p:nvPr/>
        </p:nvSpPr>
        <p:spPr>
          <a:xfrm>
            <a:off x="2843527" y="5733256"/>
            <a:ext cx="3554179" cy="532453"/>
          </a:xfrm>
          <a:prstGeom prst="rect">
            <a:avLst/>
          </a:prstGeom>
        </p:spPr>
        <p:txBody>
          <a:bodyPr wrap="none">
            <a:spAutoFit/>
          </a:bodyPr>
          <a:lstStyle/>
          <a:p>
            <a:pPr marL="342900" lvl="0" indent="-342900" algn="ctr" fontAlgn="base">
              <a:lnSpc>
                <a:spcPct val="110000"/>
              </a:lnSpc>
              <a:spcBef>
                <a:spcPct val="0"/>
              </a:spcBef>
              <a:spcAft>
                <a:spcPct val="0"/>
              </a:spcAft>
            </a:pPr>
            <a:r>
              <a:rPr lang="en-US" altLang="zh-CN" sz="26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600" b="1" kern="0" dirty="0">
              <a:solidFill>
                <a:srgbClr val="0000FF"/>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body" idx="1"/>
          </p:nvPr>
        </p:nvSpPr>
        <p:spPr>
          <a:xfrm>
            <a:off x="468313" y="765175"/>
            <a:ext cx="8318500" cy="4945063"/>
          </a:xfrm>
        </p:spPr>
        <p:txBody>
          <a:bodyPr/>
          <a:lstStyle/>
          <a:p>
            <a:pPr eaLnBrk="1" hangingPunct="1">
              <a:spcBef>
                <a:spcPct val="0"/>
              </a:spcBef>
              <a:spcAft>
                <a:spcPts val="600"/>
              </a:spcAft>
              <a:buFontTx/>
              <a:buNone/>
            </a:pPr>
            <a:r>
              <a:rPr lang="en-US" altLang="en-US" b="1" dirty="0" smtClean="0">
                <a:latin typeface="Times New Roman" panose="02020603050405020304" pitchFamily="18" charset="0"/>
                <a:ea typeface="宋体" panose="02010600030101010101" pitchFamily="2" charset="-122"/>
                <a:cs typeface="Times New Roman" panose="02020603050405020304" pitchFamily="18" charset="0"/>
              </a:rPr>
              <a:t>3. What parts of his body hurt after Tony’s dad fell off his bike?</a:t>
            </a:r>
          </a:p>
          <a:p>
            <a:pPr eaLnBrk="1" hangingPunct="1">
              <a:spcBef>
                <a:spcPct val="0"/>
              </a:spcBef>
              <a:spcAft>
                <a:spcPts val="600"/>
              </a:spcAft>
              <a:buFontTx/>
              <a:buNone/>
            </a:pPr>
            <a:endParaRPr lang="en-US" altLang="en-US" b="1" dirty="0" smtClean="0">
              <a:latin typeface="Times New Roman" panose="02020603050405020304" pitchFamily="18" charset="0"/>
              <a:ea typeface="宋体" panose="02010600030101010101" pitchFamily="2" charset="-122"/>
              <a:cs typeface="Times New Roman" panose="02020603050405020304" pitchFamily="18" charset="0"/>
            </a:endParaRPr>
          </a:p>
          <a:p>
            <a:pPr eaLnBrk="1" hangingPunct="1">
              <a:spcBef>
                <a:spcPct val="0"/>
              </a:spcBef>
              <a:spcAft>
                <a:spcPts val="600"/>
              </a:spcAft>
              <a:buFontTx/>
              <a:buNone/>
            </a:pPr>
            <a:endParaRPr lang="en-US" altLang="en-US" b="1" dirty="0" smtClean="0">
              <a:latin typeface="Times New Roman" panose="02020603050405020304" pitchFamily="18" charset="0"/>
              <a:ea typeface="宋体" panose="02010600030101010101" pitchFamily="2" charset="-122"/>
              <a:cs typeface="Times New Roman" panose="02020603050405020304" pitchFamily="18" charset="0"/>
            </a:endParaRPr>
          </a:p>
          <a:p>
            <a:pPr eaLnBrk="1" hangingPunct="1">
              <a:spcBef>
                <a:spcPct val="0"/>
              </a:spcBef>
              <a:spcAft>
                <a:spcPts val="600"/>
              </a:spcAft>
              <a:buFontTx/>
              <a:buNone/>
            </a:pPr>
            <a:endParaRPr lang="en-US" altLang="en-US" b="1" dirty="0" smtClean="0">
              <a:latin typeface="Times New Roman" panose="02020603050405020304" pitchFamily="18" charset="0"/>
              <a:ea typeface="宋体" panose="02010600030101010101" pitchFamily="2" charset="-122"/>
              <a:cs typeface="Times New Roman" panose="02020603050405020304" pitchFamily="18" charset="0"/>
            </a:endParaRPr>
          </a:p>
          <a:p>
            <a:pPr eaLnBrk="1" hangingPunct="1">
              <a:spcBef>
                <a:spcPct val="0"/>
              </a:spcBef>
              <a:spcAft>
                <a:spcPts val="600"/>
              </a:spcAft>
              <a:buFontTx/>
              <a:buNone/>
            </a:pPr>
            <a:r>
              <a:rPr lang="en-US" altLang="en-US" b="1" dirty="0" smtClean="0">
                <a:latin typeface="Times New Roman" panose="02020603050405020304" pitchFamily="18" charset="0"/>
                <a:ea typeface="宋体" panose="02010600030101010101" pitchFamily="2" charset="-122"/>
                <a:cs typeface="Times New Roman" panose="02020603050405020304" pitchFamily="18" charset="0"/>
              </a:rPr>
              <a:t>4. What is Tony reading about for his school trip?</a:t>
            </a:r>
          </a:p>
        </p:txBody>
      </p:sp>
      <p:sp>
        <p:nvSpPr>
          <p:cNvPr id="5" name="Text Box 9"/>
          <p:cNvSpPr txBox="1">
            <a:spLocks noChangeArrowheads="1"/>
          </p:cNvSpPr>
          <p:nvPr/>
        </p:nvSpPr>
        <p:spPr bwMode="auto">
          <a:xfrm>
            <a:off x="1000125" y="4857750"/>
            <a:ext cx="770413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b="1" dirty="0">
                <a:solidFill>
                  <a:srgbClr val="0000FF"/>
                </a:solidFill>
                <a:latin typeface="Times New Roman" panose="02020603050405020304" pitchFamily="18" charset="0"/>
                <a:cs typeface="Times New Roman" panose="02020603050405020304" pitchFamily="18" charset="0"/>
              </a:rPr>
              <a:t>He is reading about personal safety and accidents in the mountains.</a:t>
            </a:r>
          </a:p>
        </p:txBody>
      </p:sp>
      <p:sp>
        <p:nvSpPr>
          <p:cNvPr id="6" name="Text Box 7"/>
          <p:cNvSpPr txBox="1">
            <a:spLocks noChangeArrowheads="1"/>
          </p:cNvSpPr>
          <p:nvPr/>
        </p:nvSpPr>
        <p:spPr bwMode="auto">
          <a:xfrm>
            <a:off x="928688" y="2000250"/>
            <a:ext cx="735806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b="1" dirty="0">
                <a:solidFill>
                  <a:srgbClr val="0000FF"/>
                </a:solidFill>
                <a:latin typeface="Times New Roman" panose="02020603050405020304" pitchFamily="18" charset="0"/>
                <a:cs typeface="Times New Roman" panose="02020603050405020304" pitchFamily="18" charset="0"/>
              </a:rPr>
              <a:t>His knee and shoulder hurt after he fell off his bike.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1"/>
          <p:cNvSpPr txBox="1">
            <a:spLocks noChangeArrowheads="1"/>
          </p:cNvSpPr>
          <p:nvPr/>
        </p:nvSpPr>
        <p:spPr bwMode="auto">
          <a:xfrm>
            <a:off x="1714500" y="639762"/>
            <a:ext cx="59594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600" b="1">
                <a:latin typeface="Times New Roman" panose="02020603050405020304" pitchFamily="18" charset="0"/>
              </a:rPr>
              <a:t>Read and answer questions.</a:t>
            </a:r>
          </a:p>
        </p:txBody>
      </p:sp>
      <p:sp>
        <p:nvSpPr>
          <p:cNvPr id="7" name="椭圆 6"/>
          <p:cNvSpPr/>
          <p:nvPr/>
        </p:nvSpPr>
        <p:spPr>
          <a:xfrm>
            <a:off x="642938" y="500063"/>
            <a:ext cx="914400" cy="91440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600" b="1" dirty="0">
                <a:solidFill>
                  <a:schemeClr val="tx1"/>
                </a:solidFill>
                <a:latin typeface="Arial Black" panose="020B0A04020102020204" pitchFamily="34" charset="0"/>
              </a:rPr>
              <a:t>3</a:t>
            </a:r>
            <a:endParaRPr lang="zh-CN" altLang="en-US" sz="3600" b="1" dirty="0">
              <a:solidFill>
                <a:schemeClr val="tx1"/>
              </a:solidFill>
              <a:latin typeface="Arial Black" panose="020B0A04020102020204" pitchFamily="34" charset="0"/>
            </a:endParaRPr>
          </a:p>
        </p:txBody>
      </p:sp>
      <p:sp>
        <p:nvSpPr>
          <p:cNvPr id="14340" name="Text Box 8"/>
          <p:cNvSpPr txBox="1">
            <a:spLocks noChangeArrowheads="1"/>
          </p:cNvSpPr>
          <p:nvPr/>
        </p:nvSpPr>
        <p:spPr bwMode="auto">
          <a:xfrm>
            <a:off x="1214438" y="1643063"/>
            <a:ext cx="6804025"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90000"/>
              </a:lnSpc>
            </a:pPr>
            <a:r>
              <a:rPr kumimoji="1" lang="en-US" altLang="zh-CN" sz="3200" b="1">
                <a:latin typeface="Times New Roman" panose="02020603050405020304" pitchFamily="18" charset="0"/>
              </a:rPr>
              <a:t>1. Where are they?</a:t>
            </a:r>
          </a:p>
          <a:p>
            <a:pPr eaLnBrk="1" hangingPunct="1">
              <a:lnSpc>
                <a:spcPct val="90000"/>
              </a:lnSpc>
            </a:pPr>
            <a:endParaRPr kumimoji="1" lang="en-US" altLang="zh-CN" sz="3200" b="1">
              <a:latin typeface="Times New Roman" panose="02020603050405020304" pitchFamily="18" charset="0"/>
            </a:endParaRPr>
          </a:p>
          <a:p>
            <a:pPr eaLnBrk="1" hangingPunct="1">
              <a:lnSpc>
                <a:spcPct val="90000"/>
              </a:lnSpc>
            </a:pPr>
            <a:endParaRPr kumimoji="1" lang="en-US" altLang="zh-CN" sz="3200" b="1">
              <a:latin typeface="Times New Roman" panose="02020603050405020304" pitchFamily="18" charset="0"/>
            </a:endParaRPr>
          </a:p>
          <a:p>
            <a:pPr eaLnBrk="1" hangingPunct="1">
              <a:lnSpc>
                <a:spcPct val="90000"/>
              </a:lnSpc>
            </a:pPr>
            <a:r>
              <a:rPr kumimoji="1" lang="en-US" altLang="zh-CN" sz="3200" b="1">
                <a:latin typeface="Times New Roman" panose="02020603050405020304" pitchFamily="18" charset="0"/>
              </a:rPr>
              <a:t>2. What are they doing?</a:t>
            </a:r>
          </a:p>
          <a:p>
            <a:pPr eaLnBrk="1" hangingPunct="1">
              <a:lnSpc>
                <a:spcPct val="90000"/>
              </a:lnSpc>
            </a:pPr>
            <a:endParaRPr kumimoji="1" lang="en-US" altLang="zh-CN" sz="3200" b="1">
              <a:latin typeface="Times New Roman" panose="02020603050405020304" pitchFamily="18" charset="0"/>
            </a:endParaRPr>
          </a:p>
          <a:p>
            <a:pPr eaLnBrk="1" hangingPunct="1">
              <a:lnSpc>
                <a:spcPct val="90000"/>
              </a:lnSpc>
            </a:pPr>
            <a:endParaRPr kumimoji="1" lang="en-US" altLang="zh-CN" sz="3200" b="1">
              <a:latin typeface="Times New Roman" panose="02020603050405020304" pitchFamily="18" charset="0"/>
            </a:endParaRPr>
          </a:p>
          <a:p>
            <a:pPr eaLnBrk="1" hangingPunct="1">
              <a:lnSpc>
                <a:spcPct val="90000"/>
              </a:lnSpc>
            </a:pPr>
            <a:r>
              <a:rPr kumimoji="1" lang="en-US" altLang="zh-CN" sz="3200" b="1">
                <a:latin typeface="Times New Roman" panose="02020603050405020304" pitchFamily="18" charset="0"/>
              </a:rPr>
              <a:t>3. Who has an accident?</a:t>
            </a:r>
          </a:p>
        </p:txBody>
      </p:sp>
      <p:sp>
        <p:nvSpPr>
          <p:cNvPr id="9" name="Text Box 7"/>
          <p:cNvSpPr txBox="1">
            <a:spLocks noChangeArrowheads="1"/>
          </p:cNvSpPr>
          <p:nvPr/>
        </p:nvSpPr>
        <p:spPr bwMode="auto">
          <a:xfrm>
            <a:off x="1643063" y="2286000"/>
            <a:ext cx="50720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3200" b="1">
                <a:solidFill>
                  <a:srgbClr val="0000FF"/>
                </a:solidFill>
                <a:latin typeface="Times New Roman" panose="02020603050405020304" pitchFamily="18" charset="0"/>
              </a:rPr>
              <a:t>They are in the mountains.</a:t>
            </a:r>
          </a:p>
        </p:txBody>
      </p:sp>
      <p:sp>
        <p:nvSpPr>
          <p:cNvPr id="10" name="Text Box 9"/>
          <p:cNvSpPr txBox="1">
            <a:spLocks noChangeArrowheads="1"/>
          </p:cNvSpPr>
          <p:nvPr/>
        </p:nvSpPr>
        <p:spPr bwMode="auto">
          <a:xfrm>
            <a:off x="1714500" y="3571875"/>
            <a:ext cx="637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3200" b="1">
                <a:solidFill>
                  <a:srgbClr val="0000FF"/>
                </a:solidFill>
                <a:latin typeface="Times New Roman" panose="02020603050405020304" pitchFamily="18" charset="0"/>
              </a:rPr>
              <a:t>They are walking in the mountains.</a:t>
            </a:r>
          </a:p>
        </p:txBody>
      </p:sp>
      <p:sp>
        <p:nvSpPr>
          <p:cNvPr id="11" name="Text Box 10"/>
          <p:cNvSpPr txBox="1">
            <a:spLocks noChangeArrowheads="1"/>
          </p:cNvSpPr>
          <p:nvPr/>
        </p:nvSpPr>
        <p:spPr bwMode="auto">
          <a:xfrm>
            <a:off x="1643063" y="5143500"/>
            <a:ext cx="1676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3200" b="1">
                <a:solidFill>
                  <a:srgbClr val="0000FF"/>
                </a:solidFill>
                <a:latin typeface="Times New Roman" panose="02020603050405020304" pitchFamily="18" charset="0"/>
              </a:rPr>
              <a:t>Daming.</a:t>
            </a:r>
          </a:p>
        </p:txBody>
      </p:sp>
      <p:pic>
        <p:nvPicPr>
          <p:cNvPr id="14344" name="图片 6" descr="u=1235432895,4176498710&amp;fm=21&amp;gp=0.jpg"/>
          <p:cNvPicPr>
            <a:picLocks noChangeAspect="1"/>
          </p:cNvPicPr>
          <p:nvPr/>
        </p:nvPicPr>
        <p:blipFill>
          <a:blip r:embed="rId2"/>
          <a:srcRect/>
          <a:stretch>
            <a:fillRect/>
          </a:stretch>
        </p:blipFill>
        <p:spPr bwMode="auto">
          <a:xfrm>
            <a:off x="6915150" y="4762500"/>
            <a:ext cx="222885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Text Box 5"/>
          <p:cNvSpPr txBox="1">
            <a:spLocks noChangeArrowheads="1"/>
          </p:cNvSpPr>
          <p:nvPr/>
        </p:nvSpPr>
        <p:spPr bwMode="auto">
          <a:xfrm>
            <a:off x="1000125" y="3059113"/>
            <a:ext cx="565943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b="1">
                <a:solidFill>
                  <a:srgbClr val="0000FF"/>
                </a:solidFill>
                <a:latin typeface="Times New Roman" panose="02020603050405020304" pitchFamily="18" charset="0"/>
                <a:cs typeface="Times New Roman" panose="02020603050405020304" pitchFamily="18" charset="0"/>
              </a:rPr>
              <a:t>more slowly than them</a:t>
            </a:r>
          </a:p>
        </p:txBody>
      </p:sp>
      <p:sp>
        <p:nvSpPr>
          <p:cNvPr id="44038" name="Text Box 6"/>
          <p:cNvSpPr txBox="1">
            <a:spLocks noChangeArrowheads="1"/>
          </p:cNvSpPr>
          <p:nvPr/>
        </p:nvSpPr>
        <p:spPr bwMode="auto">
          <a:xfrm>
            <a:off x="1547813" y="4500563"/>
            <a:ext cx="492918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b="1">
                <a:solidFill>
                  <a:srgbClr val="0000FF"/>
                </a:solidFill>
                <a:latin typeface="Times New Roman" panose="02020603050405020304" pitchFamily="18" charset="0"/>
                <a:cs typeface="Times New Roman" panose="02020603050405020304" pitchFamily="18" charset="0"/>
              </a:rPr>
              <a:t>Tony came calling for help</a:t>
            </a:r>
          </a:p>
        </p:txBody>
      </p:sp>
      <p:sp>
        <p:nvSpPr>
          <p:cNvPr id="18436" name="矩形 6"/>
          <p:cNvSpPr>
            <a:spLocks noChangeArrowheads="1"/>
          </p:cNvSpPr>
          <p:nvPr/>
        </p:nvSpPr>
        <p:spPr bwMode="auto">
          <a:xfrm>
            <a:off x="714375" y="714375"/>
            <a:ext cx="4959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600" b="1">
                <a:solidFill>
                  <a:srgbClr val="CC0000"/>
                </a:solidFill>
                <a:latin typeface="Times New Roman" panose="02020603050405020304" pitchFamily="18" charset="0"/>
                <a:cs typeface="Times New Roman" panose="02020603050405020304" pitchFamily="18" charset="0"/>
              </a:rPr>
              <a:t> </a:t>
            </a:r>
            <a:r>
              <a:rPr lang="en-US" altLang="en-US" sz="3600" b="1">
                <a:latin typeface="Times New Roman" panose="02020603050405020304" pitchFamily="18" charset="0"/>
                <a:cs typeface="Times New Roman" panose="02020603050405020304" pitchFamily="18" charset="0"/>
              </a:rPr>
              <a:t>Complete the sentences.</a:t>
            </a:r>
            <a:endParaRPr lang="zh-CN" altLang="en-US" sz="3600">
              <a:latin typeface="Times New Roman" panose="02020603050405020304" pitchFamily="18" charset="0"/>
              <a:cs typeface="Times New Roman" panose="02020603050405020304" pitchFamily="18" charset="0"/>
            </a:endParaRPr>
          </a:p>
        </p:txBody>
      </p:sp>
      <p:sp>
        <p:nvSpPr>
          <p:cNvPr id="18437" name="矩形 7"/>
          <p:cNvSpPr>
            <a:spLocks noChangeArrowheads="1"/>
          </p:cNvSpPr>
          <p:nvPr/>
        </p:nvSpPr>
        <p:spPr bwMode="auto">
          <a:xfrm>
            <a:off x="500063" y="1428750"/>
            <a:ext cx="8358187" cy="375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en-US" altLang="zh-CN" sz="3200" b="1" dirty="0">
                <a:latin typeface="Times New Roman" panose="02020603050405020304" pitchFamily="18" charset="0"/>
                <a:cs typeface="Times New Roman" panose="02020603050405020304" pitchFamily="18" charset="0"/>
              </a:rPr>
              <a:t>1. Mr. Jackson and Betty have to wait for Tony and </a:t>
            </a:r>
            <a:r>
              <a:rPr lang="en-US" altLang="zh-CN" sz="3200" b="1" dirty="0" err="1">
                <a:latin typeface="Times New Roman" panose="02020603050405020304" pitchFamily="18" charset="0"/>
                <a:cs typeface="Times New Roman" panose="02020603050405020304" pitchFamily="18" charset="0"/>
              </a:rPr>
              <a:t>Daming</a:t>
            </a:r>
            <a:r>
              <a:rPr lang="en-US" altLang="zh-CN" sz="3200" b="1" dirty="0">
                <a:latin typeface="Times New Roman" panose="02020603050405020304" pitchFamily="18" charset="0"/>
                <a:cs typeface="Times New Roman" panose="02020603050405020304" pitchFamily="18" charset="0"/>
              </a:rPr>
              <a:t> because ________________</a:t>
            </a:r>
          </a:p>
          <a:p>
            <a:pPr>
              <a:lnSpc>
                <a:spcPct val="150000"/>
              </a:lnSpc>
            </a:pPr>
            <a:r>
              <a:rPr lang="en-US" altLang="zh-CN" sz="3200" b="1" dirty="0">
                <a:latin typeface="Times New Roman" panose="02020603050405020304" pitchFamily="18" charset="0"/>
                <a:cs typeface="Times New Roman" panose="02020603050405020304" pitchFamily="18" charset="0"/>
              </a:rPr>
              <a:t>   ______________________.</a:t>
            </a:r>
          </a:p>
          <a:p>
            <a:pPr>
              <a:lnSpc>
                <a:spcPct val="150000"/>
              </a:lnSpc>
            </a:pPr>
            <a:r>
              <a:rPr lang="en-US" altLang="zh-CN" sz="3200" b="1" dirty="0">
                <a:latin typeface="Times New Roman" panose="02020603050405020304" pitchFamily="18" charset="0"/>
                <a:cs typeface="Times New Roman" panose="02020603050405020304" pitchFamily="18" charset="0"/>
              </a:rPr>
              <a:t>2. As soon as Mr. Jackson decided to look for them, ________________________.</a:t>
            </a:r>
          </a:p>
        </p:txBody>
      </p:sp>
      <p:sp>
        <p:nvSpPr>
          <p:cNvPr id="14342" name="矩形 8"/>
          <p:cNvSpPr>
            <a:spLocks noChangeArrowheads="1"/>
          </p:cNvSpPr>
          <p:nvPr/>
        </p:nvSpPr>
        <p:spPr bwMode="auto">
          <a:xfrm>
            <a:off x="4214813" y="2214563"/>
            <a:ext cx="33448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b="1">
                <a:solidFill>
                  <a:srgbClr val="0000FF"/>
                </a:solidFill>
                <a:latin typeface="Times New Roman" panose="02020603050405020304" pitchFamily="18" charset="0"/>
                <a:cs typeface="Times New Roman" panose="02020603050405020304" pitchFamily="18" charset="0"/>
              </a:rPr>
              <a:t>they were walking</a:t>
            </a:r>
            <a:endParaRPr lang="zh-CN" altLang="en-US" sz="3200">
              <a:solidFill>
                <a:srgbClr val="0000FF"/>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42"/>
                                        </p:tgtEl>
                                        <p:attrNameLst>
                                          <p:attrName>style.visibility</p:attrName>
                                        </p:attrNameLst>
                                      </p:cBhvr>
                                      <p:to>
                                        <p:strVal val="visible"/>
                                      </p:to>
                                    </p:set>
                                    <p:anim calcmode="lin" valueType="num">
                                      <p:cBhvr additive="base">
                                        <p:cTn id="7" dur="500" fill="hold"/>
                                        <p:tgtEl>
                                          <p:spTgt spid="14342"/>
                                        </p:tgtEl>
                                        <p:attrNameLst>
                                          <p:attrName>ppt_x</p:attrName>
                                        </p:attrNameLst>
                                      </p:cBhvr>
                                      <p:tavLst>
                                        <p:tav tm="0">
                                          <p:val>
                                            <p:strVal val="#ppt_x"/>
                                          </p:val>
                                        </p:tav>
                                        <p:tav tm="100000">
                                          <p:val>
                                            <p:strVal val="#ppt_x"/>
                                          </p:val>
                                        </p:tav>
                                      </p:tavLst>
                                    </p:anim>
                                    <p:anim calcmode="lin" valueType="num">
                                      <p:cBhvr additive="base">
                                        <p:cTn id="8" dur="500" fill="hold"/>
                                        <p:tgtEl>
                                          <p:spTgt spid="143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4" presetClass="entr" presetSubtype="0" accel="100000" fill="hold" grpId="0" nodeType="clickEffect">
                                  <p:stCondLst>
                                    <p:cond delay="0"/>
                                  </p:stCondLst>
                                  <p:childTnLst>
                                    <p:set>
                                      <p:cBhvr>
                                        <p:cTn id="12" dur="1" fill="hold">
                                          <p:stCondLst>
                                            <p:cond delay="0"/>
                                          </p:stCondLst>
                                        </p:cTn>
                                        <p:tgtEl>
                                          <p:spTgt spid="44037"/>
                                        </p:tgtEl>
                                        <p:attrNameLst>
                                          <p:attrName>style.visibility</p:attrName>
                                        </p:attrNameLst>
                                      </p:cBhvr>
                                      <p:to>
                                        <p:strVal val="visible"/>
                                      </p:to>
                                    </p:set>
                                    <p:anim calcmode="lin" valueType="num">
                                      <p:cBhvr>
                                        <p:cTn id="13" dur="500" fill="hold"/>
                                        <p:tgtEl>
                                          <p:spTgt spid="44037"/>
                                        </p:tgtEl>
                                        <p:attrNameLst>
                                          <p:attrName>ppt_w</p:attrName>
                                        </p:attrNameLst>
                                      </p:cBhvr>
                                      <p:tavLst>
                                        <p:tav tm="0">
                                          <p:val>
                                            <p:strVal val="#ppt_w*0.05"/>
                                          </p:val>
                                        </p:tav>
                                        <p:tav tm="100000">
                                          <p:val>
                                            <p:strVal val="#ppt_w"/>
                                          </p:val>
                                        </p:tav>
                                      </p:tavLst>
                                    </p:anim>
                                    <p:anim calcmode="lin" valueType="num">
                                      <p:cBhvr>
                                        <p:cTn id="14" dur="500" fill="hold"/>
                                        <p:tgtEl>
                                          <p:spTgt spid="44037"/>
                                        </p:tgtEl>
                                        <p:attrNameLst>
                                          <p:attrName>ppt_h</p:attrName>
                                        </p:attrNameLst>
                                      </p:cBhvr>
                                      <p:tavLst>
                                        <p:tav tm="0">
                                          <p:val>
                                            <p:strVal val="#ppt_h"/>
                                          </p:val>
                                        </p:tav>
                                        <p:tav tm="100000">
                                          <p:val>
                                            <p:strVal val="#ppt_h"/>
                                          </p:val>
                                        </p:tav>
                                      </p:tavLst>
                                    </p:anim>
                                    <p:anim calcmode="lin" valueType="num">
                                      <p:cBhvr>
                                        <p:cTn id="15" dur="500" fill="hold"/>
                                        <p:tgtEl>
                                          <p:spTgt spid="44037"/>
                                        </p:tgtEl>
                                        <p:attrNameLst>
                                          <p:attrName>ppt_x</p:attrName>
                                        </p:attrNameLst>
                                      </p:cBhvr>
                                      <p:tavLst>
                                        <p:tav tm="0">
                                          <p:val>
                                            <p:strVal val="#ppt_x-.2"/>
                                          </p:val>
                                        </p:tav>
                                        <p:tav tm="100000">
                                          <p:val>
                                            <p:strVal val="#ppt_x"/>
                                          </p:val>
                                        </p:tav>
                                      </p:tavLst>
                                    </p:anim>
                                    <p:anim calcmode="lin" valueType="num">
                                      <p:cBhvr>
                                        <p:cTn id="16" dur="500" fill="hold"/>
                                        <p:tgtEl>
                                          <p:spTgt spid="44037"/>
                                        </p:tgtEl>
                                        <p:attrNameLst>
                                          <p:attrName>ppt_y</p:attrName>
                                        </p:attrNameLst>
                                      </p:cBhvr>
                                      <p:tavLst>
                                        <p:tav tm="0">
                                          <p:val>
                                            <p:strVal val="#ppt_y"/>
                                          </p:val>
                                        </p:tav>
                                        <p:tav tm="100000">
                                          <p:val>
                                            <p:strVal val="#ppt_y"/>
                                          </p:val>
                                        </p:tav>
                                      </p:tavLst>
                                    </p:anim>
                                    <p:animEffect transition="in" filter="fade">
                                      <p:cBhvr>
                                        <p:cTn id="17" dur="500"/>
                                        <p:tgtEl>
                                          <p:spTgt spid="44037"/>
                                        </p:tgtEl>
                                      </p:cBhvr>
                                    </p:animEffect>
                                  </p:childTnLst>
                                </p:cTn>
                              </p:par>
                            </p:childTnLst>
                          </p:cTn>
                        </p:par>
                      </p:childTnLst>
                    </p:cTn>
                  </p:par>
                  <p:par>
                    <p:cTn id="18" fill="hold">
                      <p:stCondLst>
                        <p:cond delay="indefinite"/>
                      </p:stCondLst>
                      <p:childTnLst>
                        <p:par>
                          <p:cTn id="19" fill="hold">
                            <p:stCondLst>
                              <p:cond delay="0"/>
                            </p:stCondLst>
                            <p:childTnLst>
                              <p:par>
                                <p:cTn id="20" presetID="54" presetClass="entr" presetSubtype="0" accel="100000" fill="hold" grpId="0" nodeType="clickEffect">
                                  <p:stCondLst>
                                    <p:cond delay="0"/>
                                  </p:stCondLst>
                                  <p:childTnLst>
                                    <p:set>
                                      <p:cBhvr>
                                        <p:cTn id="21" dur="1" fill="hold">
                                          <p:stCondLst>
                                            <p:cond delay="0"/>
                                          </p:stCondLst>
                                        </p:cTn>
                                        <p:tgtEl>
                                          <p:spTgt spid="44038"/>
                                        </p:tgtEl>
                                        <p:attrNameLst>
                                          <p:attrName>style.visibility</p:attrName>
                                        </p:attrNameLst>
                                      </p:cBhvr>
                                      <p:to>
                                        <p:strVal val="visible"/>
                                      </p:to>
                                    </p:set>
                                    <p:anim calcmode="lin" valueType="num">
                                      <p:cBhvr>
                                        <p:cTn id="22" dur="500" fill="hold"/>
                                        <p:tgtEl>
                                          <p:spTgt spid="44038"/>
                                        </p:tgtEl>
                                        <p:attrNameLst>
                                          <p:attrName>ppt_w</p:attrName>
                                        </p:attrNameLst>
                                      </p:cBhvr>
                                      <p:tavLst>
                                        <p:tav tm="0">
                                          <p:val>
                                            <p:strVal val="#ppt_w*0.05"/>
                                          </p:val>
                                        </p:tav>
                                        <p:tav tm="100000">
                                          <p:val>
                                            <p:strVal val="#ppt_w"/>
                                          </p:val>
                                        </p:tav>
                                      </p:tavLst>
                                    </p:anim>
                                    <p:anim calcmode="lin" valueType="num">
                                      <p:cBhvr>
                                        <p:cTn id="23" dur="500" fill="hold"/>
                                        <p:tgtEl>
                                          <p:spTgt spid="44038"/>
                                        </p:tgtEl>
                                        <p:attrNameLst>
                                          <p:attrName>ppt_h</p:attrName>
                                        </p:attrNameLst>
                                      </p:cBhvr>
                                      <p:tavLst>
                                        <p:tav tm="0">
                                          <p:val>
                                            <p:strVal val="#ppt_h"/>
                                          </p:val>
                                        </p:tav>
                                        <p:tav tm="100000">
                                          <p:val>
                                            <p:strVal val="#ppt_h"/>
                                          </p:val>
                                        </p:tav>
                                      </p:tavLst>
                                    </p:anim>
                                    <p:anim calcmode="lin" valueType="num">
                                      <p:cBhvr>
                                        <p:cTn id="24" dur="500" fill="hold"/>
                                        <p:tgtEl>
                                          <p:spTgt spid="44038"/>
                                        </p:tgtEl>
                                        <p:attrNameLst>
                                          <p:attrName>ppt_x</p:attrName>
                                        </p:attrNameLst>
                                      </p:cBhvr>
                                      <p:tavLst>
                                        <p:tav tm="0">
                                          <p:val>
                                            <p:strVal val="#ppt_x-.2"/>
                                          </p:val>
                                        </p:tav>
                                        <p:tav tm="100000">
                                          <p:val>
                                            <p:strVal val="#ppt_x"/>
                                          </p:val>
                                        </p:tav>
                                      </p:tavLst>
                                    </p:anim>
                                    <p:anim calcmode="lin" valueType="num">
                                      <p:cBhvr>
                                        <p:cTn id="25" dur="500" fill="hold"/>
                                        <p:tgtEl>
                                          <p:spTgt spid="44038"/>
                                        </p:tgtEl>
                                        <p:attrNameLst>
                                          <p:attrName>ppt_y</p:attrName>
                                        </p:attrNameLst>
                                      </p:cBhvr>
                                      <p:tavLst>
                                        <p:tav tm="0">
                                          <p:val>
                                            <p:strVal val="#ppt_y"/>
                                          </p:val>
                                        </p:tav>
                                        <p:tav tm="100000">
                                          <p:val>
                                            <p:strVal val="#ppt_y"/>
                                          </p:val>
                                        </p:tav>
                                      </p:tavLst>
                                    </p:anim>
                                    <p:animEffect transition="in" filter="fade">
                                      <p:cBhvr>
                                        <p:cTn id="26" dur="500"/>
                                        <p:tgtEl>
                                          <p:spTgt spid="44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7" grpId="0"/>
      <p:bldP spid="44038" grpId="0"/>
      <p:bldP spid="1434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矩形 6"/>
          <p:cNvSpPr>
            <a:spLocks noChangeArrowheads="1"/>
          </p:cNvSpPr>
          <p:nvPr/>
        </p:nvSpPr>
        <p:spPr bwMode="auto">
          <a:xfrm>
            <a:off x="357188" y="1285875"/>
            <a:ext cx="8643937"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en-US" altLang="zh-CN" sz="3200" b="1">
                <a:latin typeface="Times New Roman" panose="02020603050405020304" pitchFamily="18" charset="0"/>
                <a:cs typeface="Times New Roman" panose="02020603050405020304" pitchFamily="18" charset="0"/>
              </a:rPr>
              <a:t>3. The reason why Daming had an accident is </a:t>
            </a:r>
          </a:p>
          <a:p>
            <a:pPr>
              <a:lnSpc>
                <a:spcPct val="150000"/>
              </a:lnSpc>
            </a:pPr>
            <a:r>
              <a:rPr lang="en-US" altLang="zh-CN" sz="3200" b="1">
                <a:latin typeface="Times New Roman" panose="02020603050405020304" pitchFamily="18" charset="0"/>
                <a:cs typeface="Times New Roman" panose="02020603050405020304" pitchFamily="18" charset="0"/>
              </a:rPr>
              <a:t>     that ______________________________</a:t>
            </a:r>
          </a:p>
          <a:p>
            <a:pPr>
              <a:lnSpc>
                <a:spcPct val="150000"/>
              </a:lnSpc>
            </a:pPr>
            <a:r>
              <a:rPr lang="en-US" altLang="zh-CN" sz="3200" b="1">
                <a:latin typeface="Times New Roman" panose="02020603050405020304" pitchFamily="18" charset="0"/>
                <a:cs typeface="Times New Roman" panose="02020603050405020304" pitchFamily="18" charset="0"/>
              </a:rPr>
              <a:t>     __________________________________.</a:t>
            </a:r>
          </a:p>
          <a:p>
            <a:pPr>
              <a:lnSpc>
                <a:spcPct val="150000"/>
              </a:lnSpc>
            </a:pPr>
            <a:r>
              <a:rPr lang="en-US" altLang="zh-CN" sz="3200" b="1">
                <a:latin typeface="Times New Roman" panose="02020603050405020304" pitchFamily="18" charset="0"/>
                <a:cs typeface="Times New Roman" panose="02020603050405020304" pitchFamily="18" charset="0"/>
              </a:rPr>
              <a:t>4. Daming has got a wound in his leg. However, </a:t>
            </a:r>
          </a:p>
          <a:p>
            <a:pPr>
              <a:lnSpc>
                <a:spcPct val="150000"/>
              </a:lnSpc>
            </a:pPr>
            <a:r>
              <a:rPr lang="en-US" altLang="zh-CN" sz="3200" b="1">
                <a:latin typeface="Times New Roman" panose="02020603050405020304" pitchFamily="18" charset="0"/>
                <a:cs typeface="Times New Roman" panose="02020603050405020304" pitchFamily="18" charset="0"/>
              </a:rPr>
              <a:t>     Mr. Jackson _______________________.</a:t>
            </a:r>
            <a:endParaRPr lang="zh-CN" altLang="en-US" sz="3200" b="1">
              <a:latin typeface="Times New Roman" panose="02020603050405020304" pitchFamily="18" charset="0"/>
              <a:cs typeface="Times New Roman" panose="02020603050405020304" pitchFamily="18" charset="0"/>
            </a:endParaRPr>
          </a:p>
        </p:txBody>
      </p:sp>
      <p:sp>
        <p:nvSpPr>
          <p:cNvPr id="45061" name="Text Box 5"/>
          <p:cNvSpPr txBox="1">
            <a:spLocks noChangeArrowheads="1"/>
          </p:cNvSpPr>
          <p:nvPr/>
        </p:nvSpPr>
        <p:spPr bwMode="auto">
          <a:xfrm>
            <a:off x="1106488" y="2165350"/>
            <a:ext cx="7173912"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5100"/>
              </a:lnSpc>
            </a:pPr>
            <a:r>
              <a:rPr lang="en-US" altLang="zh-CN" sz="3200" b="1">
                <a:solidFill>
                  <a:srgbClr val="0000FF"/>
                </a:solidFill>
                <a:latin typeface="Times New Roman" panose="02020603050405020304" pitchFamily="18" charset="0"/>
                <a:cs typeface="Times New Roman" panose="02020603050405020304" pitchFamily="18" charset="0"/>
              </a:rPr>
              <a:t>       he fell over when he was running down the steps.</a:t>
            </a:r>
          </a:p>
        </p:txBody>
      </p:sp>
      <p:sp>
        <p:nvSpPr>
          <p:cNvPr id="45065" name="Text Box 9"/>
          <p:cNvSpPr txBox="1">
            <a:spLocks noChangeArrowheads="1"/>
          </p:cNvSpPr>
          <p:nvPr/>
        </p:nvSpPr>
        <p:spPr bwMode="auto">
          <a:xfrm>
            <a:off x="3249613" y="4379913"/>
            <a:ext cx="464343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b="1">
                <a:solidFill>
                  <a:srgbClr val="0000FF"/>
                </a:solidFill>
                <a:latin typeface="Times New Roman" panose="02020603050405020304" pitchFamily="18" charset="0"/>
                <a:cs typeface="Times New Roman" panose="02020603050405020304" pitchFamily="18" charset="0"/>
              </a:rPr>
              <a:t>says it is nothing serious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5061"/>
                                        </p:tgtEl>
                                        <p:attrNameLst>
                                          <p:attrName>style.visibility</p:attrName>
                                        </p:attrNameLst>
                                      </p:cBhvr>
                                      <p:to>
                                        <p:strVal val="visible"/>
                                      </p:to>
                                    </p:set>
                                    <p:anim calcmode="lin" valueType="num">
                                      <p:cBhvr>
                                        <p:cTn id="7" dur="500" decel="50000" fill="hold">
                                          <p:stCondLst>
                                            <p:cond delay="0"/>
                                          </p:stCondLst>
                                        </p:cTn>
                                        <p:tgtEl>
                                          <p:spTgt spid="4506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506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5061"/>
                                        </p:tgtEl>
                                        <p:attrNameLst>
                                          <p:attrName>ppt_w</p:attrName>
                                        </p:attrNameLst>
                                      </p:cBhvr>
                                      <p:tavLst>
                                        <p:tav tm="0">
                                          <p:val>
                                            <p:strVal val="#ppt_w*.05"/>
                                          </p:val>
                                        </p:tav>
                                        <p:tav tm="100000">
                                          <p:val>
                                            <p:strVal val="#ppt_w"/>
                                          </p:val>
                                        </p:tav>
                                      </p:tavLst>
                                    </p:anim>
                                    <p:anim calcmode="lin" valueType="num">
                                      <p:cBhvr>
                                        <p:cTn id="10" dur="1000" fill="hold"/>
                                        <p:tgtEl>
                                          <p:spTgt spid="4506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506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506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506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5061"/>
                                        </p:tgtEl>
                                      </p:cBhvr>
                                    </p:animEffect>
                                  </p:childTnLst>
                                </p:cTn>
                              </p:par>
                            </p:childTnLst>
                          </p:cTn>
                        </p:par>
                      </p:childTnLst>
                    </p:cTn>
                  </p:par>
                  <p:par>
                    <p:cTn id="15" fill="hold">
                      <p:stCondLst>
                        <p:cond delay="indefinite"/>
                      </p:stCondLst>
                      <p:childTnLst>
                        <p:par>
                          <p:cTn id="16" fill="hold">
                            <p:stCondLst>
                              <p:cond delay="0"/>
                            </p:stCondLst>
                            <p:childTnLst>
                              <p:par>
                                <p:cTn id="17" presetID="15" presetClass="entr" presetSubtype="0" fill="hold" grpId="0" nodeType="clickEffect">
                                  <p:stCondLst>
                                    <p:cond delay="0"/>
                                  </p:stCondLst>
                                  <p:childTnLst>
                                    <p:set>
                                      <p:cBhvr>
                                        <p:cTn id="18" dur="1" fill="hold">
                                          <p:stCondLst>
                                            <p:cond delay="0"/>
                                          </p:stCondLst>
                                        </p:cTn>
                                        <p:tgtEl>
                                          <p:spTgt spid="45065"/>
                                        </p:tgtEl>
                                        <p:attrNameLst>
                                          <p:attrName>style.visibility</p:attrName>
                                        </p:attrNameLst>
                                      </p:cBhvr>
                                      <p:to>
                                        <p:strVal val="visible"/>
                                      </p:to>
                                    </p:set>
                                    <p:anim calcmode="lin" valueType="num">
                                      <p:cBhvr>
                                        <p:cTn id="19" dur="1000" fill="hold"/>
                                        <p:tgtEl>
                                          <p:spTgt spid="45065"/>
                                        </p:tgtEl>
                                        <p:attrNameLst>
                                          <p:attrName>ppt_w</p:attrName>
                                        </p:attrNameLst>
                                      </p:cBhvr>
                                      <p:tavLst>
                                        <p:tav tm="0">
                                          <p:val>
                                            <p:fltVal val="0"/>
                                          </p:val>
                                        </p:tav>
                                        <p:tav tm="100000">
                                          <p:val>
                                            <p:strVal val="#ppt_w"/>
                                          </p:val>
                                        </p:tav>
                                      </p:tavLst>
                                    </p:anim>
                                    <p:anim calcmode="lin" valueType="num">
                                      <p:cBhvr>
                                        <p:cTn id="20" dur="1000" fill="hold"/>
                                        <p:tgtEl>
                                          <p:spTgt spid="45065"/>
                                        </p:tgtEl>
                                        <p:attrNameLst>
                                          <p:attrName>ppt_h</p:attrName>
                                        </p:attrNameLst>
                                      </p:cBhvr>
                                      <p:tavLst>
                                        <p:tav tm="0">
                                          <p:val>
                                            <p:fltVal val="0"/>
                                          </p:val>
                                        </p:tav>
                                        <p:tav tm="100000">
                                          <p:val>
                                            <p:strVal val="#ppt_h"/>
                                          </p:val>
                                        </p:tav>
                                      </p:tavLst>
                                    </p:anim>
                                    <p:anim calcmode="lin" valueType="num">
                                      <p:cBhvr>
                                        <p:cTn id="21" dur="1000" fill="hold"/>
                                        <p:tgtEl>
                                          <p:spTgt spid="45065"/>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4506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p:bldP spid="4506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矩形 3"/>
          <p:cNvSpPr>
            <a:spLocks noChangeArrowheads="1"/>
          </p:cNvSpPr>
          <p:nvPr/>
        </p:nvSpPr>
        <p:spPr bwMode="auto">
          <a:xfrm>
            <a:off x="1785938" y="2786063"/>
            <a:ext cx="58578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600" b="1" dirty="0">
                <a:latin typeface="Times New Roman" panose="02020603050405020304" pitchFamily="18" charset="0"/>
                <a:cs typeface="Times New Roman" panose="02020603050405020304" pitchFamily="18" charset="0"/>
              </a:rPr>
              <a:t>Work in pairs. Try to retell the accident to your partner.</a:t>
            </a:r>
            <a:endParaRPr lang="zh-CN" altLang="en-US" sz="2000" dirty="0"/>
          </a:p>
        </p:txBody>
      </p:sp>
      <p:pic>
        <p:nvPicPr>
          <p:cNvPr id="20483" name="图片 4" descr="图片15.emf"/>
          <p:cNvPicPr>
            <a:picLocks noChangeAspect="1"/>
          </p:cNvPicPr>
          <p:nvPr/>
        </p:nvPicPr>
        <p:blipFill>
          <a:blip r:embed="rId2" cstate="email"/>
          <a:srcRect/>
          <a:stretch>
            <a:fillRect/>
          </a:stretch>
        </p:blipFill>
        <p:spPr bwMode="auto">
          <a:xfrm>
            <a:off x="2357438" y="857250"/>
            <a:ext cx="3973512"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图片 5" descr="u=68790596,2835103190&amp;fm=21&amp;gp=0.jpg"/>
          <p:cNvPicPr>
            <a:picLocks noChangeAspect="1"/>
          </p:cNvPicPr>
          <p:nvPr/>
        </p:nvPicPr>
        <p:blipFill>
          <a:blip r:embed="rId3" cstate="email"/>
          <a:srcRect/>
          <a:stretch>
            <a:fillRect/>
          </a:stretch>
        </p:blipFill>
        <p:spPr bwMode="auto">
          <a:xfrm>
            <a:off x="5072063" y="4929188"/>
            <a:ext cx="3024187"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42938" y="714375"/>
            <a:ext cx="8143875" cy="5708650"/>
          </a:xfrm>
          <a:prstGeom prst="rect">
            <a:avLst/>
          </a:prstGeom>
        </p:spPr>
        <p:txBody>
          <a:bodyPr>
            <a:spAutoFit/>
          </a:bodyPr>
          <a:lstStyle/>
          <a:p>
            <a:pPr marL="514350" indent="-514350" algn="just">
              <a:spcBef>
                <a:spcPts val="0"/>
              </a:spcBef>
              <a:spcAft>
                <a:spcPts val="600"/>
              </a:spcAft>
              <a:buFontTx/>
              <a:buAutoNum type="arabicParenR"/>
              <a:defRPr/>
            </a:pPr>
            <a:r>
              <a:rPr lang="en-US" altLang="zh-CN" sz="3200" b="1" kern="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 </a:t>
            </a:r>
            <a:r>
              <a:rPr lang="en-US" altLang="zh-CN" sz="3200" b="1" kern="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Who’s missing </a:t>
            </a:r>
            <a:r>
              <a:rPr lang="en-US" altLang="zh-CN" sz="3200" b="1" kern="0" dirty="0">
                <a:latin typeface="Times New Roman" panose="02020603050405020304" pitchFamily="18" charset="0"/>
                <a:ea typeface="宋体" panose="02010600030101010101" pitchFamily="2" charset="-122"/>
                <a:cs typeface="Times New Roman" panose="02020603050405020304" pitchFamily="18" charset="0"/>
              </a:rPr>
              <a:t>today</a:t>
            </a:r>
            <a:r>
              <a:rPr lang="en-US" altLang="zh-CN" sz="3200" b="1" kern="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p>
          <a:p>
            <a:pPr marL="514350" indent="-514350" algn="just">
              <a:spcBef>
                <a:spcPts val="0"/>
              </a:spcBef>
              <a:spcAft>
                <a:spcPts val="600"/>
              </a:spcAft>
              <a:defRPr/>
            </a:pPr>
            <a:r>
              <a:rPr lang="en-US" altLang="zh-CN" sz="3200" b="1" kern="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B: John. He didn’t feel well and went to </a:t>
            </a:r>
          </a:p>
          <a:p>
            <a:pPr marL="514350" indent="-514350" algn="just">
              <a:spcBef>
                <a:spcPts val="0"/>
              </a:spcBef>
              <a:spcAft>
                <a:spcPts val="600"/>
              </a:spcAft>
              <a:defRPr/>
            </a:pPr>
            <a:r>
              <a:rPr lang="en-US" altLang="zh-CN" sz="3200" b="1" kern="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the hospital.</a:t>
            </a:r>
          </a:p>
          <a:p>
            <a:pPr marL="514350" indent="-514350" algn="just">
              <a:spcBef>
                <a:spcPts val="0"/>
              </a:spcBef>
              <a:spcAft>
                <a:spcPts val="600"/>
              </a:spcAft>
              <a:defRPr/>
            </a:pPr>
            <a:r>
              <a:rPr lang="en-US" altLang="zh-CN" sz="3200" b="1" kern="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2) A: </a:t>
            </a:r>
            <a:r>
              <a:rPr lang="en-US" altLang="zh-CN" sz="3200" b="1" kern="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How do you feel?</a:t>
            </a:r>
          </a:p>
          <a:p>
            <a:pPr marL="514350" indent="-514350" algn="just">
              <a:spcBef>
                <a:spcPts val="0"/>
              </a:spcBef>
              <a:spcAft>
                <a:spcPts val="600"/>
              </a:spcAft>
              <a:defRPr/>
            </a:pPr>
            <a:r>
              <a:rPr lang="en-US" altLang="zh-CN" sz="3200" b="1" kern="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B: Cold! I'm very cold! </a:t>
            </a:r>
          </a:p>
          <a:p>
            <a:pPr marL="514350" indent="-514350" algn="just">
              <a:spcBef>
                <a:spcPts val="0"/>
              </a:spcBef>
              <a:spcAft>
                <a:spcPts val="600"/>
              </a:spcAft>
              <a:defRPr/>
            </a:pPr>
            <a:r>
              <a:rPr lang="en-US" altLang="zh-CN" sz="3200" b="1" kern="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3) A: I am sorry I can’t go to your birthday </a:t>
            </a:r>
          </a:p>
          <a:p>
            <a:pPr marL="514350" indent="-514350" algn="just">
              <a:spcBef>
                <a:spcPts val="0"/>
              </a:spcBef>
              <a:spcAft>
                <a:spcPts val="600"/>
              </a:spcAft>
              <a:defRPr/>
            </a:pPr>
            <a:r>
              <a:rPr lang="en-US" altLang="zh-CN" sz="3200" b="1" kern="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party. My wife has been ill and I’ve got    </a:t>
            </a:r>
          </a:p>
          <a:p>
            <a:pPr marL="514350" indent="-514350" algn="just">
              <a:spcBef>
                <a:spcPts val="0"/>
              </a:spcBef>
              <a:spcAft>
                <a:spcPts val="600"/>
              </a:spcAft>
              <a:defRPr/>
            </a:pPr>
            <a:r>
              <a:rPr lang="en-US" altLang="zh-CN" sz="3200" b="1" kern="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to take her to the hospital.</a:t>
            </a:r>
          </a:p>
          <a:p>
            <a:pPr marL="514350" indent="-514350" algn="just">
              <a:spcBef>
                <a:spcPts val="0"/>
              </a:spcBef>
              <a:spcAft>
                <a:spcPts val="600"/>
              </a:spcAft>
              <a:defRPr/>
            </a:pPr>
            <a:r>
              <a:rPr lang="en-US" altLang="zh-CN" sz="3200" b="1" kern="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B: Very sorry to hear that. I hope </a:t>
            </a:r>
            <a:r>
              <a:rPr lang="en-US" altLang="zh-CN" sz="3200" b="1" kern="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it’s</a:t>
            </a:r>
          </a:p>
          <a:p>
            <a:pPr marL="514350" indent="-514350" algn="just">
              <a:spcBef>
                <a:spcPts val="0"/>
              </a:spcBef>
              <a:spcAft>
                <a:spcPts val="600"/>
              </a:spcAft>
              <a:defRPr/>
            </a:pPr>
            <a:r>
              <a:rPr lang="en-US" altLang="zh-CN" sz="3200" b="1" kern="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         nothing serious.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linds(horizont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linds(horizontal)">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blinds(horizontal)">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blinds(horizontal)">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blinds(horizontal)">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blinds(horizontal)">
                                      <p:cBhvr>
                                        <p:cTn id="52"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矩形 4"/>
          <p:cNvSpPr>
            <a:spLocks noChangeArrowheads="1"/>
          </p:cNvSpPr>
          <p:nvPr/>
        </p:nvSpPr>
        <p:spPr bwMode="auto">
          <a:xfrm>
            <a:off x="1071563" y="2143125"/>
            <a:ext cx="59563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3600" b="1" dirty="0">
                <a:latin typeface="Times New Roman" panose="02020603050405020304" pitchFamily="18" charset="0"/>
                <a:cs typeface="Times New Roman" panose="02020603050405020304" pitchFamily="18" charset="0"/>
              </a:rPr>
              <a:t>Listen and mark the pauses.</a:t>
            </a:r>
            <a:endParaRPr lang="zh-CN" altLang="en-US" sz="3600" b="1" dirty="0">
              <a:latin typeface="Times New Roman" panose="02020603050405020304" pitchFamily="18" charset="0"/>
              <a:cs typeface="Times New Roman" panose="02020603050405020304" pitchFamily="18" charset="0"/>
            </a:endParaRPr>
          </a:p>
        </p:txBody>
      </p:sp>
      <p:sp>
        <p:nvSpPr>
          <p:cNvPr id="24579" name="矩形 5"/>
          <p:cNvSpPr>
            <a:spLocks noChangeArrowheads="1"/>
          </p:cNvSpPr>
          <p:nvPr/>
        </p:nvSpPr>
        <p:spPr bwMode="auto">
          <a:xfrm>
            <a:off x="928688" y="3071813"/>
            <a:ext cx="7500937" cy="225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10000"/>
              </a:lnSpc>
              <a:spcBef>
                <a:spcPct val="10000"/>
              </a:spcBef>
            </a:pPr>
            <a:r>
              <a:rPr lang="en-US" altLang="zh-CN" sz="3200" b="1">
                <a:latin typeface="Times New Roman" panose="02020603050405020304" pitchFamily="18" charset="0"/>
                <a:cs typeface="Times New Roman" panose="02020603050405020304" pitchFamily="18" charset="0"/>
              </a:rPr>
              <a:t>It’s Daming. He’s had an accident. He fell over when he was running down the steps. He’s hit his head and his leg hurts. I think he’s broken his leg. </a:t>
            </a:r>
            <a:endParaRPr lang="zh-CN" altLang="en-US" sz="3200" b="1">
              <a:latin typeface="Times New Roman" panose="02020603050405020304" pitchFamily="18" charset="0"/>
              <a:cs typeface="Times New Roman" panose="02020603050405020304" pitchFamily="18" charset="0"/>
            </a:endParaRPr>
          </a:p>
        </p:txBody>
      </p:sp>
      <p:sp>
        <p:nvSpPr>
          <p:cNvPr id="6" name="矩形 10"/>
          <p:cNvSpPr>
            <a:spLocks noChangeArrowheads="1"/>
          </p:cNvSpPr>
          <p:nvPr/>
        </p:nvSpPr>
        <p:spPr bwMode="auto">
          <a:xfrm>
            <a:off x="1285875" y="5572125"/>
            <a:ext cx="4425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altLang="zh-CN" sz="3600" b="1">
                <a:solidFill>
                  <a:srgbClr val="000000"/>
                </a:solidFill>
                <a:latin typeface="Times New Roman" panose="02020603050405020304" pitchFamily="18" charset="0"/>
                <a:cs typeface="Times New Roman" panose="02020603050405020304" pitchFamily="18" charset="0"/>
              </a:rPr>
              <a:t>Now listen and check.</a:t>
            </a:r>
          </a:p>
        </p:txBody>
      </p:sp>
      <p:sp>
        <p:nvSpPr>
          <p:cNvPr id="24581" name="WordArt 4"/>
          <p:cNvSpPr>
            <a:spLocks noChangeArrowheads="1" noChangeShapeType="1" noTextEdit="1"/>
          </p:cNvSpPr>
          <p:nvPr/>
        </p:nvSpPr>
        <p:spPr bwMode="auto">
          <a:xfrm>
            <a:off x="1643063" y="571500"/>
            <a:ext cx="6143625" cy="1357313"/>
          </a:xfrm>
          <a:prstGeom prst="rect">
            <a:avLst/>
          </a:prstGeom>
        </p:spPr>
        <p:txBody>
          <a:bodyPr wrap="none" fromWordArt="1">
            <a:prstTxWarp prst="textSlantUp">
              <a:avLst>
                <a:gd name="adj" fmla="val 32056"/>
              </a:avLst>
            </a:prstTxWarp>
          </a:bodyPr>
          <a:lstStyle/>
          <a:p>
            <a:pPr algn="ctr"/>
            <a:r>
              <a:rPr lang="en-US" altLang="zh-CN" sz="3600" b="1" kern="1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rPr>
              <a:t>Pronunciation and speaking</a:t>
            </a:r>
            <a:endParaRPr lang="zh-CN" altLang="en-US" sz="3600" b="1" kern="1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endParaRPr>
          </a:p>
        </p:txBody>
      </p:sp>
      <p:cxnSp>
        <p:nvCxnSpPr>
          <p:cNvPr id="7" name="直接连接符 6"/>
          <p:cNvCxnSpPr/>
          <p:nvPr/>
        </p:nvCxnSpPr>
        <p:spPr>
          <a:xfrm rot="5400000">
            <a:off x="6786563" y="3286125"/>
            <a:ext cx="571500" cy="142875"/>
          </a:xfrm>
          <a:prstGeom prst="line">
            <a:avLst/>
          </a:prstGeom>
          <a:ln>
            <a:solidFill>
              <a:srgbClr val="0000FF"/>
            </a:solidFill>
          </a:ln>
        </p:spPr>
        <p:style>
          <a:lnRef idx="3">
            <a:schemeClr val="accent1"/>
          </a:lnRef>
          <a:fillRef idx="0">
            <a:schemeClr val="accent1"/>
          </a:fillRef>
          <a:effectRef idx="2">
            <a:schemeClr val="accent1"/>
          </a:effectRef>
          <a:fontRef idx="minor">
            <a:schemeClr val="tx1"/>
          </a:fontRef>
        </p:style>
      </p:cxnSp>
      <p:cxnSp>
        <p:nvCxnSpPr>
          <p:cNvPr id="8" name="直接连接符 7"/>
          <p:cNvCxnSpPr/>
          <p:nvPr/>
        </p:nvCxnSpPr>
        <p:spPr>
          <a:xfrm rot="5400000">
            <a:off x="2857501" y="3214687"/>
            <a:ext cx="571500" cy="142875"/>
          </a:xfrm>
          <a:prstGeom prst="line">
            <a:avLst/>
          </a:prstGeom>
          <a:ln>
            <a:solidFill>
              <a:srgbClr val="0000FF"/>
            </a:solidFill>
          </a:ln>
        </p:spPr>
        <p:style>
          <a:lnRef idx="3">
            <a:schemeClr val="accent1"/>
          </a:lnRef>
          <a:fillRef idx="0">
            <a:schemeClr val="accent1"/>
          </a:fillRef>
          <a:effectRef idx="2">
            <a:schemeClr val="accent1"/>
          </a:effectRef>
          <a:fontRef idx="minor">
            <a:schemeClr val="tx1"/>
          </a:fontRef>
        </p:style>
      </p:cxnSp>
      <p:cxnSp>
        <p:nvCxnSpPr>
          <p:cNvPr id="9" name="直接连接符 8"/>
          <p:cNvCxnSpPr/>
          <p:nvPr/>
        </p:nvCxnSpPr>
        <p:spPr>
          <a:xfrm rot="5400000">
            <a:off x="1571626" y="3857625"/>
            <a:ext cx="571500" cy="142875"/>
          </a:xfrm>
          <a:prstGeom prst="line">
            <a:avLst/>
          </a:prstGeom>
          <a:ln>
            <a:solidFill>
              <a:srgbClr val="0000FF"/>
            </a:solidFill>
          </a:ln>
        </p:spPr>
        <p:style>
          <a:lnRef idx="3">
            <a:schemeClr val="accent1"/>
          </a:lnRef>
          <a:fillRef idx="0">
            <a:schemeClr val="accent1"/>
          </a:fillRef>
          <a:effectRef idx="2">
            <a:schemeClr val="accent1"/>
          </a:effectRef>
          <a:fontRef idx="minor">
            <a:schemeClr val="tx1"/>
          </a:fontRef>
        </p:style>
      </p:cxnSp>
      <p:cxnSp>
        <p:nvCxnSpPr>
          <p:cNvPr id="10" name="直接连接符 9"/>
          <p:cNvCxnSpPr/>
          <p:nvPr/>
        </p:nvCxnSpPr>
        <p:spPr>
          <a:xfrm rot="5400000">
            <a:off x="8072438" y="3857625"/>
            <a:ext cx="571500" cy="142875"/>
          </a:xfrm>
          <a:prstGeom prst="line">
            <a:avLst/>
          </a:prstGeom>
          <a:ln>
            <a:solidFill>
              <a:srgbClr val="0000FF"/>
            </a:solidFill>
          </a:ln>
        </p:spPr>
        <p:style>
          <a:lnRef idx="3">
            <a:schemeClr val="accent1"/>
          </a:lnRef>
          <a:fillRef idx="0">
            <a:schemeClr val="accent1"/>
          </a:fillRef>
          <a:effectRef idx="2">
            <a:schemeClr val="accent1"/>
          </a:effectRef>
          <a:fontRef idx="minor">
            <a:schemeClr val="tx1"/>
          </a:fontRef>
        </p:style>
      </p:cxnSp>
      <p:cxnSp>
        <p:nvCxnSpPr>
          <p:cNvPr id="11" name="直接连接符 10"/>
          <p:cNvCxnSpPr/>
          <p:nvPr/>
        </p:nvCxnSpPr>
        <p:spPr>
          <a:xfrm rot="5400000">
            <a:off x="3643313" y="4357687"/>
            <a:ext cx="571500" cy="142875"/>
          </a:xfrm>
          <a:prstGeom prst="line">
            <a:avLst/>
          </a:prstGeom>
          <a:ln>
            <a:solidFill>
              <a:srgbClr val="0000FF"/>
            </a:solidFill>
          </a:ln>
        </p:spPr>
        <p:style>
          <a:lnRef idx="3">
            <a:schemeClr val="accent1"/>
          </a:lnRef>
          <a:fillRef idx="0">
            <a:schemeClr val="accent1"/>
          </a:fillRef>
          <a:effectRef idx="2">
            <a:schemeClr val="accent1"/>
          </a:effectRef>
          <a:fontRef idx="minor">
            <a:schemeClr val="tx1"/>
          </a:fontRef>
        </p:style>
      </p:cxnSp>
      <p:cxnSp>
        <p:nvCxnSpPr>
          <p:cNvPr id="12" name="直接连接符 11"/>
          <p:cNvCxnSpPr/>
          <p:nvPr/>
        </p:nvCxnSpPr>
        <p:spPr>
          <a:xfrm rot="5400000">
            <a:off x="6786563" y="4357687"/>
            <a:ext cx="571500" cy="142875"/>
          </a:xfrm>
          <a:prstGeom prst="line">
            <a:avLst/>
          </a:prstGeom>
          <a:ln>
            <a:solidFill>
              <a:srgbClr val="0000FF"/>
            </a:solidFill>
          </a:ln>
        </p:spPr>
        <p:style>
          <a:lnRef idx="3">
            <a:schemeClr val="accent1"/>
          </a:lnRef>
          <a:fillRef idx="0">
            <a:schemeClr val="accent1"/>
          </a:fillRef>
          <a:effectRef idx="2">
            <a:schemeClr val="accent1"/>
          </a:effectRef>
          <a:fontRef idx="minor">
            <a:schemeClr val="tx1"/>
          </a:fontRef>
        </p:style>
      </p:cxnSp>
      <p:cxnSp>
        <p:nvCxnSpPr>
          <p:cNvPr id="13" name="直接连接符 12"/>
          <p:cNvCxnSpPr/>
          <p:nvPr/>
        </p:nvCxnSpPr>
        <p:spPr>
          <a:xfrm rot="5400000">
            <a:off x="8072438" y="4429125"/>
            <a:ext cx="571500" cy="142875"/>
          </a:xfrm>
          <a:prstGeom prst="line">
            <a:avLst/>
          </a:prstGeom>
          <a:ln>
            <a:solidFill>
              <a:srgbClr val="0000FF"/>
            </a:solidFill>
          </a:ln>
        </p:spPr>
        <p:style>
          <a:lnRef idx="3">
            <a:schemeClr val="accent1"/>
          </a:lnRef>
          <a:fillRef idx="0">
            <a:schemeClr val="accent1"/>
          </a:fillRef>
          <a:effectRef idx="2">
            <a:schemeClr val="accent1"/>
          </a:effectRef>
          <a:fontRef idx="minor">
            <a:schemeClr val="tx1"/>
          </a:fontRef>
        </p:style>
      </p:cxnSp>
      <p:pic>
        <p:nvPicPr>
          <p:cNvPr id="14" name="U1-A6.mp3">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6500813" y="5500688"/>
            <a:ext cx="785812"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linds(horizontal)">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14"/>
                    </p:tgtEl>
                  </p:cond>
                </p:stCondLst>
                <p:endSync evt="end" delay="0">
                  <p:rtn val="all"/>
                </p:endSync>
                <p:childTnLst>
                  <p:par>
                    <p:cTn id="44" fill="hold">
                      <p:stCondLst>
                        <p:cond delay="0"/>
                      </p:stCondLst>
                      <p:childTnLst>
                        <p:par>
                          <p:cTn id="45" fill="hold">
                            <p:stCondLst>
                              <p:cond delay="0"/>
                            </p:stCondLst>
                            <p:childTnLst>
                              <p:par>
                                <p:cTn id="46" presetID="1" presetClass="mediacall" presetSubtype="0" fill="hold" nodeType="clickEffect">
                                  <p:stCondLst>
                                    <p:cond delay="0"/>
                                  </p:stCondLst>
                                  <p:childTnLst>
                                    <p:cmd type="call" cmd="playFrom(0.0)">
                                      <p:cBhvr>
                                        <p:cTn id="47" dur="20193" fill="hold"/>
                                        <p:tgtEl>
                                          <p:spTgt spid="14"/>
                                        </p:tgtEl>
                                      </p:cBhvr>
                                    </p:cmd>
                                  </p:childTnLst>
                                </p:cTn>
                              </p:par>
                            </p:childTnLst>
                          </p:cTn>
                        </p:par>
                      </p:childTnLst>
                    </p:cTn>
                  </p:par>
                </p:childTnLst>
              </p:cTn>
              <p:nextCondLst>
                <p:cond evt="onClick" delay="0">
                  <p:tgtEl>
                    <p:spTgt spid="14"/>
                  </p:tgtEl>
                </p:cond>
              </p:nextCondLst>
            </p:seq>
            <p:audio>
              <p:cMediaNode>
                <p:cTn id="48" fill="hold" display="0">
                  <p:stCondLst>
                    <p:cond delay="indefinite"/>
                  </p:stCondLst>
                  <p:endCondLst>
                    <p:cond evt="onNext" delay="0">
                      <p:tgtEl>
                        <p:sldTgt/>
                      </p:tgtEl>
                    </p:cond>
                    <p:cond evt="onPrev" delay="0">
                      <p:tgtEl>
                        <p:sldTgt/>
                      </p:tgtEl>
                    </p:cond>
                    <p:cond evt="onStopAudio" delay="0">
                      <p:tgtEl>
                        <p:sldTgt/>
                      </p:tgtEl>
                    </p:cond>
                  </p:endCondLst>
                </p:cTn>
                <p:tgtEl>
                  <p:spTgt spid="14"/>
                </p:tgtEl>
              </p:cMediaNode>
            </p:audio>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矩形 6"/>
          <p:cNvSpPr>
            <a:spLocks noChangeArrowheads="1"/>
          </p:cNvSpPr>
          <p:nvPr/>
        </p:nvSpPr>
        <p:spPr bwMode="auto">
          <a:xfrm>
            <a:off x="900113" y="765175"/>
            <a:ext cx="7599362"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3600" b="1">
                <a:latin typeface="Times New Roman" panose="02020603050405020304" pitchFamily="18" charset="0"/>
                <a:cs typeface="Times New Roman" panose="02020603050405020304" pitchFamily="18" charset="0"/>
              </a:rPr>
              <a:t>Read aloud. Make sure you pause in the correct places.</a:t>
            </a:r>
            <a:endParaRPr lang="zh-CN" altLang="en-US" sz="3600" b="1">
              <a:latin typeface="Times New Roman" panose="02020603050405020304" pitchFamily="18" charset="0"/>
              <a:cs typeface="Times New Roman" panose="02020603050405020304" pitchFamily="18" charset="0"/>
            </a:endParaRPr>
          </a:p>
        </p:txBody>
      </p:sp>
      <p:sp>
        <p:nvSpPr>
          <p:cNvPr id="25603" name="矩形 8"/>
          <p:cNvSpPr>
            <a:spLocks noChangeArrowheads="1"/>
          </p:cNvSpPr>
          <p:nvPr/>
        </p:nvSpPr>
        <p:spPr bwMode="auto">
          <a:xfrm>
            <a:off x="971550" y="2276475"/>
            <a:ext cx="771525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5000"/>
              </a:lnSpc>
            </a:pPr>
            <a:r>
              <a:rPr lang="en-US" altLang="en-US" sz="3200" b="1">
                <a:latin typeface="Times New Roman" panose="02020603050405020304" pitchFamily="18" charset="0"/>
                <a:cs typeface="Times New Roman" panose="02020603050405020304" pitchFamily="18" charset="0"/>
              </a:rPr>
              <a:t>Of course you will! It’s nothing serious. Tony, tell everyone we have to call off the walk and go back home.</a:t>
            </a:r>
          </a:p>
        </p:txBody>
      </p:sp>
      <p:sp>
        <p:nvSpPr>
          <p:cNvPr id="21509" name="矩形 10"/>
          <p:cNvSpPr>
            <a:spLocks noChangeArrowheads="1"/>
          </p:cNvSpPr>
          <p:nvPr/>
        </p:nvSpPr>
        <p:spPr bwMode="auto">
          <a:xfrm>
            <a:off x="1187450" y="4581525"/>
            <a:ext cx="4425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altLang="zh-CN" sz="3600" b="1">
                <a:solidFill>
                  <a:srgbClr val="000000"/>
                </a:solidFill>
                <a:latin typeface="Times New Roman" panose="02020603050405020304" pitchFamily="18" charset="0"/>
                <a:cs typeface="Times New Roman" panose="02020603050405020304" pitchFamily="18" charset="0"/>
              </a:rPr>
              <a:t>Now listen and check.</a:t>
            </a:r>
          </a:p>
        </p:txBody>
      </p:sp>
      <p:cxnSp>
        <p:nvCxnSpPr>
          <p:cNvPr id="5" name="直接连接符 4"/>
          <p:cNvCxnSpPr/>
          <p:nvPr/>
        </p:nvCxnSpPr>
        <p:spPr>
          <a:xfrm rot="5400000">
            <a:off x="4143376" y="2500312"/>
            <a:ext cx="571500" cy="142875"/>
          </a:xfrm>
          <a:prstGeom prst="line">
            <a:avLst/>
          </a:prstGeom>
          <a:ln>
            <a:solidFill>
              <a:srgbClr val="0000FF"/>
            </a:solidFill>
          </a:ln>
        </p:spPr>
        <p:style>
          <a:lnRef idx="3">
            <a:schemeClr val="accent1"/>
          </a:lnRef>
          <a:fillRef idx="0">
            <a:schemeClr val="accent1"/>
          </a:fillRef>
          <a:effectRef idx="2">
            <a:schemeClr val="accent1"/>
          </a:effectRef>
          <a:fontRef idx="minor">
            <a:schemeClr val="tx1"/>
          </a:fontRef>
        </p:style>
      </p:cxnSp>
      <p:cxnSp>
        <p:nvCxnSpPr>
          <p:cNvPr id="6" name="直接连接符 5"/>
          <p:cNvCxnSpPr/>
          <p:nvPr/>
        </p:nvCxnSpPr>
        <p:spPr>
          <a:xfrm rot="5400000">
            <a:off x="7643813" y="2643187"/>
            <a:ext cx="571500" cy="142875"/>
          </a:xfrm>
          <a:prstGeom prst="line">
            <a:avLst/>
          </a:prstGeom>
          <a:ln>
            <a:solidFill>
              <a:srgbClr val="0000FF"/>
            </a:solidFill>
          </a:ln>
        </p:spPr>
        <p:style>
          <a:lnRef idx="3">
            <a:schemeClr val="accent1"/>
          </a:lnRef>
          <a:fillRef idx="0">
            <a:schemeClr val="accent1"/>
          </a:fillRef>
          <a:effectRef idx="2">
            <a:schemeClr val="accent1"/>
          </a:effectRef>
          <a:fontRef idx="minor">
            <a:schemeClr val="tx1"/>
          </a:fontRef>
        </p:style>
      </p:cxnSp>
      <p:cxnSp>
        <p:nvCxnSpPr>
          <p:cNvPr id="7" name="直接连接符 6"/>
          <p:cNvCxnSpPr/>
          <p:nvPr/>
        </p:nvCxnSpPr>
        <p:spPr>
          <a:xfrm rot="5400000">
            <a:off x="1785938" y="3143250"/>
            <a:ext cx="571500" cy="142875"/>
          </a:xfrm>
          <a:prstGeom prst="line">
            <a:avLst/>
          </a:prstGeom>
          <a:ln>
            <a:solidFill>
              <a:srgbClr val="0000FF"/>
            </a:solidFill>
          </a:ln>
        </p:spPr>
        <p:style>
          <a:lnRef idx="3">
            <a:schemeClr val="accent1"/>
          </a:lnRef>
          <a:fillRef idx="0">
            <a:schemeClr val="accent1"/>
          </a:fillRef>
          <a:effectRef idx="2">
            <a:schemeClr val="accent1"/>
          </a:effectRef>
          <a:fontRef idx="minor">
            <a:schemeClr val="tx1"/>
          </a:fontRef>
        </p:style>
      </p:cxnSp>
      <p:cxnSp>
        <p:nvCxnSpPr>
          <p:cNvPr id="8" name="直接连接符 7"/>
          <p:cNvCxnSpPr/>
          <p:nvPr/>
        </p:nvCxnSpPr>
        <p:spPr>
          <a:xfrm rot="5400000">
            <a:off x="4071938" y="3214687"/>
            <a:ext cx="571500" cy="142875"/>
          </a:xfrm>
          <a:prstGeom prst="line">
            <a:avLst/>
          </a:prstGeom>
          <a:ln>
            <a:solidFill>
              <a:srgbClr val="0000FF"/>
            </a:solidFill>
          </a:ln>
        </p:spPr>
        <p:style>
          <a:lnRef idx="3">
            <a:schemeClr val="accent1"/>
          </a:lnRef>
          <a:fillRef idx="0">
            <a:schemeClr val="accent1"/>
          </a:fillRef>
          <a:effectRef idx="2">
            <a:schemeClr val="accent1"/>
          </a:effectRef>
          <a:fontRef idx="minor">
            <a:schemeClr val="tx1"/>
          </a:fontRef>
        </p:style>
      </p:cxnSp>
      <p:cxnSp>
        <p:nvCxnSpPr>
          <p:cNvPr id="9" name="直接连接符 8"/>
          <p:cNvCxnSpPr/>
          <p:nvPr/>
        </p:nvCxnSpPr>
        <p:spPr>
          <a:xfrm rot="5400000">
            <a:off x="1643063" y="3786187"/>
            <a:ext cx="571500" cy="142875"/>
          </a:xfrm>
          <a:prstGeom prst="line">
            <a:avLst/>
          </a:prstGeom>
          <a:ln>
            <a:solidFill>
              <a:srgbClr val="0000FF"/>
            </a:solidFill>
          </a:ln>
        </p:spPr>
        <p:style>
          <a:lnRef idx="3">
            <a:schemeClr val="accent1"/>
          </a:lnRef>
          <a:fillRef idx="0">
            <a:schemeClr val="accent1"/>
          </a:fillRef>
          <a:effectRef idx="2">
            <a:schemeClr val="accent1"/>
          </a:effectRef>
          <a:fontRef idx="minor">
            <a:schemeClr val="tx1"/>
          </a:fontRef>
        </p:style>
      </p:cxnSp>
      <p:pic>
        <p:nvPicPr>
          <p:cNvPr id="10" name="U1-A7.mp3">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7072313" y="1500188"/>
            <a:ext cx="795337"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509"/>
                                        </p:tgtEl>
                                        <p:attrNameLst>
                                          <p:attrName>style.visibility</p:attrName>
                                        </p:attrNameLst>
                                      </p:cBhvr>
                                      <p:to>
                                        <p:strVal val="visible"/>
                                      </p:to>
                                    </p:set>
                                    <p:animEffect transition="in" filter="blinds(horizontal)">
                                      <p:cBhvr>
                                        <p:cTn id="7" dur="500"/>
                                        <p:tgtEl>
                                          <p:spTgt spid="2150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10"/>
                    </p:tgtEl>
                  </p:cond>
                </p:stCondLst>
                <p:endSync evt="end" delay="0">
                  <p:rtn val="all"/>
                </p:endSync>
                <p:childTnLst>
                  <p:par>
                    <p:cTn id="34" fill="hold">
                      <p:stCondLst>
                        <p:cond delay="0"/>
                      </p:stCondLst>
                      <p:childTnLst>
                        <p:par>
                          <p:cTn id="35" fill="hold">
                            <p:stCondLst>
                              <p:cond delay="0"/>
                            </p:stCondLst>
                            <p:childTnLst>
                              <p:par>
                                <p:cTn id="36" presetID="1" presetClass="mediacall" presetSubtype="0" fill="hold" nodeType="clickEffect">
                                  <p:stCondLst>
                                    <p:cond delay="0"/>
                                  </p:stCondLst>
                                  <p:childTnLst>
                                    <p:cmd type="call" cmd="playFrom(0.0)">
                                      <p:cBhvr>
                                        <p:cTn id="37" dur="24608" fill="hold"/>
                                        <p:tgtEl>
                                          <p:spTgt spid="10"/>
                                        </p:tgtEl>
                                      </p:cBhvr>
                                    </p:cmd>
                                  </p:childTnLst>
                                </p:cTn>
                              </p:par>
                            </p:childTnLst>
                          </p:cTn>
                        </p:par>
                      </p:childTnLst>
                    </p:cTn>
                  </p:par>
                </p:childTnLst>
              </p:cTn>
              <p:nextCondLst>
                <p:cond evt="onClick" delay="0">
                  <p:tgtEl>
                    <p:spTgt spid="10"/>
                  </p:tgtEl>
                </p:cond>
              </p:nextCondLst>
            </p:seq>
            <p:audio>
              <p:cMediaNode>
                <p:cTn id="38"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bldLst>
      <p:bldP spid="2150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矩形 4"/>
          <p:cNvSpPr>
            <a:spLocks noChangeArrowheads="1"/>
          </p:cNvSpPr>
          <p:nvPr/>
        </p:nvSpPr>
        <p:spPr bwMode="auto">
          <a:xfrm>
            <a:off x="285750" y="142875"/>
            <a:ext cx="86074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3600" b="1" dirty="0">
                <a:solidFill>
                  <a:srgbClr val="CC0000"/>
                </a:solidFill>
                <a:latin typeface="Arial Black" panose="020B0A04020102020204" pitchFamily="34" charset="0"/>
                <a:cs typeface="Times New Roman" panose="02020603050405020304" pitchFamily="18" charset="0"/>
              </a:rPr>
              <a:t>Work in pairs.</a:t>
            </a:r>
            <a:r>
              <a:rPr lang="en-US" altLang="en-US" sz="3600" b="1" dirty="0">
                <a:solidFill>
                  <a:srgbClr val="CC0000"/>
                </a:solidFill>
                <a:latin typeface="Times New Roman" panose="02020603050405020304" pitchFamily="18" charset="0"/>
                <a:cs typeface="Times New Roman" panose="02020603050405020304" pitchFamily="18" charset="0"/>
              </a:rPr>
              <a:t> </a:t>
            </a:r>
            <a:r>
              <a:rPr lang="en-US" altLang="zh-CN" sz="3600" b="1" dirty="0">
                <a:solidFill>
                  <a:srgbClr val="CC0000"/>
                </a:solidFill>
                <a:latin typeface="Times New Roman" panose="02020603050405020304" pitchFamily="18" charset="0"/>
                <a:cs typeface="Times New Roman" panose="02020603050405020304" pitchFamily="18" charset="0"/>
              </a:rPr>
              <a:t/>
            </a:r>
            <a:br>
              <a:rPr lang="en-US" altLang="zh-CN" sz="3600" b="1" dirty="0">
                <a:solidFill>
                  <a:srgbClr val="CC0000"/>
                </a:solidFill>
                <a:latin typeface="Times New Roman" panose="02020603050405020304" pitchFamily="18" charset="0"/>
                <a:cs typeface="Times New Roman" panose="02020603050405020304" pitchFamily="18" charset="0"/>
              </a:rPr>
            </a:br>
            <a:r>
              <a:rPr lang="en-US" altLang="zh-CN" sz="3600" b="1" dirty="0">
                <a:solidFill>
                  <a:srgbClr val="CC0000"/>
                </a:solidFill>
                <a:latin typeface="Times New Roman" panose="02020603050405020304" pitchFamily="18" charset="0"/>
                <a:cs typeface="Times New Roman" panose="02020603050405020304" pitchFamily="18" charset="0"/>
              </a:rPr>
              <a:t>      </a:t>
            </a:r>
            <a:r>
              <a:rPr lang="en-US" altLang="zh-CN" sz="3600" b="1" dirty="0">
                <a:latin typeface="Times New Roman" panose="02020603050405020304" pitchFamily="18" charset="0"/>
                <a:cs typeface="Times New Roman" panose="02020603050405020304" pitchFamily="18" charset="0"/>
              </a:rPr>
              <a:t>Talk about </a:t>
            </a:r>
            <a:r>
              <a:rPr lang="en-US" altLang="en-US" sz="3600" b="1" dirty="0">
                <a:latin typeface="Times New Roman" panose="02020603050405020304" pitchFamily="18" charset="0"/>
                <a:cs typeface="Times New Roman" panose="02020603050405020304" pitchFamily="18" charset="0"/>
              </a:rPr>
              <a:t>an accident you have had.</a:t>
            </a:r>
            <a:endParaRPr lang="zh-CN" altLang="en-US" sz="3600" dirty="0">
              <a:latin typeface="Times New Roman" panose="02020603050405020304" pitchFamily="18" charset="0"/>
              <a:cs typeface="Times New Roman" panose="02020603050405020304" pitchFamily="18" charset="0"/>
            </a:endParaRPr>
          </a:p>
        </p:txBody>
      </p:sp>
      <p:sp>
        <p:nvSpPr>
          <p:cNvPr id="37891" name="矩形 5"/>
          <p:cNvSpPr>
            <a:spLocks noChangeArrowheads="1"/>
          </p:cNvSpPr>
          <p:nvPr/>
        </p:nvSpPr>
        <p:spPr bwMode="auto">
          <a:xfrm>
            <a:off x="357188" y="1428750"/>
            <a:ext cx="8501062" cy="4868863"/>
          </a:xfrm>
          <a:prstGeom prst="rect">
            <a:avLst/>
          </a:prstGeom>
          <a:solidFill>
            <a:schemeClr val="accent5">
              <a:lumMod val="40000"/>
              <a:lumOff val="60000"/>
            </a:schemeClr>
          </a:solidFill>
          <a:ln w="9525">
            <a:noFill/>
            <a:miter lim="800000"/>
          </a:ln>
        </p:spPr>
        <p:txBody>
          <a:bodyPr>
            <a:spAutoFit/>
          </a:bodyPr>
          <a:lstStyle/>
          <a:p>
            <a:pPr>
              <a:spcBef>
                <a:spcPct val="10000"/>
              </a:spcBef>
              <a:buClr>
                <a:srgbClr val="0000FF"/>
              </a:buClr>
              <a:buFont typeface="Wingdings" panose="05000000000000000000" pitchFamily="2" charset="2"/>
              <a:buChar char="Ø"/>
              <a:defRPr/>
            </a:pPr>
            <a:r>
              <a:rPr lang="en-US" altLang="en-US" sz="3200" b="1" dirty="0">
                <a:solidFill>
                  <a:schemeClr val="folHlink"/>
                </a:solidFill>
                <a:latin typeface="Times New Roman" panose="02020603050405020304" pitchFamily="18" charset="0"/>
                <a:cs typeface="Times New Roman" panose="02020603050405020304" pitchFamily="18" charset="0"/>
              </a:rPr>
              <a:t>where it happened</a:t>
            </a:r>
            <a:r>
              <a:rPr lang="en-US" altLang="en-US" sz="3200" b="1" dirty="0">
                <a:latin typeface="Times New Roman" panose="02020603050405020304" pitchFamily="18" charset="0"/>
                <a:cs typeface="Times New Roman" panose="02020603050405020304" pitchFamily="18" charset="0"/>
              </a:rPr>
              <a:t> </a:t>
            </a:r>
          </a:p>
          <a:p>
            <a:pPr>
              <a:spcBef>
                <a:spcPct val="10000"/>
              </a:spcBef>
              <a:buClr>
                <a:srgbClr val="0000FF"/>
              </a:buClr>
              <a:buFont typeface="Wingdings" panose="05000000000000000000" pitchFamily="2" charset="2"/>
              <a:buNone/>
              <a:defRPr/>
            </a:pPr>
            <a:r>
              <a:rPr lang="en-US" altLang="en-US" sz="3200" b="1" dirty="0">
                <a:latin typeface="Times New Roman" panose="02020603050405020304" pitchFamily="18" charset="0"/>
                <a:cs typeface="Times New Roman" panose="02020603050405020304" pitchFamily="18" charset="0"/>
              </a:rPr>
              <a:t>   It happened on my way to school.</a:t>
            </a:r>
            <a:r>
              <a:rPr lang="en-US" altLang="zh-CN" sz="3200" b="1" dirty="0">
                <a:latin typeface="Times New Roman" panose="02020603050405020304" pitchFamily="18" charset="0"/>
                <a:cs typeface="Times New Roman" panose="02020603050405020304" pitchFamily="18" charset="0"/>
              </a:rPr>
              <a:t> </a:t>
            </a:r>
            <a:endParaRPr lang="en-US" altLang="en-US" sz="3200" b="1" dirty="0">
              <a:latin typeface="Times New Roman" panose="02020603050405020304" pitchFamily="18" charset="0"/>
              <a:cs typeface="Times New Roman" panose="02020603050405020304" pitchFamily="18" charset="0"/>
            </a:endParaRPr>
          </a:p>
          <a:p>
            <a:pPr>
              <a:spcBef>
                <a:spcPct val="10000"/>
              </a:spcBef>
              <a:buClr>
                <a:srgbClr val="0000FF"/>
              </a:buClr>
              <a:buFont typeface="Wingdings" panose="05000000000000000000" pitchFamily="2" charset="2"/>
              <a:buChar char="Ø"/>
              <a:defRPr/>
            </a:pPr>
            <a:r>
              <a:rPr lang="en-US" altLang="en-US" sz="3200" b="1" dirty="0">
                <a:solidFill>
                  <a:schemeClr val="folHlink"/>
                </a:solidFill>
                <a:latin typeface="Times New Roman" panose="02020603050405020304" pitchFamily="18" charset="0"/>
                <a:cs typeface="Times New Roman" panose="02020603050405020304" pitchFamily="18" charset="0"/>
              </a:rPr>
              <a:t>what happened </a:t>
            </a:r>
          </a:p>
          <a:p>
            <a:pPr>
              <a:spcBef>
                <a:spcPct val="10000"/>
              </a:spcBef>
              <a:buClr>
                <a:srgbClr val="0000FF"/>
              </a:buClr>
              <a:buFont typeface="Wingdings" panose="05000000000000000000" pitchFamily="2" charset="2"/>
              <a:buNone/>
              <a:defRPr/>
            </a:pPr>
            <a:r>
              <a:rPr lang="en-US" altLang="en-US" sz="3200" b="1" dirty="0">
                <a:latin typeface="Times New Roman" panose="02020603050405020304" pitchFamily="18" charset="0"/>
                <a:cs typeface="Times New Roman" panose="02020603050405020304" pitchFamily="18" charset="0"/>
              </a:rPr>
              <a:t>  A car stopped in front of me. I fell off my bike. </a:t>
            </a:r>
          </a:p>
          <a:p>
            <a:pPr>
              <a:spcBef>
                <a:spcPct val="10000"/>
              </a:spcBef>
              <a:buClr>
                <a:srgbClr val="0000FF"/>
              </a:buClr>
              <a:buFont typeface="Wingdings" panose="05000000000000000000" pitchFamily="2" charset="2"/>
              <a:buChar char="Ø"/>
              <a:defRPr/>
            </a:pPr>
            <a:r>
              <a:rPr lang="en-US" altLang="en-US" sz="3200" b="1" dirty="0">
                <a:solidFill>
                  <a:schemeClr val="folHlink"/>
                </a:solidFill>
                <a:latin typeface="Times New Roman" panose="02020603050405020304" pitchFamily="18" charset="0"/>
                <a:cs typeface="Times New Roman" panose="02020603050405020304" pitchFamily="18" charset="0"/>
              </a:rPr>
              <a:t>how you were hurt</a:t>
            </a:r>
            <a:r>
              <a:rPr lang="en-US" altLang="en-US" sz="3200" b="1" dirty="0">
                <a:latin typeface="Times New Roman" panose="02020603050405020304" pitchFamily="18" charset="0"/>
                <a:cs typeface="Times New Roman" panose="02020603050405020304" pitchFamily="18" charset="0"/>
              </a:rPr>
              <a:t> </a:t>
            </a:r>
          </a:p>
          <a:p>
            <a:pPr>
              <a:spcBef>
                <a:spcPct val="10000"/>
              </a:spcBef>
              <a:buClr>
                <a:srgbClr val="0000FF"/>
              </a:buClr>
              <a:buFont typeface="Wingdings" panose="05000000000000000000" pitchFamily="2" charset="2"/>
              <a:buNone/>
              <a:defRPr/>
            </a:pPr>
            <a:r>
              <a:rPr lang="en-US" altLang="en-US" sz="3200" b="1" dirty="0">
                <a:latin typeface="Times New Roman" panose="02020603050405020304" pitchFamily="18" charset="0"/>
                <a:cs typeface="Times New Roman" panose="02020603050405020304" pitchFamily="18" charset="0"/>
              </a:rPr>
              <a:t>   I cut my face, and hurt my arms and knees.</a:t>
            </a:r>
            <a:r>
              <a:rPr lang="en-US" altLang="zh-CN" sz="3200" b="1" dirty="0">
                <a:latin typeface="Times New Roman" panose="02020603050405020304" pitchFamily="18" charset="0"/>
                <a:cs typeface="Times New Roman" panose="02020603050405020304" pitchFamily="18" charset="0"/>
              </a:rPr>
              <a:t> </a:t>
            </a:r>
            <a:endParaRPr lang="en-US" altLang="en-US" sz="3200" b="1" dirty="0">
              <a:latin typeface="Times New Roman" panose="02020603050405020304" pitchFamily="18" charset="0"/>
              <a:cs typeface="Times New Roman" panose="02020603050405020304" pitchFamily="18" charset="0"/>
            </a:endParaRPr>
          </a:p>
          <a:p>
            <a:pPr>
              <a:spcBef>
                <a:spcPct val="10000"/>
              </a:spcBef>
              <a:buClr>
                <a:srgbClr val="0000FF"/>
              </a:buClr>
              <a:buFont typeface="Wingdings" panose="05000000000000000000" pitchFamily="2" charset="2"/>
              <a:buChar char="Ø"/>
              <a:defRPr/>
            </a:pPr>
            <a:r>
              <a:rPr lang="en-US" altLang="en-US" sz="3200" b="1" dirty="0">
                <a:solidFill>
                  <a:schemeClr val="folHlink"/>
                </a:solidFill>
                <a:latin typeface="Times New Roman" panose="02020603050405020304" pitchFamily="18" charset="0"/>
                <a:cs typeface="Times New Roman" panose="02020603050405020304" pitchFamily="18" charset="0"/>
              </a:rPr>
              <a:t>how long it took to get better</a:t>
            </a:r>
            <a:r>
              <a:rPr lang="en-US" altLang="en-US" sz="3200" b="1" dirty="0">
                <a:latin typeface="Times New Roman" panose="02020603050405020304" pitchFamily="18" charset="0"/>
                <a:cs typeface="Times New Roman" panose="02020603050405020304" pitchFamily="18" charset="0"/>
              </a:rPr>
              <a:t> </a:t>
            </a:r>
          </a:p>
          <a:p>
            <a:pPr>
              <a:spcBef>
                <a:spcPct val="10000"/>
              </a:spcBef>
              <a:buClr>
                <a:srgbClr val="0000FF"/>
              </a:buClr>
              <a:buFont typeface="Wingdings" panose="05000000000000000000" pitchFamily="2" charset="2"/>
              <a:buNone/>
              <a:defRPr/>
            </a:pPr>
            <a:r>
              <a:rPr lang="en-US" altLang="en-US" sz="3200" b="1" dirty="0">
                <a:latin typeface="Times New Roman" panose="02020603050405020304" pitchFamily="18" charset="0"/>
                <a:cs typeface="Times New Roman" panose="02020603050405020304" pitchFamily="18" charset="0"/>
              </a:rPr>
              <a:t>   It was three weeks before I could ride my bike again.</a:t>
            </a:r>
            <a:r>
              <a:rPr lang="en-US" altLang="zh-CN" sz="3200" b="1" dirty="0">
                <a:latin typeface="Times New Roman" panose="02020603050405020304" pitchFamily="18" charset="0"/>
                <a:cs typeface="Times New Roman" panose="02020603050405020304" pitchFamily="18" charset="0"/>
              </a:rPr>
              <a:t> </a:t>
            </a:r>
            <a:endParaRPr lang="en-US" altLang="en-US" sz="32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blinds(horizontal)">
                                      <p:cBhvr>
                                        <p:cTn id="7" dur="500"/>
                                        <p:tgtEl>
                                          <p:spTgt spid="378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7891">
                                            <p:txEl>
                                              <p:pRg st="1" end="1"/>
                                            </p:txEl>
                                          </p:spTgt>
                                        </p:tgtEl>
                                        <p:attrNameLst>
                                          <p:attrName>style.visibility</p:attrName>
                                        </p:attrNameLst>
                                      </p:cBhvr>
                                      <p:to>
                                        <p:strVal val="visible"/>
                                      </p:to>
                                    </p:set>
                                    <p:animEffect transition="in" filter="blinds(horizontal)">
                                      <p:cBhvr>
                                        <p:cTn id="12" dur="500"/>
                                        <p:tgtEl>
                                          <p:spTgt spid="378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7891">
                                            <p:txEl>
                                              <p:pRg st="2" end="2"/>
                                            </p:txEl>
                                          </p:spTgt>
                                        </p:tgtEl>
                                        <p:attrNameLst>
                                          <p:attrName>style.visibility</p:attrName>
                                        </p:attrNameLst>
                                      </p:cBhvr>
                                      <p:to>
                                        <p:strVal val="visible"/>
                                      </p:to>
                                    </p:set>
                                    <p:animEffect transition="in" filter="blinds(horizontal)">
                                      <p:cBhvr>
                                        <p:cTn id="17" dur="500"/>
                                        <p:tgtEl>
                                          <p:spTgt spid="378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7891">
                                            <p:txEl>
                                              <p:pRg st="3" end="3"/>
                                            </p:txEl>
                                          </p:spTgt>
                                        </p:tgtEl>
                                        <p:attrNameLst>
                                          <p:attrName>style.visibility</p:attrName>
                                        </p:attrNameLst>
                                      </p:cBhvr>
                                      <p:to>
                                        <p:strVal val="visible"/>
                                      </p:to>
                                    </p:set>
                                    <p:animEffect transition="in" filter="blinds(horizontal)">
                                      <p:cBhvr>
                                        <p:cTn id="22" dur="500"/>
                                        <p:tgtEl>
                                          <p:spTgt spid="3789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7891">
                                            <p:txEl>
                                              <p:pRg st="4" end="4"/>
                                            </p:txEl>
                                          </p:spTgt>
                                        </p:tgtEl>
                                        <p:attrNameLst>
                                          <p:attrName>style.visibility</p:attrName>
                                        </p:attrNameLst>
                                      </p:cBhvr>
                                      <p:to>
                                        <p:strVal val="visible"/>
                                      </p:to>
                                    </p:set>
                                    <p:animEffect transition="in" filter="blinds(horizontal)">
                                      <p:cBhvr>
                                        <p:cTn id="27" dur="500"/>
                                        <p:tgtEl>
                                          <p:spTgt spid="3789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7891">
                                            <p:txEl>
                                              <p:pRg st="5" end="5"/>
                                            </p:txEl>
                                          </p:spTgt>
                                        </p:tgtEl>
                                        <p:attrNameLst>
                                          <p:attrName>style.visibility</p:attrName>
                                        </p:attrNameLst>
                                      </p:cBhvr>
                                      <p:to>
                                        <p:strVal val="visible"/>
                                      </p:to>
                                    </p:set>
                                    <p:animEffect transition="in" filter="blinds(horizontal)">
                                      <p:cBhvr>
                                        <p:cTn id="32" dur="500"/>
                                        <p:tgtEl>
                                          <p:spTgt spid="3789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7891">
                                            <p:txEl>
                                              <p:pRg st="6" end="6"/>
                                            </p:txEl>
                                          </p:spTgt>
                                        </p:tgtEl>
                                        <p:attrNameLst>
                                          <p:attrName>style.visibility</p:attrName>
                                        </p:attrNameLst>
                                      </p:cBhvr>
                                      <p:to>
                                        <p:strVal val="visible"/>
                                      </p:to>
                                    </p:set>
                                    <p:animEffect transition="in" filter="blinds(horizontal)">
                                      <p:cBhvr>
                                        <p:cTn id="37" dur="500"/>
                                        <p:tgtEl>
                                          <p:spTgt spid="3789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7891">
                                            <p:txEl>
                                              <p:pRg st="7" end="7"/>
                                            </p:txEl>
                                          </p:spTgt>
                                        </p:tgtEl>
                                        <p:attrNameLst>
                                          <p:attrName>style.visibility</p:attrName>
                                        </p:attrNameLst>
                                      </p:cBhvr>
                                      <p:to>
                                        <p:strVal val="visible"/>
                                      </p:to>
                                    </p:set>
                                    <p:animEffect transition="in" filter="blinds(horizontal)">
                                      <p:cBhvr>
                                        <p:cTn id="42" dur="500"/>
                                        <p:tgtEl>
                                          <p:spTgt spid="3789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res.tongyi.com/resources/article/student/junior/2010/1112/yingyuyilunfuxi/18.files/image001.jpg"/>
          <p:cNvPicPr>
            <a:picLocks noChangeAspect="1" noChangeArrowheads="1"/>
          </p:cNvPicPr>
          <p:nvPr/>
        </p:nvPicPr>
        <p:blipFill>
          <a:blip r:embed="rId2"/>
          <a:srcRect/>
          <a:stretch>
            <a:fillRect/>
          </a:stretch>
        </p:blipFill>
        <p:spPr bwMode="auto">
          <a:xfrm>
            <a:off x="0" y="142875"/>
            <a:ext cx="9056688"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Box 4"/>
          <p:cNvSpPr txBox="1">
            <a:spLocks noChangeArrowheads="1"/>
          </p:cNvSpPr>
          <p:nvPr/>
        </p:nvSpPr>
        <p:spPr bwMode="auto">
          <a:xfrm>
            <a:off x="428625" y="2143125"/>
            <a:ext cx="85725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b="1">
                <a:latin typeface="Times New Roman" panose="02020603050405020304" pitchFamily="18" charset="0"/>
                <a:cs typeface="Times New Roman" panose="02020603050405020304" pitchFamily="18" charset="0"/>
              </a:rPr>
              <a:t>根据以上四幅图和提示词语，写出一篇语法正确、意思连贯、语句通顺、符合逻辑的短文，开头已给出。</a:t>
            </a:r>
          </a:p>
          <a:p>
            <a:pPr eaLnBrk="1" hangingPunct="1"/>
            <a:r>
              <a:rPr lang="zh-CN" altLang="en-US" sz="3200" b="1">
                <a:latin typeface="Times New Roman" panose="02020603050405020304" pitchFamily="18" charset="0"/>
                <a:cs typeface="Times New Roman" panose="02020603050405020304" pitchFamily="18" charset="0"/>
              </a:rPr>
              <a:t>要求：</a:t>
            </a:r>
            <a:r>
              <a:rPr lang="en-US" altLang="zh-CN" sz="3200" b="1">
                <a:latin typeface="Times New Roman" panose="02020603050405020304" pitchFamily="18" charset="0"/>
                <a:cs typeface="Times New Roman" panose="02020603050405020304" pitchFamily="18" charset="0"/>
              </a:rPr>
              <a:t>1. </a:t>
            </a:r>
            <a:r>
              <a:rPr lang="zh-CN" altLang="en-US" sz="3200" b="1">
                <a:latin typeface="Times New Roman" panose="02020603050405020304" pitchFamily="18" charset="0"/>
                <a:cs typeface="Times New Roman" panose="02020603050405020304" pitchFamily="18" charset="0"/>
              </a:rPr>
              <a:t>叙述要用第三人称。</a:t>
            </a:r>
          </a:p>
          <a:p>
            <a:pPr eaLnBrk="1" hangingPunct="1"/>
            <a:r>
              <a:rPr lang="en-US" altLang="zh-CN" sz="3200" b="1">
                <a:latin typeface="Times New Roman" panose="02020603050405020304" pitchFamily="18" charset="0"/>
                <a:cs typeface="Times New Roman" panose="02020603050405020304" pitchFamily="18" charset="0"/>
              </a:rPr>
              <a:t>         2. </a:t>
            </a:r>
            <a:r>
              <a:rPr lang="zh-CN" altLang="en-US" sz="3200" b="1">
                <a:latin typeface="Times New Roman" panose="02020603050405020304" pitchFamily="18" charset="0"/>
                <a:cs typeface="Times New Roman" panose="02020603050405020304" pitchFamily="18" charset="0"/>
              </a:rPr>
              <a:t>词数</a:t>
            </a:r>
            <a:r>
              <a:rPr lang="en-US" altLang="zh-CN" sz="3200" b="1">
                <a:latin typeface="Times New Roman" panose="02020603050405020304" pitchFamily="18" charset="0"/>
                <a:cs typeface="Times New Roman" panose="02020603050405020304" pitchFamily="18" charset="0"/>
              </a:rPr>
              <a:t>60~80</a:t>
            </a:r>
            <a:r>
              <a:rPr lang="zh-CN" altLang="en-US" sz="3200" b="1">
                <a:latin typeface="Times New Roman" panose="02020603050405020304" pitchFamily="18" charset="0"/>
                <a:cs typeface="Times New Roman" panose="02020603050405020304" pitchFamily="18" charset="0"/>
              </a:rPr>
              <a:t>个左右。</a:t>
            </a:r>
          </a:p>
          <a:p>
            <a:pPr eaLnBrk="1" hangingPunct="1"/>
            <a:r>
              <a:rPr lang="en-US" altLang="zh-CN" sz="3200" b="1">
                <a:latin typeface="Times New Roman" panose="02020603050405020304" pitchFamily="18" charset="0"/>
                <a:cs typeface="Times New Roman" panose="02020603050405020304" pitchFamily="18" charset="0"/>
              </a:rPr>
              <a:t>         3. </a:t>
            </a:r>
            <a:r>
              <a:rPr lang="zh-CN" altLang="en-US" sz="3200" b="1">
                <a:latin typeface="Times New Roman" panose="02020603050405020304" pitchFamily="18" charset="0"/>
                <a:cs typeface="Times New Roman" panose="02020603050405020304" pitchFamily="18" charset="0"/>
              </a:rPr>
              <a:t>要表达自己的看法或想法。</a:t>
            </a:r>
          </a:p>
          <a:p>
            <a:pPr eaLnBrk="1" hangingPunct="1"/>
            <a:r>
              <a:rPr lang="en-US" altLang="zh-CN" sz="3200" b="1">
                <a:latin typeface="Times New Roman" panose="02020603050405020304" pitchFamily="18" charset="0"/>
                <a:cs typeface="Times New Roman" panose="02020603050405020304" pitchFamily="18" charset="0"/>
              </a:rPr>
              <a:t>         4. </a:t>
            </a:r>
            <a:r>
              <a:rPr lang="zh-CN" altLang="en-US" sz="3200" b="1">
                <a:latin typeface="Times New Roman" panose="02020603050405020304" pitchFamily="18" charset="0"/>
                <a:cs typeface="Times New Roman" panose="02020603050405020304" pitchFamily="18" charset="0"/>
              </a:rPr>
              <a:t>选用下列词语：</a:t>
            </a:r>
            <a:r>
              <a:rPr lang="en-US" altLang="zh-CN" sz="3200" b="1">
                <a:latin typeface="Times New Roman" panose="02020603050405020304" pitchFamily="18" charset="0"/>
                <a:cs typeface="Times New Roman" panose="02020603050405020304" pitchFamily="18" charset="0"/>
              </a:rPr>
              <a:t>rush hour, cross, make sure, come over, traffic rules </a:t>
            </a:r>
          </a:p>
          <a:p>
            <a:pPr eaLnBrk="1" hangingPunct="1"/>
            <a:r>
              <a:rPr lang="en-US" altLang="zh-CN" sz="3200" b="1">
                <a:solidFill>
                  <a:srgbClr val="0000FF"/>
                </a:solidFill>
                <a:latin typeface="Times New Roman" panose="02020603050405020304" pitchFamily="18" charset="0"/>
                <a:cs typeface="Times New Roman" panose="02020603050405020304" pitchFamily="18" charset="0"/>
              </a:rPr>
              <a:t>Last Monday, Tim got up at 7:40 in the morning.</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ext Box 3"/>
          <p:cNvSpPr txBox="1">
            <a:spLocks noChangeArrowheads="1"/>
          </p:cNvSpPr>
          <p:nvPr/>
        </p:nvSpPr>
        <p:spPr bwMode="auto">
          <a:xfrm>
            <a:off x="2071688" y="1857375"/>
            <a:ext cx="5938837" cy="579438"/>
          </a:xfrm>
          <a:prstGeom prst="rect">
            <a:avLst/>
          </a:prstGeom>
          <a:noFill/>
          <a:ln w="9525">
            <a:noFill/>
            <a:miter lim="800000"/>
          </a:ln>
          <a:effectLst/>
        </p:spPr>
        <p:txBody>
          <a:bodyPr>
            <a:spAutoFit/>
          </a:bodyPr>
          <a:lstStyle/>
          <a:p>
            <a:pPr>
              <a:spcBef>
                <a:spcPct val="50000"/>
              </a:spcBef>
              <a:defRPr/>
            </a:pPr>
            <a:r>
              <a:rPr kumimoji="1" lang="en-US" altLang="zh-CN" sz="3200" b="1" dirty="0">
                <a:latin typeface="Times New Roman" panose="02020603050405020304" pitchFamily="18" charset="0"/>
              </a:rPr>
              <a:t>see someone get an </a:t>
            </a:r>
            <a:r>
              <a:rPr kumimoji="1" lang="en-US" altLang="zh-CN" sz="3200" b="1" u="sng" dirty="0">
                <a:effectLst>
                  <a:outerShdw blurRad="38100" dist="38100" dir="2700000" algn="tl">
                    <a:srgbClr val="C0C0C0"/>
                  </a:outerShdw>
                </a:effectLst>
                <a:latin typeface="Times New Roman" panose="02020603050405020304" pitchFamily="18" charset="0"/>
              </a:rPr>
              <a:t>electric shock</a:t>
            </a:r>
          </a:p>
        </p:txBody>
      </p:sp>
      <p:pic>
        <p:nvPicPr>
          <p:cNvPr id="5123" name="Picture 4" descr="21"/>
          <p:cNvPicPr>
            <a:picLocks noChangeAspect="1" noChangeArrowheads="1"/>
          </p:cNvPicPr>
          <p:nvPr/>
        </p:nvPicPr>
        <p:blipFill>
          <a:blip r:embed="rId2"/>
          <a:srcRect/>
          <a:stretch>
            <a:fillRect/>
          </a:stretch>
        </p:blipFill>
        <p:spPr bwMode="auto">
          <a:xfrm>
            <a:off x="395288" y="2997200"/>
            <a:ext cx="3887787" cy="296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Text Box 5"/>
          <p:cNvSpPr txBox="1">
            <a:spLocks noChangeArrowheads="1"/>
          </p:cNvSpPr>
          <p:nvPr/>
        </p:nvSpPr>
        <p:spPr bwMode="auto">
          <a:xfrm>
            <a:off x="4857750" y="3929063"/>
            <a:ext cx="3671888"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80000"/>
              </a:lnSpc>
              <a:spcBef>
                <a:spcPct val="50000"/>
              </a:spcBef>
            </a:pPr>
            <a:r>
              <a:rPr kumimoji="1" lang="en-US" altLang="zh-CN" sz="3200" b="1" dirty="0">
                <a:solidFill>
                  <a:srgbClr val="0000FF"/>
                </a:solidFill>
                <a:latin typeface="Times New Roman" panose="02020603050405020304" pitchFamily="18" charset="0"/>
              </a:rPr>
              <a:t>Use a wooden stick to keep him away from the electricity.</a:t>
            </a:r>
          </a:p>
        </p:txBody>
      </p:sp>
      <p:sp>
        <p:nvSpPr>
          <p:cNvPr id="5125" name="WordArt 6"/>
          <p:cNvSpPr>
            <a:spLocks noChangeArrowheads="1" noChangeShapeType="1" noTextEdit="1"/>
          </p:cNvSpPr>
          <p:nvPr/>
        </p:nvSpPr>
        <p:spPr bwMode="auto">
          <a:xfrm>
            <a:off x="1928813" y="500063"/>
            <a:ext cx="5857875" cy="950912"/>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Wave1">
              <a:avLst>
                <a:gd name="adj1" fmla="val 9102"/>
                <a:gd name="adj2" fmla="val 0"/>
              </a:avLst>
            </a:prstTxWarp>
          </a:bodyPr>
          <a:lstStyle/>
          <a:p>
            <a:pPr algn="ctr"/>
            <a:r>
              <a:rPr lang="en-US" altLang="zh-CN" sz="3600" b="1" kern="10" dirty="0">
                <a:solidFill>
                  <a:srgbClr val="CC0000"/>
                </a:solidFill>
                <a:effectLst>
                  <a:outerShdw dist="53882" dir="2700000" algn="ctr" rotWithShape="0">
                    <a:srgbClr val="C0C0C0"/>
                  </a:outerShdw>
                </a:effectLst>
                <a:latin typeface="Times New Roman" panose="02020603050405020304"/>
                <a:cs typeface="Times New Roman" panose="02020603050405020304"/>
              </a:rPr>
              <a:t>What should you do?</a:t>
            </a:r>
            <a:endParaRPr lang="zh-CN" altLang="en-US" sz="3600" b="1" kern="10" dirty="0">
              <a:solidFill>
                <a:srgbClr val="CC0000"/>
              </a:solidFill>
              <a:effectLst>
                <a:outerShdw dist="53882" dir="2700000" algn="ctr" rotWithShape="0">
                  <a:srgbClr val="C0C0C0"/>
                </a:outerShdw>
              </a:effectLst>
              <a:latin typeface="Times New Roman" panose="02020603050405020304"/>
              <a:cs typeface="Times New Roman" panose="020206030504050203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3013">
                                            <p:txEl>
                                              <p:pRg st="0" end="0"/>
                                            </p:txEl>
                                          </p:spTgt>
                                        </p:tgtEl>
                                        <p:attrNameLst>
                                          <p:attrName>style.visibility</p:attrName>
                                        </p:attrNameLst>
                                      </p:cBhvr>
                                      <p:to>
                                        <p:strVal val="visible"/>
                                      </p:to>
                                    </p:set>
                                    <p:animEffect transition="in" filter="blinds(horizontal)">
                                      <p:cBhvr>
                                        <p:cTn id="7" dur="500"/>
                                        <p:tgtEl>
                                          <p:spTgt spid="430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a:spLocks noChangeArrowheads="1"/>
          </p:cNvSpPr>
          <p:nvPr/>
        </p:nvSpPr>
        <p:spPr bwMode="auto">
          <a:xfrm>
            <a:off x="500063" y="785813"/>
            <a:ext cx="8247062"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b="1" u="sng">
                <a:solidFill>
                  <a:srgbClr val="0000FF"/>
                </a:solidFill>
                <a:latin typeface="Times New Roman" panose="02020603050405020304" pitchFamily="18" charset="0"/>
              </a:rPr>
              <a:t>Last Monday, Tim got up at 7:40 in the morning</a:t>
            </a:r>
            <a:r>
              <a:rPr lang="en-US" altLang="zh-CN" sz="3200" b="1">
                <a:solidFill>
                  <a:srgbClr val="0000FF"/>
                </a:solidFill>
                <a:latin typeface="Times New Roman" panose="02020603050405020304" pitchFamily="18" charset="0"/>
              </a:rPr>
              <a:t>. It was the rush hour. He rode his bike to school very fast. He was crossing the street when a car came at that moment. Tim’s bike hit the car and he fell to the ground heavily. The driver was very kind and stopped to make sure that Tim was all right. Then a policeman came over. He told Tim to ride more slowly next time and it was dangerous. Tim thanked him and went to school. All of us should obey the traffic rules.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7" descr="http://res.tongyi.com/resources/article/student/junior/2010/1112/yingyuyilunfuxi/18.files/image003.gif"/>
          <p:cNvPicPr>
            <a:picLocks noChangeAspect="1" noChangeArrowheads="1"/>
          </p:cNvPicPr>
          <p:nvPr/>
        </p:nvPicPr>
        <p:blipFill>
          <a:blip r:embed="rId2"/>
          <a:srcRect/>
          <a:stretch>
            <a:fillRect/>
          </a:stretch>
        </p:blipFill>
        <p:spPr bwMode="auto">
          <a:xfrm>
            <a:off x="357188" y="3571875"/>
            <a:ext cx="8469312"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Box 6"/>
          <p:cNvSpPr txBox="1">
            <a:spLocks noChangeArrowheads="1"/>
          </p:cNvSpPr>
          <p:nvPr/>
        </p:nvSpPr>
        <p:spPr bwMode="auto">
          <a:xfrm>
            <a:off x="928688" y="1928813"/>
            <a:ext cx="76438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600" b="1">
                <a:latin typeface="Times New Roman" panose="02020603050405020304" pitchFamily="18" charset="0"/>
                <a:cs typeface="Times New Roman" panose="02020603050405020304" pitchFamily="18" charset="0"/>
              </a:rPr>
              <a:t>Describe the four pictures and write a short passage about 70 words.</a:t>
            </a:r>
            <a:endParaRPr lang="en-US" altLang="zh-CN" sz="3600" b="1">
              <a:solidFill>
                <a:srgbClr val="0000FF"/>
              </a:solidFill>
              <a:latin typeface="Times New Roman" panose="02020603050405020304" pitchFamily="18" charset="0"/>
              <a:cs typeface="Times New Roman" panose="02020603050405020304" pitchFamily="18" charset="0"/>
            </a:endParaRPr>
          </a:p>
        </p:txBody>
      </p:sp>
      <p:sp>
        <p:nvSpPr>
          <p:cNvPr id="8" name="矩形 7"/>
          <p:cNvSpPr/>
          <p:nvPr/>
        </p:nvSpPr>
        <p:spPr>
          <a:xfrm>
            <a:off x="2643174" y="642918"/>
            <a:ext cx="4120039" cy="1015663"/>
          </a:xfrm>
          <a:prstGeom prst="rect">
            <a:avLst/>
          </a:prstGeom>
          <a:noFill/>
        </p:spPr>
        <p:txBody>
          <a:bodyPr wrap="none">
            <a:spAutoFit/>
          </a:bodyPr>
          <a:lstStyle/>
          <a:p>
            <a:pPr algn="ctr">
              <a:defRPr/>
            </a:pPr>
            <a:r>
              <a:rPr lang="en-US" altLang="zh-CN" sz="6000" b="1" dirty="0">
                <a:ln w="10541" cmpd="sng">
                  <a:solidFill>
                    <a:schemeClr val="accent1">
                      <a:shade val="88000"/>
                      <a:satMod val="110000"/>
                    </a:schemeClr>
                  </a:solidFill>
                  <a:prstDash val="solid"/>
                </a:ln>
                <a:solidFill>
                  <a:srgbClr val="0000FF"/>
                </a:solidFill>
              </a:rPr>
              <a:t>Have a try!</a:t>
            </a:r>
            <a:endParaRPr lang="zh-CN" altLang="en-US" sz="6000" b="1" dirty="0">
              <a:ln w="10541" cmpd="sng">
                <a:solidFill>
                  <a:schemeClr val="accent1">
                    <a:shade val="88000"/>
                    <a:satMod val="110000"/>
                  </a:schemeClr>
                </a:solidFill>
                <a:prstDash val="solid"/>
              </a:ln>
              <a:solidFill>
                <a:srgbClr val="0000FF"/>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94" name="Group 30"/>
          <p:cNvGraphicFramePr>
            <a:graphicFrameLocks noGrp="1"/>
          </p:cNvGraphicFramePr>
          <p:nvPr>
            <p:ph idx="4294967295"/>
          </p:nvPr>
        </p:nvGraphicFramePr>
        <p:xfrm>
          <a:off x="285750" y="1268413"/>
          <a:ext cx="8572500" cy="5461000"/>
        </p:xfrm>
        <a:graphic>
          <a:graphicData uri="http://schemas.openxmlformats.org/drawingml/2006/table">
            <a:tbl>
              <a:tblPr/>
              <a:tblGrid>
                <a:gridCol w="2643188">
                  <a:extLst>
                    <a:ext uri="{9D8B030D-6E8A-4147-A177-3AD203B41FA5}">
                      <a16:colId xmlns:a16="http://schemas.microsoft.com/office/drawing/2014/main" val="20000"/>
                    </a:ext>
                  </a:extLst>
                </a:gridCol>
                <a:gridCol w="5929312">
                  <a:extLst>
                    <a:ext uri="{9D8B030D-6E8A-4147-A177-3AD203B41FA5}">
                      <a16:colId xmlns:a16="http://schemas.microsoft.com/office/drawing/2014/main" val="20001"/>
                    </a:ext>
                  </a:extLst>
                </a:gridCol>
              </a:tblGrid>
              <a:tr h="808075">
                <a:tc gridSpan="2">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pPr>
                      <a:r>
                        <a:rPr kumimoji="0" lang="en-US" altLang="zh-CN" sz="3200" b="1" i="0" u="none" strike="noStrike" cap="none" normalizeH="0" baseline="0" dirty="0" smtClean="0">
                          <a:ln>
                            <a:noFill/>
                          </a:ln>
                          <a:solidFill>
                            <a:schemeClr val="bg1"/>
                          </a:solidFill>
                          <a:effectLst/>
                          <a:latin typeface="Times New Roman" panose="02020603050405020304" pitchFamily="18" charset="0"/>
                          <a:ea typeface="宋体" panose="02010600030101010101" pitchFamily="2" charset="-122"/>
                        </a:rPr>
                        <a:t>                              Accident report </a:t>
                      </a:r>
                    </a:p>
                  </a:txBody>
                  <a:tcPr marT="45722" marB="4572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c hMerge="1">
                  <a:txBody>
                    <a:bodyPr/>
                    <a:lstStyle/>
                    <a:p>
                      <a:endParaRPr lang="zh-CN"/>
                    </a:p>
                  </a:txBody>
                  <a:tcPr/>
                </a:tc>
                <a:extLst>
                  <a:ext uri="{0D108BD9-81ED-4DB2-BD59-A6C34878D82A}">
                    <a16:rowId xmlns:a16="http://schemas.microsoft.com/office/drawing/2014/main" val="10000"/>
                  </a:ext>
                </a:extLst>
              </a:tr>
              <a:tr h="806487">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pPr>
                      <a:r>
                        <a:rPr kumimoji="0" lang="en-US" altLang="zh-CN" sz="32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Where </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pPr>
                      <a:endParaRPr kumimoji="0" lang="zh-CN" altLang="zh-CN" sz="32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1"/>
                  </a:ext>
                </a:extLst>
              </a:tr>
              <a:tr h="639793">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pPr>
                      <a:r>
                        <a:rPr kumimoji="0" lang="en-US" altLang="zh-CN" sz="32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Who </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pPr>
                      <a:endParaRPr kumimoji="0" lang="zh-CN" altLang="zh-CN" sz="32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2"/>
                  </a:ext>
                </a:extLst>
              </a:tr>
              <a:tr h="1652093">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pPr>
                      <a:r>
                        <a:rPr kumimoji="0" lang="en-US" altLang="zh-CN" sz="32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What happened</a:t>
                      </a:r>
                    </a:p>
                    <a:p>
                      <a:pPr marL="0" marR="0" lvl="0" indent="0" algn="ctr" defTabSz="914400" rtl="0" eaLnBrk="1" fontAlgn="base" latinLnBrk="0" hangingPunct="1">
                        <a:lnSpc>
                          <a:spcPct val="100000"/>
                        </a:lnSpc>
                        <a:spcBef>
                          <a:spcPct val="20000"/>
                        </a:spcBef>
                        <a:spcAft>
                          <a:spcPct val="0"/>
                        </a:spcAft>
                        <a:buClr>
                          <a:schemeClr val="tx2"/>
                        </a:buClr>
                        <a:buSzTx/>
                        <a:buFontTx/>
                        <a:buNone/>
                      </a:pPr>
                      <a:endParaRPr kumimoji="0" lang="en-US" altLang="zh-CN" sz="32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pPr>
                      <a:endParaRPr kumimoji="0" lang="zh-CN" altLang="zh-CN" sz="32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3"/>
                  </a:ext>
                </a:extLst>
              </a:tr>
              <a:tr h="1554552">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pPr>
                      <a:r>
                        <a:rPr kumimoji="0" lang="en-US" altLang="zh-CN" sz="32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How the person was hurt</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pPr>
                      <a:endParaRPr kumimoji="0" lang="zh-CN" altLang="zh-CN" sz="32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4"/>
                  </a:ext>
                </a:extLst>
              </a:tr>
            </a:tbl>
          </a:graphicData>
        </a:graphic>
      </p:graphicFrame>
      <p:sp>
        <p:nvSpPr>
          <p:cNvPr id="70677" name="矩形 8"/>
          <p:cNvSpPr>
            <a:spLocks noChangeArrowheads="1"/>
          </p:cNvSpPr>
          <p:nvPr/>
        </p:nvSpPr>
        <p:spPr bwMode="auto">
          <a:xfrm>
            <a:off x="571500" y="357188"/>
            <a:ext cx="79216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600" b="1">
                <a:latin typeface="Times New Roman" panose="02020603050405020304" pitchFamily="18" charset="0"/>
                <a:cs typeface="Times New Roman" panose="02020603050405020304" pitchFamily="18" charset="0"/>
              </a:rPr>
              <a:t>Read and complete the accident report.</a:t>
            </a:r>
            <a:endParaRPr lang="zh-CN" altLang="en-US" sz="3600">
              <a:latin typeface="Times New Roman" panose="02020603050405020304" pitchFamily="18" charset="0"/>
              <a:cs typeface="Times New Roman" panose="02020603050405020304" pitchFamily="18" charset="0"/>
            </a:endParaRPr>
          </a:p>
        </p:txBody>
      </p:sp>
      <p:sp>
        <p:nvSpPr>
          <p:cNvPr id="8" name="Text Box 39"/>
          <p:cNvSpPr txBox="1">
            <a:spLocks noChangeArrowheads="1"/>
          </p:cNvSpPr>
          <p:nvPr/>
        </p:nvSpPr>
        <p:spPr bwMode="auto">
          <a:xfrm>
            <a:off x="3143250" y="2197100"/>
            <a:ext cx="37449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b="1">
                <a:solidFill>
                  <a:srgbClr val="0000FF"/>
                </a:solidFill>
                <a:latin typeface="Times New Roman" panose="02020603050405020304" pitchFamily="18" charset="0"/>
                <a:cs typeface="Times New Roman" panose="02020603050405020304" pitchFamily="18" charset="0"/>
              </a:rPr>
              <a:t>in the mountains</a:t>
            </a:r>
          </a:p>
        </p:txBody>
      </p:sp>
      <p:sp>
        <p:nvSpPr>
          <p:cNvPr id="9" name="Text Box 40"/>
          <p:cNvSpPr txBox="1">
            <a:spLocks noChangeArrowheads="1"/>
          </p:cNvSpPr>
          <p:nvPr/>
        </p:nvSpPr>
        <p:spPr bwMode="auto">
          <a:xfrm>
            <a:off x="3132138" y="2997200"/>
            <a:ext cx="16557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b="1">
                <a:solidFill>
                  <a:srgbClr val="0000FF"/>
                </a:solidFill>
                <a:latin typeface="Times New Roman" panose="02020603050405020304" pitchFamily="18" charset="0"/>
                <a:cs typeface="Times New Roman" panose="02020603050405020304" pitchFamily="18" charset="0"/>
              </a:rPr>
              <a:t>Daming</a:t>
            </a:r>
          </a:p>
        </p:txBody>
      </p:sp>
      <p:sp>
        <p:nvSpPr>
          <p:cNvPr id="10" name="Text Box 41"/>
          <p:cNvSpPr txBox="1">
            <a:spLocks noChangeArrowheads="1"/>
          </p:cNvSpPr>
          <p:nvPr/>
        </p:nvSpPr>
        <p:spPr bwMode="auto">
          <a:xfrm>
            <a:off x="3000375" y="3857625"/>
            <a:ext cx="5461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b="1">
                <a:solidFill>
                  <a:srgbClr val="0000FF"/>
                </a:solidFill>
                <a:latin typeface="Times New Roman" panose="02020603050405020304" pitchFamily="18" charset="0"/>
                <a:cs typeface="Times New Roman" panose="02020603050405020304" pitchFamily="18" charset="0"/>
              </a:rPr>
              <a:t>He fell over when he was running down the steps.</a:t>
            </a:r>
          </a:p>
        </p:txBody>
      </p:sp>
      <p:sp>
        <p:nvSpPr>
          <p:cNvPr id="11" name="Text Box 42"/>
          <p:cNvSpPr txBox="1">
            <a:spLocks noChangeArrowheads="1"/>
          </p:cNvSpPr>
          <p:nvPr/>
        </p:nvSpPr>
        <p:spPr bwMode="auto">
          <a:xfrm>
            <a:off x="2857500" y="5500688"/>
            <a:ext cx="57610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b="1">
                <a:solidFill>
                  <a:srgbClr val="0000FF"/>
                </a:solidFill>
                <a:latin typeface="Times New Roman" panose="02020603050405020304" pitchFamily="18" charset="0"/>
                <a:cs typeface="Times New Roman" panose="02020603050405020304" pitchFamily="18" charset="0"/>
              </a:rPr>
              <a:t>He hit his head and cut his knee.</a:t>
            </a:r>
          </a:p>
        </p:txBody>
      </p:sp>
      <p:pic>
        <p:nvPicPr>
          <p:cNvPr id="12" name="U1-A3.mp3">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8277225" y="571500"/>
            <a:ext cx="86677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22" dur="1000" fill="hold"/>
                                        <p:tgtEl>
                                          <p:spTgt spid="9"/>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ox(in)">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diamond(in)">
                                      <p:cBhvr>
                                        <p:cTn id="3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12"/>
                    </p:tgtEl>
                  </p:cond>
                </p:stCondLst>
                <p:endSync evt="end" delay="0">
                  <p:rtn val="all"/>
                </p:endSync>
                <p:childTnLst>
                  <p:par>
                    <p:cTn id="38" fill="hold">
                      <p:stCondLst>
                        <p:cond delay="0"/>
                      </p:stCondLst>
                      <p:childTnLst>
                        <p:par>
                          <p:cTn id="39" fill="hold">
                            <p:stCondLst>
                              <p:cond delay="0"/>
                            </p:stCondLst>
                            <p:childTnLst>
                              <p:par>
                                <p:cTn id="40" presetID="1" presetClass="mediacall" presetSubtype="0" fill="hold" nodeType="clickEffect">
                                  <p:stCondLst>
                                    <p:cond delay="0"/>
                                  </p:stCondLst>
                                  <p:childTnLst>
                                    <p:cmd type="call" cmd="playFrom(0.0)">
                                      <p:cBhvr>
                                        <p:cTn id="41" dur="104177" fill="hold"/>
                                        <p:tgtEl>
                                          <p:spTgt spid="12"/>
                                        </p:tgtEl>
                                      </p:cBhvr>
                                    </p:cmd>
                                  </p:childTnLst>
                                </p:cTn>
                              </p:par>
                            </p:childTnLst>
                          </p:cTn>
                        </p:par>
                      </p:childTnLst>
                    </p:cTn>
                  </p:par>
                </p:childTnLst>
              </p:cTn>
              <p:nextCondLst>
                <p:cond evt="onClick" delay="0">
                  <p:tgtEl>
                    <p:spTgt spid="12"/>
                  </p:tgtEl>
                </p:cond>
              </p:nextCondLst>
            </p:seq>
            <p:audio>
              <p:cMediaNode>
                <p:cTn id="42"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childTnLst>
        </p:cTn>
      </p:par>
    </p:tnLst>
    <p:bldLst>
      <p:bldP spid="8" grpId="0"/>
      <p:bldP spid="9" grpId="0"/>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矩形 6"/>
          <p:cNvSpPr>
            <a:spLocks noChangeArrowheads="1"/>
          </p:cNvSpPr>
          <p:nvPr/>
        </p:nvSpPr>
        <p:spPr bwMode="auto">
          <a:xfrm>
            <a:off x="900113" y="476250"/>
            <a:ext cx="75882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600" b="1">
                <a:latin typeface="Times New Roman" panose="02020603050405020304" pitchFamily="18" charset="0"/>
                <a:cs typeface="Times New Roman" panose="02020603050405020304" pitchFamily="18" charset="0"/>
              </a:rPr>
              <a:t>Read again and answer the questions.</a:t>
            </a:r>
            <a:endParaRPr lang="zh-CN" altLang="en-US" sz="3600">
              <a:latin typeface="Calibri" panose="020F0502020204030204" pitchFamily="34" charset="0"/>
            </a:endParaRPr>
          </a:p>
        </p:txBody>
      </p:sp>
      <p:sp>
        <p:nvSpPr>
          <p:cNvPr id="8" name="Text Box 7"/>
          <p:cNvSpPr txBox="1">
            <a:spLocks noChangeArrowheads="1"/>
          </p:cNvSpPr>
          <p:nvPr/>
        </p:nvSpPr>
        <p:spPr bwMode="auto">
          <a:xfrm>
            <a:off x="928688" y="2357438"/>
            <a:ext cx="7345362"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b="1">
                <a:solidFill>
                  <a:srgbClr val="0000FF"/>
                </a:solidFill>
                <a:latin typeface="Times New Roman" panose="02020603050405020304" pitchFamily="18" charset="0"/>
                <a:cs typeface="Times New Roman" panose="02020603050405020304" pitchFamily="18" charset="0"/>
              </a:rPr>
              <a:t>They had an agreement to stick together, and it’s going to rain, so Mr. Jackson decided to go back and look for them.</a:t>
            </a:r>
          </a:p>
        </p:txBody>
      </p:sp>
      <p:sp>
        <p:nvSpPr>
          <p:cNvPr id="9" name="Text Box 8"/>
          <p:cNvSpPr txBox="1">
            <a:spLocks noChangeArrowheads="1"/>
          </p:cNvSpPr>
          <p:nvPr/>
        </p:nvSpPr>
        <p:spPr bwMode="auto">
          <a:xfrm>
            <a:off x="1071563" y="4572000"/>
            <a:ext cx="7705725"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10000"/>
              </a:lnSpc>
              <a:spcBef>
                <a:spcPct val="50000"/>
              </a:spcBef>
            </a:pPr>
            <a:r>
              <a:rPr lang="en-US" altLang="zh-CN" sz="3200" b="1">
                <a:solidFill>
                  <a:srgbClr val="0000FF"/>
                </a:solidFill>
                <a:latin typeface="Times New Roman" panose="02020603050405020304" pitchFamily="18" charset="0"/>
                <a:cs typeface="Times New Roman" panose="02020603050405020304" pitchFamily="18" charset="0"/>
              </a:rPr>
              <a:t>Daming fell over. He hit his head and hurt his leg.</a:t>
            </a:r>
          </a:p>
        </p:txBody>
      </p:sp>
      <p:sp>
        <p:nvSpPr>
          <p:cNvPr id="71685" name="矩形 9"/>
          <p:cNvSpPr>
            <a:spLocks noChangeArrowheads="1"/>
          </p:cNvSpPr>
          <p:nvPr/>
        </p:nvSpPr>
        <p:spPr bwMode="auto">
          <a:xfrm>
            <a:off x="928688" y="1428750"/>
            <a:ext cx="7000875" cy="307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spcBef>
                <a:spcPct val="35000"/>
              </a:spcBef>
            </a:pPr>
            <a:r>
              <a:rPr lang="en-US" altLang="en-US" sz="3200" b="1">
                <a:solidFill>
                  <a:srgbClr val="000000"/>
                </a:solidFill>
                <a:latin typeface="Times New Roman" panose="02020603050405020304" pitchFamily="18" charset="0"/>
                <a:cs typeface="Times New Roman" panose="02020603050405020304" pitchFamily="18" charset="0"/>
              </a:rPr>
              <a:t>① Why did Mr. Jackson decide to go and look for Tony and Daming?</a:t>
            </a:r>
          </a:p>
          <a:p>
            <a:pPr marL="342900" indent="-342900">
              <a:spcBef>
                <a:spcPct val="35000"/>
              </a:spcBef>
            </a:pPr>
            <a:r>
              <a:rPr lang="en-US" altLang="en-US" sz="3200" b="1">
                <a:solidFill>
                  <a:srgbClr val="000000"/>
                </a:solidFill>
                <a:latin typeface="Times New Roman" panose="02020603050405020304" pitchFamily="18" charset="0"/>
                <a:cs typeface="Times New Roman" panose="02020603050405020304" pitchFamily="18" charset="0"/>
              </a:rPr>
              <a:t> </a:t>
            </a:r>
            <a:endParaRPr lang="en-US" altLang="zh-CN" sz="3200" b="1">
              <a:solidFill>
                <a:srgbClr val="000000"/>
              </a:solidFill>
              <a:latin typeface="Times New Roman" panose="02020603050405020304" pitchFamily="18" charset="0"/>
              <a:cs typeface="Times New Roman" panose="02020603050405020304" pitchFamily="18" charset="0"/>
            </a:endParaRPr>
          </a:p>
          <a:p>
            <a:pPr marL="342900" indent="-342900">
              <a:spcBef>
                <a:spcPct val="35000"/>
              </a:spcBef>
            </a:pPr>
            <a:endParaRPr lang="en-US" altLang="en-US" sz="3200" b="1">
              <a:solidFill>
                <a:srgbClr val="000000"/>
              </a:solidFill>
              <a:latin typeface="Times New Roman" panose="02020603050405020304" pitchFamily="18" charset="0"/>
              <a:cs typeface="Times New Roman" panose="02020603050405020304" pitchFamily="18" charset="0"/>
            </a:endParaRPr>
          </a:p>
          <a:p>
            <a:pPr marL="342900" indent="-342900">
              <a:spcBef>
                <a:spcPct val="35000"/>
              </a:spcBef>
            </a:pPr>
            <a:r>
              <a:rPr lang="en-US" altLang="en-US" sz="3200" b="1">
                <a:solidFill>
                  <a:srgbClr val="000000"/>
                </a:solidFill>
                <a:latin typeface="Times New Roman" panose="02020603050405020304" pitchFamily="18" charset="0"/>
                <a:cs typeface="Times New Roman" panose="02020603050405020304" pitchFamily="18" charset="0"/>
              </a:rPr>
              <a:t>② What happened to Daming?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4" presetClass="entr" presetSubtype="0" accel="10000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strVal val="#ppt_w*0.05"/>
                                          </p:val>
                                        </p:tav>
                                        <p:tav tm="100000">
                                          <p:val>
                                            <p:strVal val="#ppt_w"/>
                                          </p:val>
                                        </p:tav>
                                      </p:tavLst>
                                    </p:anim>
                                    <p:anim calcmode="lin" valueType="num">
                                      <p:cBhvr>
                                        <p:cTn id="20" dur="500" fill="hold"/>
                                        <p:tgtEl>
                                          <p:spTgt spid="9"/>
                                        </p:tgtEl>
                                        <p:attrNameLst>
                                          <p:attrName>ppt_h</p:attrName>
                                        </p:attrNameLst>
                                      </p:cBhvr>
                                      <p:tavLst>
                                        <p:tav tm="0">
                                          <p:val>
                                            <p:strVal val="#ppt_h"/>
                                          </p:val>
                                        </p:tav>
                                        <p:tav tm="100000">
                                          <p:val>
                                            <p:strVal val="#ppt_h"/>
                                          </p:val>
                                        </p:tav>
                                      </p:tavLst>
                                    </p:anim>
                                    <p:anim calcmode="lin" valueType="num">
                                      <p:cBhvr>
                                        <p:cTn id="21" dur="500" fill="hold"/>
                                        <p:tgtEl>
                                          <p:spTgt spid="9"/>
                                        </p:tgtEl>
                                        <p:attrNameLst>
                                          <p:attrName>ppt_x</p:attrName>
                                        </p:attrNameLst>
                                      </p:cBhvr>
                                      <p:tavLst>
                                        <p:tav tm="0">
                                          <p:val>
                                            <p:strVal val="#ppt_x-.2"/>
                                          </p:val>
                                        </p:tav>
                                        <p:tav tm="100000">
                                          <p:val>
                                            <p:strVal val="#ppt_x"/>
                                          </p:val>
                                        </p:tav>
                                      </p:tavLst>
                                    </p:anim>
                                    <p:anim calcmode="lin" valueType="num">
                                      <p:cBhvr>
                                        <p:cTn id="22" dur="500" fill="hold"/>
                                        <p:tgtEl>
                                          <p:spTgt spid="9"/>
                                        </p:tgtEl>
                                        <p:attrNameLst>
                                          <p:attrName>ppt_y</p:attrName>
                                        </p:attrNameLst>
                                      </p:cBhvr>
                                      <p:tavLst>
                                        <p:tav tm="0">
                                          <p:val>
                                            <p:strVal val="#ppt_y"/>
                                          </p:val>
                                        </p:tav>
                                        <p:tav tm="100000">
                                          <p:val>
                                            <p:strVal val="#ppt_y"/>
                                          </p:val>
                                        </p:tav>
                                      </p:tavLst>
                                    </p:anim>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矩形 5"/>
          <p:cNvSpPr>
            <a:spLocks noChangeArrowheads="1"/>
          </p:cNvSpPr>
          <p:nvPr/>
        </p:nvSpPr>
        <p:spPr bwMode="auto">
          <a:xfrm>
            <a:off x="1000125" y="1071563"/>
            <a:ext cx="707231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nSpc>
                <a:spcPct val="150000"/>
              </a:lnSpc>
              <a:spcBef>
                <a:spcPct val="20000"/>
              </a:spcBef>
            </a:pPr>
            <a:r>
              <a:rPr lang="en-US" altLang="en-US" sz="3200" b="1">
                <a:solidFill>
                  <a:srgbClr val="000000"/>
                </a:solidFill>
                <a:latin typeface="Times New Roman" panose="02020603050405020304" pitchFamily="18" charset="0"/>
                <a:cs typeface="Times New Roman" panose="02020603050405020304" pitchFamily="18" charset="0"/>
              </a:rPr>
              <a:t>③ When did the accident happen?</a:t>
            </a:r>
            <a:endParaRPr lang="en-US" altLang="zh-CN" sz="3200" b="1">
              <a:solidFill>
                <a:srgbClr val="000000"/>
              </a:solidFill>
              <a:latin typeface="Times New Roman" panose="02020603050405020304" pitchFamily="18" charset="0"/>
              <a:cs typeface="Times New Roman" panose="02020603050405020304" pitchFamily="18" charset="0"/>
            </a:endParaRPr>
          </a:p>
        </p:txBody>
      </p:sp>
      <p:sp>
        <p:nvSpPr>
          <p:cNvPr id="5" name="Text Box 7"/>
          <p:cNvSpPr txBox="1">
            <a:spLocks noChangeArrowheads="1"/>
          </p:cNvSpPr>
          <p:nvPr/>
        </p:nvSpPr>
        <p:spPr bwMode="auto">
          <a:xfrm>
            <a:off x="1357313" y="2286000"/>
            <a:ext cx="750093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b="1">
                <a:solidFill>
                  <a:srgbClr val="0000FF"/>
                </a:solidFill>
                <a:latin typeface="Times New Roman" panose="02020603050405020304" pitchFamily="18" charset="0"/>
                <a:cs typeface="Times New Roman" panose="02020603050405020304" pitchFamily="18" charset="0"/>
              </a:rPr>
              <a:t>The accident happened about 10 minutes ago./The accident happened when Daming was running down the steps.</a:t>
            </a:r>
          </a:p>
        </p:txBody>
      </p:sp>
      <p:pic>
        <p:nvPicPr>
          <p:cNvPr id="72708" name="图片 5" descr="u=436023880,319484427&amp;fm=21&amp;gp=0.jpg"/>
          <p:cNvPicPr>
            <a:picLocks noChangeAspect="1"/>
          </p:cNvPicPr>
          <p:nvPr/>
        </p:nvPicPr>
        <p:blipFill>
          <a:blip r:embed="rId2"/>
          <a:srcRect/>
          <a:stretch>
            <a:fillRect/>
          </a:stretch>
        </p:blipFill>
        <p:spPr bwMode="auto">
          <a:xfrm>
            <a:off x="5857875" y="45720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矩形 6"/>
          <p:cNvSpPr>
            <a:spLocks noChangeArrowheads="1"/>
          </p:cNvSpPr>
          <p:nvPr/>
        </p:nvSpPr>
        <p:spPr bwMode="auto">
          <a:xfrm>
            <a:off x="214313" y="2357438"/>
            <a:ext cx="8786812" cy="3952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ts val="4300"/>
              </a:lnSpc>
            </a:pPr>
            <a:r>
              <a:rPr lang="en-US" altLang="zh-CN" sz="3200" b="1">
                <a:latin typeface="Times New Roman" panose="02020603050405020304" pitchFamily="18" charset="0"/>
                <a:cs typeface="Times New Roman" panose="02020603050405020304" pitchFamily="18" charset="0"/>
              </a:rPr>
              <a:t>     We had a(an) _________ to stay together, but Tony and Daming were too slow. We stopped to wait for them to _________. But Daming had a(an) ________ and _________ himself. He was afraid of going _________ because he could not see very well. It was nothing serious, though. However, we had to call off the walk and go home.</a:t>
            </a:r>
            <a:endParaRPr lang="zh-CN" altLang="en-US" sz="3200" b="1">
              <a:latin typeface="Times New Roman" panose="02020603050405020304" pitchFamily="18" charset="0"/>
              <a:cs typeface="Times New Roman" panose="02020603050405020304" pitchFamily="18" charset="0"/>
            </a:endParaRPr>
          </a:p>
        </p:txBody>
      </p:sp>
      <p:sp>
        <p:nvSpPr>
          <p:cNvPr id="5" name="Text Box 5"/>
          <p:cNvSpPr txBox="1">
            <a:spLocks noChangeArrowheads="1"/>
          </p:cNvSpPr>
          <p:nvPr/>
        </p:nvSpPr>
        <p:spPr bwMode="auto">
          <a:xfrm>
            <a:off x="357188" y="1643063"/>
            <a:ext cx="8358187" cy="584200"/>
          </a:xfrm>
          <a:prstGeom prst="rect">
            <a:avLst/>
          </a:prstGeom>
          <a:solidFill>
            <a:schemeClr val="accent3">
              <a:lumMod val="20000"/>
              <a:lumOff val="80000"/>
            </a:schemeClr>
          </a:solidFill>
          <a:ln w="9525">
            <a:solidFill>
              <a:srgbClr val="92D050"/>
            </a:solidFill>
            <a:miter lim="800000"/>
          </a:ln>
        </p:spPr>
        <p:txBody>
          <a:bodyPr>
            <a:spAutoFit/>
          </a:bodyPr>
          <a:lstStyle/>
          <a:p>
            <a:pPr>
              <a:spcBef>
                <a:spcPct val="50000"/>
              </a:spcBef>
              <a:defRPr/>
            </a:pPr>
            <a:r>
              <a:rPr lang="en-US" altLang="zh-CN" sz="3200" b="1" dirty="0">
                <a:solidFill>
                  <a:srgbClr val="0000FF"/>
                </a:solidFill>
                <a:latin typeface="Times New Roman" panose="02020603050405020304" pitchFamily="18" charset="0"/>
                <a:cs typeface="Times New Roman" panose="02020603050405020304" pitchFamily="18" charset="0"/>
              </a:rPr>
              <a:t>   accident  agreement  blind   catch up  hurt</a:t>
            </a:r>
          </a:p>
        </p:txBody>
      </p:sp>
      <p:sp>
        <p:nvSpPr>
          <p:cNvPr id="73732" name="矩形 6"/>
          <p:cNvSpPr>
            <a:spLocks noChangeArrowheads="1"/>
          </p:cNvSpPr>
          <p:nvPr/>
        </p:nvSpPr>
        <p:spPr bwMode="auto">
          <a:xfrm>
            <a:off x="642938" y="285750"/>
            <a:ext cx="77120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3600" b="1">
                <a:latin typeface="Times New Roman" panose="02020603050405020304" pitchFamily="18" charset="0"/>
                <a:cs typeface="Times New Roman" panose="02020603050405020304" pitchFamily="18" charset="0"/>
              </a:rPr>
              <a:t>Complete the passage with the words </a:t>
            </a:r>
          </a:p>
          <a:p>
            <a:r>
              <a:rPr lang="en-US" altLang="en-US" sz="3600" b="1">
                <a:latin typeface="Times New Roman" panose="02020603050405020304" pitchFamily="18" charset="0"/>
                <a:cs typeface="Times New Roman" panose="02020603050405020304" pitchFamily="18" charset="0"/>
              </a:rPr>
              <a:t>and expressions in the box.</a:t>
            </a:r>
            <a:endParaRPr lang="zh-CN" altLang="en-US" sz="3600">
              <a:latin typeface="Times New Roman" panose="02020603050405020304" pitchFamily="18" charset="0"/>
              <a:cs typeface="Times New Roman" panose="02020603050405020304" pitchFamily="18" charset="0"/>
            </a:endParaRPr>
          </a:p>
        </p:txBody>
      </p:sp>
      <p:sp>
        <p:nvSpPr>
          <p:cNvPr id="7" name="矩形 6"/>
          <p:cNvSpPr>
            <a:spLocks noChangeArrowheads="1"/>
          </p:cNvSpPr>
          <p:nvPr/>
        </p:nvSpPr>
        <p:spPr bwMode="auto">
          <a:xfrm>
            <a:off x="3143250" y="2357438"/>
            <a:ext cx="2024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b="1">
                <a:solidFill>
                  <a:srgbClr val="0000FF"/>
                </a:solidFill>
                <a:latin typeface="Times New Roman" panose="02020603050405020304" pitchFamily="18" charset="0"/>
                <a:cs typeface="Times New Roman" panose="02020603050405020304" pitchFamily="18" charset="0"/>
              </a:rPr>
              <a:t>agreement</a:t>
            </a:r>
            <a:endParaRPr lang="zh-CN" altLang="en-US"/>
          </a:p>
        </p:txBody>
      </p:sp>
      <p:sp>
        <p:nvSpPr>
          <p:cNvPr id="8" name="矩形 7"/>
          <p:cNvSpPr>
            <a:spLocks noChangeArrowheads="1"/>
          </p:cNvSpPr>
          <p:nvPr/>
        </p:nvSpPr>
        <p:spPr bwMode="auto">
          <a:xfrm>
            <a:off x="3143250" y="3429000"/>
            <a:ext cx="1676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b="1">
                <a:solidFill>
                  <a:srgbClr val="0000FF"/>
                </a:solidFill>
                <a:latin typeface="Times New Roman" panose="02020603050405020304" pitchFamily="18" charset="0"/>
                <a:cs typeface="Times New Roman" panose="02020603050405020304" pitchFamily="18" charset="0"/>
              </a:rPr>
              <a:t>catch up</a:t>
            </a:r>
            <a:endParaRPr lang="zh-CN" altLang="en-US"/>
          </a:p>
        </p:txBody>
      </p:sp>
      <p:sp>
        <p:nvSpPr>
          <p:cNvPr id="9" name="矩形 8"/>
          <p:cNvSpPr>
            <a:spLocks noChangeArrowheads="1"/>
          </p:cNvSpPr>
          <p:nvPr/>
        </p:nvSpPr>
        <p:spPr bwMode="auto">
          <a:xfrm>
            <a:off x="1214438" y="3929063"/>
            <a:ext cx="16430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b="1">
                <a:solidFill>
                  <a:srgbClr val="0000FF"/>
                </a:solidFill>
                <a:latin typeface="Times New Roman" panose="02020603050405020304" pitchFamily="18" charset="0"/>
                <a:cs typeface="Times New Roman" panose="02020603050405020304" pitchFamily="18" charset="0"/>
              </a:rPr>
              <a:t>accident</a:t>
            </a:r>
            <a:endParaRPr lang="zh-CN" altLang="en-US"/>
          </a:p>
        </p:txBody>
      </p:sp>
      <p:sp>
        <p:nvSpPr>
          <p:cNvPr id="10" name="矩形 9"/>
          <p:cNvSpPr>
            <a:spLocks noChangeArrowheads="1"/>
          </p:cNvSpPr>
          <p:nvPr/>
        </p:nvSpPr>
        <p:spPr bwMode="auto">
          <a:xfrm>
            <a:off x="4214813" y="4000500"/>
            <a:ext cx="958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altLang="zh-CN" sz="3200" b="1">
                <a:solidFill>
                  <a:srgbClr val="0000FF"/>
                </a:solidFill>
                <a:latin typeface="Times New Roman" panose="02020603050405020304" pitchFamily="18" charset="0"/>
                <a:cs typeface="Times New Roman" panose="02020603050405020304" pitchFamily="18" charset="0"/>
              </a:rPr>
              <a:t>hurt</a:t>
            </a:r>
          </a:p>
        </p:txBody>
      </p:sp>
      <p:sp>
        <p:nvSpPr>
          <p:cNvPr id="11" name="矩形 10"/>
          <p:cNvSpPr>
            <a:spLocks noChangeArrowheads="1"/>
          </p:cNvSpPr>
          <p:nvPr/>
        </p:nvSpPr>
        <p:spPr bwMode="auto">
          <a:xfrm>
            <a:off x="3286125" y="4500563"/>
            <a:ext cx="1196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b="1">
                <a:solidFill>
                  <a:srgbClr val="0000FF"/>
                </a:solidFill>
                <a:latin typeface="Times New Roman" panose="02020603050405020304" pitchFamily="18" charset="0"/>
                <a:cs typeface="Times New Roman" panose="02020603050405020304" pitchFamily="18" charset="0"/>
              </a:rPr>
              <a:t>blind </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p:cNvSpPr>
          <p:nvPr>
            <p:ph type="title"/>
          </p:nvPr>
        </p:nvSpPr>
        <p:spPr/>
        <p:txBody>
          <a:bodyPr/>
          <a:lstStyle/>
          <a:p>
            <a:endParaRPr lang="zh-CN" altLang="en-US" smtClean="0"/>
          </a:p>
        </p:txBody>
      </p:sp>
      <p:sp>
        <p:nvSpPr>
          <p:cNvPr id="75779" name="Rectangle 3"/>
          <p:cNvSpPr>
            <a:spLocks noGrp="1"/>
          </p:cNvSpPr>
          <p:nvPr>
            <p:ph type="body" idx="1"/>
          </p:nvPr>
        </p:nvSpPr>
        <p:spPr/>
        <p:txBody>
          <a:bodyPr/>
          <a:lstStyle/>
          <a:p>
            <a:endParaRPr lang="zh-CN" altLang="en-US" smtClean="0"/>
          </a:p>
        </p:txBody>
      </p:sp>
      <p:pic>
        <p:nvPicPr>
          <p:cNvPr id="75780" name="Picture 4" descr="QQ截图20161024103900"/>
          <p:cNvPicPr>
            <a:picLocks noChangeAspect="1" noChangeArrowheads="1"/>
          </p:cNvPicPr>
          <p:nvPr/>
        </p:nvPicPr>
        <p:blipFill>
          <a:blip r:embed="rId2" cstate="email"/>
          <a:srcRect/>
          <a:stretch>
            <a:fillRect/>
          </a:stretch>
        </p:blipFill>
        <p:spPr bwMode="auto">
          <a:xfrm>
            <a:off x="468313" y="404813"/>
            <a:ext cx="3492500" cy="5900737"/>
          </a:xfrm>
          <a:prstGeom prst="rect">
            <a:avLst/>
          </a:prstGeom>
          <a:noFill/>
          <a:extLst>
            <a:ext uri="{909E8E84-426E-40DD-AFC4-6F175D3DCCD1}">
              <a14:hiddenFill xmlns:a14="http://schemas.microsoft.com/office/drawing/2010/main">
                <a:solidFill>
                  <a:srgbClr val="FFFFFF"/>
                </a:solidFill>
              </a14:hiddenFill>
            </a:ext>
          </a:extLst>
        </p:spPr>
      </p:pic>
      <p:pic>
        <p:nvPicPr>
          <p:cNvPr id="75781" name="Picture 5" descr="QQ截图20161024103900"/>
          <p:cNvPicPr>
            <a:picLocks noChangeAspect="1" noChangeArrowheads="1"/>
          </p:cNvPicPr>
          <p:nvPr/>
        </p:nvPicPr>
        <p:blipFill>
          <a:blip r:embed="rId3" cstate="email"/>
          <a:srcRect/>
          <a:stretch>
            <a:fillRect/>
          </a:stretch>
        </p:blipFill>
        <p:spPr bwMode="auto">
          <a:xfrm>
            <a:off x="3419475" y="333375"/>
            <a:ext cx="4787900" cy="6048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5781"/>
                                        </p:tgtEl>
                                        <p:attrNameLst>
                                          <p:attrName>style.visibility</p:attrName>
                                        </p:attrNameLst>
                                      </p:cBhvr>
                                      <p:to>
                                        <p:strVal val="visible"/>
                                      </p:to>
                                    </p:set>
                                    <p:animEffect transition="in" filter="fade">
                                      <p:cBhvr>
                                        <p:cTn id="7" dur="1000"/>
                                        <p:tgtEl>
                                          <p:spTgt spid="75781"/>
                                        </p:tgtEl>
                                      </p:cBhvr>
                                    </p:animEffect>
                                    <p:anim calcmode="lin" valueType="num">
                                      <p:cBhvr>
                                        <p:cTn id="8" dur="1000" fill="hold"/>
                                        <p:tgtEl>
                                          <p:spTgt spid="75781"/>
                                        </p:tgtEl>
                                        <p:attrNameLst>
                                          <p:attrName>ppt_x</p:attrName>
                                        </p:attrNameLst>
                                      </p:cBhvr>
                                      <p:tavLst>
                                        <p:tav tm="0">
                                          <p:val>
                                            <p:strVal val="#ppt_x"/>
                                          </p:val>
                                        </p:tav>
                                        <p:tav tm="100000">
                                          <p:val>
                                            <p:strVal val="#ppt_x"/>
                                          </p:val>
                                        </p:tav>
                                      </p:tavLst>
                                    </p:anim>
                                    <p:anim calcmode="lin" valueType="num">
                                      <p:cBhvr>
                                        <p:cTn id="9" dur="1000" fill="hold"/>
                                        <p:tgtEl>
                                          <p:spTgt spid="757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p:cNvSpPr>
          <p:nvPr>
            <p:ph type="title"/>
          </p:nvPr>
        </p:nvSpPr>
        <p:spPr/>
        <p:txBody>
          <a:bodyPr/>
          <a:lstStyle/>
          <a:p>
            <a:endParaRPr lang="zh-CN" altLang="en-US" smtClean="0"/>
          </a:p>
        </p:txBody>
      </p:sp>
      <p:sp>
        <p:nvSpPr>
          <p:cNvPr id="76803" name="Rectangle 3"/>
          <p:cNvSpPr>
            <a:spLocks noGrp="1"/>
          </p:cNvSpPr>
          <p:nvPr>
            <p:ph type="body" idx="1"/>
          </p:nvPr>
        </p:nvSpPr>
        <p:spPr/>
        <p:txBody>
          <a:bodyPr/>
          <a:lstStyle/>
          <a:p>
            <a:endParaRPr lang="zh-CN" altLang="en-US" smtClean="0"/>
          </a:p>
        </p:txBody>
      </p:sp>
      <p:pic>
        <p:nvPicPr>
          <p:cNvPr id="76804" name="Picture 4" descr="QQ截图20161024103916"/>
          <p:cNvPicPr>
            <a:picLocks noChangeAspect="1" noChangeArrowheads="1"/>
          </p:cNvPicPr>
          <p:nvPr/>
        </p:nvPicPr>
        <p:blipFill>
          <a:blip r:embed="rId2" cstate="email"/>
          <a:srcRect/>
          <a:stretch>
            <a:fillRect/>
          </a:stretch>
        </p:blipFill>
        <p:spPr bwMode="auto">
          <a:xfrm>
            <a:off x="250825" y="1700213"/>
            <a:ext cx="3673475" cy="3529012"/>
          </a:xfrm>
          <a:prstGeom prst="rect">
            <a:avLst/>
          </a:prstGeom>
          <a:noFill/>
          <a:extLst>
            <a:ext uri="{909E8E84-426E-40DD-AFC4-6F175D3DCCD1}">
              <a14:hiddenFill xmlns:a14="http://schemas.microsoft.com/office/drawing/2010/main">
                <a:solidFill>
                  <a:srgbClr val="FFFFFF"/>
                </a:solidFill>
              </a14:hiddenFill>
            </a:ext>
          </a:extLst>
        </p:spPr>
      </p:pic>
      <p:pic>
        <p:nvPicPr>
          <p:cNvPr id="76805" name="Picture 5" descr="QQ截图20161024103916"/>
          <p:cNvPicPr>
            <a:picLocks noChangeAspect="1" noChangeArrowheads="1"/>
          </p:cNvPicPr>
          <p:nvPr/>
        </p:nvPicPr>
        <p:blipFill>
          <a:blip r:embed="rId3" cstate="email"/>
          <a:srcRect/>
          <a:stretch>
            <a:fillRect/>
          </a:stretch>
        </p:blipFill>
        <p:spPr bwMode="auto">
          <a:xfrm>
            <a:off x="3924300" y="1700213"/>
            <a:ext cx="4897438" cy="3673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6805"/>
                                        </p:tgtEl>
                                        <p:attrNameLst>
                                          <p:attrName>style.visibility</p:attrName>
                                        </p:attrNameLst>
                                      </p:cBhvr>
                                      <p:to>
                                        <p:strVal val="visible"/>
                                      </p:to>
                                    </p:set>
                                    <p:animEffect transition="in" filter="fade">
                                      <p:cBhvr>
                                        <p:cTn id="7" dur="1000"/>
                                        <p:tgtEl>
                                          <p:spTgt spid="76805"/>
                                        </p:tgtEl>
                                      </p:cBhvr>
                                    </p:animEffect>
                                    <p:anim calcmode="lin" valueType="num">
                                      <p:cBhvr>
                                        <p:cTn id="8" dur="1000" fill="hold"/>
                                        <p:tgtEl>
                                          <p:spTgt spid="76805"/>
                                        </p:tgtEl>
                                        <p:attrNameLst>
                                          <p:attrName>ppt_x</p:attrName>
                                        </p:attrNameLst>
                                      </p:cBhvr>
                                      <p:tavLst>
                                        <p:tav tm="0">
                                          <p:val>
                                            <p:strVal val="#ppt_x"/>
                                          </p:val>
                                        </p:tav>
                                        <p:tav tm="100000">
                                          <p:val>
                                            <p:strVal val="#ppt_x"/>
                                          </p:val>
                                        </p:tav>
                                      </p:tavLst>
                                    </p:anim>
                                    <p:anim calcmode="lin" valueType="num">
                                      <p:cBhvr>
                                        <p:cTn id="9" dur="1000" fill="hold"/>
                                        <p:tgtEl>
                                          <p:spTgt spid="768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Text Box 4"/>
          <p:cNvSpPr txBox="1">
            <a:spLocks noChangeArrowheads="1"/>
          </p:cNvSpPr>
          <p:nvPr/>
        </p:nvSpPr>
        <p:spPr bwMode="auto">
          <a:xfrm>
            <a:off x="2714625" y="3643313"/>
            <a:ext cx="3857625" cy="2012950"/>
          </a:xfrm>
          <a:prstGeom prst="rect">
            <a:avLst/>
          </a:prstGeom>
          <a:solidFill>
            <a:schemeClr val="accent5">
              <a:lumMod val="40000"/>
              <a:lumOff val="60000"/>
            </a:schemeClr>
          </a:solidFill>
          <a:ln w="9525">
            <a:noFill/>
            <a:miter lim="800000"/>
          </a:ln>
        </p:spPr>
        <p:txBody>
          <a:bodyPr>
            <a:spAutoFit/>
          </a:bodyPr>
          <a:lstStyle/>
          <a:p>
            <a:pPr marL="342900" indent="-342900">
              <a:lnSpc>
                <a:spcPct val="130000"/>
              </a:lnSpc>
              <a:defRPr/>
            </a:pPr>
            <a:r>
              <a:rPr lang="en-US" altLang="zh-CN" sz="3200" b="1" dirty="0">
                <a:latin typeface="Times New Roman" panose="02020603050405020304" pitchFamily="18" charset="0"/>
              </a:rPr>
              <a:t>Who’s missing?</a:t>
            </a:r>
          </a:p>
          <a:p>
            <a:pPr marL="342900" indent="-342900">
              <a:lnSpc>
                <a:spcPct val="130000"/>
              </a:lnSpc>
              <a:defRPr/>
            </a:pPr>
            <a:r>
              <a:rPr lang="en-US" altLang="zh-CN" sz="3200" b="1" dirty="0">
                <a:latin typeface="Times New Roman" panose="02020603050405020304" pitchFamily="18" charset="0"/>
              </a:rPr>
              <a:t>How do you feel?</a:t>
            </a:r>
          </a:p>
          <a:p>
            <a:pPr marL="342900" indent="-342900">
              <a:lnSpc>
                <a:spcPct val="130000"/>
              </a:lnSpc>
              <a:defRPr/>
            </a:pPr>
            <a:r>
              <a:rPr lang="en-US" altLang="zh-CN" sz="3200" b="1" dirty="0">
                <a:latin typeface="Times New Roman" panose="02020603050405020304" pitchFamily="18" charset="0"/>
              </a:rPr>
              <a:t>It’s nothing serious.</a:t>
            </a:r>
          </a:p>
        </p:txBody>
      </p:sp>
      <p:sp>
        <p:nvSpPr>
          <p:cNvPr id="74755" name="WordArt 5"/>
          <p:cNvSpPr>
            <a:spLocks noChangeArrowheads="1" noChangeShapeType="1" noTextEdit="1"/>
          </p:cNvSpPr>
          <p:nvPr/>
        </p:nvSpPr>
        <p:spPr bwMode="auto">
          <a:xfrm>
            <a:off x="2357438" y="1071563"/>
            <a:ext cx="4071937" cy="85725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b="1" kern="10">
                <a:solidFill>
                  <a:srgbClr val="0000FF"/>
                </a:solidFill>
                <a:effectLst>
                  <a:outerShdw dist="35921" dir="2700000" algn="ctr" rotWithShape="0">
                    <a:srgbClr val="C0C0C0">
                      <a:alpha val="79999"/>
                    </a:srgbClr>
                  </a:outerShdw>
                </a:effectLst>
                <a:latin typeface="Times New Roman" panose="02020603050405020304"/>
                <a:cs typeface="Times New Roman" panose="02020603050405020304"/>
              </a:rPr>
              <a:t>Everyday English</a:t>
            </a:r>
            <a:endParaRPr lang="zh-CN" altLang="en-US" sz="3600" b="1" kern="10">
              <a:solidFill>
                <a:srgbClr val="0000FF"/>
              </a:solidFill>
              <a:effectLst>
                <a:outerShdw dist="35921" dir="2700000" algn="ctr" rotWithShape="0">
                  <a:srgbClr val="C0C0C0">
                    <a:alpha val="79999"/>
                  </a:srgbClr>
                </a:outerShdw>
              </a:effectLst>
              <a:latin typeface="Times New Roman" panose="02020603050405020304"/>
              <a:cs typeface="Times New Roman" panose="02020603050405020304"/>
            </a:endParaRPr>
          </a:p>
        </p:txBody>
      </p:sp>
      <p:pic>
        <p:nvPicPr>
          <p:cNvPr id="74756" name="图片 5" descr="u=436023880,319484427&amp;fm=21&amp;gp=0.jpg"/>
          <p:cNvPicPr>
            <a:picLocks noChangeAspect="1"/>
          </p:cNvPicPr>
          <p:nvPr/>
        </p:nvPicPr>
        <p:blipFill>
          <a:blip r:embed="rId2"/>
          <a:srcRect/>
          <a:stretch>
            <a:fillRect/>
          </a:stretch>
        </p:blipFill>
        <p:spPr bwMode="auto">
          <a:xfrm>
            <a:off x="7239000" y="49530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500063" y="2571750"/>
            <a:ext cx="8431212" cy="646113"/>
          </a:xfrm>
          <a:prstGeom prst="rect">
            <a:avLst/>
          </a:prstGeom>
        </p:spPr>
        <p:txBody>
          <a:bodyPr wrap="none">
            <a:spAutoFit/>
          </a:bodyPr>
          <a:lstStyle/>
          <a:p>
            <a:pPr>
              <a:defRPr/>
            </a:pPr>
            <a:r>
              <a:rPr lang="en-US" altLang="zh-CN" sz="3600" b="1" kern="0" dirty="0">
                <a:latin typeface="Times New Roman" panose="02020603050405020304" pitchFamily="18" charset="0"/>
                <a:ea typeface="宋体" panose="02010600030101010101" pitchFamily="2" charset="-122"/>
                <a:cs typeface="+mj-cs"/>
              </a:rPr>
              <a:t>Read and make a dialogue with each one. </a:t>
            </a:r>
            <a:endParaRPr lang="zh-CN" altLang="en-US" dirty="0">
              <a:latin typeface="Arial" panose="020B0604020202020204"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4"/>
          <p:cNvSpPr>
            <a:spLocks noChangeArrowheads="1"/>
          </p:cNvSpPr>
          <p:nvPr/>
        </p:nvSpPr>
        <p:spPr bwMode="auto">
          <a:xfrm>
            <a:off x="3059113" y="549275"/>
            <a:ext cx="3422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600" b="1" dirty="0">
                <a:solidFill>
                  <a:srgbClr val="CC0000"/>
                </a:solidFill>
                <a:latin typeface="Times New Roman" panose="02020603050405020304" pitchFamily="18" charset="0"/>
                <a:cs typeface="Times New Roman" panose="02020603050405020304" pitchFamily="18" charset="0"/>
              </a:rPr>
              <a:t>Language points</a:t>
            </a:r>
            <a:endParaRPr lang="zh-CN" altLang="en-US" sz="3600" dirty="0">
              <a:solidFill>
                <a:srgbClr val="CC0000"/>
              </a:solidFill>
              <a:latin typeface="Calibri" panose="020F0502020204030204" pitchFamily="34" charset="0"/>
            </a:endParaRPr>
          </a:p>
        </p:txBody>
      </p:sp>
      <p:sp>
        <p:nvSpPr>
          <p:cNvPr id="16391" name="Rectangle 7"/>
          <p:cNvSpPr>
            <a:spLocks noChangeArrowheads="1"/>
          </p:cNvSpPr>
          <p:nvPr/>
        </p:nvSpPr>
        <p:spPr bwMode="auto">
          <a:xfrm>
            <a:off x="827088" y="3068638"/>
            <a:ext cx="67532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b="1" dirty="0">
                <a:solidFill>
                  <a:srgbClr val="0000FF"/>
                </a:solidFill>
                <a:latin typeface="Times New Roman" panose="02020603050405020304" pitchFamily="18" charset="0"/>
              </a:rPr>
              <a:t>take care of     </a:t>
            </a:r>
            <a:r>
              <a:rPr lang="zh-CN" altLang="en-US" sz="3200" b="1" dirty="0">
                <a:latin typeface="Times New Roman" panose="02020603050405020304" pitchFamily="18" charset="0"/>
              </a:rPr>
              <a:t>照顾； 照料</a:t>
            </a:r>
            <a:endParaRPr lang="en-US" altLang="zh-CN" sz="3200" b="1" dirty="0">
              <a:latin typeface="Times New Roman" panose="02020603050405020304" pitchFamily="18" charset="0"/>
            </a:endParaRPr>
          </a:p>
        </p:txBody>
      </p:sp>
      <p:sp>
        <p:nvSpPr>
          <p:cNvPr id="16401" name="Rectangle 17"/>
          <p:cNvSpPr>
            <a:spLocks noChangeArrowheads="1"/>
          </p:cNvSpPr>
          <p:nvPr/>
        </p:nvSpPr>
        <p:spPr bwMode="auto">
          <a:xfrm>
            <a:off x="571500" y="1428750"/>
            <a:ext cx="78486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14350" indent="-514350">
              <a:lnSpc>
                <a:spcPct val="135000"/>
              </a:lnSpc>
              <a:spcBef>
                <a:spcPct val="50000"/>
              </a:spcBef>
            </a:pPr>
            <a:r>
              <a:rPr lang="en-US" altLang="zh-CN" sz="3200" b="1" dirty="0">
                <a:latin typeface="Times New Roman" panose="02020603050405020304" pitchFamily="18" charset="0"/>
              </a:rPr>
              <a:t>1. </a:t>
            </a:r>
            <a:r>
              <a:rPr lang="en-US" altLang="zh-CN" sz="3200" b="1" dirty="0">
                <a:solidFill>
                  <a:srgbClr val="0000FF"/>
                </a:solidFill>
                <a:latin typeface="Times New Roman" panose="02020603050405020304" pitchFamily="18" charset="0"/>
              </a:rPr>
              <a:t>Look after </a:t>
            </a:r>
            <a:r>
              <a:rPr lang="en-US" altLang="zh-CN" sz="3200" b="1" dirty="0">
                <a:latin typeface="Times New Roman" panose="02020603050405020304" pitchFamily="18" charset="0"/>
              </a:rPr>
              <a:t>yourself!</a:t>
            </a:r>
          </a:p>
          <a:p>
            <a:pPr marL="514350" indent="-514350">
              <a:lnSpc>
                <a:spcPct val="135000"/>
              </a:lnSpc>
              <a:spcBef>
                <a:spcPct val="50000"/>
              </a:spcBef>
            </a:pPr>
            <a:r>
              <a:rPr lang="en-US" altLang="zh-CN" sz="3200" b="1" dirty="0">
                <a:solidFill>
                  <a:srgbClr val="0000FF"/>
                </a:solidFill>
                <a:latin typeface="Times New Roman" panose="02020603050405020304" pitchFamily="18" charset="0"/>
              </a:rPr>
              <a:t>  look after  </a:t>
            </a:r>
            <a:r>
              <a:rPr lang="zh-CN" altLang="en-US" sz="3200" b="1" dirty="0">
                <a:latin typeface="Times New Roman" panose="02020603050405020304" pitchFamily="18" charset="0"/>
              </a:rPr>
              <a:t>照顾，照料</a:t>
            </a:r>
            <a:endParaRPr lang="en-US" altLang="zh-CN" sz="3200" b="1"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401">
                                            <p:txEl>
                                              <p:pRg st="1" end="1"/>
                                            </p:txEl>
                                          </p:spTgt>
                                        </p:tgtEl>
                                        <p:attrNameLst>
                                          <p:attrName>style.visibility</p:attrName>
                                        </p:attrNameLst>
                                      </p:cBhvr>
                                      <p:to>
                                        <p:strVal val="visible"/>
                                      </p:to>
                                    </p:set>
                                    <p:animEffect transition="in" filter="blinds(horizontal)">
                                      <p:cBhvr>
                                        <p:cTn id="7" dur="500"/>
                                        <p:tgtEl>
                                          <p:spTgt spid="1640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391">
                                            <p:txEl>
                                              <p:pRg st="0" end="0"/>
                                            </p:txEl>
                                          </p:spTgt>
                                        </p:tgtEl>
                                        <p:attrNameLst>
                                          <p:attrName>style.visibility</p:attrName>
                                        </p:attrNameLst>
                                      </p:cBhvr>
                                      <p:to>
                                        <p:strVal val="visible"/>
                                      </p:to>
                                    </p:set>
                                    <p:animEffect transition="in" filter="blinds(horizontal)">
                                      <p:cBhvr>
                                        <p:cTn id="12" dur="500"/>
                                        <p:tgtEl>
                                          <p:spTgt spid="163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p:cNvSpPr txBox="1">
            <a:spLocks noChangeArrowheads="1"/>
          </p:cNvSpPr>
          <p:nvPr/>
        </p:nvSpPr>
        <p:spPr bwMode="auto">
          <a:xfrm>
            <a:off x="539750" y="1484313"/>
            <a:ext cx="80645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3200" b="1" dirty="0">
                <a:latin typeface="Times New Roman" panose="02020603050405020304" pitchFamily="18" charset="0"/>
              </a:rPr>
              <a:t>become a</a:t>
            </a:r>
            <a:r>
              <a:rPr kumimoji="1" lang="en-US" altLang="zh-CN" sz="3200" b="1" dirty="0">
                <a:solidFill>
                  <a:schemeClr val="accent2"/>
                </a:solidFill>
                <a:latin typeface="Times New Roman" panose="02020603050405020304" pitchFamily="18" charset="0"/>
              </a:rPr>
              <a:t> </a:t>
            </a:r>
            <a:r>
              <a:rPr kumimoji="1" lang="en-US" altLang="zh-CN" sz="3200" b="1" u="sng" dirty="0">
                <a:solidFill>
                  <a:srgbClr val="0000FF"/>
                </a:solidFill>
                <a:latin typeface="Times New Roman" panose="02020603050405020304" pitchFamily="18" charset="0"/>
              </a:rPr>
              <a:t>couch potato (</a:t>
            </a:r>
            <a:r>
              <a:rPr kumimoji="1" lang="zh-CN" altLang="zh-CN" sz="3200" b="1" u="sng" dirty="0">
                <a:solidFill>
                  <a:srgbClr val="0000FF"/>
                </a:solidFill>
                <a:latin typeface="Times New Roman" panose="02020603050405020304" pitchFamily="18" charset="0"/>
              </a:rPr>
              <a:t>成天躺着或坐在沙发上看电视的人</a:t>
            </a:r>
            <a:r>
              <a:rPr kumimoji="1" lang="en-US" altLang="zh-CN" sz="3200" b="1" u="sng" dirty="0">
                <a:solidFill>
                  <a:srgbClr val="0000FF"/>
                </a:solidFill>
                <a:latin typeface="Times New Roman" panose="02020603050405020304" pitchFamily="18" charset="0"/>
              </a:rPr>
              <a:t>)</a:t>
            </a:r>
          </a:p>
        </p:txBody>
      </p:sp>
      <p:sp>
        <p:nvSpPr>
          <p:cNvPr id="44036" name="Text Box 4"/>
          <p:cNvSpPr txBox="1">
            <a:spLocks noChangeArrowheads="1"/>
          </p:cNvSpPr>
          <p:nvPr/>
        </p:nvSpPr>
        <p:spPr bwMode="auto">
          <a:xfrm>
            <a:off x="539750" y="3357563"/>
            <a:ext cx="2590800"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3200" b="1" dirty="0">
                <a:solidFill>
                  <a:srgbClr val="0000FF"/>
                </a:solidFill>
                <a:latin typeface="Times New Roman" panose="02020603050405020304" pitchFamily="18" charset="0"/>
              </a:rPr>
              <a:t>Advise her to eat less and do more exercise.</a:t>
            </a:r>
          </a:p>
        </p:txBody>
      </p:sp>
      <p:pic>
        <p:nvPicPr>
          <p:cNvPr id="6148" name="Picture 6" descr="1176273550578070411a17003_b"/>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276600" y="2852738"/>
            <a:ext cx="5508625"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WordArt 7"/>
          <p:cNvSpPr>
            <a:spLocks noChangeArrowheads="1" noChangeShapeType="1" noTextEdit="1"/>
          </p:cNvSpPr>
          <p:nvPr/>
        </p:nvSpPr>
        <p:spPr bwMode="auto">
          <a:xfrm>
            <a:off x="2286000" y="357188"/>
            <a:ext cx="5670550" cy="98425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Wave1">
              <a:avLst>
                <a:gd name="adj1" fmla="val 9102"/>
                <a:gd name="adj2" fmla="val 0"/>
              </a:avLst>
            </a:prstTxWarp>
          </a:bodyPr>
          <a:lstStyle/>
          <a:p>
            <a:pPr algn="ctr"/>
            <a:r>
              <a:rPr lang="en-US" altLang="zh-CN" sz="3600" b="1" kern="10">
                <a:solidFill>
                  <a:srgbClr val="CC0000"/>
                </a:solidFill>
                <a:effectLst>
                  <a:outerShdw dist="53882" dir="2700000" algn="ctr" rotWithShape="0">
                    <a:srgbClr val="C0C0C0"/>
                  </a:outerShdw>
                </a:effectLst>
                <a:latin typeface="Times New Roman" panose="02020603050405020304"/>
                <a:cs typeface="Times New Roman" panose="02020603050405020304"/>
              </a:rPr>
              <a:t>What should you do?</a:t>
            </a:r>
            <a:endParaRPr lang="zh-CN" altLang="en-US" sz="3600" b="1" kern="10">
              <a:solidFill>
                <a:srgbClr val="CC0000"/>
              </a:solidFill>
              <a:effectLst>
                <a:outerShdw dist="53882" dir="2700000" algn="ctr" rotWithShape="0">
                  <a:srgbClr val="C0C0C0"/>
                </a:outerShdw>
              </a:effectLst>
              <a:latin typeface="Times New Roman" panose="02020603050405020304"/>
              <a:cs typeface="Times New Roman" panose="020206030504050203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4036">
                                            <p:txEl>
                                              <p:pRg st="0" end="0"/>
                                            </p:txEl>
                                          </p:spTgt>
                                        </p:tgtEl>
                                        <p:attrNameLst>
                                          <p:attrName>style.visibility</p:attrName>
                                        </p:attrNameLst>
                                      </p:cBhvr>
                                      <p:to>
                                        <p:strVal val="visible"/>
                                      </p:to>
                                    </p:set>
                                    <p:animEffect transition="in" filter="blinds(horizontal)">
                                      <p:cBhvr>
                                        <p:cTn id="7" dur="500"/>
                                        <p:tgtEl>
                                          <p:spTgt spid="440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p:cNvSpPr>
            <a:spLocks noChangeArrowheads="1"/>
          </p:cNvSpPr>
          <p:nvPr/>
        </p:nvSpPr>
        <p:spPr bwMode="auto">
          <a:xfrm>
            <a:off x="642938" y="1857375"/>
            <a:ext cx="752792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5000"/>
              </a:lnSpc>
            </a:pPr>
            <a:r>
              <a:rPr lang="en-US" altLang="zh-CN" sz="3200" b="1">
                <a:latin typeface="Times New Roman" panose="02020603050405020304" pitchFamily="18" charset="0"/>
              </a:rPr>
              <a:t>【2012</a:t>
            </a:r>
            <a:r>
              <a:rPr lang="zh-CN" altLang="en-US" sz="3200" b="1">
                <a:latin typeface="Times New Roman" panose="02020603050405020304" pitchFamily="18" charset="0"/>
              </a:rPr>
              <a:t>江苏苏州</a:t>
            </a:r>
            <a:r>
              <a:rPr lang="en-US" altLang="zh-CN" sz="3200" b="1">
                <a:latin typeface="Times New Roman" panose="02020603050405020304" pitchFamily="18" charset="0"/>
              </a:rPr>
              <a:t>】14. Maggie wanted an evening job that would allow her to ______ her son during the day.</a:t>
            </a:r>
            <a:br>
              <a:rPr lang="en-US" altLang="zh-CN" sz="3200" b="1">
                <a:latin typeface="Times New Roman" panose="02020603050405020304" pitchFamily="18" charset="0"/>
              </a:rPr>
            </a:br>
            <a:r>
              <a:rPr lang="en-US" altLang="zh-CN" sz="3200" b="1">
                <a:latin typeface="Times New Roman" panose="02020603050405020304" pitchFamily="18" charset="0"/>
              </a:rPr>
              <a:t>        A. look at             B. look around          </a:t>
            </a:r>
          </a:p>
          <a:p>
            <a:pPr>
              <a:lnSpc>
                <a:spcPct val="135000"/>
              </a:lnSpc>
            </a:pPr>
            <a:r>
              <a:rPr lang="en-US" altLang="zh-CN" sz="3200" b="1">
                <a:latin typeface="Times New Roman" panose="02020603050405020304" pitchFamily="18" charset="0"/>
              </a:rPr>
              <a:t>       C. look after         D. look out</a:t>
            </a:r>
          </a:p>
        </p:txBody>
      </p:sp>
      <p:pic>
        <p:nvPicPr>
          <p:cNvPr id="32771" name="图片 5" descr="图片14.png"/>
          <p:cNvPicPr>
            <a:picLocks noChangeAspect="1"/>
          </p:cNvPicPr>
          <p:nvPr/>
        </p:nvPicPr>
        <p:blipFill>
          <a:blip r:embed="rId2" cstate="email"/>
          <a:srcRect/>
          <a:stretch>
            <a:fillRect/>
          </a:stretch>
        </p:blipFill>
        <p:spPr bwMode="auto">
          <a:xfrm>
            <a:off x="2571750" y="571500"/>
            <a:ext cx="3200400"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descr="图片16.png"/>
          <p:cNvPicPr>
            <a:picLocks noChangeAspect="1"/>
          </p:cNvPicPr>
          <p:nvPr/>
        </p:nvPicPr>
        <p:blipFill>
          <a:blip r:embed="rId3" cstate="email"/>
          <a:srcRect/>
          <a:stretch>
            <a:fillRect/>
          </a:stretch>
        </p:blipFill>
        <p:spPr bwMode="auto">
          <a:xfrm>
            <a:off x="1214438" y="457200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45">
                                          <p:stCondLst>
                                            <p:cond delay="0"/>
                                          </p:stCondLst>
                                        </p:cTn>
                                        <p:tgtEl>
                                          <p:spTgt spid="7"/>
                                        </p:tgtEl>
                                      </p:cBhvr>
                                    </p:animEffect>
                                    <p:anim calcmode="lin" valueType="num">
                                      <p:cBhvr>
                                        <p:cTn id="8" dur="456"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7"/>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7"/>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7"/>
                                        </p:tgtEl>
                                        <p:attrNameLst>
                                          <p:attrName>ppt_y</p:attrName>
                                        </p:attrNameLst>
                                      </p:cBhvr>
                                      <p:tavLst>
                                        <p:tav tm="0" fmla="#ppt_y-sin(pi*$)/81">
                                          <p:val>
                                            <p:fltVal val="0"/>
                                          </p:val>
                                        </p:tav>
                                        <p:tav tm="100000">
                                          <p:val>
                                            <p:fltVal val="1"/>
                                          </p:val>
                                        </p:tav>
                                      </p:tavLst>
                                    </p:anim>
                                    <p:animScale>
                                      <p:cBhvr>
                                        <p:cTn id="13" dur="7">
                                          <p:stCondLst>
                                            <p:cond delay="162"/>
                                          </p:stCondLst>
                                        </p:cTn>
                                        <p:tgtEl>
                                          <p:spTgt spid="7"/>
                                        </p:tgtEl>
                                      </p:cBhvr>
                                      <p:to x="100000" y="60000"/>
                                    </p:animScale>
                                    <p:animScale>
                                      <p:cBhvr>
                                        <p:cTn id="14" dur="41" decel="50000">
                                          <p:stCondLst>
                                            <p:cond delay="169"/>
                                          </p:stCondLst>
                                        </p:cTn>
                                        <p:tgtEl>
                                          <p:spTgt spid="7"/>
                                        </p:tgtEl>
                                      </p:cBhvr>
                                      <p:to x="100000" y="100000"/>
                                    </p:animScale>
                                    <p:animScale>
                                      <p:cBhvr>
                                        <p:cTn id="15" dur="7">
                                          <p:stCondLst>
                                            <p:cond delay="328"/>
                                          </p:stCondLst>
                                        </p:cTn>
                                        <p:tgtEl>
                                          <p:spTgt spid="7"/>
                                        </p:tgtEl>
                                      </p:cBhvr>
                                      <p:to x="100000" y="80000"/>
                                    </p:animScale>
                                    <p:animScale>
                                      <p:cBhvr>
                                        <p:cTn id="16" dur="41" decel="50000">
                                          <p:stCondLst>
                                            <p:cond delay="335"/>
                                          </p:stCondLst>
                                        </p:cTn>
                                        <p:tgtEl>
                                          <p:spTgt spid="7"/>
                                        </p:tgtEl>
                                      </p:cBhvr>
                                      <p:to x="100000" y="100000"/>
                                    </p:animScale>
                                    <p:animScale>
                                      <p:cBhvr>
                                        <p:cTn id="17" dur="7">
                                          <p:stCondLst>
                                            <p:cond delay="410"/>
                                          </p:stCondLst>
                                        </p:cTn>
                                        <p:tgtEl>
                                          <p:spTgt spid="7"/>
                                        </p:tgtEl>
                                      </p:cBhvr>
                                      <p:to x="100000" y="90000"/>
                                    </p:animScale>
                                    <p:animScale>
                                      <p:cBhvr>
                                        <p:cTn id="18" dur="41" decel="50000">
                                          <p:stCondLst>
                                            <p:cond delay="417"/>
                                          </p:stCondLst>
                                        </p:cTn>
                                        <p:tgtEl>
                                          <p:spTgt spid="7"/>
                                        </p:tgtEl>
                                      </p:cBhvr>
                                      <p:to x="100000" y="100000"/>
                                    </p:animScale>
                                    <p:animScale>
                                      <p:cBhvr>
                                        <p:cTn id="19" dur="7">
                                          <p:stCondLst>
                                            <p:cond delay="452"/>
                                          </p:stCondLst>
                                        </p:cTn>
                                        <p:tgtEl>
                                          <p:spTgt spid="7"/>
                                        </p:tgtEl>
                                      </p:cBhvr>
                                      <p:to x="100000" y="95000"/>
                                    </p:animScale>
                                    <p:animScale>
                                      <p:cBhvr>
                                        <p:cTn id="20" dur="41" decel="50000">
                                          <p:stCondLst>
                                            <p:cond delay="458"/>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5"/>
          <p:cNvSpPr>
            <a:spLocks noChangeArrowheads="1"/>
          </p:cNvSpPr>
          <p:nvPr/>
        </p:nvSpPr>
        <p:spPr bwMode="auto">
          <a:xfrm>
            <a:off x="857250" y="1500188"/>
            <a:ext cx="7527925" cy="275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5000"/>
              </a:lnSpc>
            </a:pPr>
            <a:r>
              <a:rPr lang="en-US" altLang="zh-CN" sz="3200" b="1">
                <a:latin typeface="Times New Roman" panose="02020603050405020304" pitchFamily="18" charset="0"/>
              </a:rPr>
              <a:t>【2012</a:t>
            </a:r>
            <a:r>
              <a:rPr lang="zh-CN" altLang="en-US" sz="3200" b="1">
                <a:latin typeface="Times New Roman" panose="02020603050405020304" pitchFamily="18" charset="0"/>
              </a:rPr>
              <a:t>黔西南</a:t>
            </a:r>
            <a:r>
              <a:rPr lang="en-US" altLang="zh-CN" sz="3200" b="1">
                <a:latin typeface="Times New Roman" panose="02020603050405020304" pitchFamily="18" charset="0"/>
              </a:rPr>
              <a:t>】20. My sister is ill. I have to _______her at home.</a:t>
            </a:r>
            <a:br>
              <a:rPr lang="en-US" altLang="zh-CN" sz="3200" b="1">
                <a:latin typeface="Times New Roman" panose="02020603050405020304" pitchFamily="18" charset="0"/>
              </a:rPr>
            </a:br>
            <a:r>
              <a:rPr lang="en-US" altLang="zh-CN" sz="3200" b="1">
                <a:latin typeface="Times New Roman" panose="02020603050405020304" pitchFamily="18" charset="0"/>
              </a:rPr>
              <a:t>       A. look at               B. look up            </a:t>
            </a:r>
          </a:p>
          <a:p>
            <a:pPr>
              <a:lnSpc>
                <a:spcPct val="135000"/>
              </a:lnSpc>
            </a:pPr>
            <a:r>
              <a:rPr lang="en-US" altLang="zh-CN" sz="3200" b="1">
                <a:latin typeface="Times New Roman" panose="02020603050405020304" pitchFamily="18" charset="0"/>
              </a:rPr>
              <a:t>      C. look after            D. look for</a:t>
            </a:r>
          </a:p>
        </p:txBody>
      </p:sp>
      <p:pic>
        <p:nvPicPr>
          <p:cNvPr id="3" name="图片 2" descr="图片16.png"/>
          <p:cNvPicPr>
            <a:picLocks noChangeAspect="1"/>
          </p:cNvPicPr>
          <p:nvPr/>
        </p:nvPicPr>
        <p:blipFill>
          <a:blip r:embed="rId2" cstate="email"/>
          <a:srcRect/>
          <a:stretch>
            <a:fillRect/>
          </a:stretch>
        </p:blipFill>
        <p:spPr bwMode="auto">
          <a:xfrm>
            <a:off x="1357313" y="3571875"/>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45">
                                          <p:stCondLst>
                                            <p:cond delay="0"/>
                                          </p:stCondLst>
                                        </p:cTn>
                                        <p:tgtEl>
                                          <p:spTgt spid="3"/>
                                        </p:tgtEl>
                                      </p:cBhvr>
                                    </p:animEffect>
                                    <p:anim calcmode="lin" valueType="num">
                                      <p:cBhvr>
                                        <p:cTn id="8" dur="456"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3"/>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3"/>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3"/>
                                        </p:tgtEl>
                                        <p:attrNameLst>
                                          <p:attrName>ppt_y</p:attrName>
                                        </p:attrNameLst>
                                      </p:cBhvr>
                                      <p:tavLst>
                                        <p:tav tm="0" fmla="#ppt_y-sin(pi*$)/81">
                                          <p:val>
                                            <p:fltVal val="0"/>
                                          </p:val>
                                        </p:tav>
                                        <p:tav tm="100000">
                                          <p:val>
                                            <p:fltVal val="1"/>
                                          </p:val>
                                        </p:tav>
                                      </p:tavLst>
                                    </p:anim>
                                    <p:animScale>
                                      <p:cBhvr>
                                        <p:cTn id="13" dur="7">
                                          <p:stCondLst>
                                            <p:cond delay="162"/>
                                          </p:stCondLst>
                                        </p:cTn>
                                        <p:tgtEl>
                                          <p:spTgt spid="3"/>
                                        </p:tgtEl>
                                      </p:cBhvr>
                                      <p:to x="100000" y="60000"/>
                                    </p:animScale>
                                    <p:animScale>
                                      <p:cBhvr>
                                        <p:cTn id="14" dur="41" decel="50000">
                                          <p:stCondLst>
                                            <p:cond delay="169"/>
                                          </p:stCondLst>
                                        </p:cTn>
                                        <p:tgtEl>
                                          <p:spTgt spid="3"/>
                                        </p:tgtEl>
                                      </p:cBhvr>
                                      <p:to x="100000" y="100000"/>
                                    </p:animScale>
                                    <p:animScale>
                                      <p:cBhvr>
                                        <p:cTn id="15" dur="7">
                                          <p:stCondLst>
                                            <p:cond delay="328"/>
                                          </p:stCondLst>
                                        </p:cTn>
                                        <p:tgtEl>
                                          <p:spTgt spid="3"/>
                                        </p:tgtEl>
                                      </p:cBhvr>
                                      <p:to x="100000" y="80000"/>
                                    </p:animScale>
                                    <p:animScale>
                                      <p:cBhvr>
                                        <p:cTn id="16" dur="41" decel="50000">
                                          <p:stCondLst>
                                            <p:cond delay="335"/>
                                          </p:stCondLst>
                                        </p:cTn>
                                        <p:tgtEl>
                                          <p:spTgt spid="3"/>
                                        </p:tgtEl>
                                      </p:cBhvr>
                                      <p:to x="100000" y="100000"/>
                                    </p:animScale>
                                    <p:animScale>
                                      <p:cBhvr>
                                        <p:cTn id="17" dur="7">
                                          <p:stCondLst>
                                            <p:cond delay="410"/>
                                          </p:stCondLst>
                                        </p:cTn>
                                        <p:tgtEl>
                                          <p:spTgt spid="3"/>
                                        </p:tgtEl>
                                      </p:cBhvr>
                                      <p:to x="100000" y="90000"/>
                                    </p:animScale>
                                    <p:animScale>
                                      <p:cBhvr>
                                        <p:cTn id="18" dur="41" decel="50000">
                                          <p:stCondLst>
                                            <p:cond delay="417"/>
                                          </p:stCondLst>
                                        </p:cTn>
                                        <p:tgtEl>
                                          <p:spTgt spid="3"/>
                                        </p:tgtEl>
                                      </p:cBhvr>
                                      <p:to x="100000" y="100000"/>
                                    </p:animScale>
                                    <p:animScale>
                                      <p:cBhvr>
                                        <p:cTn id="19" dur="7">
                                          <p:stCondLst>
                                            <p:cond delay="452"/>
                                          </p:stCondLst>
                                        </p:cTn>
                                        <p:tgtEl>
                                          <p:spTgt spid="3"/>
                                        </p:tgtEl>
                                      </p:cBhvr>
                                      <p:to x="100000" y="95000"/>
                                    </p:animScale>
                                    <p:animScale>
                                      <p:cBhvr>
                                        <p:cTn id="20" dur="41" decel="50000">
                                          <p:stCondLst>
                                            <p:cond delay="458"/>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3" name="Rectangle 5"/>
          <p:cNvSpPr>
            <a:spLocks noChangeArrowheads="1"/>
          </p:cNvSpPr>
          <p:nvPr/>
        </p:nvSpPr>
        <p:spPr bwMode="auto">
          <a:xfrm>
            <a:off x="611188" y="908050"/>
            <a:ext cx="7527925" cy="4081463"/>
          </a:xfrm>
          <a:prstGeom prst="rect">
            <a:avLst/>
          </a:prstGeom>
          <a:noFill/>
          <a:ln w="9525">
            <a:noFill/>
            <a:miter lim="800000"/>
          </a:ln>
        </p:spPr>
        <p:txBody>
          <a:bodyPr>
            <a:spAutoFit/>
          </a:bodyPr>
          <a:lstStyle/>
          <a:p>
            <a:pPr>
              <a:lnSpc>
                <a:spcPct val="135000"/>
              </a:lnSpc>
              <a:defRPr/>
            </a:pPr>
            <a:r>
              <a:rPr lang="en-US" altLang="zh-CN" sz="3200" b="1" dirty="0">
                <a:latin typeface="Times New Roman" panose="02020603050405020304" pitchFamily="18" charset="0"/>
              </a:rPr>
              <a:t>【2013</a:t>
            </a:r>
            <a:r>
              <a:rPr lang="zh-CN" altLang="en-US" sz="3200" b="1" dirty="0">
                <a:latin typeface="Times New Roman" panose="02020603050405020304" pitchFamily="18" charset="0"/>
              </a:rPr>
              <a:t>广东</a:t>
            </a:r>
            <a:r>
              <a:rPr lang="en-US" altLang="zh-CN" sz="3200" b="1" dirty="0">
                <a:latin typeface="Times New Roman" panose="02020603050405020304" pitchFamily="18" charset="0"/>
              </a:rPr>
              <a:t>】34. Again and again the doctor ______ the crying baby girl, but he couldn’t find out what was wrong with her.</a:t>
            </a:r>
          </a:p>
          <a:p>
            <a:pPr marL="514350" indent="-514350">
              <a:lnSpc>
                <a:spcPct val="135000"/>
              </a:lnSpc>
              <a:defRPr/>
            </a:pPr>
            <a:r>
              <a:rPr lang="en-US" altLang="zh-CN" sz="3200" b="1" dirty="0">
                <a:latin typeface="Times New Roman" panose="02020603050405020304" pitchFamily="18" charset="0"/>
              </a:rPr>
              <a:t>     A. looked over	  B. looked after	</a:t>
            </a:r>
          </a:p>
          <a:p>
            <a:pPr marL="514350" indent="-514350">
              <a:lnSpc>
                <a:spcPct val="135000"/>
              </a:lnSpc>
              <a:defRPr/>
            </a:pPr>
            <a:r>
              <a:rPr lang="en-US" altLang="zh-CN" sz="3200" b="1" dirty="0">
                <a:latin typeface="Times New Roman" panose="02020603050405020304" pitchFamily="18" charset="0"/>
              </a:rPr>
              <a:t>    C. looked for	           D. looked out</a:t>
            </a:r>
          </a:p>
        </p:txBody>
      </p:sp>
      <p:pic>
        <p:nvPicPr>
          <p:cNvPr id="3" name="图片 2" descr="图片16.png"/>
          <p:cNvPicPr>
            <a:picLocks noChangeAspect="1"/>
          </p:cNvPicPr>
          <p:nvPr/>
        </p:nvPicPr>
        <p:blipFill>
          <a:blip r:embed="rId2" cstate="email"/>
          <a:srcRect/>
          <a:stretch>
            <a:fillRect/>
          </a:stretch>
        </p:blipFill>
        <p:spPr bwMode="auto">
          <a:xfrm>
            <a:off x="928688" y="3643313"/>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45">
                                          <p:stCondLst>
                                            <p:cond delay="0"/>
                                          </p:stCondLst>
                                        </p:cTn>
                                        <p:tgtEl>
                                          <p:spTgt spid="3"/>
                                        </p:tgtEl>
                                      </p:cBhvr>
                                    </p:animEffect>
                                    <p:anim calcmode="lin" valueType="num">
                                      <p:cBhvr>
                                        <p:cTn id="8" dur="456"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3"/>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3"/>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3"/>
                                        </p:tgtEl>
                                        <p:attrNameLst>
                                          <p:attrName>ppt_y</p:attrName>
                                        </p:attrNameLst>
                                      </p:cBhvr>
                                      <p:tavLst>
                                        <p:tav tm="0" fmla="#ppt_y-sin(pi*$)/81">
                                          <p:val>
                                            <p:fltVal val="0"/>
                                          </p:val>
                                        </p:tav>
                                        <p:tav tm="100000">
                                          <p:val>
                                            <p:fltVal val="1"/>
                                          </p:val>
                                        </p:tav>
                                      </p:tavLst>
                                    </p:anim>
                                    <p:animScale>
                                      <p:cBhvr>
                                        <p:cTn id="13" dur="7">
                                          <p:stCondLst>
                                            <p:cond delay="162"/>
                                          </p:stCondLst>
                                        </p:cTn>
                                        <p:tgtEl>
                                          <p:spTgt spid="3"/>
                                        </p:tgtEl>
                                      </p:cBhvr>
                                      <p:to x="100000" y="60000"/>
                                    </p:animScale>
                                    <p:animScale>
                                      <p:cBhvr>
                                        <p:cTn id="14" dur="41" decel="50000">
                                          <p:stCondLst>
                                            <p:cond delay="169"/>
                                          </p:stCondLst>
                                        </p:cTn>
                                        <p:tgtEl>
                                          <p:spTgt spid="3"/>
                                        </p:tgtEl>
                                      </p:cBhvr>
                                      <p:to x="100000" y="100000"/>
                                    </p:animScale>
                                    <p:animScale>
                                      <p:cBhvr>
                                        <p:cTn id="15" dur="7">
                                          <p:stCondLst>
                                            <p:cond delay="328"/>
                                          </p:stCondLst>
                                        </p:cTn>
                                        <p:tgtEl>
                                          <p:spTgt spid="3"/>
                                        </p:tgtEl>
                                      </p:cBhvr>
                                      <p:to x="100000" y="80000"/>
                                    </p:animScale>
                                    <p:animScale>
                                      <p:cBhvr>
                                        <p:cTn id="16" dur="41" decel="50000">
                                          <p:stCondLst>
                                            <p:cond delay="335"/>
                                          </p:stCondLst>
                                        </p:cTn>
                                        <p:tgtEl>
                                          <p:spTgt spid="3"/>
                                        </p:tgtEl>
                                      </p:cBhvr>
                                      <p:to x="100000" y="100000"/>
                                    </p:animScale>
                                    <p:animScale>
                                      <p:cBhvr>
                                        <p:cTn id="17" dur="7">
                                          <p:stCondLst>
                                            <p:cond delay="410"/>
                                          </p:stCondLst>
                                        </p:cTn>
                                        <p:tgtEl>
                                          <p:spTgt spid="3"/>
                                        </p:tgtEl>
                                      </p:cBhvr>
                                      <p:to x="100000" y="90000"/>
                                    </p:animScale>
                                    <p:animScale>
                                      <p:cBhvr>
                                        <p:cTn id="18" dur="41" decel="50000">
                                          <p:stCondLst>
                                            <p:cond delay="417"/>
                                          </p:stCondLst>
                                        </p:cTn>
                                        <p:tgtEl>
                                          <p:spTgt spid="3"/>
                                        </p:tgtEl>
                                      </p:cBhvr>
                                      <p:to x="100000" y="100000"/>
                                    </p:animScale>
                                    <p:animScale>
                                      <p:cBhvr>
                                        <p:cTn id="19" dur="7">
                                          <p:stCondLst>
                                            <p:cond delay="452"/>
                                          </p:stCondLst>
                                        </p:cTn>
                                        <p:tgtEl>
                                          <p:spTgt spid="3"/>
                                        </p:tgtEl>
                                      </p:cBhvr>
                                      <p:to x="100000" y="95000"/>
                                    </p:animScale>
                                    <p:animScale>
                                      <p:cBhvr>
                                        <p:cTn id="20" dur="41" decel="50000">
                                          <p:stCondLst>
                                            <p:cond delay="458"/>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5"/>
          <p:cNvSpPr>
            <a:spLocks noChangeArrowheads="1"/>
          </p:cNvSpPr>
          <p:nvPr/>
        </p:nvSpPr>
        <p:spPr bwMode="auto">
          <a:xfrm>
            <a:off x="611188" y="908050"/>
            <a:ext cx="7527925" cy="33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5000"/>
              </a:lnSpc>
            </a:pPr>
            <a:r>
              <a:rPr lang="en-US" altLang="zh-CN" sz="3200" b="1">
                <a:latin typeface="Times New Roman" panose="02020603050405020304" pitchFamily="18" charset="0"/>
              </a:rPr>
              <a:t>【2013</a:t>
            </a:r>
            <a:r>
              <a:rPr lang="zh-CN" altLang="en-US" sz="3200" b="1">
                <a:latin typeface="Times New Roman" panose="02020603050405020304" pitchFamily="18" charset="0"/>
              </a:rPr>
              <a:t>湖北十堰</a:t>
            </a:r>
            <a:r>
              <a:rPr lang="en-US" altLang="zh-CN" sz="3200" b="1">
                <a:latin typeface="Times New Roman" panose="02020603050405020304" pitchFamily="18" charset="0"/>
              </a:rPr>
              <a:t>】30. Here is the book. First _________ it and then tell me what you think of it.</a:t>
            </a:r>
          </a:p>
          <a:p>
            <a:pPr>
              <a:lnSpc>
                <a:spcPct val="135000"/>
              </a:lnSpc>
            </a:pPr>
            <a:r>
              <a:rPr lang="en-US" altLang="zh-CN" sz="3200" b="1">
                <a:latin typeface="Times New Roman" panose="02020603050405020304" pitchFamily="18" charset="0"/>
              </a:rPr>
              <a:t>	A. look into	B. look through	</a:t>
            </a:r>
          </a:p>
          <a:p>
            <a:pPr>
              <a:lnSpc>
                <a:spcPct val="135000"/>
              </a:lnSpc>
            </a:pPr>
            <a:r>
              <a:rPr lang="en-US" altLang="zh-CN" sz="3200" b="1">
                <a:latin typeface="Times New Roman" panose="02020603050405020304" pitchFamily="18" charset="0"/>
              </a:rPr>
              <a:t>         C. look up		D. look after</a:t>
            </a:r>
          </a:p>
        </p:txBody>
      </p:sp>
      <p:pic>
        <p:nvPicPr>
          <p:cNvPr id="3" name="图片 2" descr="图片16.png"/>
          <p:cNvPicPr>
            <a:picLocks noChangeAspect="1"/>
          </p:cNvPicPr>
          <p:nvPr/>
        </p:nvPicPr>
        <p:blipFill>
          <a:blip r:embed="rId2" cstate="email"/>
          <a:srcRect/>
          <a:stretch>
            <a:fillRect/>
          </a:stretch>
        </p:blipFill>
        <p:spPr bwMode="auto">
          <a:xfrm>
            <a:off x="4143375" y="2857500"/>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45">
                                          <p:stCondLst>
                                            <p:cond delay="0"/>
                                          </p:stCondLst>
                                        </p:cTn>
                                        <p:tgtEl>
                                          <p:spTgt spid="3"/>
                                        </p:tgtEl>
                                      </p:cBhvr>
                                    </p:animEffect>
                                    <p:anim calcmode="lin" valueType="num">
                                      <p:cBhvr>
                                        <p:cTn id="8" dur="456"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3"/>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3"/>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3"/>
                                        </p:tgtEl>
                                        <p:attrNameLst>
                                          <p:attrName>ppt_y</p:attrName>
                                        </p:attrNameLst>
                                      </p:cBhvr>
                                      <p:tavLst>
                                        <p:tav tm="0" fmla="#ppt_y-sin(pi*$)/81">
                                          <p:val>
                                            <p:fltVal val="0"/>
                                          </p:val>
                                        </p:tav>
                                        <p:tav tm="100000">
                                          <p:val>
                                            <p:fltVal val="1"/>
                                          </p:val>
                                        </p:tav>
                                      </p:tavLst>
                                    </p:anim>
                                    <p:animScale>
                                      <p:cBhvr>
                                        <p:cTn id="13" dur="7">
                                          <p:stCondLst>
                                            <p:cond delay="162"/>
                                          </p:stCondLst>
                                        </p:cTn>
                                        <p:tgtEl>
                                          <p:spTgt spid="3"/>
                                        </p:tgtEl>
                                      </p:cBhvr>
                                      <p:to x="100000" y="60000"/>
                                    </p:animScale>
                                    <p:animScale>
                                      <p:cBhvr>
                                        <p:cTn id="14" dur="41" decel="50000">
                                          <p:stCondLst>
                                            <p:cond delay="169"/>
                                          </p:stCondLst>
                                        </p:cTn>
                                        <p:tgtEl>
                                          <p:spTgt spid="3"/>
                                        </p:tgtEl>
                                      </p:cBhvr>
                                      <p:to x="100000" y="100000"/>
                                    </p:animScale>
                                    <p:animScale>
                                      <p:cBhvr>
                                        <p:cTn id="15" dur="7">
                                          <p:stCondLst>
                                            <p:cond delay="328"/>
                                          </p:stCondLst>
                                        </p:cTn>
                                        <p:tgtEl>
                                          <p:spTgt spid="3"/>
                                        </p:tgtEl>
                                      </p:cBhvr>
                                      <p:to x="100000" y="80000"/>
                                    </p:animScale>
                                    <p:animScale>
                                      <p:cBhvr>
                                        <p:cTn id="16" dur="41" decel="50000">
                                          <p:stCondLst>
                                            <p:cond delay="335"/>
                                          </p:stCondLst>
                                        </p:cTn>
                                        <p:tgtEl>
                                          <p:spTgt spid="3"/>
                                        </p:tgtEl>
                                      </p:cBhvr>
                                      <p:to x="100000" y="100000"/>
                                    </p:animScale>
                                    <p:animScale>
                                      <p:cBhvr>
                                        <p:cTn id="17" dur="7">
                                          <p:stCondLst>
                                            <p:cond delay="410"/>
                                          </p:stCondLst>
                                        </p:cTn>
                                        <p:tgtEl>
                                          <p:spTgt spid="3"/>
                                        </p:tgtEl>
                                      </p:cBhvr>
                                      <p:to x="100000" y="90000"/>
                                    </p:animScale>
                                    <p:animScale>
                                      <p:cBhvr>
                                        <p:cTn id="18" dur="41" decel="50000">
                                          <p:stCondLst>
                                            <p:cond delay="417"/>
                                          </p:stCondLst>
                                        </p:cTn>
                                        <p:tgtEl>
                                          <p:spTgt spid="3"/>
                                        </p:tgtEl>
                                      </p:cBhvr>
                                      <p:to x="100000" y="100000"/>
                                    </p:animScale>
                                    <p:animScale>
                                      <p:cBhvr>
                                        <p:cTn id="19" dur="7">
                                          <p:stCondLst>
                                            <p:cond delay="452"/>
                                          </p:stCondLst>
                                        </p:cTn>
                                        <p:tgtEl>
                                          <p:spTgt spid="3"/>
                                        </p:tgtEl>
                                      </p:cBhvr>
                                      <p:to x="100000" y="95000"/>
                                    </p:animScale>
                                    <p:animScale>
                                      <p:cBhvr>
                                        <p:cTn id="20" dur="41" decel="50000">
                                          <p:stCondLst>
                                            <p:cond delay="458"/>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矩形 3"/>
          <p:cNvSpPr>
            <a:spLocks noChangeArrowheads="1"/>
          </p:cNvSpPr>
          <p:nvPr/>
        </p:nvSpPr>
        <p:spPr bwMode="auto">
          <a:xfrm>
            <a:off x="395288" y="836613"/>
            <a:ext cx="80200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4000" b="1" dirty="0">
                <a:latin typeface="Times New Roman" panose="02020603050405020304" pitchFamily="18" charset="0"/>
                <a:cs typeface="Times New Roman" panose="02020603050405020304" pitchFamily="18" charset="0"/>
              </a:rPr>
              <a:t>2. They’ll </a:t>
            </a:r>
            <a:r>
              <a:rPr lang="en-US" altLang="zh-CN" sz="4000" b="1" dirty="0">
                <a:solidFill>
                  <a:srgbClr val="0000FF"/>
                </a:solidFill>
                <a:latin typeface="Times New Roman" panose="02020603050405020304" pitchFamily="18" charset="0"/>
                <a:cs typeface="Times New Roman" panose="02020603050405020304" pitchFamily="18" charset="0"/>
              </a:rPr>
              <a:t>catch up </a:t>
            </a:r>
            <a:r>
              <a:rPr lang="en-US" altLang="zh-CN" sz="4000" b="1" dirty="0">
                <a:latin typeface="Times New Roman" panose="02020603050405020304" pitchFamily="18" charset="0"/>
                <a:cs typeface="Times New Roman" panose="02020603050405020304" pitchFamily="18" charset="0"/>
              </a:rPr>
              <a:t>in a few minutes.</a:t>
            </a:r>
            <a:endParaRPr lang="zh-CN" altLang="en-US" sz="4000" b="1" dirty="0">
              <a:latin typeface="Times New Roman" panose="02020603050405020304" pitchFamily="18" charset="0"/>
              <a:cs typeface="Times New Roman" panose="02020603050405020304" pitchFamily="18" charset="0"/>
            </a:endParaRPr>
          </a:p>
        </p:txBody>
      </p:sp>
      <p:sp>
        <p:nvSpPr>
          <p:cNvPr id="17413" name="Rectangle 5"/>
          <p:cNvSpPr>
            <a:spLocks noChangeArrowheads="1"/>
          </p:cNvSpPr>
          <p:nvPr/>
        </p:nvSpPr>
        <p:spPr bwMode="auto">
          <a:xfrm>
            <a:off x="468313" y="1557338"/>
            <a:ext cx="8135937"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ts val="4200"/>
              </a:lnSpc>
            </a:pPr>
            <a:r>
              <a:rPr lang="en-US" altLang="zh-CN" sz="4000" b="1" dirty="0">
                <a:solidFill>
                  <a:srgbClr val="0000FF"/>
                </a:solidFill>
                <a:latin typeface="Times New Roman" panose="02020603050405020304" pitchFamily="18" charset="0"/>
              </a:rPr>
              <a:t>catch up</a:t>
            </a:r>
            <a:r>
              <a:rPr lang="en-US" altLang="zh-CN" sz="4000" b="1" dirty="0">
                <a:latin typeface="Times New Roman" panose="02020603050405020304" pitchFamily="18" charset="0"/>
              </a:rPr>
              <a:t> </a:t>
            </a:r>
            <a:r>
              <a:rPr lang="zh-CN" altLang="en-US" sz="4000" b="1" dirty="0">
                <a:latin typeface="Times New Roman" panose="02020603050405020304" pitchFamily="18" charset="0"/>
              </a:rPr>
              <a:t>   追上，赶上</a:t>
            </a:r>
          </a:p>
        </p:txBody>
      </p:sp>
      <p:sp>
        <p:nvSpPr>
          <p:cNvPr id="4" name="矩形 3"/>
          <p:cNvSpPr>
            <a:spLocks noChangeArrowheads="1"/>
          </p:cNvSpPr>
          <p:nvPr/>
        </p:nvSpPr>
        <p:spPr bwMode="auto">
          <a:xfrm>
            <a:off x="395288" y="4797425"/>
            <a:ext cx="7572375"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ts val="4200"/>
              </a:lnSpc>
            </a:pPr>
            <a:r>
              <a:rPr lang="en-US" altLang="zh-CN" sz="4000" b="1" dirty="0">
                <a:latin typeface="Times New Roman" panose="02020603050405020304" pitchFamily="18" charset="0"/>
              </a:rPr>
              <a:t>I’ll help ______ the city parks.</a:t>
            </a:r>
          </a:p>
          <a:p>
            <a:pPr>
              <a:lnSpc>
                <a:spcPts val="4200"/>
              </a:lnSpc>
            </a:pPr>
            <a:r>
              <a:rPr lang="en-US" altLang="zh-CN" sz="4000" b="1" dirty="0">
                <a:latin typeface="Times New Roman" panose="02020603050405020304" pitchFamily="18" charset="0"/>
              </a:rPr>
              <a:t>   A. catch up     B. cheer up     C. clean up </a:t>
            </a:r>
          </a:p>
        </p:txBody>
      </p:sp>
      <p:pic>
        <p:nvPicPr>
          <p:cNvPr id="6" name="图片 5" descr="图片2.png"/>
          <p:cNvPicPr>
            <a:picLocks noChangeAspect="1"/>
          </p:cNvPicPr>
          <p:nvPr/>
        </p:nvPicPr>
        <p:blipFill>
          <a:blip r:embed="rId2" cstate="email"/>
          <a:srcRect/>
          <a:stretch>
            <a:fillRect/>
          </a:stretch>
        </p:blipFill>
        <p:spPr bwMode="auto">
          <a:xfrm>
            <a:off x="6659563" y="5084763"/>
            <a:ext cx="1171575"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1" name="Rectangle 7"/>
          <p:cNvSpPr/>
          <p:nvPr/>
        </p:nvSpPr>
        <p:spPr bwMode="auto">
          <a:xfrm>
            <a:off x="468313" y="21336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Font typeface="Arial" panose="020B0604020202020204" pitchFamily="34" charset="0"/>
              <a:buNone/>
            </a:pPr>
            <a:r>
              <a:rPr lang="zh-CN" altLang="en-US" sz="4000" dirty="0">
                <a:latin typeface="Calibri" panose="020F0502020204030204" pitchFamily="34" charset="0"/>
              </a:rPr>
              <a:t>如果你拉下很多功课，你会很难赶上。</a:t>
            </a:r>
          </a:p>
          <a:p>
            <a:pPr marL="342900" indent="-342900" eaLnBrk="0" hangingPunct="0">
              <a:spcBef>
                <a:spcPct val="20000"/>
              </a:spcBef>
              <a:buFont typeface="Arial" panose="020B0604020202020204" pitchFamily="34" charset="0"/>
              <a:buNone/>
            </a:pPr>
            <a:r>
              <a:rPr lang="en-US" altLang="zh-CN" sz="4000" dirty="0">
                <a:latin typeface="Calibri" panose="020F0502020204030204" pitchFamily="34" charset="0"/>
              </a:rPr>
              <a:t>If you miss a lot of lessons, it’s very difficult to catch up.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413">
                                            <p:txEl>
                                              <p:pRg st="0" end="0"/>
                                            </p:txEl>
                                          </p:spTgt>
                                        </p:tgtEl>
                                        <p:attrNameLst>
                                          <p:attrName>style.visibility</p:attrName>
                                        </p:attrNameLst>
                                      </p:cBhvr>
                                      <p:to>
                                        <p:strVal val="visible"/>
                                      </p:to>
                                    </p:set>
                                    <p:animEffect transition="in" filter="blinds(horizontal)">
                                      <p:cBhvr>
                                        <p:cTn id="7" dur="500"/>
                                        <p:tgtEl>
                                          <p:spTgt spid="174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36871">
                                            <p:txEl>
                                              <p:pRg st="0" end="0"/>
                                            </p:txEl>
                                          </p:spTgt>
                                        </p:tgtEl>
                                        <p:attrNameLst>
                                          <p:attrName>style.visibility</p:attrName>
                                        </p:attrNameLst>
                                      </p:cBhvr>
                                      <p:to>
                                        <p:strVal val="visible"/>
                                      </p:to>
                                    </p:set>
                                    <p:animEffect transition="in" filter="fade">
                                      <p:cBhvr>
                                        <p:cTn id="22" dur="1000"/>
                                        <p:tgtEl>
                                          <p:spTgt spid="36871">
                                            <p:txEl>
                                              <p:pRg st="0" end="0"/>
                                            </p:txEl>
                                          </p:spTgt>
                                        </p:tgtEl>
                                      </p:cBhvr>
                                    </p:animEffect>
                                    <p:anim calcmode="lin" valueType="num">
                                      <p:cBhvr>
                                        <p:cTn id="23" dur="1000" fill="hold"/>
                                        <p:tgtEl>
                                          <p:spTgt spid="36871">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368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nodeType="clickEffect">
                                  <p:stCondLst>
                                    <p:cond delay="0"/>
                                  </p:stCondLst>
                                  <p:childTnLst>
                                    <p:set>
                                      <p:cBhvr>
                                        <p:cTn id="28" dur="1" fill="hold">
                                          <p:stCondLst>
                                            <p:cond delay="0"/>
                                          </p:stCondLst>
                                        </p:cTn>
                                        <p:tgtEl>
                                          <p:spTgt spid="36871">
                                            <p:txEl>
                                              <p:pRg st="1" end="1"/>
                                            </p:txEl>
                                          </p:spTgt>
                                        </p:tgtEl>
                                        <p:attrNameLst>
                                          <p:attrName>style.visibility</p:attrName>
                                        </p:attrNameLst>
                                      </p:cBhvr>
                                      <p:to>
                                        <p:strVal val="visible"/>
                                      </p:to>
                                    </p:set>
                                    <p:animEffect transition="in" filter="fade">
                                      <p:cBhvr>
                                        <p:cTn id="29" dur="1000"/>
                                        <p:tgtEl>
                                          <p:spTgt spid="36871">
                                            <p:txEl>
                                              <p:pRg st="1" end="1"/>
                                            </p:txEl>
                                          </p:spTgt>
                                        </p:tgtEl>
                                      </p:cBhvr>
                                    </p:animEffect>
                                    <p:anim calcmode="lin" valueType="num">
                                      <p:cBhvr>
                                        <p:cTn id="30" dur="1000" fill="hold"/>
                                        <p:tgtEl>
                                          <p:spTgt spid="36871">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3687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矩形 3"/>
          <p:cNvSpPr>
            <a:spLocks noChangeArrowheads="1"/>
          </p:cNvSpPr>
          <p:nvPr/>
        </p:nvSpPr>
        <p:spPr bwMode="auto">
          <a:xfrm>
            <a:off x="1143000" y="1785938"/>
            <a:ext cx="7358063" cy="258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ts val="5000"/>
              </a:lnSpc>
            </a:pPr>
            <a:r>
              <a:rPr lang="en-US" altLang="zh-CN" sz="3200" b="1" dirty="0">
                <a:solidFill>
                  <a:srgbClr val="0000FF"/>
                </a:solidFill>
                <a:latin typeface="Times New Roman" panose="02020603050405020304" pitchFamily="18" charset="0"/>
              </a:rPr>
              <a:t>catch up with </a:t>
            </a:r>
            <a:r>
              <a:rPr lang="zh-CN" altLang="en-US" sz="3200" b="1" dirty="0">
                <a:latin typeface="Times New Roman" panose="02020603050405020304" pitchFamily="18" charset="0"/>
              </a:rPr>
              <a:t>赶上 </a:t>
            </a:r>
            <a:r>
              <a:rPr lang="en-US" altLang="zh-CN" sz="3200" b="1" dirty="0">
                <a:latin typeface="Times New Roman" panose="02020603050405020304" pitchFamily="18" charset="0"/>
              </a:rPr>
              <a:t>/ </a:t>
            </a:r>
            <a:r>
              <a:rPr lang="zh-CN" altLang="en-US" sz="3200" b="1" dirty="0">
                <a:latin typeface="Times New Roman" panose="02020603050405020304" pitchFamily="18" charset="0"/>
              </a:rPr>
              <a:t>追上</a:t>
            </a:r>
            <a:r>
              <a:rPr lang="en-US" altLang="zh-CN" sz="3200" b="1" dirty="0">
                <a:latin typeface="Times New Roman" panose="02020603050405020304" pitchFamily="18" charset="0"/>
              </a:rPr>
              <a:t>…</a:t>
            </a:r>
          </a:p>
          <a:p>
            <a:pPr>
              <a:lnSpc>
                <a:spcPts val="5000"/>
              </a:lnSpc>
            </a:pPr>
            <a:r>
              <a:rPr lang="en-US" altLang="zh-CN" sz="3200" b="1" dirty="0">
                <a:solidFill>
                  <a:srgbClr val="0000FF"/>
                </a:solidFill>
                <a:latin typeface="Times New Roman" panose="02020603050405020304" pitchFamily="18" charset="0"/>
              </a:rPr>
              <a:t>keep up with  </a:t>
            </a:r>
            <a:r>
              <a:rPr lang="zh-CN" altLang="en-US" sz="3200" b="1" dirty="0">
                <a:latin typeface="Times New Roman" panose="02020603050405020304" pitchFamily="18" charset="0"/>
              </a:rPr>
              <a:t>跟上，不落在</a:t>
            </a:r>
            <a:r>
              <a:rPr lang="en-US" altLang="zh-CN" sz="3200" b="1" dirty="0">
                <a:latin typeface="Times New Roman" panose="02020603050405020304" pitchFamily="18" charset="0"/>
              </a:rPr>
              <a:t>……</a:t>
            </a:r>
            <a:r>
              <a:rPr lang="zh-CN" altLang="en-US" sz="3200" b="1" dirty="0">
                <a:latin typeface="Times New Roman" panose="02020603050405020304" pitchFamily="18" charset="0"/>
              </a:rPr>
              <a:t>后面</a:t>
            </a:r>
            <a:endParaRPr lang="en-US" altLang="zh-CN" sz="3200" b="1" dirty="0">
              <a:latin typeface="Times New Roman" panose="02020603050405020304" pitchFamily="18" charset="0"/>
            </a:endParaRPr>
          </a:p>
          <a:p>
            <a:pPr>
              <a:lnSpc>
                <a:spcPts val="5000"/>
              </a:lnSpc>
            </a:pPr>
            <a:r>
              <a:rPr lang="en-US" altLang="zh-CN" sz="3200" b="1" dirty="0">
                <a:solidFill>
                  <a:srgbClr val="0000FF"/>
                </a:solidFill>
                <a:latin typeface="Times New Roman" panose="02020603050405020304" pitchFamily="18" charset="0"/>
              </a:rPr>
              <a:t>come up with </a:t>
            </a:r>
            <a:r>
              <a:rPr lang="zh-CN" altLang="en-US" sz="3200" b="1" dirty="0">
                <a:latin typeface="Times New Roman" panose="02020603050405020304" pitchFamily="18" charset="0"/>
              </a:rPr>
              <a:t>赶上</a:t>
            </a:r>
            <a:r>
              <a:rPr lang="en-US" altLang="zh-CN" sz="3200" b="1" dirty="0">
                <a:latin typeface="Times New Roman" panose="02020603050405020304" pitchFamily="18" charset="0"/>
              </a:rPr>
              <a:t>; </a:t>
            </a:r>
            <a:r>
              <a:rPr lang="zh-CN" altLang="en-US" sz="3200" b="1" dirty="0">
                <a:latin typeface="Times New Roman" panose="02020603050405020304" pitchFamily="18" charset="0"/>
              </a:rPr>
              <a:t>接近，走近想出，提出，提议</a:t>
            </a:r>
            <a:endParaRPr lang="en-US" altLang="zh-CN" sz="3200" b="1" dirty="0">
              <a:latin typeface="Times New Roman" panose="02020603050405020304" pitchFamily="18" charset="0"/>
            </a:endParaRPr>
          </a:p>
        </p:txBody>
      </p:sp>
      <p:sp>
        <p:nvSpPr>
          <p:cNvPr id="37891" name="Text Box 4"/>
          <p:cNvSpPr txBox="1">
            <a:spLocks noChangeArrowheads="1"/>
          </p:cNvSpPr>
          <p:nvPr/>
        </p:nvSpPr>
        <p:spPr bwMode="auto">
          <a:xfrm>
            <a:off x="0" y="0"/>
            <a:ext cx="2508250" cy="646113"/>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600" b="1">
                <a:solidFill>
                  <a:schemeClr val="bg1"/>
                </a:solidFill>
                <a:latin typeface="Times New Roman" panose="02020603050405020304" pitchFamily="18" charset="0"/>
              </a:rPr>
              <a:t>知识链接</a:t>
            </a:r>
            <a:endParaRPr lang="en-US" altLang="zh-CN" sz="3600" b="1">
              <a:solidFill>
                <a:schemeClr val="bg1"/>
              </a:solidFill>
              <a:latin typeface="Times New Roman" panose="02020603050405020304" pitchFamily="18" charset="0"/>
            </a:endParaRPr>
          </a:p>
        </p:txBody>
      </p:sp>
      <p:pic>
        <p:nvPicPr>
          <p:cNvPr id="37892" name="Picture 5" descr="http://img5.imgtn.bdimg.com/it/u=1033360864,3366803927&amp;fm=90&amp;gp=0.jpg"/>
          <p:cNvPicPr>
            <a:picLocks noChangeAspect="1" noChangeArrowheads="1"/>
          </p:cNvPicPr>
          <p:nvPr/>
        </p:nvPicPr>
        <p:blipFill>
          <a:blip r:embed="rId2" cstate="email"/>
          <a:srcRect r="-394"/>
          <a:stretch>
            <a:fillRect/>
          </a:stretch>
        </p:blipFill>
        <p:spPr bwMode="auto">
          <a:xfrm>
            <a:off x="6000750" y="4143375"/>
            <a:ext cx="183515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5"/>
          <p:cNvSpPr>
            <a:spLocks noChangeArrowheads="1"/>
          </p:cNvSpPr>
          <p:nvPr/>
        </p:nvSpPr>
        <p:spPr bwMode="auto">
          <a:xfrm>
            <a:off x="571500" y="1571625"/>
            <a:ext cx="8064500" cy="3862388"/>
          </a:xfrm>
          <a:prstGeom prst="rect">
            <a:avLst/>
          </a:prstGeom>
          <a:noFill/>
          <a:ln w="9525">
            <a:noFill/>
            <a:miter lim="800000"/>
          </a:ln>
        </p:spPr>
        <p:txBody>
          <a:bodyPr>
            <a:spAutoFit/>
          </a:bodyPr>
          <a:lstStyle/>
          <a:p>
            <a:pPr>
              <a:lnSpc>
                <a:spcPts val="4900"/>
              </a:lnSpc>
              <a:defRPr/>
            </a:pPr>
            <a:r>
              <a:rPr lang="en-US" altLang="zh-CN" sz="3200" b="1" dirty="0">
                <a:latin typeface="Times New Roman" panose="02020603050405020304" pitchFamily="18" charset="0"/>
              </a:rPr>
              <a:t>【2013</a:t>
            </a:r>
            <a:r>
              <a:rPr lang="zh-CN" altLang="en-US" sz="3200" b="1" dirty="0">
                <a:latin typeface="Times New Roman" panose="02020603050405020304" pitchFamily="18" charset="0"/>
              </a:rPr>
              <a:t>黑龙江绥化</a:t>
            </a:r>
            <a:r>
              <a:rPr lang="en-US" altLang="zh-CN" sz="3200" b="1" dirty="0">
                <a:latin typeface="Times New Roman" panose="02020603050405020304" pitchFamily="18" charset="0"/>
              </a:rPr>
              <a:t>】— It is too noisy here. I can’t stand it.</a:t>
            </a:r>
          </a:p>
          <a:p>
            <a:pPr>
              <a:lnSpc>
                <a:spcPts val="4900"/>
              </a:lnSpc>
              <a:defRPr/>
            </a:pPr>
            <a:r>
              <a:rPr lang="en-US" altLang="zh-CN" sz="3200" b="1" dirty="0">
                <a:latin typeface="Times New Roman" panose="02020603050405020304" pitchFamily="18" charset="0"/>
              </a:rPr>
              <a:t>— Me, too. We have to________ new ways to solve the problem.</a:t>
            </a:r>
          </a:p>
          <a:p>
            <a:pPr marL="514350" indent="-514350">
              <a:lnSpc>
                <a:spcPts val="4900"/>
              </a:lnSpc>
              <a:buFontTx/>
              <a:buAutoNum type="alphaUcPeriod"/>
              <a:defRPr/>
            </a:pPr>
            <a:r>
              <a:rPr lang="en-US" altLang="zh-CN" sz="3200" b="1" dirty="0">
                <a:latin typeface="Times New Roman" panose="02020603050405020304" pitchFamily="18" charset="0"/>
              </a:rPr>
              <a:t>catch up with         B. keep up with   </a:t>
            </a:r>
          </a:p>
          <a:p>
            <a:pPr marL="514350" indent="-514350">
              <a:lnSpc>
                <a:spcPts val="4900"/>
              </a:lnSpc>
              <a:defRPr/>
            </a:pPr>
            <a:r>
              <a:rPr lang="en-US" altLang="zh-CN" sz="3200" b="1" dirty="0">
                <a:latin typeface="Times New Roman" panose="02020603050405020304" pitchFamily="18" charset="0"/>
              </a:rPr>
              <a:t>C. come up with         D. make up with</a:t>
            </a:r>
          </a:p>
        </p:txBody>
      </p:sp>
      <p:pic>
        <p:nvPicPr>
          <p:cNvPr id="6" name="图片 5" descr="图片2.png"/>
          <p:cNvPicPr>
            <a:picLocks noChangeAspect="1"/>
          </p:cNvPicPr>
          <p:nvPr/>
        </p:nvPicPr>
        <p:blipFill>
          <a:blip r:embed="rId2" cstate="email"/>
          <a:srcRect/>
          <a:stretch>
            <a:fillRect/>
          </a:stretch>
        </p:blipFill>
        <p:spPr bwMode="auto">
          <a:xfrm>
            <a:off x="214313" y="4429125"/>
            <a:ext cx="1171575"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图片 6" descr="图片14.png"/>
          <p:cNvPicPr>
            <a:picLocks noChangeAspect="1"/>
          </p:cNvPicPr>
          <p:nvPr/>
        </p:nvPicPr>
        <p:blipFill>
          <a:blip r:embed="rId3" cstate="email"/>
          <a:srcRect/>
          <a:stretch>
            <a:fillRect/>
          </a:stretch>
        </p:blipFill>
        <p:spPr bwMode="auto">
          <a:xfrm>
            <a:off x="2643188" y="214313"/>
            <a:ext cx="320040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矩形 3"/>
          <p:cNvSpPr>
            <a:spLocks noChangeArrowheads="1"/>
          </p:cNvSpPr>
          <p:nvPr/>
        </p:nvSpPr>
        <p:spPr bwMode="auto">
          <a:xfrm>
            <a:off x="785813" y="928688"/>
            <a:ext cx="7643812"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b="1">
                <a:latin typeface="Times New Roman" panose="02020603050405020304" pitchFamily="18" charset="0"/>
                <a:cs typeface="Times New Roman" panose="02020603050405020304" pitchFamily="18" charset="0"/>
              </a:rPr>
              <a:t>After discussing, the students ______ some good ideas to work on the project. (2008</a:t>
            </a:r>
            <a:r>
              <a:rPr lang="zh-CN" altLang="en-US" sz="3200" b="1">
                <a:latin typeface="Times New Roman" panose="02020603050405020304" pitchFamily="18" charset="0"/>
                <a:cs typeface="Times New Roman" panose="02020603050405020304" pitchFamily="18" charset="0"/>
              </a:rPr>
              <a:t>陕西中考</a:t>
            </a:r>
            <a:r>
              <a:rPr lang="en-US" altLang="zh-CN" sz="3200" b="1">
                <a:latin typeface="Times New Roman" panose="02020603050405020304" pitchFamily="18" charset="0"/>
                <a:cs typeface="Times New Roman" panose="02020603050405020304" pitchFamily="18" charset="0"/>
              </a:rPr>
              <a:t>)</a:t>
            </a:r>
          </a:p>
          <a:p>
            <a:r>
              <a:rPr lang="zh-CN" altLang="en-US" sz="3200" b="1">
                <a:latin typeface="Times New Roman" panose="02020603050405020304" pitchFamily="18" charset="0"/>
                <a:cs typeface="Times New Roman" panose="02020603050405020304" pitchFamily="18" charset="0"/>
              </a:rPr>
              <a:t>　</a:t>
            </a:r>
            <a:r>
              <a:rPr lang="en-US" altLang="zh-CN" sz="3200" b="1">
                <a:latin typeface="Times New Roman" panose="02020603050405020304" pitchFamily="18" charset="0"/>
                <a:cs typeface="Times New Roman" panose="02020603050405020304" pitchFamily="18" charset="0"/>
              </a:rPr>
              <a:t>A. put up                     B. set up</a:t>
            </a:r>
          </a:p>
          <a:p>
            <a:r>
              <a:rPr lang="zh-CN" altLang="en-US" sz="3200" b="1">
                <a:latin typeface="Times New Roman" panose="02020603050405020304" pitchFamily="18" charset="0"/>
                <a:cs typeface="Times New Roman" panose="02020603050405020304" pitchFamily="18" charset="0"/>
              </a:rPr>
              <a:t>　</a:t>
            </a:r>
            <a:r>
              <a:rPr lang="en-US" altLang="zh-CN" sz="3200" b="1">
                <a:latin typeface="Times New Roman" panose="02020603050405020304" pitchFamily="18" charset="0"/>
                <a:cs typeface="Times New Roman" panose="02020603050405020304" pitchFamily="18" charset="0"/>
              </a:rPr>
              <a:t>C. caught up with       D. came up with</a:t>
            </a:r>
          </a:p>
        </p:txBody>
      </p:sp>
      <p:sp>
        <p:nvSpPr>
          <p:cNvPr id="4" name="矩形 3"/>
          <p:cNvSpPr>
            <a:spLocks noChangeArrowheads="1"/>
          </p:cNvSpPr>
          <p:nvPr/>
        </p:nvSpPr>
        <p:spPr bwMode="auto">
          <a:xfrm>
            <a:off x="857250" y="4071938"/>
            <a:ext cx="6643688"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ts val="4200"/>
              </a:lnSpc>
            </a:pPr>
            <a:r>
              <a:rPr lang="en-US" altLang="zh-CN" sz="3200" b="1">
                <a:latin typeface="Times New Roman" panose="02020603050405020304" pitchFamily="18" charset="0"/>
              </a:rPr>
              <a:t>In the race Wu Dong ran fastest. No one could _______ him.</a:t>
            </a:r>
          </a:p>
          <a:p>
            <a:pPr>
              <a:lnSpc>
                <a:spcPts val="4200"/>
              </a:lnSpc>
            </a:pPr>
            <a:r>
              <a:rPr lang="zh-CN" altLang="en-US" sz="3200" b="1">
                <a:latin typeface="Times New Roman" panose="02020603050405020304" pitchFamily="18" charset="0"/>
              </a:rPr>
              <a:t>　</a:t>
            </a:r>
            <a:r>
              <a:rPr lang="en-US" altLang="zh-CN" sz="3200" b="1">
                <a:latin typeface="Times New Roman" panose="02020603050405020304" pitchFamily="18" charset="0"/>
              </a:rPr>
              <a:t>A. get on with      B. hurry up</a:t>
            </a:r>
          </a:p>
          <a:p>
            <a:pPr>
              <a:lnSpc>
                <a:spcPts val="4200"/>
              </a:lnSpc>
            </a:pPr>
            <a:r>
              <a:rPr lang="zh-CN" altLang="en-US" sz="3200" b="1">
                <a:latin typeface="Times New Roman" panose="02020603050405020304" pitchFamily="18" charset="0"/>
              </a:rPr>
              <a:t>　</a:t>
            </a:r>
            <a:r>
              <a:rPr lang="en-US" altLang="zh-CN" sz="3200" b="1">
                <a:latin typeface="Times New Roman" panose="02020603050405020304" pitchFamily="18" charset="0"/>
              </a:rPr>
              <a:t>C. give up             D. catch up with</a:t>
            </a:r>
          </a:p>
        </p:txBody>
      </p:sp>
      <p:pic>
        <p:nvPicPr>
          <p:cNvPr id="5" name="图片 4" descr="图片2.png"/>
          <p:cNvPicPr>
            <a:picLocks noChangeAspect="1"/>
          </p:cNvPicPr>
          <p:nvPr/>
        </p:nvPicPr>
        <p:blipFill>
          <a:blip r:embed="rId2" cstate="email"/>
          <a:srcRect/>
          <a:stretch>
            <a:fillRect/>
          </a:stretch>
        </p:blipFill>
        <p:spPr bwMode="auto">
          <a:xfrm>
            <a:off x="3929063" y="5500688"/>
            <a:ext cx="1171575"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descr="图片2.png"/>
          <p:cNvPicPr>
            <a:picLocks noChangeAspect="1"/>
          </p:cNvPicPr>
          <p:nvPr/>
        </p:nvPicPr>
        <p:blipFill>
          <a:blip r:embed="rId2" cstate="email"/>
          <a:srcRect/>
          <a:stretch>
            <a:fillRect/>
          </a:stretch>
        </p:blipFill>
        <p:spPr bwMode="auto">
          <a:xfrm>
            <a:off x="4572000" y="2714625"/>
            <a:ext cx="1171575"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Grp="1"/>
          </p:cNvSpPr>
          <p:nvPr>
            <p:ph type="body" idx="1"/>
          </p:nvPr>
        </p:nvSpPr>
        <p:spPr>
          <a:xfrm>
            <a:off x="395288" y="692150"/>
            <a:ext cx="8229600" cy="4525963"/>
          </a:xfrm>
        </p:spPr>
        <p:txBody>
          <a:bodyPr/>
          <a:lstStyle/>
          <a:p>
            <a:pPr>
              <a:buFont typeface="Arial" panose="020B0604020202020204" pitchFamily="34" charset="0"/>
              <a:buNone/>
            </a:pPr>
            <a:r>
              <a:rPr lang="en-US" altLang="zh-CN" sz="4000" dirty="0" smtClean="0"/>
              <a:t>3. Who’s missing?</a:t>
            </a:r>
          </a:p>
          <a:p>
            <a:r>
              <a:rPr lang="zh-CN" altLang="en-US" sz="4000" dirty="0" smtClean="0"/>
              <a:t>谁掉队了？</a:t>
            </a:r>
          </a:p>
          <a:p>
            <a:r>
              <a:rPr lang="en-US" altLang="zh-CN" sz="4000" dirty="0" smtClean="0"/>
              <a:t>Miss “</a:t>
            </a:r>
            <a:r>
              <a:rPr lang="zh-CN" altLang="en-US" sz="4000" dirty="0" smtClean="0"/>
              <a:t>错过；遗漏；思念”后跟名词、代词、动名词</a:t>
            </a:r>
          </a:p>
          <a:p>
            <a:r>
              <a:rPr lang="zh-CN" altLang="en-US" sz="4000" dirty="0" smtClean="0"/>
              <a:t>他家就在街尾，你会找到的。</a:t>
            </a:r>
          </a:p>
          <a:p>
            <a:r>
              <a:rPr lang="en-US" altLang="zh-CN" sz="4000" dirty="0" smtClean="0"/>
              <a:t>His house is at the end of the street. You won’t miss 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8851">
                                            <p:txEl>
                                              <p:pRg st="2" end="2"/>
                                            </p:txEl>
                                          </p:spTgt>
                                        </p:tgtEl>
                                        <p:attrNameLst>
                                          <p:attrName>style.visibility</p:attrName>
                                        </p:attrNameLst>
                                      </p:cBhvr>
                                      <p:to>
                                        <p:strVal val="visible"/>
                                      </p:to>
                                    </p:set>
                                    <p:animEffect transition="in" filter="fade">
                                      <p:cBhvr>
                                        <p:cTn id="7" dur="1000"/>
                                        <p:tgtEl>
                                          <p:spTgt spid="78851">
                                            <p:txEl>
                                              <p:pRg st="2" end="2"/>
                                            </p:txEl>
                                          </p:spTgt>
                                        </p:tgtEl>
                                      </p:cBhvr>
                                    </p:animEffect>
                                    <p:anim calcmode="lin" valueType="num">
                                      <p:cBhvr>
                                        <p:cTn id="8" dur="1000" fill="hold"/>
                                        <p:tgtEl>
                                          <p:spTgt spid="7885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885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78851">
                                            <p:txEl>
                                              <p:pRg st="3" end="3"/>
                                            </p:txEl>
                                          </p:spTgt>
                                        </p:tgtEl>
                                        <p:attrNameLst>
                                          <p:attrName>style.visibility</p:attrName>
                                        </p:attrNameLst>
                                      </p:cBhvr>
                                      <p:to>
                                        <p:strVal val="visible"/>
                                      </p:to>
                                    </p:set>
                                    <p:animEffect transition="in" filter="fade">
                                      <p:cBhvr>
                                        <p:cTn id="14" dur="1000"/>
                                        <p:tgtEl>
                                          <p:spTgt spid="78851">
                                            <p:txEl>
                                              <p:pRg st="3" end="3"/>
                                            </p:txEl>
                                          </p:spTgt>
                                        </p:tgtEl>
                                      </p:cBhvr>
                                    </p:animEffect>
                                    <p:anim calcmode="lin" valueType="num">
                                      <p:cBhvr>
                                        <p:cTn id="15" dur="1000" fill="hold"/>
                                        <p:tgtEl>
                                          <p:spTgt spid="78851">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7885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78851">
                                            <p:txEl>
                                              <p:pRg st="4" end="4"/>
                                            </p:txEl>
                                          </p:spTgt>
                                        </p:tgtEl>
                                        <p:attrNameLst>
                                          <p:attrName>style.visibility</p:attrName>
                                        </p:attrNameLst>
                                      </p:cBhvr>
                                      <p:to>
                                        <p:strVal val="visible"/>
                                      </p:to>
                                    </p:set>
                                    <p:animEffect transition="in" filter="fade">
                                      <p:cBhvr>
                                        <p:cTn id="21" dur="1000"/>
                                        <p:tgtEl>
                                          <p:spTgt spid="78851">
                                            <p:txEl>
                                              <p:pRg st="4" end="4"/>
                                            </p:txEl>
                                          </p:spTgt>
                                        </p:tgtEl>
                                      </p:cBhvr>
                                    </p:animEffect>
                                    <p:anim calcmode="lin" valueType="num">
                                      <p:cBhvr>
                                        <p:cTn id="22" dur="1000" fill="hold"/>
                                        <p:tgtEl>
                                          <p:spTgt spid="78851">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788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p:cNvSpPr>
          <p:nvPr>
            <p:ph type="title"/>
          </p:nvPr>
        </p:nvSpPr>
        <p:spPr/>
        <p:txBody>
          <a:bodyPr/>
          <a:lstStyle/>
          <a:p>
            <a:endParaRPr lang="zh-CN" altLang="en-US" smtClean="0"/>
          </a:p>
        </p:txBody>
      </p:sp>
      <p:sp>
        <p:nvSpPr>
          <p:cNvPr id="79875" name="Rectangle 3"/>
          <p:cNvSpPr>
            <a:spLocks noGrp="1"/>
          </p:cNvSpPr>
          <p:nvPr>
            <p:ph type="body" idx="1"/>
          </p:nvPr>
        </p:nvSpPr>
        <p:spPr/>
        <p:txBody>
          <a:bodyPr/>
          <a:lstStyle/>
          <a:p>
            <a:pPr>
              <a:buFont typeface="Arial" panose="020B0604020202020204" pitchFamily="34" charset="0"/>
              <a:buNone/>
            </a:pPr>
            <a:r>
              <a:rPr lang="en-US" altLang="zh-CN" sz="4400" smtClean="0"/>
              <a:t>missing “</a:t>
            </a:r>
            <a:r>
              <a:rPr lang="zh-CN" altLang="en-US" sz="4400" smtClean="0"/>
              <a:t>丢失的” </a:t>
            </a:r>
          </a:p>
          <a:p>
            <a:pPr>
              <a:buFont typeface="Arial" panose="020B0604020202020204" pitchFamily="34" charset="0"/>
              <a:buNone/>
            </a:pPr>
            <a:r>
              <a:rPr lang="zh-CN" altLang="en-US" sz="4400" smtClean="0"/>
              <a:t>我已经找到丢了的表。</a:t>
            </a:r>
          </a:p>
          <a:p>
            <a:pPr>
              <a:buFont typeface="Arial" panose="020B0604020202020204" pitchFamily="34" charset="0"/>
              <a:buNone/>
            </a:pPr>
            <a:r>
              <a:rPr lang="en-US" altLang="zh-CN" sz="4400" smtClean="0"/>
              <a:t>I have found the missing watch.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animEffect transition="in" filter="fade">
                                      <p:cBhvr>
                                        <p:cTn id="7" dur="1000"/>
                                        <p:tgtEl>
                                          <p:spTgt spid="79875">
                                            <p:txEl>
                                              <p:pRg st="0" end="0"/>
                                            </p:txEl>
                                          </p:spTgt>
                                        </p:tgtEl>
                                      </p:cBhvr>
                                    </p:animEffect>
                                    <p:anim calcmode="lin" valueType="num">
                                      <p:cBhvr>
                                        <p:cTn id="8" dur="1000" fill="hold"/>
                                        <p:tgtEl>
                                          <p:spTgt spid="7987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987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79875">
                                            <p:txEl>
                                              <p:pRg st="1" end="1"/>
                                            </p:txEl>
                                          </p:spTgt>
                                        </p:tgtEl>
                                        <p:attrNameLst>
                                          <p:attrName>style.visibility</p:attrName>
                                        </p:attrNameLst>
                                      </p:cBhvr>
                                      <p:to>
                                        <p:strVal val="visible"/>
                                      </p:to>
                                    </p:set>
                                    <p:animEffect transition="in" filter="fade">
                                      <p:cBhvr>
                                        <p:cTn id="14" dur="1000"/>
                                        <p:tgtEl>
                                          <p:spTgt spid="79875">
                                            <p:txEl>
                                              <p:pRg st="1" end="1"/>
                                            </p:txEl>
                                          </p:spTgt>
                                        </p:tgtEl>
                                      </p:cBhvr>
                                    </p:animEffect>
                                    <p:anim calcmode="lin" valueType="num">
                                      <p:cBhvr>
                                        <p:cTn id="15" dur="1000" fill="hold"/>
                                        <p:tgtEl>
                                          <p:spTgt spid="7987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987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79875">
                                            <p:txEl>
                                              <p:pRg st="2" end="2"/>
                                            </p:txEl>
                                          </p:spTgt>
                                        </p:tgtEl>
                                        <p:attrNameLst>
                                          <p:attrName>style.visibility</p:attrName>
                                        </p:attrNameLst>
                                      </p:cBhvr>
                                      <p:to>
                                        <p:strVal val="visible"/>
                                      </p:to>
                                    </p:set>
                                    <p:animEffect transition="in" filter="fade">
                                      <p:cBhvr>
                                        <p:cTn id="21" dur="1000"/>
                                        <p:tgtEl>
                                          <p:spTgt spid="79875">
                                            <p:txEl>
                                              <p:pRg st="2" end="2"/>
                                            </p:txEl>
                                          </p:spTgt>
                                        </p:tgtEl>
                                      </p:cBhvr>
                                    </p:animEffect>
                                    <p:anim calcmode="lin" valueType="num">
                                      <p:cBhvr>
                                        <p:cTn id="22" dur="1000" fill="hold"/>
                                        <p:tgtEl>
                                          <p:spTgt spid="7987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987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4572000" y="2636838"/>
            <a:ext cx="4572000" cy="42211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45059" name="Text Box 3"/>
          <p:cNvSpPr txBox="1">
            <a:spLocks noChangeArrowheads="1"/>
          </p:cNvSpPr>
          <p:nvPr/>
        </p:nvSpPr>
        <p:spPr bwMode="auto">
          <a:xfrm>
            <a:off x="755650" y="4437063"/>
            <a:ext cx="504031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3200" b="1" dirty="0">
                <a:latin typeface="Times New Roman" panose="02020603050405020304" pitchFamily="18" charset="0"/>
              </a:rPr>
              <a:t>break your arm</a:t>
            </a:r>
          </a:p>
        </p:txBody>
      </p:sp>
      <p:sp>
        <p:nvSpPr>
          <p:cNvPr id="7172" name="WordArt 4"/>
          <p:cNvSpPr>
            <a:spLocks noChangeArrowheads="1" noChangeShapeType="1" noTextEdit="1"/>
          </p:cNvSpPr>
          <p:nvPr/>
        </p:nvSpPr>
        <p:spPr bwMode="auto">
          <a:xfrm>
            <a:off x="468313" y="188913"/>
            <a:ext cx="8318500" cy="95408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Wave1">
              <a:avLst>
                <a:gd name="adj1" fmla="val 9102"/>
                <a:gd name="adj2" fmla="val 0"/>
              </a:avLst>
            </a:prstTxWarp>
          </a:bodyPr>
          <a:lstStyle/>
          <a:p>
            <a:pPr algn="ctr"/>
            <a:r>
              <a:rPr lang="en-US" altLang="zh-CN" sz="3600" b="1" kern="10" dirty="0">
                <a:solidFill>
                  <a:srgbClr val="CC0000"/>
                </a:solidFill>
                <a:effectLst>
                  <a:outerShdw dist="53882" dir="2700000" algn="ctr" rotWithShape="0">
                    <a:srgbClr val="C0C0C0"/>
                  </a:outerShdw>
                </a:effectLst>
                <a:latin typeface="Times New Roman" panose="02020603050405020304"/>
                <a:cs typeface="Times New Roman" panose="02020603050405020304"/>
              </a:rPr>
              <a:t>What should you do if you have an accident?</a:t>
            </a:r>
            <a:endParaRPr lang="zh-CN" altLang="en-US" sz="3600" b="1" kern="10" dirty="0">
              <a:solidFill>
                <a:srgbClr val="CC0000"/>
              </a:solidFill>
              <a:effectLst>
                <a:outerShdw dist="53882" dir="2700000" algn="ctr" rotWithShape="0">
                  <a:srgbClr val="C0C0C0"/>
                </a:outerShdw>
              </a:effectLst>
              <a:latin typeface="Times New Roman" panose="02020603050405020304"/>
              <a:cs typeface="Times New Roman" panose="02020603050405020304"/>
            </a:endParaRPr>
          </a:p>
        </p:txBody>
      </p:sp>
      <p:sp>
        <p:nvSpPr>
          <p:cNvPr id="45061" name="Text Box 5"/>
          <p:cNvSpPr txBox="1">
            <a:spLocks noChangeArrowheads="1"/>
          </p:cNvSpPr>
          <p:nvPr/>
        </p:nvSpPr>
        <p:spPr bwMode="auto">
          <a:xfrm>
            <a:off x="684213" y="3068638"/>
            <a:ext cx="61198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3200" b="1" dirty="0">
                <a:latin typeface="Times New Roman" panose="02020603050405020304" pitchFamily="18" charset="0"/>
              </a:rPr>
              <a:t>hurt your shoulder</a:t>
            </a:r>
          </a:p>
        </p:txBody>
      </p:sp>
      <p:sp>
        <p:nvSpPr>
          <p:cNvPr id="45062" name="Text Box 6"/>
          <p:cNvSpPr txBox="1">
            <a:spLocks noChangeArrowheads="1"/>
          </p:cNvSpPr>
          <p:nvPr/>
        </p:nvSpPr>
        <p:spPr bwMode="auto">
          <a:xfrm>
            <a:off x="714375" y="1143000"/>
            <a:ext cx="63373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3200" b="1" dirty="0">
                <a:latin typeface="Times New Roman" panose="02020603050405020304" pitchFamily="18" charset="0"/>
              </a:rPr>
              <a:t>cut your finger / knee</a:t>
            </a:r>
          </a:p>
        </p:txBody>
      </p:sp>
      <p:pic>
        <p:nvPicPr>
          <p:cNvPr id="45063" name="Picture 7" descr="MCj01960640000[1]"/>
          <p:cNvPicPr>
            <a:picLocks noChangeAspect="1" noChangeArrowheads="1"/>
          </p:cNvPicPr>
          <p:nvPr/>
        </p:nvPicPr>
        <p:blipFill>
          <a:blip r:embed="rId2" cstate="email"/>
          <a:srcRect/>
          <a:stretch>
            <a:fillRect/>
          </a:stretch>
        </p:blipFill>
        <p:spPr bwMode="auto">
          <a:xfrm>
            <a:off x="7164388" y="1143000"/>
            <a:ext cx="1979612"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4" name="Picture 8" descr="j0240719"/>
          <p:cNvPicPr>
            <a:picLocks noChangeAspect="1" noChangeArrowheads="1"/>
          </p:cNvPicPr>
          <p:nvPr/>
        </p:nvPicPr>
        <p:blipFill>
          <a:blip r:embed="rId3" cstate="email"/>
          <a:srcRect/>
          <a:stretch>
            <a:fillRect/>
          </a:stretch>
        </p:blipFill>
        <p:spPr bwMode="auto">
          <a:xfrm>
            <a:off x="6858000" y="2428875"/>
            <a:ext cx="1374775"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5" name="Picture 9" descr="MCj03590710000[1]"/>
          <p:cNvPicPr>
            <a:picLocks noChangeAspect="1" noChangeArrowheads="1"/>
          </p:cNvPicPr>
          <p:nvPr/>
        </p:nvPicPr>
        <p:blipFill>
          <a:blip r:embed="rId4" cstate="email"/>
          <a:srcRect/>
          <a:stretch>
            <a:fillRect/>
          </a:stretch>
        </p:blipFill>
        <p:spPr bwMode="auto">
          <a:xfrm>
            <a:off x="6227763" y="4581525"/>
            <a:ext cx="2038350"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6" name="Text Box 10"/>
          <p:cNvSpPr txBox="1">
            <a:spLocks noChangeArrowheads="1"/>
          </p:cNvSpPr>
          <p:nvPr/>
        </p:nvSpPr>
        <p:spPr bwMode="auto">
          <a:xfrm>
            <a:off x="714375" y="1714500"/>
            <a:ext cx="63023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3200" b="1" dirty="0">
                <a:solidFill>
                  <a:srgbClr val="0000FF"/>
                </a:solidFill>
                <a:latin typeface="Times New Roman" panose="02020603050405020304" pitchFamily="18" charset="0"/>
              </a:rPr>
              <a:t>Cover the wound with a clean cloth.</a:t>
            </a:r>
          </a:p>
        </p:txBody>
      </p:sp>
      <p:sp>
        <p:nvSpPr>
          <p:cNvPr id="45067" name="Text Box 11"/>
          <p:cNvSpPr txBox="1">
            <a:spLocks noChangeArrowheads="1"/>
          </p:cNvSpPr>
          <p:nvPr/>
        </p:nvSpPr>
        <p:spPr bwMode="auto">
          <a:xfrm>
            <a:off x="785813" y="2286000"/>
            <a:ext cx="49323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3200" b="1" dirty="0">
                <a:solidFill>
                  <a:srgbClr val="0000FF"/>
                </a:solidFill>
                <a:latin typeface="Times New Roman" panose="02020603050405020304" pitchFamily="18" charset="0"/>
              </a:rPr>
              <a:t>Try to stop bleeding.</a:t>
            </a:r>
          </a:p>
        </p:txBody>
      </p:sp>
      <p:sp>
        <p:nvSpPr>
          <p:cNvPr id="45068" name="Text Box 12"/>
          <p:cNvSpPr txBox="1">
            <a:spLocks noChangeArrowheads="1"/>
          </p:cNvSpPr>
          <p:nvPr/>
        </p:nvSpPr>
        <p:spPr bwMode="auto">
          <a:xfrm>
            <a:off x="714375" y="3643313"/>
            <a:ext cx="36004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3200" b="1" dirty="0">
                <a:solidFill>
                  <a:srgbClr val="0000FF"/>
                </a:solidFill>
                <a:latin typeface="Times New Roman" panose="02020603050405020304" pitchFamily="18" charset="0"/>
              </a:rPr>
              <a:t>Go to the doctor’s.</a:t>
            </a:r>
          </a:p>
        </p:txBody>
      </p:sp>
      <p:sp>
        <p:nvSpPr>
          <p:cNvPr id="45069" name="Text Box 13"/>
          <p:cNvSpPr txBox="1">
            <a:spLocks noChangeArrowheads="1"/>
          </p:cNvSpPr>
          <p:nvPr/>
        </p:nvSpPr>
        <p:spPr bwMode="auto">
          <a:xfrm>
            <a:off x="785813" y="5072063"/>
            <a:ext cx="5040312"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55000"/>
              </a:lnSpc>
              <a:spcBef>
                <a:spcPct val="50000"/>
              </a:spcBef>
            </a:pPr>
            <a:r>
              <a:rPr kumimoji="1" lang="zh-CN" altLang="en-US" sz="3200" b="1" dirty="0">
                <a:solidFill>
                  <a:srgbClr val="0000FF"/>
                </a:solidFill>
                <a:latin typeface="Times New Roman" panose="02020603050405020304" pitchFamily="18" charset="0"/>
              </a:rPr>
              <a:t> </a:t>
            </a:r>
            <a:r>
              <a:rPr kumimoji="1" lang="en-US" altLang="zh-CN" sz="3200" b="1" dirty="0">
                <a:solidFill>
                  <a:srgbClr val="0000FF"/>
                </a:solidFill>
                <a:latin typeface="Times New Roman" panose="02020603050405020304" pitchFamily="18" charset="0"/>
              </a:rPr>
              <a:t>Don’t move.</a:t>
            </a:r>
          </a:p>
          <a:p>
            <a:pPr eaLnBrk="1" hangingPunct="1">
              <a:lnSpc>
                <a:spcPct val="55000"/>
              </a:lnSpc>
              <a:spcBef>
                <a:spcPct val="50000"/>
              </a:spcBef>
            </a:pPr>
            <a:r>
              <a:rPr kumimoji="1" lang="en-US" altLang="zh-CN" sz="3200" b="1" dirty="0">
                <a:solidFill>
                  <a:srgbClr val="0000FF"/>
                </a:solidFill>
                <a:latin typeface="Times New Roman" panose="02020603050405020304" pitchFamily="18" charset="0"/>
              </a:rPr>
              <a:t> Fasten it to a piece of wood.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5062"/>
                                        </p:tgtEl>
                                        <p:attrNameLst>
                                          <p:attrName>style.visibility</p:attrName>
                                        </p:attrNameLst>
                                      </p:cBhvr>
                                      <p:to>
                                        <p:strVal val="visible"/>
                                      </p:to>
                                    </p:set>
                                    <p:animEffect transition="in" filter="blinds(horizontal)">
                                      <p:cBhvr>
                                        <p:cTn id="7" dur="500"/>
                                        <p:tgtEl>
                                          <p:spTgt spid="4506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5063"/>
                                        </p:tgtEl>
                                        <p:attrNameLst>
                                          <p:attrName>style.visibility</p:attrName>
                                        </p:attrNameLst>
                                      </p:cBhvr>
                                      <p:to>
                                        <p:strVal val="visible"/>
                                      </p:to>
                                    </p:set>
                                    <p:animEffect transition="in" filter="blinds(horizontal)">
                                      <p:cBhvr>
                                        <p:cTn id="12" dur="500"/>
                                        <p:tgtEl>
                                          <p:spTgt spid="4506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5066"/>
                                        </p:tgtEl>
                                        <p:attrNameLst>
                                          <p:attrName>style.visibility</p:attrName>
                                        </p:attrNameLst>
                                      </p:cBhvr>
                                      <p:to>
                                        <p:strVal val="visible"/>
                                      </p:to>
                                    </p:set>
                                    <p:animEffect transition="in" filter="blinds(horizontal)">
                                      <p:cBhvr>
                                        <p:cTn id="17" dur="500"/>
                                        <p:tgtEl>
                                          <p:spTgt spid="4506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5067"/>
                                        </p:tgtEl>
                                        <p:attrNameLst>
                                          <p:attrName>style.visibility</p:attrName>
                                        </p:attrNameLst>
                                      </p:cBhvr>
                                      <p:to>
                                        <p:strVal val="visible"/>
                                      </p:to>
                                    </p:set>
                                    <p:animEffect transition="in" filter="blinds(horizontal)">
                                      <p:cBhvr>
                                        <p:cTn id="22" dur="500"/>
                                        <p:tgtEl>
                                          <p:spTgt spid="4506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5061"/>
                                        </p:tgtEl>
                                        <p:attrNameLst>
                                          <p:attrName>style.visibility</p:attrName>
                                        </p:attrNameLst>
                                      </p:cBhvr>
                                      <p:to>
                                        <p:strVal val="visible"/>
                                      </p:to>
                                    </p:set>
                                    <p:animEffect transition="in" filter="blinds(horizontal)">
                                      <p:cBhvr>
                                        <p:cTn id="27" dur="500"/>
                                        <p:tgtEl>
                                          <p:spTgt spid="4506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5064"/>
                                        </p:tgtEl>
                                        <p:attrNameLst>
                                          <p:attrName>style.visibility</p:attrName>
                                        </p:attrNameLst>
                                      </p:cBhvr>
                                      <p:to>
                                        <p:strVal val="visible"/>
                                      </p:to>
                                    </p:set>
                                    <p:animEffect transition="in" filter="blinds(horizontal)">
                                      <p:cBhvr>
                                        <p:cTn id="32" dur="500"/>
                                        <p:tgtEl>
                                          <p:spTgt spid="4506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5068"/>
                                        </p:tgtEl>
                                        <p:attrNameLst>
                                          <p:attrName>style.visibility</p:attrName>
                                        </p:attrNameLst>
                                      </p:cBhvr>
                                      <p:to>
                                        <p:strVal val="visible"/>
                                      </p:to>
                                    </p:set>
                                    <p:animEffect transition="in" filter="blinds(horizontal)">
                                      <p:cBhvr>
                                        <p:cTn id="37" dur="500"/>
                                        <p:tgtEl>
                                          <p:spTgt spid="4506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5059"/>
                                        </p:tgtEl>
                                        <p:attrNameLst>
                                          <p:attrName>style.visibility</p:attrName>
                                        </p:attrNameLst>
                                      </p:cBhvr>
                                      <p:to>
                                        <p:strVal val="visible"/>
                                      </p:to>
                                    </p:set>
                                    <p:animEffect transition="in" filter="blinds(horizontal)">
                                      <p:cBhvr>
                                        <p:cTn id="42" dur="500"/>
                                        <p:tgtEl>
                                          <p:spTgt spid="4505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45065"/>
                                        </p:tgtEl>
                                        <p:attrNameLst>
                                          <p:attrName>style.visibility</p:attrName>
                                        </p:attrNameLst>
                                      </p:cBhvr>
                                      <p:to>
                                        <p:strVal val="visible"/>
                                      </p:to>
                                    </p:set>
                                    <p:animEffect transition="in" filter="blinds(horizontal)">
                                      <p:cBhvr>
                                        <p:cTn id="47" dur="500"/>
                                        <p:tgtEl>
                                          <p:spTgt spid="45065"/>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45069"/>
                                        </p:tgtEl>
                                        <p:attrNameLst>
                                          <p:attrName>style.visibility</p:attrName>
                                        </p:attrNameLst>
                                      </p:cBhvr>
                                      <p:to>
                                        <p:strVal val="visible"/>
                                      </p:to>
                                    </p:set>
                                    <p:animEffect transition="in" filter="blinds(horizontal)">
                                      <p:cBhvr>
                                        <p:cTn id="52" dur="500"/>
                                        <p:tgtEl>
                                          <p:spTgt spid="450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p:bldP spid="45061" grpId="0"/>
      <p:bldP spid="45062" grpId="0"/>
      <p:bldP spid="45066" grpId="0"/>
      <p:bldP spid="45067" grpId="0"/>
      <p:bldP spid="45068" grpId="0"/>
      <p:bldP spid="4506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p:cNvSpPr>
          <p:nvPr>
            <p:ph type="title"/>
          </p:nvPr>
        </p:nvSpPr>
        <p:spPr/>
        <p:txBody>
          <a:bodyPr/>
          <a:lstStyle/>
          <a:p>
            <a:endParaRPr lang="zh-CN" altLang="en-US" smtClean="0"/>
          </a:p>
        </p:txBody>
      </p:sp>
      <p:sp>
        <p:nvSpPr>
          <p:cNvPr id="80899" name="Rectangle 3"/>
          <p:cNvSpPr>
            <a:spLocks noGrp="1"/>
          </p:cNvSpPr>
          <p:nvPr>
            <p:ph type="body" idx="1"/>
          </p:nvPr>
        </p:nvSpPr>
        <p:spPr/>
        <p:txBody>
          <a:bodyPr/>
          <a:lstStyle/>
          <a:p>
            <a:pPr>
              <a:buFont typeface="Arial" panose="020B0604020202020204" pitchFamily="34" charset="0"/>
              <a:buNone/>
            </a:pPr>
            <a:r>
              <a:rPr lang="en-US" altLang="zh-CN" sz="4000" smtClean="0"/>
              <a:t>4. fall over </a:t>
            </a:r>
            <a:r>
              <a:rPr lang="zh-CN" altLang="en-US" sz="4000" smtClean="0"/>
              <a:t>摔倒</a:t>
            </a:r>
            <a:r>
              <a:rPr lang="en-US" altLang="zh-CN" sz="4000" smtClean="0"/>
              <a:t>;</a:t>
            </a:r>
            <a:r>
              <a:rPr lang="zh-CN" altLang="en-US" sz="4000" smtClean="0"/>
              <a:t>跌倒</a:t>
            </a:r>
            <a:r>
              <a:rPr lang="en-US" altLang="zh-CN" sz="4000" smtClean="0"/>
              <a:t>;</a:t>
            </a:r>
            <a:r>
              <a:rPr lang="zh-CN" altLang="en-US" sz="4000" smtClean="0"/>
              <a:t>倒下 </a:t>
            </a:r>
            <a:endParaRPr lang="en-US" altLang="zh-CN" sz="4000" smtClean="0"/>
          </a:p>
          <a:p>
            <a:r>
              <a:rPr lang="zh-CN" altLang="en-US" sz="4000" smtClean="0"/>
              <a:t>如果他喝酒超过两杯，就会醉倒。</a:t>
            </a:r>
          </a:p>
          <a:p>
            <a:r>
              <a:rPr lang="en-US" altLang="zh-CN" sz="4000" smtClean="0"/>
              <a:t>If he drinks more than two glasses of wine he falls over.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80899">
                                            <p:txEl>
                                              <p:pRg st="1" end="1"/>
                                            </p:txEl>
                                          </p:spTgt>
                                        </p:tgtEl>
                                        <p:attrNameLst>
                                          <p:attrName>style.visibility</p:attrName>
                                        </p:attrNameLst>
                                      </p:cBhvr>
                                      <p:to>
                                        <p:strVal val="visible"/>
                                      </p:to>
                                    </p:set>
                                    <p:animEffect transition="in" filter="fade">
                                      <p:cBhvr>
                                        <p:cTn id="7" dur="1000"/>
                                        <p:tgtEl>
                                          <p:spTgt spid="80899">
                                            <p:txEl>
                                              <p:pRg st="1" end="1"/>
                                            </p:txEl>
                                          </p:spTgt>
                                        </p:tgtEl>
                                      </p:cBhvr>
                                    </p:animEffect>
                                    <p:anim calcmode="lin" valueType="num">
                                      <p:cBhvr>
                                        <p:cTn id="8" dur="1000" fill="hold"/>
                                        <p:tgtEl>
                                          <p:spTgt spid="8089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089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80899">
                                            <p:txEl>
                                              <p:pRg st="2" end="2"/>
                                            </p:txEl>
                                          </p:spTgt>
                                        </p:tgtEl>
                                        <p:attrNameLst>
                                          <p:attrName>style.visibility</p:attrName>
                                        </p:attrNameLst>
                                      </p:cBhvr>
                                      <p:to>
                                        <p:strVal val="visible"/>
                                      </p:to>
                                    </p:set>
                                    <p:animEffect transition="in" filter="fade">
                                      <p:cBhvr>
                                        <p:cTn id="14" dur="1000"/>
                                        <p:tgtEl>
                                          <p:spTgt spid="80899">
                                            <p:txEl>
                                              <p:pRg st="2" end="2"/>
                                            </p:txEl>
                                          </p:spTgt>
                                        </p:tgtEl>
                                      </p:cBhvr>
                                    </p:animEffect>
                                    <p:anim calcmode="lin" valueType="num">
                                      <p:cBhvr>
                                        <p:cTn id="15" dur="1000" fill="hold"/>
                                        <p:tgtEl>
                                          <p:spTgt spid="8089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089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矩形 2"/>
          <p:cNvSpPr>
            <a:spLocks noChangeArrowheads="1"/>
          </p:cNvSpPr>
          <p:nvPr/>
        </p:nvSpPr>
        <p:spPr bwMode="auto">
          <a:xfrm>
            <a:off x="468313" y="476250"/>
            <a:ext cx="8358187"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en-US" altLang="zh-CN" sz="3600" b="1">
                <a:latin typeface="Times New Roman" panose="02020603050405020304" pitchFamily="18" charset="0"/>
                <a:cs typeface="Times New Roman" panose="02020603050405020304" pitchFamily="18" charset="0"/>
              </a:rPr>
              <a:t>5. I’ll </a:t>
            </a:r>
            <a:r>
              <a:rPr lang="en-US" altLang="zh-CN" sz="3600" b="1">
                <a:solidFill>
                  <a:srgbClr val="0000FF"/>
                </a:solidFill>
                <a:latin typeface="Times New Roman" panose="02020603050405020304" pitchFamily="18" charset="0"/>
                <a:cs typeface="Times New Roman" panose="02020603050405020304" pitchFamily="18" charset="0"/>
              </a:rPr>
              <a:t>call for </a:t>
            </a:r>
            <a:r>
              <a:rPr lang="en-US" altLang="zh-CN" sz="3600" b="1">
                <a:latin typeface="Times New Roman" panose="02020603050405020304" pitchFamily="18" charset="0"/>
                <a:cs typeface="Times New Roman" panose="02020603050405020304" pitchFamily="18" charset="0"/>
              </a:rPr>
              <a:t>help on my mobile.</a:t>
            </a:r>
          </a:p>
          <a:p>
            <a:pPr>
              <a:lnSpc>
                <a:spcPct val="150000"/>
              </a:lnSpc>
            </a:pPr>
            <a:r>
              <a:rPr lang="en-US" altLang="zh-CN" sz="3600" b="1">
                <a:solidFill>
                  <a:srgbClr val="0000FF"/>
                </a:solidFill>
                <a:latin typeface="Times New Roman" panose="02020603050405020304" pitchFamily="18" charset="0"/>
                <a:cs typeface="Times New Roman" panose="02020603050405020304" pitchFamily="18" charset="0"/>
              </a:rPr>
              <a:t>call</a:t>
            </a:r>
            <a:r>
              <a:rPr lang="zh-CN" altLang="en-US" sz="3600" b="1">
                <a:latin typeface="Times New Roman" panose="02020603050405020304" pitchFamily="18" charset="0"/>
                <a:cs typeface="Times New Roman" panose="02020603050405020304" pitchFamily="18" charset="0"/>
              </a:rPr>
              <a:t> </a:t>
            </a:r>
            <a:r>
              <a:rPr lang="en-US" altLang="zh-CN" sz="3600" b="1">
                <a:solidFill>
                  <a:srgbClr val="0000FF"/>
                </a:solidFill>
                <a:latin typeface="Times New Roman" panose="02020603050405020304" pitchFamily="18" charset="0"/>
                <a:cs typeface="Times New Roman" panose="02020603050405020304" pitchFamily="18" charset="0"/>
              </a:rPr>
              <a:t>for  1</a:t>
            </a:r>
            <a:r>
              <a:rPr lang="zh-CN" altLang="en-US" sz="3600" b="1">
                <a:solidFill>
                  <a:srgbClr val="0000FF"/>
                </a:solidFill>
                <a:latin typeface="Times New Roman" panose="02020603050405020304" pitchFamily="18" charset="0"/>
                <a:cs typeface="Times New Roman" panose="02020603050405020304" pitchFamily="18" charset="0"/>
              </a:rPr>
              <a:t>）</a:t>
            </a:r>
            <a:r>
              <a:rPr lang="zh-CN" altLang="en-US" sz="3600"/>
              <a:t>去接（某人）；去取（某物） </a:t>
            </a:r>
            <a:r>
              <a:rPr lang="en-US" altLang="zh-CN" sz="3600" b="1">
                <a:latin typeface="Times New Roman" panose="02020603050405020304" pitchFamily="18" charset="0"/>
                <a:cs typeface="Times New Roman" panose="02020603050405020304" pitchFamily="18" charset="0"/>
              </a:rPr>
              <a:t>    </a:t>
            </a:r>
          </a:p>
          <a:p>
            <a:r>
              <a:rPr lang="en-US" altLang="zh-CN" sz="3600" b="1">
                <a:latin typeface="Times New Roman" panose="02020603050405020304" pitchFamily="18" charset="0"/>
                <a:cs typeface="Times New Roman" panose="02020603050405020304" pitchFamily="18" charset="0"/>
              </a:rPr>
              <a:t>7</a:t>
            </a:r>
            <a:r>
              <a:rPr lang="zh-CN" altLang="en-US" sz="3600" b="1">
                <a:latin typeface="Times New Roman" panose="02020603050405020304" pitchFamily="18" charset="0"/>
                <a:cs typeface="Times New Roman" panose="02020603050405020304" pitchFamily="18" charset="0"/>
              </a:rPr>
              <a:t>点钟我来接你。</a:t>
            </a:r>
          </a:p>
          <a:p>
            <a:r>
              <a:rPr lang="en-US" altLang="zh-CN" sz="3600" b="1">
                <a:latin typeface="Times New Roman" panose="02020603050405020304" pitchFamily="18" charset="0"/>
                <a:cs typeface="Times New Roman" panose="02020603050405020304" pitchFamily="18" charset="0"/>
              </a:rPr>
              <a:t>I shall be calling for you at seven o'clock.</a:t>
            </a:r>
          </a:p>
        </p:txBody>
      </p:sp>
      <p:sp>
        <p:nvSpPr>
          <p:cNvPr id="18435" name="Text Box 3"/>
          <p:cNvSpPr txBox="1">
            <a:spLocks noChangeArrowheads="1"/>
          </p:cNvSpPr>
          <p:nvPr/>
        </p:nvSpPr>
        <p:spPr bwMode="auto">
          <a:xfrm>
            <a:off x="107950" y="3429000"/>
            <a:ext cx="82470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solidFill>
                  <a:srgbClr val="0000FF"/>
                </a:solidFill>
                <a:latin typeface="Times New Roman" panose="02020603050405020304" pitchFamily="18" charset="0"/>
              </a:rPr>
              <a:t>    2</a:t>
            </a:r>
            <a:r>
              <a:rPr lang="zh-CN" altLang="en-US" sz="3200" b="1">
                <a:solidFill>
                  <a:srgbClr val="0000FF"/>
                </a:solidFill>
                <a:latin typeface="Times New Roman" panose="02020603050405020304" pitchFamily="18" charset="0"/>
              </a:rPr>
              <a:t>）</a:t>
            </a:r>
            <a:r>
              <a:rPr lang="zh-CN" altLang="en-US" sz="3600" b="1">
                <a:latin typeface="Times New Roman" panose="02020603050405020304" pitchFamily="18" charset="0"/>
                <a:cs typeface="Times New Roman" panose="02020603050405020304" pitchFamily="18" charset="0"/>
              </a:rPr>
              <a:t>“要求</a:t>
            </a:r>
            <a:r>
              <a:rPr lang="en-US" altLang="zh-CN" sz="3600" b="1">
                <a:latin typeface="Times New Roman" panose="02020603050405020304" pitchFamily="18" charset="0"/>
                <a:cs typeface="Times New Roman" panose="02020603050405020304" pitchFamily="18" charset="0"/>
              </a:rPr>
              <a:t>;</a:t>
            </a:r>
            <a:r>
              <a:rPr lang="zh-CN" altLang="en-US" sz="3600" b="1">
                <a:latin typeface="Times New Roman" panose="02020603050405020304" pitchFamily="18" charset="0"/>
                <a:cs typeface="Times New Roman" panose="02020603050405020304" pitchFamily="18" charset="0"/>
              </a:rPr>
              <a:t>呼吁 </a:t>
            </a:r>
            <a:r>
              <a:rPr lang="en-US" altLang="zh-CN" sz="3600" b="1">
                <a:latin typeface="Times New Roman" panose="02020603050405020304" pitchFamily="18" charset="0"/>
                <a:cs typeface="Times New Roman" panose="02020603050405020304" pitchFamily="18" charset="0"/>
              </a:rPr>
              <a:t>”</a:t>
            </a:r>
          </a:p>
        </p:txBody>
      </p:sp>
      <p:sp>
        <p:nvSpPr>
          <p:cNvPr id="18440" name="Rectangle 8"/>
          <p:cNvSpPr>
            <a:spLocks noChangeArrowheads="1"/>
          </p:cNvSpPr>
          <p:nvPr/>
        </p:nvSpPr>
        <p:spPr bwMode="auto">
          <a:xfrm>
            <a:off x="539750" y="4149725"/>
            <a:ext cx="793591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3200" b="1">
                <a:latin typeface="Times New Roman" panose="02020603050405020304" pitchFamily="18" charset="0"/>
              </a:rPr>
              <a:t>在今天这个日子里，我呼吁大家联合起来。</a:t>
            </a:r>
          </a:p>
          <a:p>
            <a:r>
              <a:rPr lang="en-US" altLang="zh-CN" sz="3200" b="1">
                <a:latin typeface="Times New Roman" panose="02020603050405020304" pitchFamily="18" charset="0"/>
              </a:rPr>
              <a:t>On this day, I call for a union.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18434">
                                            <p:txEl>
                                              <p:pRg st="1" end="1"/>
                                            </p:txEl>
                                          </p:spTgt>
                                        </p:tgtEl>
                                        <p:attrNameLst>
                                          <p:attrName>style.visibility</p:attrName>
                                        </p:attrNameLst>
                                      </p:cBhvr>
                                      <p:to>
                                        <p:strVal val="visible"/>
                                      </p:to>
                                    </p:set>
                                    <p:anim calcmode="lin" valueType="num">
                                      <p:cBhvr>
                                        <p:cTn id="7" dur="500" fill="hold"/>
                                        <p:tgtEl>
                                          <p:spTgt spid="18434">
                                            <p:txEl>
                                              <p:pRg st="1" end="1"/>
                                            </p:txEl>
                                          </p:spTgt>
                                        </p:tgtEl>
                                        <p:attrNameLst>
                                          <p:attrName>ppt_w</p:attrName>
                                        </p:attrNameLst>
                                      </p:cBhvr>
                                      <p:tavLst>
                                        <p:tav tm="0">
                                          <p:val>
                                            <p:strVal val="#ppt_w*0.05"/>
                                          </p:val>
                                        </p:tav>
                                        <p:tav tm="100000">
                                          <p:val>
                                            <p:strVal val="#ppt_w"/>
                                          </p:val>
                                        </p:tav>
                                      </p:tavLst>
                                    </p:anim>
                                    <p:anim calcmode="lin" valueType="num">
                                      <p:cBhvr>
                                        <p:cTn id="8" dur="500" fill="hold"/>
                                        <p:tgtEl>
                                          <p:spTgt spid="18434">
                                            <p:txEl>
                                              <p:pRg st="1" end="1"/>
                                            </p:txEl>
                                          </p:spTgt>
                                        </p:tgtEl>
                                        <p:attrNameLst>
                                          <p:attrName>ppt_h</p:attrName>
                                        </p:attrNameLst>
                                      </p:cBhvr>
                                      <p:tavLst>
                                        <p:tav tm="0">
                                          <p:val>
                                            <p:strVal val="#ppt_h"/>
                                          </p:val>
                                        </p:tav>
                                        <p:tav tm="100000">
                                          <p:val>
                                            <p:strVal val="#ppt_h"/>
                                          </p:val>
                                        </p:tav>
                                      </p:tavLst>
                                    </p:anim>
                                    <p:anim calcmode="lin" valueType="num">
                                      <p:cBhvr>
                                        <p:cTn id="9" dur="500" fill="hold"/>
                                        <p:tgtEl>
                                          <p:spTgt spid="18434">
                                            <p:txEl>
                                              <p:pRg st="1" end="1"/>
                                            </p:txEl>
                                          </p:spTgt>
                                        </p:tgtEl>
                                        <p:attrNameLst>
                                          <p:attrName>ppt_x</p:attrName>
                                        </p:attrNameLst>
                                      </p:cBhvr>
                                      <p:tavLst>
                                        <p:tav tm="0">
                                          <p:val>
                                            <p:strVal val="#ppt_x-.2"/>
                                          </p:val>
                                        </p:tav>
                                        <p:tav tm="100000">
                                          <p:val>
                                            <p:strVal val="#ppt_x"/>
                                          </p:val>
                                        </p:tav>
                                      </p:tavLst>
                                    </p:anim>
                                    <p:anim calcmode="lin" valueType="num">
                                      <p:cBhvr>
                                        <p:cTn id="10" dur="500" fill="hold"/>
                                        <p:tgtEl>
                                          <p:spTgt spid="18434">
                                            <p:txEl>
                                              <p:pRg st="1" end="1"/>
                                            </p:txEl>
                                          </p:spTgt>
                                        </p:tgtEl>
                                        <p:attrNameLst>
                                          <p:attrName>ppt_y</p:attrName>
                                        </p:attrNameLst>
                                      </p:cBhvr>
                                      <p:tavLst>
                                        <p:tav tm="0">
                                          <p:val>
                                            <p:strVal val="#ppt_y"/>
                                          </p:val>
                                        </p:tav>
                                        <p:tav tm="100000">
                                          <p:val>
                                            <p:strVal val="#ppt_y"/>
                                          </p:val>
                                        </p:tav>
                                      </p:tavLst>
                                    </p:anim>
                                    <p:animEffect transition="in" filter="fade">
                                      <p:cBhvr>
                                        <p:cTn id="11" dur="500"/>
                                        <p:tgtEl>
                                          <p:spTgt spid="1843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18434">
                                            <p:txEl>
                                              <p:pRg st="2" end="2"/>
                                            </p:txEl>
                                          </p:spTgt>
                                        </p:tgtEl>
                                        <p:attrNameLst>
                                          <p:attrName>style.visibility</p:attrName>
                                        </p:attrNameLst>
                                      </p:cBhvr>
                                      <p:to>
                                        <p:strVal val="visible"/>
                                      </p:to>
                                    </p:set>
                                    <p:anim calcmode="lin" valueType="num">
                                      <p:cBhvr>
                                        <p:cTn id="16" dur="500" fill="hold"/>
                                        <p:tgtEl>
                                          <p:spTgt spid="18434">
                                            <p:txEl>
                                              <p:pRg st="2" end="2"/>
                                            </p:txEl>
                                          </p:spTgt>
                                        </p:tgtEl>
                                        <p:attrNameLst>
                                          <p:attrName>ppt_w</p:attrName>
                                        </p:attrNameLst>
                                      </p:cBhvr>
                                      <p:tavLst>
                                        <p:tav tm="0">
                                          <p:val>
                                            <p:strVal val="#ppt_w*0.05"/>
                                          </p:val>
                                        </p:tav>
                                        <p:tav tm="100000">
                                          <p:val>
                                            <p:strVal val="#ppt_w"/>
                                          </p:val>
                                        </p:tav>
                                      </p:tavLst>
                                    </p:anim>
                                    <p:anim calcmode="lin" valueType="num">
                                      <p:cBhvr>
                                        <p:cTn id="17" dur="500" fill="hold"/>
                                        <p:tgtEl>
                                          <p:spTgt spid="18434">
                                            <p:txEl>
                                              <p:pRg st="2" end="2"/>
                                            </p:txEl>
                                          </p:spTgt>
                                        </p:tgtEl>
                                        <p:attrNameLst>
                                          <p:attrName>ppt_h</p:attrName>
                                        </p:attrNameLst>
                                      </p:cBhvr>
                                      <p:tavLst>
                                        <p:tav tm="0">
                                          <p:val>
                                            <p:strVal val="#ppt_h"/>
                                          </p:val>
                                        </p:tav>
                                        <p:tav tm="100000">
                                          <p:val>
                                            <p:strVal val="#ppt_h"/>
                                          </p:val>
                                        </p:tav>
                                      </p:tavLst>
                                    </p:anim>
                                    <p:anim calcmode="lin" valueType="num">
                                      <p:cBhvr>
                                        <p:cTn id="18" dur="500" fill="hold"/>
                                        <p:tgtEl>
                                          <p:spTgt spid="18434">
                                            <p:txEl>
                                              <p:pRg st="2" end="2"/>
                                            </p:txEl>
                                          </p:spTgt>
                                        </p:tgtEl>
                                        <p:attrNameLst>
                                          <p:attrName>ppt_x</p:attrName>
                                        </p:attrNameLst>
                                      </p:cBhvr>
                                      <p:tavLst>
                                        <p:tav tm="0">
                                          <p:val>
                                            <p:strVal val="#ppt_x-.2"/>
                                          </p:val>
                                        </p:tav>
                                        <p:tav tm="100000">
                                          <p:val>
                                            <p:strVal val="#ppt_x"/>
                                          </p:val>
                                        </p:tav>
                                      </p:tavLst>
                                    </p:anim>
                                    <p:anim calcmode="lin" valueType="num">
                                      <p:cBhvr>
                                        <p:cTn id="19" dur="500" fill="hold"/>
                                        <p:tgtEl>
                                          <p:spTgt spid="18434">
                                            <p:txEl>
                                              <p:pRg st="2" end="2"/>
                                            </p:txEl>
                                          </p:spTgt>
                                        </p:tgtEl>
                                        <p:attrNameLst>
                                          <p:attrName>ppt_y</p:attrName>
                                        </p:attrNameLst>
                                      </p:cBhvr>
                                      <p:tavLst>
                                        <p:tav tm="0">
                                          <p:val>
                                            <p:strVal val="#ppt_y"/>
                                          </p:val>
                                        </p:tav>
                                        <p:tav tm="100000">
                                          <p:val>
                                            <p:strVal val="#ppt_y"/>
                                          </p:val>
                                        </p:tav>
                                      </p:tavLst>
                                    </p:anim>
                                    <p:animEffect transition="in" filter="fade">
                                      <p:cBhvr>
                                        <p:cTn id="20" dur="500"/>
                                        <p:tgtEl>
                                          <p:spTgt spid="1843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18434">
                                            <p:txEl>
                                              <p:pRg st="3" end="3"/>
                                            </p:txEl>
                                          </p:spTgt>
                                        </p:tgtEl>
                                        <p:attrNameLst>
                                          <p:attrName>style.visibility</p:attrName>
                                        </p:attrNameLst>
                                      </p:cBhvr>
                                      <p:to>
                                        <p:strVal val="visible"/>
                                      </p:to>
                                    </p:set>
                                    <p:anim calcmode="lin" valueType="num">
                                      <p:cBhvr>
                                        <p:cTn id="25" dur="500" fill="hold"/>
                                        <p:tgtEl>
                                          <p:spTgt spid="18434">
                                            <p:txEl>
                                              <p:pRg st="3" end="3"/>
                                            </p:txEl>
                                          </p:spTgt>
                                        </p:tgtEl>
                                        <p:attrNameLst>
                                          <p:attrName>ppt_w</p:attrName>
                                        </p:attrNameLst>
                                      </p:cBhvr>
                                      <p:tavLst>
                                        <p:tav tm="0">
                                          <p:val>
                                            <p:strVal val="#ppt_w*0.05"/>
                                          </p:val>
                                        </p:tav>
                                        <p:tav tm="100000">
                                          <p:val>
                                            <p:strVal val="#ppt_w"/>
                                          </p:val>
                                        </p:tav>
                                      </p:tavLst>
                                    </p:anim>
                                    <p:anim calcmode="lin" valueType="num">
                                      <p:cBhvr>
                                        <p:cTn id="26" dur="500" fill="hold"/>
                                        <p:tgtEl>
                                          <p:spTgt spid="18434">
                                            <p:txEl>
                                              <p:pRg st="3" end="3"/>
                                            </p:txEl>
                                          </p:spTgt>
                                        </p:tgtEl>
                                        <p:attrNameLst>
                                          <p:attrName>ppt_h</p:attrName>
                                        </p:attrNameLst>
                                      </p:cBhvr>
                                      <p:tavLst>
                                        <p:tav tm="0">
                                          <p:val>
                                            <p:strVal val="#ppt_h"/>
                                          </p:val>
                                        </p:tav>
                                        <p:tav tm="100000">
                                          <p:val>
                                            <p:strVal val="#ppt_h"/>
                                          </p:val>
                                        </p:tav>
                                      </p:tavLst>
                                    </p:anim>
                                    <p:anim calcmode="lin" valueType="num">
                                      <p:cBhvr>
                                        <p:cTn id="27" dur="500" fill="hold"/>
                                        <p:tgtEl>
                                          <p:spTgt spid="18434">
                                            <p:txEl>
                                              <p:pRg st="3" end="3"/>
                                            </p:txEl>
                                          </p:spTgt>
                                        </p:tgtEl>
                                        <p:attrNameLst>
                                          <p:attrName>ppt_x</p:attrName>
                                        </p:attrNameLst>
                                      </p:cBhvr>
                                      <p:tavLst>
                                        <p:tav tm="0">
                                          <p:val>
                                            <p:strVal val="#ppt_x-.2"/>
                                          </p:val>
                                        </p:tav>
                                        <p:tav tm="100000">
                                          <p:val>
                                            <p:strVal val="#ppt_x"/>
                                          </p:val>
                                        </p:tav>
                                      </p:tavLst>
                                    </p:anim>
                                    <p:anim calcmode="lin" valueType="num">
                                      <p:cBhvr>
                                        <p:cTn id="28" dur="500" fill="hold"/>
                                        <p:tgtEl>
                                          <p:spTgt spid="18434">
                                            <p:txEl>
                                              <p:pRg st="3" end="3"/>
                                            </p:txEl>
                                          </p:spTgt>
                                        </p:tgtEl>
                                        <p:attrNameLst>
                                          <p:attrName>ppt_y</p:attrName>
                                        </p:attrNameLst>
                                      </p:cBhvr>
                                      <p:tavLst>
                                        <p:tav tm="0">
                                          <p:val>
                                            <p:strVal val="#ppt_y"/>
                                          </p:val>
                                        </p:tav>
                                        <p:tav tm="100000">
                                          <p:val>
                                            <p:strVal val="#ppt_y"/>
                                          </p:val>
                                        </p:tav>
                                      </p:tavLst>
                                    </p:anim>
                                    <p:animEffect transition="in" filter="fade">
                                      <p:cBhvr>
                                        <p:cTn id="29" dur="500"/>
                                        <p:tgtEl>
                                          <p:spTgt spid="18434">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18435"/>
                                        </p:tgtEl>
                                        <p:attrNameLst>
                                          <p:attrName>style.visibility</p:attrName>
                                        </p:attrNameLst>
                                      </p:cBhvr>
                                      <p:to>
                                        <p:strVal val="visible"/>
                                      </p:to>
                                    </p:set>
                                    <p:animEffect transition="in" filter="box(in)">
                                      <p:cBhvr>
                                        <p:cTn id="34" dur="500"/>
                                        <p:tgtEl>
                                          <p:spTgt spid="18435"/>
                                        </p:tgtEl>
                                      </p:cBhvr>
                                    </p:animEffect>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nodeType="clickEffect">
                                  <p:stCondLst>
                                    <p:cond delay="0"/>
                                  </p:stCondLst>
                                  <p:childTnLst>
                                    <p:set>
                                      <p:cBhvr>
                                        <p:cTn id="38" dur="1" fill="hold">
                                          <p:stCondLst>
                                            <p:cond delay="0"/>
                                          </p:stCondLst>
                                        </p:cTn>
                                        <p:tgtEl>
                                          <p:spTgt spid="18440">
                                            <p:txEl>
                                              <p:pRg st="0" end="0"/>
                                            </p:txEl>
                                          </p:spTgt>
                                        </p:tgtEl>
                                        <p:attrNameLst>
                                          <p:attrName>style.visibility</p:attrName>
                                        </p:attrNameLst>
                                      </p:cBhvr>
                                      <p:to>
                                        <p:strVal val="visible"/>
                                      </p:to>
                                    </p:set>
                                    <p:animEffect transition="in" filter="fade">
                                      <p:cBhvr>
                                        <p:cTn id="39" dur="1000"/>
                                        <p:tgtEl>
                                          <p:spTgt spid="18440">
                                            <p:txEl>
                                              <p:pRg st="0" end="0"/>
                                            </p:txEl>
                                          </p:spTgt>
                                        </p:tgtEl>
                                      </p:cBhvr>
                                    </p:animEffect>
                                    <p:anim calcmode="lin" valueType="num">
                                      <p:cBhvr>
                                        <p:cTn id="40" dur="1000" fill="hold"/>
                                        <p:tgtEl>
                                          <p:spTgt spid="18440">
                                            <p:txEl>
                                              <p:pRg st="0" end="0"/>
                                            </p:txEl>
                                          </p:spTgt>
                                        </p:tgtEl>
                                        <p:attrNameLst>
                                          <p:attrName>ppt_x</p:attrName>
                                        </p:attrNameLst>
                                      </p:cBhvr>
                                      <p:tavLst>
                                        <p:tav tm="0">
                                          <p:val>
                                            <p:strVal val="#ppt_x"/>
                                          </p:val>
                                        </p:tav>
                                        <p:tav tm="100000">
                                          <p:val>
                                            <p:strVal val="#ppt_x"/>
                                          </p:val>
                                        </p:tav>
                                      </p:tavLst>
                                    </p:anim>
                                    <p:anim calcmode="lin" valueType="num">
                                      <p:cBhvr>
                                        <p:cTn id="41" dur="1000" fill="hold"/>
                                        <p:tgtEl>
                                          <p:spTgt spid="1844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nodeType="clickEffect">
                                  <p:stCondLst>
                                    <p:cond delay="0"/>
                                  </p:stCondLst>
                                  <p:childTnLst>
                                    <p:set>
                                      <p:cBhvr>
                                        <p:cTn id="45" dur="1" fill="hold">
                                          <p:stCondLst>
                                            <p:cond delay="0"/>
                                          </p:stCondLst>
                                        </p:cTn>
                                        <p:tgtEl>
                                          <p:spTgt spid="18440">
                                            <p:txEl>
                                              <p:pRg st="1" end="1"/>
                                            </p:txEl>
                                          </p:spTgt>
                                        </p:tgtEl>
                                        <p:attrNameLst>
                                          <p:attrName>style.visibility</p:attrName>
                                        </p:attrNameLst>
                                      </p:cBhvr>
                                      <p:to>
                                        <p:strVal val="visible"/>
                                      </p:to>
                                    </p:set>
                                    <p:animEffect transition="in" filter="fade">
                                      <p:cBhvr>
                                        <p:cTn id="46" dur="1000"/>
                                        <p:tgtEl>
                                          <p:spTgt spid="18440">
                                            <p:txEl>
                                              <p:pRg st="1" end="1"/>
                                            </p:txEl>
                                          </p:spTgt>
                                        </p:tgtEl>
                                      </p:cBhvr>
                                    </p:animEffect>
                                    <p:anim calcmode="lin" valueType="num">
                                      <p:cBhvr>
                                        <p:cTn id="47" dur="1000" fill="hold"/>
                                        <p:tgtEl>
                                          <p:spTgt spid="18440">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844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矩形 3"/>
          <p:cNvSpPr>
            <a:spLocks noChangeArrowheads="1"/>
          </p:cNvSpPr>
          <p:nvPr/>
        </p:nvSpPr>
        <p:spPr bwMode="auto">
          <a:xfrm>
            <a:off x="571500" y="857250"/>
            <a:ext cx="7858125"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b="1">
                <a:latin typeface="Times New Roman" panose="02020603050405020304" pitchFamily="18" charset="0"/>
                <a:cs typeface="Times New Roman" panose="02020603050405020304" pitchFamily="18" charset="0"/>
              </a:rPr>
              <a:t>(2009·</a:t>
            </a:r>
            <a:r>
              <a:rPr lang="zh-CN" altLang="en-US" sz="3200" b="1">
                <a:latin typeface="Times New Roman" panose="02020603050405020304" pitchFamily="18" charset="0"/>
                <a:cs typeface="Times New Roman" panose="02020603050405020304" pitchFamily="18" charset="0"/>
              </a:rPr>
              <a:t>漳州中考</a:t>
            </a:r>
            <a:r>
              <a:rPr lang="en-US" altLang="zh-CN" sz="3200" b="1">
                <a:latin typeface="Times New Roman" panose="02020603050405020304" pitchFamily="18" charset="0"/>
                <a:cs typeface="Times New Roman" panose="02020603050405020304" pitchFamily="18" charset="0"/>
              </a:rPr>
              <a:t>) --- I’m sorry I can’t find the library book. </a:t>
            </a:r>
          </a:p>
          <a:p>
            <a:r>
              <a:rPr lang="en-US" altLang="zh-CN" sz="3200" b="1">
                <a:latin typeface="Times New Roman" panose="02020603050405020304" pitchFamily="18" charset="0"/>
                <a:cs typeface="Times New Roman" panose="02020603050405020304" pitchFamily="18" charset="0"/>
              </a:rPr>
              <a:t>--- I’m afraid you have to ________ it.</a:t>
            </a:r>
          </a:p>
          <a:p>
            <a:r>
              <a:rPr lang="en-US" altLang="zh-CN" sz="3200" b="1">
                <a:latin typeface="Times New Roman" panose="02020603050405020304" pitchFamily="18" charset="0"/>
                <a:cs typeface="Times New Roman" panose="02020603050405020304" pitchFamily="18" charset="0"/>
              </a:rPr>
              <a:t>       A. send for           B. call for         </a:t>
            </a:r>
          </a:p>
          <a:p>
            <a:r>
              <a:rPr lang="en-US" altLang="zh-CN" sz="3200" b="1">
                <a:latin typeface="Times New Roman" panose="02020603050405020304" pitchFamily="18" charset="0"/>
                <a:cs typeface="Times New Roman" panose="02020603050405020304" pitchFamily="18" charset="0"/>
              </a:rPr>
              <a:t>      C. pay for              D. wait for   </a:t>
            </a:r>
          </a:p>
          <a:p>
            <a:r>
              <a:rPr lang="en-US" altLang="zh-CN" sz="3200" b="1">
                <a:latin typeface="Times New Roman" panose="02020603050405020304" pitchFamily="18" charset="0"/>
                <a:cs typeface="Times New Roman" panose="02020603050405020304" pitchFamily="18" charset="0"/>
              </a:rPr>
              <a:t>【</a:t>
            </a:r>
            <a:r>
              <a:rPr lang="zh-CN" altLang="en-US" sz="3200" b="1">
                <a:latin typeface="Times New Roman" panose="02020603050405020304" pitchFamily="18" charset="0"/>
                <a:cs typeface="Times New Roman" panose="02020603050405020304" pitchFamily="18" charset="0"/>
              </a:rPr>
              <a:t>解析</a:t>
            </a:r>
            <a:r>
              <a:rPr lang="en-US" altLang="zh-CN" sz="3200" b="1">
                <a:latin typeface="Times New Roman" panose="02020603050405020304" pitchFamily="18" charset="0"/>
                <a:cs typeface="Times New Roman" panose="02020603050405020304" pitchFamily="18" charset="0"/>
              </a:rPr>
              <a:t>】</a:t>
            </a:r>
            <a:r>
              <a:rPr lang="zh-CN" altLang="en-US" sz="3200" b="1">
                <a:latin typeface="Times New Roman" panose="02020603050405020304" pitchFamily="18" charset="0"/>
                <a:cs typeface="Times New Roman" panose="02020603050405020304" pitchFamily="18" charset="0"/>
              </a:rPr>
              <a:t>四个选项都含有</a:t>
            </a:r>
            <a:r>
              <a:rPr lang="en-US" altLang="zh-CN" sz="3200" b="1">
                <a:latin typeface="Times New Roman" panose="02020603050405020304" pitchFamily="18" charset="0"/>
                <a:cs typeface="Times New Roman" panose="02020603050405020304" pitchFamily="18" charset="0"/>
              </a:rPr>
              <a:t>for</a:t>
            </a:r>
            <a:r>
              <a:rPr lang="zh-CN" altLang="en-US" sz="3200" b="1">
                <a:latin typeface="Times New Roman" panose="02020603050405020304" pitchFamily="18" charset="0"/>
                <a:cs typeface="Times New Roman" panose="02020603050405020304" pitchFamily="18" charset="0"/>
              </a:rPr>
              <a:t>，分别意为“派人去请”、“需要；要求；打电话求助”、“为</a:t>
            </a:r>
            <a:r>
              <a:rPr lang="en-US" altLang="zh-CN" sz="3200" b="1">
                <a:latin typeface="Times New Roman" panose="02020603050405020304" pitchFamily="18" charset="0"/>
                <a:cs typeface="Times New Roman" panose="02020603050405020304" pitchFamily="18" charset="0"/>
              </a:rPr>
              <a:t>……</a:t>
            </a:r>
            <a:r>
              <a:rPr lang="zh-CN" altLang="en-US" sz="3200" b="1">
                <a:latin typeface="Times New Roman" panose="02020603050405020304" pitchFamily="18" charset="0"/>
                <a:cs typeface="Times New Roman" panose="02020603050405020304" pitchFamily="18" charset="0"/>
              </a:rPr>
              <a:t>付款”、“等待”。结合上文</a:t>
            </a:r>
            <a:r>
              <a:rPr lang="en-US" altLang="zh-CN" sz="3200" b="1">
                <a:latin typeface="Times New Roman" panose="02020603050405020304" pitchFamily="18" charset="0"/>
                <a:cs typeface="Times New Roman" panose="02020603050405020304" pitchFamily="18" charset="0"/>
              </a:rPr>
              <a:t>I’m sorry I can’t find the library book.</a:t>
            </a:r>
            <a:r>
              <a:rPr lang="zh-CN" altLang="en-US" sz="3200" b="1">
                <a:latin typeface="Times New Roman" panose="02020603050405020304" pitchFamily="18" charset="0"/>
                <a:cs typeface="Times New Roman" panose="02020603050405020304" pitchFamily="18" charset="0"/>
              </a:rPr>
              <a:t>可知题意为“我担心你不得不为它赔款”，故排除</a:t>
            </a:r>
            <a:r>
              <a:rPr lang="en-US" altLang="zh-CN" sz="3200" b="1">
                <a:latin typeface="Times New Roman" panose="02020603050405020304" pitchFamily="18" charset="0"/>
                <a:cs typeface="Times New Roman" panose="02020603050405020304" pitchFamily="18" charset="0"/>
              </a:rPr>
              <a:t>A</a:t>
            </a:r>
            <a:r>
              <a:rPr lang="zh-CN" altLang="en-US" sz="3200" b="1">
                <a:latin typeface="Times New Roman" panose="02020603050405020304" pitchFamily="18" charset="0"/>
                <a:cs typeface="Times New Roman" panose="02020603050405020304" pitchFamily="18" charset="0"/>
              </a:rPr>
              <a:t>、</a:t>
            </a:r>
            <a:r>
              <a:rPr lang="en-US" altLang="zh-CN" sz="3200" b="1">
                <a:latin typeface="Times New Roman" panose="02020603050405020304" pitchFamily="18" charset="0"/>
                <a:cs typeface="Times New Roman" panose="02020603050405020304" pitchFamily="18" charset="0"/>
              </a:rPr>
              <a:t>B</a:t>
            </a:r>
            <a:r>
              <a:rPr lang="zh-CN" altLang="en-US" sz="3200" b="1">
                <a:latin typeface="Times New Roman" panose="02020603050405020304" pitchFamily="18" charset="0"/>
                <a:cs typeface="Times New Roman" panose="02020603050405020304" pitchFamily="18" charset="0"/>
              </a:rPr>
              <a:t>、</a:t>
            </a:r>
            <a:r>
              <a:rPr lang="en-US" altLang="zh-CN" sz="3200" b="1">
                <a:latin typeface="Times New Roman" panose="02020603050405020304" pitchFamily="18" charset="0"/>
                <a:cs typeface="Times New Roman" panose="02020603050405020304" pitchFamily="18" charset="0"/>
              </a:rPr>
              <a:t>D</a:t>
            </a:r>
            <a:r>
              <a:rPr lang="zh-CN" altLang="en-US" sz="3200" b="1">
                <a:latin typeface="Times New Roman" panose="02020603050405020304" pitchFamily="18" charset="0"/>
                <a:cs typeface="Times New Roman" panose="02020603050405020304" pitchFamily="18" charset="0"/>
              </a:rPr>
              <a:t>三项，选</a:t>
            </a:r>
            <a:r>
              <a:rPr lang="en-US" altLang="zh-CN" sz="3200" b="1">
                <a:latin typeface="Times New Roman" panose="02020603050405020304" pitchFamily="18" charset="0"/>
                <a:cs typeface="Times New Roman" panose="02020603050405020304" pitchFamily="18" charset="0"/>
              </a:rPr>
              <a:t>C</a:t>
            </a:r>
            <a:r>
              <a:rPr lang="zh-CN" altLang="en-US" sz="3200" b="1">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1746">
                                            <p:txEl>
                                              <p:pRg st="4" end="4"/>
                                            </p:txEl>
                                          </p:spTgt>
                                        </p:tgtEl>
                                        <p:attrNameLst>
                                          <p:attrName>style.visibility</p:attrName>
                                        </p:attrNameLst>
                                      </p:cBhvr>
                                      <p:to>
                                        <p:strVal val="visible"/>
                                      </p:to>
                                    </p:set>
                                    <p:animEffect transition="in" filter="blinds(horizontal)">
                                      <p:cBhvr>
                                        <p:cTn id="7" dur="500"/>
                                        <p:tgtEl>
                                          <p:spTgt spid="3174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ChangeArrowheads="1"/>
          </p:cNvSpPr>
          <p:nvPr/>
        </p:nvSpPr>
        <p:spPr bwMode="auto">
          <a:xfrm>
            <a:off x="785813" y="714375"/>
            <a:ext cx="76327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b="1">
                <a:latin typeface="Times New Roman" panose="02020603050405020304" pitchFamily="18" charset="0"/>
              </a:rPr>
              <a:t>6. It’s </a:t>
            </a:r>
            <a:r>
              <a:rPr lang="en-US" altLang="zh-CN" sz="3200" b="1">
                <a:solidFill>
                  <a:srgbClr val="0000FF"/>
                </a:solidFill>
                <a:latin typeface="Times New Roman" panose="02020603050405020304" pitchFamily="18" charset="0"/>
              </a:rPr>
              <a:t>nothing serious.</a:t>
            </a:r>
          </a:p>
        </p:txBody>
      </p:sp>
      <p:sp>
        <p:nvSpPr>
          <p:cNvPr id="19462" name="Rectangle 6"/>
          <p:cNvSpPr>
            <a:spLocks noChangeArrowheads="1"/>
          </p:cNvSpPr>
          <p:nvPr/>
        </p:nvSpPr>
        <p:spPr bwMode="auto">
          <a:xfrm>
            <a:off x="428625" y="1500188"/>
            <a:ext cx="8286750" cy="323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15000"/>
              </a:spcBef>
            </a:pPr>
            <a:r>
              <a:rPr lang="zh-CN" altLang="en-US" sz="3200" b="1">
                <a:latin typeface="Times New Roman" panose="02020603050405020304" pitchFamily="18" charset="0"/>
              </a:rPr>
              <a:t>    这里 </a:t>
            </a:r>
            <a:r>
              <a:rPr lang="en-US" altLang="zh-CN" sz="3200" b="1">
                <a:solidFill>
                  <a:srgbClr val="0000FF"/>
                </a:solidFill>
                <a:latin typeface="Times New Roman" panose="02020603050405020304" pitchFamily="18" charset="0"/>
              </a:rPr>
              <a:t>nothing serious</a:t>
            </a:r>
            <a:r>
              <a:rPr lang="en-US" altLang="zh-CN" sz="3200" b="1">
                <a:latin typeface="Times New Roman" panose="02020603050405020304" pitchFamily="18" charset="0"/>
              </a:rPr>
              <a:t> </a:t>
            </a:r>
            <a:r>
              <a:rPr lang="zh-CN" altLang="en-US" sz="3200" b="1">
                <a:latin typeface="Times New Roman" panose="02020603050405020304" pitchFamily="18" charset="0"/>
              </a:rPr>
              <a:t>表示“不很严重， 没什么大事”。如：</a:t>
            </a:r>
          </a:p>
          <a:p>
            <a:pPr>
              <a:spcBef>
                <a:spcPct val="15000"/>
              </a:spcBef>
            </a:pPr>
            <a:r>
              <a:rPr lang="zh-CN" altLang="en-US" sz="3200" b="1">
                <a:latin typeface="Times New Roman" panose="02020603050405020304" pitchFamily="18" charset="0"/>
              </a:rPr>
              <a:t>他从自行车上摔下来，但是不严重</a:t>
            </a:r>
          </a:p>
          <a:p>
            <a:pPr>
              <a:spcBef>
                <a:spcPct val="15000"/>
              </a:spcBef>
            </a:pPr>
            <a:r>
              <a:rPr lang="en-US" altLang="zh-CN" sz="3200" b="1">
                <a:latin typeface="Times New Roman" panose="02020603050405020304" pitchFamily="18" charset="0"/>
              </a:rPr>
              <a:t>He came off the bike but </a:t>
            </a:r>
            <a:r>
              <a:rPr lang="en-US" altLang="zh-CN" sz="3200" b="1" u="sng">
                <a:latin typeface="Times New Roman" panose="02020603050405020304" pitchFamily="18" charset="0"/>
              </a:rPr>
              <a:t>               </a:t>
            </a:r>
            <a:r>
              <a:rPr lang="en-US" altLang="zh-CN" sz="3200" b="1">
                <a:latin typeface="Times New Roman" panose="02020603050405020304" pitchFamily="18" charset="0"/>
              </a:rPr>
              <a:t>  </a:t>
            </a:r>
            <a:r>
              <a:rPr lang="en-US" altLang="zh-CN" sz="3200" b="1" u="sng">
                <a:latin typeface="Times New Roman" panose="02020603050405020304" pitchFamily="18" charset="0"/>
              </a:rPr>
              <a:t>                </a:t>
            </a:r>
            <a:r>
              <a:rPr lang="zh-CN" altLang="en-US" sz="3200" b="1" u="sng">
                <a:solidFill>
                  <a:schemeClr val="bg1"/>
                </a:solidFill>
                <a:latin typeface="Times New Roman" panose="02020603050405020304" pitchFamily="18" charset="0"/>
              </a:rPr>
              <a:t>。</a:t>
            </a:r>
            <a:r>
              <a:rPr lang="en-US" altLang="zh-CN" sz="3200" b="1">
                <a:latin typeface="Times New Roman" panose="02020603050405020304" pitchFamily="18" charset="0"/>
              </a:rPr>
              <a:t>happened. </a:t>
            </a:r>
          </a:p>
          <a:p>
            <a:pPr>
              <a:spcBef>
                <a:spcPct val="15000"/>
              </a:spcBef>
            </a:pPr>
            <a:endParaRPr lang="en-US" altLang="zh-CN" sz="3200" b="1">
              <a:latin typeface="Times New Roman" panose="02020603050405020304" pitchFamily="18" charset="0"/>
            </a:endParaRPr>
          </a:p>
        </p:txBody>
      </p:sp>
      <p:sp>
        <p:nvSpPr>
          <p:cNvPr id="43013" name="Rectangle 5"/>
          <p:cNvSpPr>
            <a:spLocks noChangeArrowheads="1"/>
          </p:cNvSpPr>
          <p:nvPr/>
        </p:nvSpPr>
        <p:spPr bwMode="auto">
          <a:xfrm>
            <a:off x="4932363" y="3141663"/>
            <a:ext cx="3040062" cy="579437"/>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zh-CN" sz="3200" b="1">
                <a:solidFill>
                  <a:srgbClr val="FF0000"/>
                </a:solidFill>
                <a:latin typeface="Times New Roman" panose="02020603050405020304" pitchFamily="18" charset="0"/>
              </a:rPr>
              <a:t>nothing   serious</a:t>
            </a:r>
            <a:endParaRPr lang="zh-CN" altLang="en-US" sz="3200" b="1">
              <a:solidFill>
                <a:srgbClr val="FF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462">
                                            <p:txEl>
                                              <p:pRg st="0" end="0"/>
                                            </p:txEl>
                                          </p:spTgt>
                                        </p:tgtEl>
                                        <p:attrNameLst>
                                          <p:attrName>style.visibility</p:attrName>
                                        </p:attrNameLst>
                                      </p:cBhvr>
                                      <p:to>
                                        <p:strVal val="visible"/>
                                      </p:to>
                                    </p:set>
                                    <p:animEffect transition="in" filter="blinds(horizontal)">
                                      <p:cBhvr>
                                        <p:cTn id="7" dur="500"/>
                                        <p:tgtEl>
                                          <p:spTgt spid="194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9462">
                                            <p:txEl>
                                              <p:pRg st="1" end="1"/>
                                            </p:txEl>
                                          </p:spTgt>
                                        </p:tgtEl>
                                        <p:attrNameLst>
                                          <p:attrName>style.visibility</p:attrName>
                                        </p:attrNameLst>
                                      </p:cBhvr>
                                      <p:to>
                                        <p:strVal val="visible"/>
                                      </p:to>
                                    </p:set>
                                    <p:animEffect transition="in" filter="blinds(horizontal)">
                                      <p:cBhvr>
                                        <p:cTn id="12" dur="500"/>
                                        <p:tgtEl>
                                          <p:spTgt spid="1946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9462">
                                            <p:txEl>
                                              <p:pRg st="2" end="2"/>
                                            </p:txEl>
                                          </p:spTgt>
                                        </p:tgtEl>
                                        <p:attrNameLst>
                                          <p:attrName>style.visibility</p:attrName>
                                        </p:attrNameLst>
                                      </p:cBhvr>
                                      <p:to>
                                        <p:strVal val="visible"/>
                                      </p:to>
                                    </p:set>
                                    <p:animEffect transition="in" filter="blinds(horizontal)">
                                      <p:cBhvr>
                                        <p:cTn id="17" dur="500"/>
                                        <p:tgtEl>
                                          <p:spTgt spid="1946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43013"/>
                                        </p:tgtEl>
                                        <p:attrNameLst>
                                          <p:attrName>style.visibility</p:attrName>
                                        </p:attrNameLst>
                                      </p:cBhvr>
                                      <p:to>
                                        <p:strVal val="visible"/>
                                      </p:to>
                                    </p:set>
                                    <p:animEffect transition="in" filter="fade">
                                      <p:cBhvr>
                                        <p:cTn id="22" dur="1000"/>
                                        <p:tgtEl>
                                          <p:spTgt spid="43013"/>
                                        </p:tgtEl>
                                      </p:cBhvr>
                                    </p:animEffect>
                                    <p:anim calcmode="lin" valueType="num">
                                      <p:cBhvr>
                                        <p:cTn id="23" dur="1000" fill="hold"/>
                                        <p:tgtEl>
                                          <p:spTgt spid="43013"/>
                                        </p:tgtEl>
                                        <p:attrNameLst>
                                          <p:attrName>ppt_x</p:attrName>
                                        </p:attrNameLst>
                                      </p:cBhvr>
                                      <p:tavLst>
                                        <p:tav tm="0">
                                          <p:val>
                                            <p:strVal val="#ppt_x"/>
                                          </p:val>
                                        </p:tav>
                                        <p:tav tm="100000">
                                          <p:val>
                                            <p:strVal val="#ppt_x"/>
                                          </p:val>
                                        </p:tav>
                                      </p:tavLst>
                                    </p:anim>
                                    <p:anim calcmode="lin" valueType="num">
                                      <p:cBhvr>
                                        <p:cTn id="24" dur="1000" fill="hold"/>
                                        <p:tgtEl>
                                          <p:spTgt spid="430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矩形 3"/>
          <p:cNvSpPr>
            <a:spLocks noChangeArrowheads="1"/>
          </p:cNvSpPr>
          <p:nvPr/>
        </p:nvSpPr>
        <p:spPr bwMode="auto">
          <a:xfrm>
            <a:off x="571500" y="1143000"/>
            <a:ext cx="8143875"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b="1">
                <a:latin typeface="Times New Roman" panose="02020603050405020304" pitchFamily="18" charset="0"/>
                <a:cs typeface="Times New Roman" panose="02020603050405020304" pitchFamily="18" charset="0"/>
              </a:rPr>
              <a:t>I fell like _______ this  weekend. </a:t>
            </a:r>
            <a:br>
              <a:rPr lang="en-US" altLang="zh-CN" sz="3200" b="1">
                <a:latin typeface="Times New Roman" panose="02020603050405020304" pitchFamily="18" charset="0"/>
                <a:cs typeface="Times New Roman" panose="02020603050405020304" pitchFamily="18" charset="0"/>
              </a:rPr>
            </a:br>
            <a:r>
              <a:rPr lang="en-US" altLang="zh-CN" sz="3200" b="1">
                <a:latin typeface="Times New Roman" panose="02020603050405020304" pitchFamily="18" charset="0"/>
                <a:cs typeface="Times New Roman" panose="02020603050405020304" pitchFamily="18" charset="0"/>
              </a:rPr>
              <a:t>         A. doing different something </a:t>
            </a:r>
            <a:br>
              <a:rPr lang="en-US" altLang="zh-CN" sz="3200" b="1">
                <a:latin typeface="Times New Roman" panose="02020603050405020304" pitchFamily="18" charset="0"/>
                <a:cs typeface="Times New Roman" panose="02020603050405020304" pitchFamily="18" charset="0"/>
              </a:rPr>
            </a:br>
            <a:r>
              <a:rPr lang="en-US" altLang="zh-CN" sz="3200" b="1">
                <a:latin typeface="Times New Roman" panose="02020603050405020304" pitchFamily="18" charset="0"/>
                <a:cs typeface="Times New Roman" panose="02020603050405020304" pitchFamily="18" charset="0"/>
              </a:rPr>
              <a:t>         B. doing something different </a:t>
            </a:r>
            <a:br>
              <a:rPr lang="en-US" altLang="zh-CN" sz="3200" b="1">
                <a:latin typeface="Times New Roman" panose="02020603050405020304" pitchFamily="18" charset="0"/>
                <a:cs typeface="Times New Roman" panose="02020603050405020304" pitchFamily="18" charset="0"/>
              </a:rPr>
            </a:br>
            <a:r>
              <a:rPr lang="en-US" altLang="zh-CN" sz="3200" b="1">
                <a:latin typeface="Times New Roman" panose="02020603050405020304" pitchFamily="18" charset="0"/>
                <a:cs typeface="Times New Roman" panose="02020603050405020304" pitchFamily="18" charset="0"/>
              </a:rPr>
              <a:t>         C. to do something different </a:t>
            </a:r>
            <a:br>
              <a:rPr lang="en-US" altLang="zh-CN" sz="3200" b="1">
                <a:latin typeface="Times New Roman" panose="02020603050405020304" pitchFamily="18" charset="0"/>
                <a:cs typeface="Times New Roman" panose="02020603050405020304" pitchFamily="18" charset="0"/>
              </a:rPr>
            </a:br>
            <a:r>
              <a:rPr lang="en-US" altLang="zh-CN" sz="3200" b="1">
                <a:latin typeface="Times New Roman" panose="02020603050405020304" pitchFamily="18" charset="0"/>
                <a:cs typeface="Times New Roman" panose="02020603050405020304" pitchFamily="18" charset="0"/>
              </a:rPr>
              <a:t>         D. to do different something </a:t>
            </a:r>
          </a:p>
          <a:p>
            <a:r>
              <a:rPr lang="en-US" altLang="zh-CN" sz="3200" b="1">
                <a:latin typeface="Times New Roman" panose="02020603050405020304" pitchFamily="18" charset="0"/>
                <a:cs typeface="Times New Roman" panose="02020603050405020304" pitchFamily="18" charset="0"/>
              </a:rPr>
              <a:t>【</a:t>
            </a:r>
            <a:r>
              <a:rPr lang="zh-CN" altLang="en-US" sz="3200" b="1">
                <a:latin typeface="Times New Roman" panose="02020603050405020304" pitchFamily="18" charset="0"/>
                <a:cs typeface="Times New Roman" panose="02020603050405020304" pitchFamily="18" charset="0"/>
              </a:rPr>
              <a:t>解析</a:t>
            </a:r>
            <a:r>
              <a:rPr lang="en-US" altLang="zh-CN" sz="3200" b="1">
                <a:latin typeface="Times New Roman" panose="02020603050405020304" pitchFamily="18" charset="0"/>
                <a:cs typeface="Times New Roman" panose="02020603050405020304" pitchFamily="18" charset="0"/>
              </a:rPr>
              <a:t>】feel like doing sth. </a:t>
            </a:r>
            <a:r>
              <a:rPr lang="zh-CN" altLang="en-US" sz="3200" b="1">
                <a:latin typeface="Times New Roman" panose="02020603050405020304" pitchFamily="18" charset="0"/>
                <a:cs typeface="Times New Roman" panose="02020603050405020304" pitchFamily="18" charset="0"/>
              </a:rPr>
              <a:t>是固定用法，意为“想要做某事”，由此可以排除</a:t>
            </a:r>
            <a:r>
              <a:rPr lang="en-US" altLang="zh-CN" sz="3200" b="1">
                <a:latin typeface="Times New Roman" panose="02020603050405020304" pitchFamily="18" charset="0"/>
                <a:cs typeface="Times New Roman" panose="02020603050405020304" pitchFamily="18" charset="0"/>
              </a:rPr>
              <a:t>C</a:t>
            </a:r>
            <a:r>
              <a:rPr lang="zh-CN" altLang="en-US" sz="3200" b="1">
                <a:latin typeface="Times New Roman" panose="02020603050405020304" pitchFamily="18" charset="0"/>
                <a:cs typeface="Times New Roman" panose="02020603050405020304" pitchFamily="18" charset="0"/>
              </a:rPr>
              <a:t>和</a:t>
            </a:r>
            <a:r>
              <a:rPr lang="en-US" altLang="zh-CN" sz="3200" b="1">
                <a:latin typeface="Times New Roman" panose="02020603050405020304" pitchFamily="18" charset="0"/>
                <a:cs typeface="Times New Roman" panose="02020603050405020304" pitchFamily="18" charset="0"/>
              </a:rPr>
              <a:t> D; </a:t>
            </a:r>
            <a:r>
              <a:rPr lang="zh-CN" altLang="en-US" sz="3200" b="1">
                <a:latin typeface="Times New Roman" panose="02020603050405020304" pitchFamily="18" charset="0"/>
                <a:cs typeface="Times New Roman" panose="02020603050405020304" pitchFamily="18" charset="0"/>
              </a:rPr>
              <a:t>形容词修饰复合不定代词</a:t>
            </a:r>
            <a:r>
              <a:rPr lang="en-US" altLang="zh-CN" sz="3200" b="1">
                <a:latin typeface="Times New Roman" panose="02020603050405020304" pitchFamily="18" charset="0"/>
                <a:cs typeface="Times New Roman" panose="02020603050405020304" pitchFamily="18" charset="0"/>
              </a:rPr>
              <a:t>something, anything, nothing</a:t>
            </a:r>
            <a:r>
              <a:rPr lang="zh-CN" altLang="en-US" sz="3200" b="1">
                <a:latin typeface="Times New Roman" panose="02020603050405020304" pitchFamily="18" charset="0"/>
                <a:cs typeface="Times New Roman" panose="02020603050405020304" pitchFamily="18" charset="0"/>
              </a:rPr>
              <a:t>等时，通常要放在不定代词的后面，由此可以排除</a:t>
            </a:r>
            <a:r>
              <a:rPr lang="en-US" altLang="zh-CN" sz="3200" b="1">
                <a:latin typeface="Times New Roman" panose="02020603050405020304" pitchFamily="18" charset="0"/>
                <a:cs typeface="Times New Roman" panose="02020603050405020304" pitchFamily="18" charset="0"/>
              </a:rPr>
              <a:t>A</a:t>
            </a:r>
            <a:r>
              <a:rPr lang="zh-CN" altLang="en-US" sz="3200" b="1">
                <a:latin typeface="Times New Roman" panose="02020603050405020304" pitchFamily="18" charset="0"/>
                <a:cs typeface="Times New Roman" panose="02020603050405020304" pitchFamily="18" charset="0"/>
              </a:rPr>
              <a:t>项。故答案是</a:t>
            </a:r>
            <a:r>
              <a:rPr lang="en-US" altLang="zh-CN" sz="3200" b="1">
                <a:latin typeface="Times New Roman" panose="02020603050405020304" pitchFamily="18" charset="0"/>
                <a:cs typeface="Times New Roman" panose="02020603050405020304" pitchFamily="18" charset="0"/>
              </a:rPr>
              <a:t>B</a:t>
            </a:r>
            <a:r>
              <a:rPr lang="zh-CN" altLang="en-US" sz="3200" b="1">
                <a:latin typeface="Times New Roman" panose="02020603050405020304" pitchFamily="18" charset="0"/>
                <a:cs typeface="Times New Roman" panose="02020603050405020304" pitchFamily="18" charset="0"/>
              </a:rPr>
              <a:t>。</a:t>
            </a:r>
            <a:endParaRPr lang="en-US" altLang="zh-CN" sz="3200" b="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1746">
                                            <p:txEl>
                                              <p:pRg st="1" end="1"/>
                                            </p:txEl>
                                          </p:spTgt>
                                        </p:tgtEl>
                                        <p:attrNameLst>
                                          <p:attrName>style.visibility</p:attrName>
                                        </p:attrNameLst>
                                      </p:cBhvr>
                                      <p:to>
                                        <p:strVal val="visible"/>
                                      </p:to>
                                    </p:set>
                                    <p:animEffect transition="in" filter="blinds(horizontal)">
                                      <p:cBhvr>
                                        <p:cTn id="7" dur="500"/>
                                        <p:tgtEl>
                                          <p:spTgt spid="3174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矩形 3"/>
          <p:cNvSpPr>
            <a:spLocks noChangeArrowheads="1"/>
          </p:cNvSpPr>
          <p:nvPr/>
        </p:nvSpPr>
        <p:spPr bwMode="auto">
          <a:xfrm>
            <a:off x="571500" y="1071563"/>
            <a:ext cx="8143875" cy="533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600" b="1">
                <a:latin typeface="Times New Roman" panose="02020603050405020304" pitchFamily="18" charset="0"/>
                <a:cs typeface="Times New Roman" panose="02020603050405020304" pitchFamily="18" charset="0"/>
              </a:rPr>
              <a:t>【2013</a:t>
            </a:r>
            <a:r>
              <a:rPr lang="zh-CN" altLang="en-US" sz="3600" b="1">
                <a:latin typeface="Times New Roman" panose="02020603050405020304" pitchFamily="18" charset="0"/>
                <a:cs typeface="Times New Roman" panose="02020603050405020304" pitchFamily="18" charset="0"/>
              </a:rPr>
              <a:t>湖南益阳</a:t>
            </a:r>
            <a:r>
              <a:rPr lang="en-US" altLang="zh-CN" sz="3600" b="1">
                <a:latin typeface="Times New Roman" panose="02020603050405020304" pitchFamily="18" charset="0"/>
                <a:cs typeface="Times New Roman" panose="02020603050405020304" pitchFamily="18" charset="0"/>
              </a:rPr>
              <a:t>】29.You have just read the newspaper. Did you find ______ in it?</a:t>
            </a:r>
            <a:br>
              <a:rPr lang="en-US" altLang="zh-CN" sz="3600" b="1">
                <a:latin typeface="Times New Roman" panose="02020603050405020304" pitchFamily="18" charset="0"/>
                <a:cs typeface="Times New Roman" panose="02020603050405020304" pitchFamily="18" charset="0"/>
              </a:rPr>
            </a:br>
            <a:r>
              <a:rPr lang="en-US" altLang="zh-CN" sz="3600" b="1">
                <a:latin typeface="Times New Roman" panose="02020603050405020304" pitchFamily="18" charset="0"/>
                <a:cs typeface="Times New Roman" panose="02020603050405020304" pitchFamily="18" charset="0"/>
              </a:rPr>
              <a:t>      A. interesting anything     </a:t>
            </a:r>
          </a:p>
          <a:p>
            <a:r>
              <a:rPr lang="en-US" altLang="zh-CN" sz="3600" b="1">
                <a:latin typeface="Times New Roman" panose="02020603050405020304" pitchFamily="18" charset="0"/>
                <a:cs typeface="Times New Roman" panose="02020603050405020304" pitchFamily="18" charset="0"/>
              </a:rPr>
              <a:t>      B. anything interesting   </a:t>
            </a:r>
          </a:p>
          <a:p>
            <a:r>
              <a:rPr lang="en-US" altLang="zh-CN" sz="3600" b="1">
                <a:latin typeface="Times New Roman" panose="02020603050405020304" pitchFamily="18" charset="0"/>
                <a:cs typeface="Times New Roman" panose="02020603050405020304" pitchFamily="18" charset="0"/>
              </a:rPr>
              <a:t>      C. interesting something.</a:t>
            </a:r>
          </a:p>
          <a:p>
            <a:endParaRPr lang="en-US" altLang="zh-CN" sz="3600" b="1">
              <a:latin typeface="Times New Roman" panose="02020603050405020304" pitchFamily="18" charset="0"/>
              <a:cs typeface="Times New Roman" panose="02020603050405020304" pitchFamily="18" charset="0"/>
            </a:endParaRPr>
          </a:p>
          <a:p>
            <a:r>
              <a:rPr lang="en-US" altLang="zh-CN" sz="3200" b="1">
                <a:latin typeface="Times New Roman" panose="02020603050405020304" pitchFamily="18" charset="0"/>
                <a:cs typeface="Times New Roman" panose="02020603050405020304" pitchFamily="18" charset="0"/>
              </a:rPr>
              <a:t>【</a:t>
            </a:r>
            <a:r>
              <a:rPr lang="zh-CN" altLang="en-US" sz="3200" b="1">
                <a:latin typeface="Times New Roman" panose="02020603050405020304" pitchFamily="18" charset="0"/>
                <a:cs typeface="Times New Roman" panose="02020603050405020304" pitchFamily="18" charset="0"/>
              </a:rPr>
              <a:t>解析</a:t>
            </a:r>
            <a:r>
              <a:rPr lang="en-US" altLang="zh-CN" sz="3200" b="1">
                <a:latin typeface="Times New Roman" panose="02020603050405020304" pitchFamily="18" charset="0"/>
                <a:cs typeface="Times New Roman" panose="02020603050405020304" pitchFamily="18" charset="0"/>
              </a:rPr>
              <a:t>】</a:t>
            </a:r>
            <a:r>
              <a:rPr lang="zh-CN" altLang="en-US" sz="3200" b="1">
                <a:latin typeface="Times New Roman" panose="02020603050405020304" pitchFamily="18" charset="0"/>
                <a:cs typeface="Times New Roman" panose="02020603050405020304" pitchFamily="18" charset="0"/>
              </a:rPr>
              <a:t>考查不定代词的用法。句意：你已经读了这份报纸，你发现有有趣的东西在上面吗？</a:t>
            </a:r>
            <a:r>
              <a:rPr lang="en-US" altLang="zh-CN" sz="3200" b="1">
                <a:latin typeface="Times New Roman" panose="02020603050405020304" pitchFamily="18" charset="0"/>
                <a:cs typeface="Times New Roman" panose="02020603050405020304" pitchFamily="18" charset="0"/>
              </a:rPr>
              <a:t>something</a:t>
            </a:r>
            <a:r>
              <a:rPr lang="zh-CN" altLang="en-US" sz="3200" b="1">
                <a:latin typeface="Times New Roman" panose="02020603050405020304" pitchFamily="18" charset="0"/>
                <a:cs typeface="Times New Roman" panose="02020603050405020304" pitchFamily="18" charset="0"/>
              </a:rPr>
              <a:t>用于肯定句中，故排除</a:t>
            </a:r>
            <a:r>
              <a:rPr lang="en-US" altLang="zh-CN" sz="3200" b="1">
                <a:latin typeface="Times New Roman" panose="02020603050405020304" pitchFamily="18" charset="0"/>
                <a:cs typeface="Times New Roman" panose="02020603050405020304" pitchFamily="18" charset="0"/>
              </a:rPr>
              <a:t>C</a:t>
            </a:r>
            <a:r>
              <a:rPr lang="zh-CN" altLang="en-US" sz="3200" b="1">
                <a:latin typeface="Times New Roman" panose="02020603050405020304" pitchFamily="18" charset="0"/>
                <a:cs typeface="Times New Roman" panose="02020603050405020304" pitchFamily="18" charset="0"/>
              </a:rPr>
              <a:t>；形容词修饰不定代词时后置。故选</a:t>
            </a:r>
            <a:r>
              <a:rPr lang="en-US" altLang="zh-CN" sz="3200" b="1">
                <a:latin typeface="Times New Roman" panose="02020603050405020304" pitchFamily="18" charset="0"/>
                <a:cs typeface="Times New Roman" panose="02020603050405020304" pitchFamily="18" charset="0"/>
              </a:rPr>
              <a:t>B</a:t>
            </a:r>
            <a:r>
              <a:rPr lang="zh-CN" altLang="en-US" sz="3200" b="1">
                <a:latin typeface="Times New Roman" panose="02020603050405020304" pitchFamily="18" charset="0"/>
                <a:cs typeface="Times New Roman" panose="02020603050405020304" pitchFamily="18" charset="0"/>
              </a:rPr>
              <a:t>。</a:t>
            </a:r>
            <a:endParaRPr lang="en-US" altLang="zh-CN" sz="3200" b="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1746">
                                            <p:txEl>
                                              <p:pRg st="4" end="4"/>
                                            </p:txEl>
                                          </p:spTgt>
                                        </p:tgtEl>
                                        <p:attrNameLst>
                                          <p:attrName>style.visibility</p:attrName>
                                        </p:attrNameLst>
                                      </p:cBhvr>
                                      <p:to>
                                        <p:strVal val="visible"/>
                                      </p:to>
                                    </p:set>
                                    <p:animEffect transition="in" filter="blinds(horizontal)">
                                      <p:cBhvr>
                                        <p:cTn id="7" dur="500"/>
                                        <p:tgtEl>
                                          <p:spTgt spid="3174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p:cNvSpPr>
            <a:spLocks noChangeArrowheads="1"/>
          </p:cNvSpPr>
          <p:nvPr/>
        </p:nvSpPr>
        <p:spPr bwMode="auto">
          <a:xfrm>
            <a:off x="611188" y="765175"/>
            <a:ext cx="8001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600" b="1">
                <a:latin typeface="Times New Roman" panose="02020603050405020304" pitchFamily="18" charset="0"/>
              </a:rPr>
              <a:t>7 . … we have to </a:t>
            </a:r>
            <a:r>
              <a:rPr lang="en-US" altLang="zh-CN" sz="3600" b="1">
                <a:solidFill>
                  <a:srgbClr val="0000FF"/>
                </a:solidFill>
                <a:latin typeface="Times New Roman" panose="02020603050405020304" pitchFamily="18" charset="0"/>
              </a:rPr>
              <a:t>call off </a:t>
            </a:r>
            <a:r>
              <a:rPr lang="en-US" altLang="zh-CN" sz="3600" b="1">
                <a:latin typeface="Times New Roman" panose="02020603050405020304" pitchFamily="18" charset="0"/>
              </a:rPr>
              <a:t>the walk and go back home.</a:t>
            </a:r>
          </a:p>
        </p:txBody>
      </p:sp>
      <p:sp>
        <p:nvSpPr>
          <p:cNvPr id="19462" name="Rectangle 6"/>
          <p:cNvSpPr>
            <a:spLocks noChangeArrowheads="1"/>
          </p:cNvSpPr>
          <p:nvPr/>
        </p:nvSpPr>
        <p:spPr bwMode="auto">
          <a:xfrm>
            <a:off x="571500" y="2000250"/>
            <a:ext cx="8286750"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15000"/>
              </a:spcBef>
            </a:pPr>
            <a:r>
              <a:rPr lang="en-US" altLang="zh-CN" sz="3600" b="1">
                <a:solidFill>
                  <a:srgbClr val="0000FF"/>
                </a:solidFill>
                <a:latin typeface="Times New Roman" panose="02020603050405020304" pitchFamily="18" charset="0"/>
              </a:rPr>
              <a:t>call off   </a:t>
            </a:r>
            <a:r>
              <a:rPr lang="zh-CN" altLang="en-US" sz="3600" b="1">
                <a:solidFill>
                  <a:srgbClr val="0000FF"/>
                </a:solidFill>
                <a:latin typeface="Times New Roman" panose="02020603050405020304" pitchFamily="18" charset="0"/>
              </a:rPr>
              <a:t>取消；决定终止</a:t>
            </a:r>
            <a:endParaRPr lang="zh-CN" altLang="en-US" sz="3600" b="1">
              <a:latin typeface="Times New Roman" panose="02020603050405020304" pitchFamily="18" charset="0"/>
            </a:endParaRPr>
          </a:p>
          <a:p>
            <a:pPr>
              <a:spcBef>
                <a:spcPct val="15000"/>
              </a:spcBef>
            </a:pPr>
            <a:r>
              <a:rPr lang="zh-CN" altLang="en-US" sz="3600" b="1">
                <a:latin typeface="Times New Roman" panose="02020603050405020304" pitchFamily="18" charset="0"/>
              </a:rPr>
              <a:t>由于天气不好，比赛取消了。</a:t>
            </a:r>
            <a:endParaRPr lang="en-US" altLang="zh-CN" sz="3600" b="1">
              <a:latin typeface="Times New Roman" panose="02020603050405020304" pitchFamily="18" charset="0"/>
            </a:endParaRPr>
          </a:p>
          <a:p>
            <a:pPr>
              <a:spcBef>
                <a:spcPct val="15000"/>
              </a:spcBef>
            </a:pPr>
            <a:r>
              <a:rPr lang="en-US" altLang="zh-CN" sz="3600" b="1">
                <a:latin typeface="Times New Roman" panose="02020603050405020304" pitchFamily="18" charset="0"/>
              </a:rPr>
              <a:t>The match </a:t>
            </a:r>
            <a:r>
              <a:rPr lang="en-US" altLang="zh-CN" sz="3600" b="1" u="sng">
                <a:latin typeface="Times New Roman" panose="02020603050405020304" pitchFamily="18" charset="0"/>
              </a:rPr>
              <a:t>        </a:t>
            </a:r>
            <a:r>
              <a:rPr lang="en-US" altLang="zh-CN" sz="3600" b="1">
                <a:latin typeface="Times New Roman" panose="02020603050405020304" pitchFamily="18" charset="0"/>
              </a:rPr>
              <a:t> </a:t>
            </a:r>
            <a:r>
              <a:rPr lang="en-US" altLang="zh-CN" sz="3600" b="1" u="sng">
                <a:latin typeface="Times New Roman" panose="02020603050405020304" pitchFamily="18" charset="0"/>
              </a:rPr>
              <a:t>          </a:t>
            </a:r>
            <a:r>
              <a:rPr lang="en-US" altLang="zh-CN" sz="3600" b="1">
                <a:latin typeface="Times New Roman" panose="02020603050405020304" pitchFamily="18" charset="0"/>
              </a:rPr>
              <a:t> </a:t>
            </a:r>
            <a:r>
              <a:rPr lang="en-US" altLang="zh-CN" sz="3600" b="1" u="sng">
                <a:latin typeface="Times New Roman" panose="02020603050405020304" pitchFamily="18" charset="0"/>
              </a:rPr>
              <a:t>         </a:t>
            </a:r>
            <a:r>
              <a:rPr lang="en-US" altLang="zh-CN" sz="3600" b="1">
                <a:latin typeface="Times New Roman" panose="02020603050405020304" pitchFamily="18" charset="0"/>
              </a:rPr>
              <a:t> </a:t>
            </a:r>
            <a:r>
              <a:rPr lang="en-US" altLang="zh-CN" sz="3600" b="1" u="sng">
                <a:latin typeface="Times New Roman" panose="02020603050405020304" pitchFamily="18" charset="0"/>
              </a:rPr>
              <a:t>           </a:t>
            </a:r>
            <a:r>
              <a:rPr lang="en-US" altLang="zh-CN" sz="3600" b="1">
                <a:latin typeface="Times New Roman" panose="02020603050405020304" pitchFamily="18" charset="0"/>
              </a:rPr>
              <a:t> </a:t>
            </a:r>
            <a:r>
              <a:rPr lang="en-US" altLang="zh-CN" sz="3600" b="1" u="sng">
                <a:latin typeface="Times New Roman" panose="02020603050405020304" pitchFamily="18" charset="0"/>
              </a:rPr>
              <a:t>       </a:t>
            </a:r>
            <a:r>
              <a:rPr lang="zh-CN" altLang="en-US" sz="3600" b="1">
                <a:solidFill>
                  <a:schemeClr val="bg1"/>
                </a:solidFill>
                <a:latin typeface="Times New Roman" panose="02020603050405020304" pitchFamily="18" charset="0"/>
              </a:rPr>
              <a:t>。</a:t>
            </a:r>
            <a:r>
              <a:rPr lang="zh-CN" altLang="en-US" sz="3600" b="1">
                <a:latin typeface="Times New Roman" panose="02020603050405020304" pitchFamily="18" charset="0"/>
              </a:rPr>
              <a:t> </a:t>
            </a:r>
            <a:r>
              <a:rPr lang="en-US" altLang="zh-CN" sz="3600" b="1">
                <a:latin typeface="Times New Roman" panose="02020603050405020304" pitchFamily="18" charset="0"/>
              </a:rPr>
              <a:t>bad weather.  </a:t>
            </a:r>
            <a:r>
              <a:rPr lang="zh-CN" altLang="en-US" sz="3600" b="1">
                <a:latin typeface="Times New Roman" panose="02020603050405020304" pitchFamily="18" charset="0"/>
              </a:rPr>
              <a:t>      </a:t>
            </a:r>
          </a:p>
        </p:txBody>
      </p:sp>
      <p:sp>
        <p:nvSpPr>
          <p:cNvPr id="46085" name="Rectangle 5"/>
          <p:cNvSpPr>
            <a:spLocks noChangeArrowheads="1"/>
          </p:cNvSpPr>
          <p:nvPr/>
        </p:nvSpPr>
        <p:spPr bwMode="auto">
          <a:xfrm>
            <a:off x="2916238" y="3284538"/>
            <a:ext cx="2825750" cy="6413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zh-CN" sz="3600" b="1">
                <a:latin typeface="Times New Roman" panose="02020603050405020304" pitchFamily="18" charset="0"/>
              </a:rPr>
              <a:t>was called off</a:t>
            </a:r>
            <a:endParaRPr lang="zh-CN" altLang="en-US" sz="3600" b="1">
              <a:latin typeface="Times New Roman" panose="02020603050405020304" pitchFamily="18" charset="0"/>
            </a:endParaRPr>
          </a:p>
        </p:txBody>
      </p:sp>
      <p:sp>
        <p:nvSpPr>
          <p:cNvPr id="46086" name="Rectangle 6"/>
          <p:cNvSpPr>
            <a:spLocks noChangeArrowheads="1"/>
          </p:cNvSpPr>
          <p:nvPr/>
        </p:nvSpPr>
        <p:spPr bwMode="auto">
          <a:xfrm>
            <a:off x="6084888" y="3284538"/>
            <a:ext cx="2203450" cy="6413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zh-CN" sz="3600" b="1">
                <a:latin typeface="Times New Roman" panose="02020603050405020304" pitchFamily="18" charset="0"/>
              </a:rPr>
              <a:t>because of</a:t>
            </a:r>
            <a:endParaRPr lang="zh-CN" altLang="en-US" sz="3600" b="1">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462">
                                            <p:txEl>
                                              <p:pRg st="0" end="0"/>
                                            </p:txEl>
                                          </p:spTgt>
                                        </p:tgtEl>
                                        <p:attrNameLst>
                                          <p:attrName>style.visibility</p:attrName>
                                        </p:attrNameLst>
                                      </p:cBhvr>
                                      <p:to>
                                        <p:strVal val="visible"/>
                                      </p:to>
                                    </p:set>
                                    <p:animEffect transition="in" filter="blinds(horizontal)">
                                      <p:cBhvr>
                                        <p:cTn id="7" dur="500"/>
                                        <p:tgtEl>
                                          <p:spTgt spid="194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9462">
                                            <p:txEl>
                                              <p:pRg st="1" end="1"/>
                                            </p:txEl>
                                          </p:spTgt>
                                        </p:tgtEl>
                                        <p:attrNameLst>
                                          <p:attrName>style.visibility</p:attrName>
                                        </p:attrNameLst>
                                      </p:cBhvr>
                                      <p:to>
                                        <p:strVal val="visible"/>
                                      </p:to>
                                    </p:set>
                                    <p:animEffect transition="in" filter="blinds(horizontal)">
                                      <p:cBhvr>
                                        <p:cTn id="12" dur="500"/>
                                        <p:tgtEl>
                                          <p:spTgt spid="1946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9462">
                                            <p:txEl>
                                              <p:pRg st="2" end="2"/>
                                            </p:txEl>
                                          </p:spTgt>
                                        </p:tgtEl>
                                        <p:attrNameLst>
                                          <p:attrName>style.visibility</p:attrName>
                                        </p:attrNameLst>
                                      </p:cBhvr>
                                      <p:to>
                                        <p:strVal val="visible"/>
                                      </p:to>
                                    </p:set>
                                    <p:animEffect transition="in" filter="blinds(horizontal)">
                                      <p:cBhvr>
                                        <p:cTn id="17" dur="500"/>
                                        <p:tgtEl>
                                          <p:spTgt spid="1946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46085"/>
                                        </p:tgtEl>
                                        <p:attrNameLst>
                                          <p:attrName>style.visibility</p:attrName>
                                        </p:attrNameLst>
                                      </p:cBhvr>
                                      <p:to>
                                        <p:strVal val="visible"/>
                                      </p:to>
                                    </p:set>
                                    <p:animEffect transition="in" filter="fade">
                                      <p:cBhvr>
                                        <p:cTn id="22" dur="1000"/>
                                        <p:tgtEl>
                                          <p:spTgt spid="46085"/>
                                        </p:tgtEl>
                                      </p:cBhvr>
                                    </p:animEffect>
                                    <p:anim calcmode="lin" valueType="num">
                                      <p:cBhvr>
                                        <p:cTn id="23" dur="1000" fill="hold"/>
                                        <p:tgtEl>
                                          <p:spTgt spid="46085"/>
                                        </p:tgtEl>
                                        <p:attrNameLst>
                                          <p:attrName>ppt_x</p:attrName>
                                        </p:attrNameLst>
                                      </p:cBhvr>
                                      <p:tavLst>
                                        <p:tav tm="0">
                                          <p:val>
                                            <p:strVal val="#ppt_x"/>
                                          </p:val>
                                        </p:tav>
                                        <p:tav tm="100000">
                                          <p:val>
                                            <p:strVal val="#ppt_x"/>
                                          </p:val>
                                        </p:tav>
                                      </p:tavLst>
                                    </p:anim>
                                    <p:anim calcmode="lin" valueType="num">
                                      <p:cBhvr>
                                        <p:cTn id="24" dur="1000" fill="hold"/>
                                        <p:tgtEl>
                                          <p:spTgt spid="4608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46086"/>
                                        </p:tgtEl>
                                        <p:attrNameLst>
                                          <p:attrName>style.visibility</p:attrName>
                                        </p:attrNameLst>
                                      </p:cBhvr>
                                      <p:to>
                                        <p:strVal val="visible"/>
                                      </p:to>
                                    </p:set>
                                    <p:animEffect transition="in" filter="fade">
                                      <p:cBhvr>
                                        <p:cTn id="29" dur="1000"/>
                                        <p:tgtEl>
                                          <p:spTgt spid="46086"/>
                                        </p:tgtEl>
                                      </p:cBhvr>
                                    </p:animEffect>
                                    <p:anim calcmode="lin" valueType="num">
                                      <p:cBhvr>
                                        <p:cTn id="30" dur="1000" fill="hold"/>
                                        <p:tgtEl>
                                          <p:spTgt spid="46086"/>
                                        </p:tgtEl>
                                        <p:attrNameLst>
                                          <p:attrName>ppt_x</p:attrName>
                                        </p:attrNameLst>
                                      </p:cBhvr>
                                      <p:tavLst>
                                        <p:tav tm="0">
                                          <p:val>
                                            <p:strVal val="#ppt_x"/>
                                          </p:val>
                                        </p:tav>
                                        <p:tav tm="100000">
                                          <p:val>
                                            <p:strVal val="#ppt_x"/>
                                          </p:val>
                                        </p:tav>
                                      </p:tavLst>
                                    </p:anim>
                                    <p:anim calcmode="lin" valueType="num">
                                      <p:cBhvr>
                                        <p:cTn id="31" dur="1000" fill="hold"/>
                                        <p:tgtEl>
                                          <p:spTgt spid="460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p:bldP spid="4608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Text Box 4"/>
          <p:cNvSpPr txBox="1">
            <a:spLocks noChangeArrowheads="1"/>
          </p:cNvSpPr>
          <p:nvPr/>
        </p:nvSpPr>
        <p:spPr bwMode="auto">
          <a:xfrm>
            <a:off x="928688" y="1285875"/>
            <a:ext cx="7704137"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4800"/>
              </a:lnSpc>
            </a:pPr>
            <a:r>
              <a:rPr lang="zh-CN" altLang="en-US" sz="3200" b="1" dirty="0">
                <a:latin typeface="Times New Roman" panose="02020603050405020304" pitchFamily="18" charset="0"/>
                <a:cs typeface="Times New Roman" panose="02020603050405020304" pitchFamily="18" charset="0"/>
              </a:rPr>
              <a:t>与</a:t>
            </a:r>
            <a:r>
              <a:rPr lang="en-US" altLang="zh-CN" sz="3200" b="1" dirty="0">
                <a:latin typeface="Times New Roman" panose="02020603050405020304" pitchFamily="18" charset="0"/>
                <a:cs typeface="Times New Roman" panose="02020603050405020304" pitchFamily="18" charset="0"/>
              </a:rPr>
              <a:t>call</a:t>
            </a:r>
            <a:r>
              <a:rPr lang="zh-CN" altLang="en-US" sz="3200" b="1" dirty="0">
                <a:latin typeface="Times New Roman" panose="02020603050405020304" pitchFamily="18" charset="0"/>
                <a:cs typeface="Times New Roman" panose="02020603050405020304" pitchFamily="18" charset="0"/>
              </a:rPr>
              <a:t>有关的短语还有：</a:t>
            </a:r>
          </a:p>
          <a:p>
            <a:pPr eaLnBrk="1" hangingPunct="1">
              <a:lnSpc>
                <a:spcPts val="4800"/>
              </a:lnSpc>
            </a:pPr>
            <a:r>
              <a:rPr lang="en-US" altLang="zh-CN" sz="3200" b="1" dirty="0">
                <a:solidFill>
                  <a:srgbClr val="0000FF"/>
                </a:solidFill>
                <a:latin typeface="Times New Roman" panose="02020603050405020304" pitchFamily="18" charset="0"/>
                <a:cs typeface="Times New Roman" panose="02020603050405020304" pitchFamily="18" charset="0"/>
              </a:rPr>
              <a:t>    call on </a:t>
            </a:r>
            <a:r>
              <a:rPr lang="zh-CN" altLang="en-US" sz="3200" b="1" dirty="0">
                <a:solidFill>
                  <a:srgbClr val="0000FF"/>
                </a:solidFill>
                <a:latin typeface="Times New Roman" panose="02020603050405020304" pitchFamily="18" charset="0"/>
                <a:cs typeface="Times New Roman" panose="02020603050405020304" pitchFamily="18" charset="0"/>
              </a:rPr>
              <a:t>拜访某人；号召</a:t>
            </a:r>
          </a:p>
          <a:p>
            <a:pPr eaLnBrk="1" hangingPunct="1">
              <a:lnSpc>
                <a:spcPts val="4800"/>
              </a:lnSpc>
            </a:pPr>
            <a:r>
              <a:rPr lang="en-US" altLang="zh-CN" sz="3200" b="1" dirty="0">
                <a:solidFill>
                  <a:srgbClr val="0000FF"/>
                </a:solidFill>
                <a:latin typeface="Times New Roman" panose="02020603050405020304" pitchFamily="18" charset="0"/>
                <a:cs typeface="Times New Roman" panose="02020603050405020304" pitchFamily="18" charset="0"/>
              </a:rPr>
              <a:t>    call at </a:t>
            </a:r>
            <a:r>
              <a:rPr lang="zh-CN" altLang="en-US" sz="3200" b="1" dirty="0">
                <a:solidFill>
                  <a:srgbClr val="0000FF"/>
                </a:solidFill>
                <a:latin typeface="Times New Roman" panose="02020603050405020304" pitchFamily="18" charset="0"/>
                <a:cs typeface="Times New Roman" panose="02020603050405020304" pitchFamily="18" charset="0"/>
              </a:rPr>
              <a:t>参观某地</a:t>
            </a:r>
            <a:endParaRPr lang="en-US" altLang="zh-CN" sz="3200" b="1" dirty="0">
              <a:solidFill>
                <a:srgbClr val="0000FF"/>
              </a:solidFill>
              <a:latin typeface="Times New Roman" panose="02020603050405020304" pitchFamily="18" charset="0"/>
              <a:cs typeface="Times New Roman" panose="02020603050405020304" pitchFamily="18" charset="0"/>
            </a:endParaRPr>
          </a:p>
          <a:p>
            <a:pPr eaLnBrk="1" hangingPunct="1">
              <a:lnSpc>
                <a:spcPts val="4800"/>
              </a:lnSpc>
            </a:pPr>
            <a:r>
              <a:rPr lang="en-US" altLang="zh-CN" sz="3200" b="1" dirty="0">
                <a:solidFill>
                  <a:srgbClr val="0000FF"/>
                </a:solidFill>
                <a:latin typeface="Times New Roman" panose="02020603050405020304" pitchFamily="18" charset="0"/>
                <a:cs typeface="Times New Roman" panose="02020603050405020304" pitchFamily="18" charset="0"/>
              </a:rPr>
              <a:t>    call</a:t>
            </a:r>
            <a:r>
              <a:rPr lang="zh-CN" altLang="en-US" sz="3200" b="1" dirty="0">
                <a:latin typeface="Times New Roman" panose="02020603050405020304" pitchFamily="18" charset="0"/>
                <a:cs typeface="Times New Roman" panose="02020603050405020304" pitchFamily="18" charset="0"/>
              </a:rPr>
              <a:t> </a:t>
            </a:r>
            <a:r>
              <a:rPr lang="en-US" altLang="zh-CN" sz="3200" b="1" dirty="0">
                <a:solidFill>
                  <a:srgbClr val="0000FF"/>
                </a:solidFill>
                <a:latin typeface="Times New Roman" panose="02020603050405020304" pitchFamily="18" charset="0"/>
                <a:cs typeface="Times New Roman" panose="02020603050405020304" pitchFamily="18" charset="0"/>
              </a:rPr>
              <a:t>for   </a:t>
            </a:r>
            <a:r>
              <a:rPr lang="zh-CN" altLang="en-US" sz="3200" b="1" dirty="0">
                <a:solidFill>
                  <a:srgbClr val="0000FF"/>
                </a:solidFill>
                <a:latin typeface="Times New Roman" panose="02020603050405020304" pitchFamily="18" charset="0"/>
                <a:cs typeface="Times New Roman" panose="02020603050405020304" pitchFamily="18" charset="0"/>
              </a:rPr>
              <a:t>喊着叫某人来；邀请，需要</a:t>
            </a:r>
            <a:endParaRPr lang="en-US" altLang="zh-CN" sz="3200" b="1" dirty="0">
              <a:solidFill>
                <a:srgbClr val="0000FF"/>
              </a:solidFill>
              <a:latin typeface="Times New Roman" panose="02020603050405020304" pitchFamily="18" charset="0"/>
              <a:cs typeface="Times New Roman" panose="02020603050405020304" pitchFamily="18" charset="0"/>
            </a:endParaRPr>
          </a:p>
          <a:p>
            <a:pPr eaLnBrk="1" hangingPunct="1">
              <a:lnSpc>
                <a:spcPts val="4800"/>
              </a:lnSpc>
            </a:pPr>
            <a:r>
              <a:rPr lang="en-US" altLang="zh-CN" sz="3200" b="1" dirty="0">
                <a:solidFill>
                  <a:srgbClr val="0000FF"/>
                </a:solidFill>
                <a:latin typeface="Times New Roman" panose="02020603050405020304" pitchFamily="18" charset="0"/>
                <a:cs typeface="Times New Roman" panose="02020603050405020304" pitchFamily="18" charset="0"/>
              </a:rPr>
              <a:t>    call out </a:t>
            </a:r>
            <a:r>
              <a:rPr lang="zh-CN" altLang="en-US" sz="3200" b="1" dirty="0">
                <a:solidFill>
                  <a:srgbClr val="0000FF"/>
                </a:solidFill>
                <a:latin typeface="Times New Roman" panose="02020603050405020304" pitchFamily="18" charset="0"/>
                <a:cs typeface="Times New Roman" panose="02020603050405020304" pitchFamily="18" charset="0"/>
              </a:rPr>
              <a:t>大声呼叫</a:t>
            </a:r>
          </a:p>
          <a:p>
            <a:pPr eaLnBrk="1" hangingPunct="1">
              <a:lnSpc>
                <a:spcPts val="4800"/>
              </a:lnSpc>
            </a:pPr>
            <a:r>
              <a:rPr lang="en-US" altLang="zh-CN" sz="3200" b="1" dirty="0">
                <a:solidFill>
                  <a:srgbClr val="0000FF"/>
                </a:solidFill>
                <a:latin typeface="Times New Roman" panose="02020603050405020304" pitchFamily="18" charset="0"/>
                <a:cs typeface="Times New Roman" panose="02020603050405020304" pitchFamily="18" charset="0"/>
              </a:rPr>
              <a:t>    call in </a:t>
            </a:r>
            <a:r>
              <a:rPr lang="zh-CN" altLang="en-US" sz="3200" b="1" dirty="0">
                <a:solidFill>
                  <a:srgbClr val="0000FF"/>
                </a:solidFill>
                <a:latin typeface="Times New Roman" panose="02020603050405020304" pitchFamily="18" charset="0"/>
                <a:cs typeface="Times New Roman" panose="02020603050405020304" pitchFamily="18" charset="0"/>
              </a:rPr>
              <a:t>尤指向工作单位打电话汇报</a:t>
            </a:r>
          </a:p>
          <a:p>
            <a:pPr eaLnBrk="1" hangingPunct="1">
              <a:lnSpc>
                <a:spcPts val="4800"/>
              </a:lnSpc>
            </a:pPr>
            <a:r>
              <a:rPr lang="en-US" altLang="zh-CN" sz="3200" b="1" dirty="0">
                <a:solidFill>
                  <a:srgbClr val="0000FF"/>
                </a:solidFill>
                <a:latin typeface="Times New Roman" panose="02020603050405020304" pitchFamily="18" charset="0"/>
                <a:cs typeface="Times New Roman" panose="02020603050405020304" pitchFamily="18" charset="0"/>
              </a:rPr>
              <a:t>    call sb. in </a:t>
            </a:r>
            <a:r>
              <a:rPr lang="zh-CN" altLang="en-US" sz="3200" b="1" dirty="0">
                <a:solidFill>
                  <a:srgbClr val="0000FF"/>
                </a:solidFill>
                <a:latin typeface="Times New Roman" panose="02020603050405020304" pitchFamily="18" charset="0"/>
                <a:cs typeface="Times New Roman" panose="02020603050405020304" pitchFamily="18" charset="0"/>
              </a:rPr>
              <a:t>请某人来帮忙</a:t>
            </a:r>
            <a:endParaRPr lang="en-US" altLang="zh-CN" sz="3200" b="1" dirty="0">
              <a:latin typeface="Times New Roman" panose="02020603050405020304" pitchFamily="18" charset="0"/>
              <a:cs typeface="Times New Roman" panose="02020603050405020304" pitchFamily="18" charset="0"/>
            </a:endParaRPr>
          </a:p>
          <a:p>
            <a:pPr eaLnBrk="1" hangingPunct="1">
              <a:lnSpc>
                <a:spcPts val="4800"/>
              </a:lnSpc>
            </a:pPr>
            <a:r>
              <a:rPr lang="en-US" altLang="zh-CN" sz="3200" b="1" dirty="0">
                <a:solidFill>
                  <a:srgbClr val="0000FF"/>
                </a:solidFill>
                <a:latin typeface="Times New Roman" panose="02020603050405020304" pitchFamily="18" charset="0"/>
                <a:cs typeface="Times New Roman" panose="02020603050405020304" pitchFamily="18" charset="0"/>
              </a:rPr>
              <a:t>    call up </a:t>
            </a:r>
            <a:r>
              <a:rPr lang="zh-CN" altLang="en-US" sz="3200" b="1" dirty="0">
                <a:solidFill>
                  <a:srgbClr val="0000FF"/>
                </a:solidFill>
                <a:latin typeface="Times New Roman" panose="02020603050405020304" pitchFamily="18" charset="0"/>
                <a:cs typeface="Times New Roman" panose="02020603050405020304" pitchFamily="18" charset="0"/>
              </a:rPr>
              <a:t>打电话；召唤</a:t>
            </a:r>
          </a:p>
        </p:txBody>
      </p:sp>
      <p:sp>
        <p:nvSpPr>
          <p:cNvPr id="47107" name="Text Box 4"/>
          <p:cNvSpPr txBox="1">
            <a:spLocks noChangeArrowheads="1"/>
          </p:cNvSpPr>
          <p:nvPr/>
        </p:nvSpPr>
        <p:spPr bwMode="auto">
          <a:xfrm>
            <a:off x="0" y="0"/>
            <a:ext cx="2508250" cy="646113"/>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600" b="1">
                <a:solidFill>
                  <a:schemeClr val="bg1"/>
                </a:solidFill>
                <a:latin typeface="Times New Roman" panose="02020603050405020304" pitchFamily="18" charset="0"/>
              </a:rPr>
              <a:t>知识链接</a:t>
            </a:r>
            <a:endParaRPr lang="en-US" altLang="zh-CN" sz="3600" b="1">
              <a:solidFill>
                <a:schemeClr val="bg1"/>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4036">
                                            <p:txEl>
                                              <p:pRg st="1" end="1"/>
                                            </p:txEl>
                                          </p:spTgt>
                                        </p:tgtEl>
                                        <p:attrNameLst>
                                          <p:attrName>style.visibility</p:attrName>
                                        </p:attrNameLst>
                                      </p:cBhvr>
                                      <p:to>
                                        <p:strVal val="visible"/>
                                      </p:to>
                                    </p:set>
                                    <p:anim calcmode="lin" valueType="num">
                                      <p:cBhvr additive="base">
                                        <p:cTn id="7" dur="500" fill="hold"/>
                                        <p:tgtEl>
                                          <p:spTgt spid="4403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03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4036">
                                            <p:txEl>
                                              <p:pRg st="2" end="2"/>
                                            </p:txEl>
                                          </p:spTgt>
                                        </p:tgtEl>
                                        <p:attrNameLst>
                                          <p:attrName>style.visibility</p:attrName>
                                        </p:attrNameLst>
                                      </p:cBhvr>
                                      <p:to>
                                        <p:strVal val="visible"/>
                                      </p:to>
                                    </p:set>
                                    <p:anim calcmode="lin" valueType="num">
                                      <p:cBhvr additive="base">
                                        <p:cTn id="13" dur="500" fill="hold"/>
                                        <p:tgtEl>
                                          <p:spTgt spid="4403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403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4036">
                                            <p:txEl>
                                              <p:pRg st="3" end="3"/>
                                            </p:txEl>
                                          </p:spTgt>
                                        </p:tgtEl>
                                        <p:attrNameLst>
                                          <p:attrName>style.visibility</p:attrName>
                                        </p:attrNameLst>
                                      </p:cBhvr>
                                      <p:to>
                                        <p:strVal val="visible"/>
                                      </p:to>
                                    </p:set>
                                    <p:anim calcmode="lin" valueType="num">
                                      <p:cBhvr additive="base">
                                        <p:cTn id="19" dur="500" fill="hold"/>
                                        <p:tgtEl>
                                          <p:spTgt spid="4403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403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4036">
                                            <p:txEl>
                                              <p:pRg st="4" end="4"/>
                                            </p:txEl>
                                          </p:spTgt>
                                        </p:tgtEl>
                                        <p:attrNameLst>
                                          <p:attrName>style.visibility</p:attrName>
                                        </p:attrNameLst>
                                      </p:cBhvr>
                                      <p:to>
                                        <p:strVal val="visible"/>
                                      </p:to>
                                    </p:set>
                                    <p:anim calcmode="lin" valueType="num">
                                      <p:cBhvr additive="base">
                                        <p:cTn id="25" dur="500" fill="hold"/>
                                        <p:tgtEl>
                                          <p:spTgt spid="4403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403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4036">
                                            <p:txEl>
                                              <p:pRg st="5" end="5"/>
                                            </p:txEl>
                                          </p:spTgt>
                                        </p:tgtEl>
                                        <p:attrNameLst>
                                          <p:attrName>style.visibility</p:attrName>
                                        </p:attrNameLst>
                                      </p:cBhvr>
                                      <p:to>
                                        <p:strVal val="visible"/>
                                      </p:to>
                                    </p:set>
                                    <p:anim calcmode="lin" valueType="num">
                                      <p:cBhvr additive="base">
                                        <p:cTn id="31" dur="500" fill="hold"/>
                                        <p:tgtEl>
                                          <p:spTgt spid="4403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403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4036">
                                            <p:txEl>
                                              <p:pRg st="6" end="6"/>
                                            </p:txEl>
                                          </p:spTgt>
                                        </p:tgtEl>
                                        <p:attrNameLst>
                                          <p:attrName>style.visibility</p:attrName>
                                        </p:attrNameLst>
                                      </p:cBhvr>
                                      <p:to>
                                        <p:strVal val="visible"/>
                                      </p:to>
                                    </p:set>
                                    <p:anim calcmode="lin" valueType="num">
                                      <p:cBhvr additive="base">
                                        <p:cTn id="37" dur="500" fill="hold"/>
                                        <p:tgtEl>
                                          <p:spTgt spid="4403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403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4036">
                                            <p:txEl>
                                              <p:pRg st="7" end="7"/>
                                            </p:txEl>
                                          </p:spTgt>
                                        </p:tgtEl>
                                        <p:attrNameLst>
                                          <p:attrName>style.visibility</p:attrName>
                                        </p:attrNameLst>
                                      </p:cBhvr>
                                      <p:to>
                                        <p:strVal val="visible"/>
                                      </p:to>
                                    </p:set>
                                    <p:anim calcmode="lin" valueType="num">
                                      <p:cBhvr additive="base">
                                        <p:cTn id="43" dur="500" fill="hold"/>
                                        <p:tgtEl>
                                          <p:spTgt spid="44036">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403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ChangeArrowheads="1"/>
          </p:cNvSpPr>
          <p:nvPr/>
        </p:nvSpPr>
        <p:spPr bwMode="auto">
          <a:xfrm>
            <a:off x="3500438" y="500063"/>
            <a:ext cx="2482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600" b="1" dirty="0">
                <a:solidFill>
                  <a:srgbClr val="CC0000"/>
                </a:solidFill>
                <a:latin typeface="Arial Black" panose="020B0A04020102020204" pitchFamily="34" charset="0"/>
              </a:rPr>
              <a:t>Exercise</a:t>
            </a:r>
            <a:r>
              <a:rPr lang="en-US" altLang="zh-CN" sz="3600" b="1" dirty="0">
                <a:solidFill>
                  <a:srgbClr val="CC0000"/>
                </a:solidFill>
                <a:latin typeface="Times New Roman" panose="02020603050405020304" pitchFamily="18" charset="0"/>
              </a:rPr>
              <a:t> </a:t>
            </a:r>
            <a:endParaRPr lang="zh-CN" altLang="en-US" sz="3600" b="1" dirty="0">
              <a:solidFill>
                <a:srgbClr val="CC0000"/>
              </a:solidFill>
              <a:latin typeface="Times New Roman" panose="02020603050405020304" pitchFamily="18" charset="0"/>
            </a:endParaRPr>
          </a:p>
        </p:txBody>
      </p:sp>
      <p:sp>
        <p:nvSpPr>
          <p:cNvPr id="48131" name="Rectangle 4"/>
          <p:cNvSpPr>
            <a:spLocks noChangeArrowheads="1"/>
          </p:cNvSpPr>
          <p:nvPr/>
        </p:nvSpPr>
        <p:spPr bwMode="auto">
          <a:xfrm>
            <a:off x="857250" y="2357438"/>
            <a:ext cx="7488238" cy="1076325"/>
          </a:xfrm>
          <a:prstGeom prst="rect">
            <a:avLst/>
          </a:prstGeom>
          <a:solidFill>
            <a:srgbClr val="CCECFF"/>
          </a:solidFill>
          <a:ln w="9525">
            <a:solidFill>
              <a:schemeClr val="hlink"/>
            </a:solidFill>
            <a:miter lim="800000"/>
          </a:ln>
        </p:spPr>
        <p:txBody>
          <a:bodyPr>
            <a:spAutoFit/>
          </a:bodyPr>
          <a:lstStyle/>
          <a:p>
            <a:pPr algn="ctr"/>
            <a:r>
              <a:rPr lang="en-US" altLang="zh-CN" sz="3200" b="1" dirty="0">
                <a:latin typeface="Times New Roman" panose="02020603050405020304" pitchFamily="18" charset="0"/>
              </a:rPr>
              <a:t>have been to     call for help       </a:t>
            </a:r>
          </a:p>
          <a:p>
            <a:pPr algn="ctr"/>
            <a:r>
              <a:rPr lang="en-US" altLang="zh-CN" sz="3200" b="1" dirty="0">
                <a:latin typeface="Times New Roman" panose="02020603050405020304" pitchFamily="18" charset="0"/>
              </a:rPr>
              <a:t>catch up with      wait for        happened to</a:t>
            </a:r>
            <a:endParaRPr lang="zh-CN" altLang="en-US" sz="3200" b="1" dirty="0">
              <a:latin typeface="Times New Roman" panose="02020603050405020304" pitchFamily="18" charset="0"/>
            </a:endParaRPr>
          </a:p>
        </p:txBody>
      </p:sp>
      <p:sp>
        <p:nvSpPr>
          <p:cNvPr id="48132" name="Text Box 5"/>
          <p:cNvSpPr txBox="1">
            <a:spLocks noChangeArrowheads="1"/>
          </p:cNvSpPr>
          <p:nvPr/>
        </p:nvSpPr>
        <p:spPr bwMode="auto">
          <a:xfrm>
            <a:off x="857250" y="1428750"/>
            <a:ext cx="76184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600" b="1" dirty="0">
                <a:latin typeface="Times New Roman" panose="02020603050405020304" pitchFamily="18" charset="0"/>
              </a:rPr>
              <a:t>Choose the proper phrases in the box.</a:t>
            </a:r>
          </a:p>
        </p:txBody>
      </p:sp>
      <p:sp>
        <p:nvSpPr>
          <p:cNvPr id="48133" name="Rectangle 6"/>
          <p:cNvSpPr>
            <a:spLocks noChangeArrowheads="1"/>
          </p:cNvSpPr>
          <p:nvPr/>
        </p:nvSpPr>
        <p:spPr bwMode="auto">
          <a:xfrm>
            <a:off x="468313" y="3644900"/>
            <a:ext cx="8137525"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en-US" altLang="zh-CN" sz="3200" b="1" dirty="0">
                <a:latin typeface="Times New Roman" panose="02020603050405020304" pitchFamily="18" charset="0"/>
              </a:rPr>
              <a:t>1.  You will have work harder to ____________ the top students in your class.</a:t>
            </a:r>
            <a:endParaRPr lang="zh-CN" altLang="en-US" sz="3200" b="1" dirty="0">
              <a:latin typeface="Times New Roman" panose="02020603050405020304" pitchFamily="18" charset="0"/>
            </a:endParaRPr>
          </a:p>
          <a:p>
            <a:pPr>
              <a:lnSpc>
                <a:spcPct val="130000"/>
              </a:lnSpc>
            </a:pPr>
            <a:r>
              <a:rPr lang="en-US" altLang="zh-CN" sz="3200" b="1" dirty="0">
                <a:latin typeface="Times New Roman" panose="02020603050405020304" pitchFamily="18" charset="0"/>
              </a:rPr>
              <a:t> 2.  I hear you ________________ Africa as a volunteer.</a:t>
            </a:r>
            <a:endParaRPr lang="zh-CN" altLang="en-US" sz="3200" b="1" dirty="0">
              <a:latin typeface="Times New Roman" panose="02020603050405020304" pitchFamily="18" charset="0"/>
            </a:endParaRPr>
          </a:p>
        </p:txBody>
      </p:sp>
      <p:sp>
        <p:nvSpPr>
          <p:cNvPr id="5" name="TextBox 4"/>
          <p:cNvSpPr txBox="1">
            <a:spLocks noChangeArrowheads="1"/>
          </p:cNvSpPr>
          <p:nvPr/>
        </p:nvSpPr>
        <p:spPr bwMode="auto">
          <a:xfrm>
            <a:off x="468313" y="4437063"/>
            <a:ext cx="25304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solidFill>
                  <a:srgbClr val="0000FF"/>
                </a:solidFill>
                <a:latin typeface="Times New Roman" panose="02020603050405020304" pitchFamily="18" charset="0"/>
              </a:rPr>
              <a:t>catch up with</a:t>
            </a:r>
            <a:endParaRPr lang="zh-CN" altLang="en-US" sz="3200" b="1">
              <a:solidFill>
                <a:srgbClr val="0000FF"/>
              </a:solidFill>
              <a:latin typeface="Times New Roman" panose="02020603050405020304" pitchFamily="18" charset="0"/>
            </a:endParaRPr>
          </a:p>
        </p:txBody>
      </p:sp>
      <p:sp>
        <p:nvSpPr>
          <p:cNvPr id="7" name="TextBox 6"/>
          <p:cNvSpPr txBox="1">
            <a:spLocks noChangeArrowheads="1"/>
          </p:cNvSpPr>
          <p:nvPr/>
        </p:nvSpPr>
        <p:spPr bwMode="auto">
          <a:xfrm>
            <a:off x="3203575" y="5013325"/>
            <a:ext cx="23510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solidFill>
                  <a:srgbClr val="0000FF"/>
                </a:solidFill>
                <a:latin typeface="Times New Roman" panose="02020603050405020304" pitchFamily="18" charset="0"/>
              </a:rPr>
              <a:t>have been to</a:t>
            </a:r>
            <a:endParaRPr lang="zh-CN" altLang="en-US" sz="3200" b="1">
              <a:solidFill>
                <a:srgbClr val="0000FF"/>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468313" y="1052513"/>
            <a:ext cx="8064500" cy="389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en-US" altLang="zh-CN" sz="3200" b="1" dirty="0">
                <a:latin typeface="Times New Roman" panose="02020603050405020304" pitchFamily="18" charset="0"/>
              </a:rPr>
              <a:t>3.  The children can’t ___________ the coming New Year.</a:t>
            </a:r>
            <a:endParaRPr lang="zh-CN" altLang="en-US" sz="3200" b="1" dirty="0">
              <a:latin typeface="Times New Roman" panose="02020603050405020304" pitchFamily="18" charset="0"/>
            </a:endParaRPr>
          </a:p>
          <a:p>
            <a:pPr>
              <a:lnSpc>
                <a:spcPct val="130000"/>
              </a:lnSpc>
            </a:pPr>
            <a:r>
              <a:rPr lang="en-US" altLang="zh-CN" sz="3200" b="1" dirty="0">
                <a:latin typeface="Times New Roman" panose="02020603050405020304" pitchFamily="18" charset="0"/>
              </a:rPr>
              <a:t> 4.  The young man had to _____________ at once on his mobile phone.</a:t>
            </a:r>
            <a:endParaRPr lang="zh-CN" altLang="en-US" sz="3200" b="1" dirty="0">
              <a:latin typeface="Times New Roman" panose="02020603050405020304" pitchFamily="18" charset="0"/>
            </a:endParaRPr>
          </a:p>
          <a:p>
            <a:pPr>
              <a:lnSpc>
                <a:spcPct val="130000"/>
              </a:lnSpc>
            </a:pPr>
            <a:r>
              <a:rPr lang="en-US" altLang="zh-CN" sz="3200" b="1" dirty="0">
                <a:latin typeface="Times New Roman" panose="02020603050405020304" pitchFamily="18" charset="0"/>
              </a:rPr>
              <a:t> 5.  The girl is missing. What’s _____________ her?</a:t>
            </a:r>
            <a:endParaRPr lang="zh-CN" altLang="en-US" sz="3200" b="1" dirty="0">
              <a:latin typeface="Times New Roman" panose="02020603050405020304" pitchFamily="18" charset="0"/>
            </a:endParaRPr>
          </a:p>
        </p:txBody>
      </p:sp>
      <p:sp>
        <p:nvSpPr>
          <p:cNvPr id="8" name="TextBox 7"/>
          <p:cNvSpPr txBox="1">
            <a:spLocks noChangeArrowheads="1"/>
          </p:cNvSpPr>
          <p:nvPr/>
        </p:nvSpPr>
        <p:spPr bwMode="auto">
          <a:xfrm>
            <a:off x="4500563" y="1125538"/>
            <a:ext cx="16557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solidFill>
                  <a:srgbClr val="0000FF"/>
                </a:solidFill>
                <a:latin typeface="Times New Roman" panose="02020603050405020304" pitchFamily="18" charset="0"/>
              </a:rPr>
              <a:t>wait for</a:t>
            </a:r>
            <a:endParaRPr lang="zh-CN" altLang="en-US" sz="3200" b="1">
              <a:solidFill>
                <a:srgbClr val="0000FF"/>
              </a:solidFill>
              <a:latin typeface="Times New Roman" panose="02020603050405020304" pitchFamily="18" charset="0"/>
            </a:endParaRPr>
          </a:p>
        </p:txBody>
      </p:sp>
      <p:sp>
        <p:nvSpPr>
          <p:cNvPr id="9" name="TextBox 8"/>
          <p:cNvSpPr txBox="1">
            <a:spLocks noChangeArrowheads="1"/>
          </p:cNvSpPr>
          <p:nvPr/>
        </p:nvSpPr>
        <p:spPr bwMode="auto">
          <a:xfrm>
            <a:off x="5219700" y="2349500"/>
            <a:ext cx="24209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solidFill>
                  <a:srgbClr val="0000FF"/>
                </a:solidFill>
                <a:latin typeface="Times New Roman" panose="02020603050405020304" pitchFamily="18" charset="0"/>
              </a:rPr>
              <a:t>call for help </a:t>
            </a:r>
            <a:endParaRPr lang="zh-CN" altLang="en-US" sz="3200" b="1">
              <a:solidFill>
                <a:srgbClr val="0000FF"/>
              </a:solidFill>
              <a:latin typeface="Times New Roman" panose="02020603050405020304" pitchFamily="18" charset="0"/>
            </a:endParaRPr>
          </a:p>
        </p:txBody>
      </p:sp>
      <p:sp>
        <p:nvSpPr>
          <p:cNvPr id="10" name="TextBox 9"/>
          <p:cNvSpPr txBox="1">
            <a:spLocks noChangeArrowheads="1"/>
          </p:cNvSpPr>
          <p:nvPr/>
        </p:nvSpPr>
        <p:spPr bwMode="auto">
          <a:xfrm>
            <a:off x="785813" y="4214813"/>
            <a:ext cx="24479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solidFill>
                  <a:srgbClr val="0000FF"/>
                </a:solidFill>
                <a:latin typeface="Times New Roman" panose="02020603050405020304" pitchFamily="18" charset="0"/>
              </a:rPr>
              <a:t>happened to</a:t>
            </a:r>
            <a:endParaRPr lang="zh-CN" altLang="en-US" sz="3200" b="1">
              <a:solidFill>
                <a:srgbClr val="0000FF"/>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9"/>
                                        </p:tgtEl>
                                        <p:attrNameLst>
                                          <p:attrName>style.visibility</p:attrName>
                                        </p:attrNameLst>
                                      </p:cBhvr>
                                      <p:to>
                                        <p:strVal val="visible"/>
                                      </p:to>
                                    </p:set>
                                    <p:anim calcmode="discrete" valueType="clr">
                                      <p:cBhvr override="childStyle">
                                        <p:cTn id="13"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9"/>
                                        </p:tgtEl>
                                        <p:attrNameLst>
                                          <p:attrName>fillcolor</p:attrName>
                                        </p:attrNameLst>
                                      </p:cBhvr>
                                      <p:tavLst>
                                        <p:tav tm="0">
                                          <p:val>
                                            <p:clrVal>
                                              <a:schemeClr val="accent2"/>
                                            </p:clrVal>
                                          </p:val>
                                        </p:tav>
                                        <p:tav tm="50000">
                                          <p:val>
                                            <p:clrVal>
                                              <a:schemeClr val="hlink"/>
                                            </p:clrVal>
                                          </p:val>
                                        </p:tav>
                                      </p:tavLst>
                                    </p:anim>
                                    <p:set>
                                      <p:cBhvr>
                                        <p:cTn id="15" dur="80"/>
                                        <p:tgtEl>
                                          <p:spTgt spid="9"/>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circle(in)">
                                      <p:cBhvr>
                                        <p:cTn id="2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4572000" y="2636838"/>
            <a:ext cx="4572000" cy="42211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46083" name="Text Box 3"/>
          <p:cNvSpPr txBox="1">
            <a:spLocks noChangeArrowheads="1"/>
          </p:cNvSpPr>
          <p:nvPr/>
        </p:nvSpPr>
        <p:spPr bwMode="auto">
          <a:xfrm>
            <a:off x="468313" y="4292600"/>
            <a:ext cx="5689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3200" b="1">
                <a:latin typeface="Times New Roman" panose="02020603050405020304" pitchFamily="18" charset="0"/>
              </a:rPr>
              <a:t>be bitten by a dog</a:t>
            </a:r>
          </a:p>
        </p:txBody>
      </p:sp>
      <p:sp>
        <p:nvSpPr>
          <p:cNvPr id="8196" name="Text Box 4"/>
          <p:cNvSpPr txBox="1">
            <a:spLocks noChangeArrowheads="1"/>
          </p:cNvSpPr>
          <p:nvPr/>
        </p:nvSpPr>
        <p:spPr bwMode="auto">
          <a:xfrm>
            <a:off x="571500" y="1285875"/>
            <a:ext cx="4071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3200" b="1">
                <a:latin typeface="Times New Roman" panose="02020603050405020304" pitchFamily="18" charset="0"/>
              </a:rPr>
              <a:t>get burnt by hot oil</a:t>
            </a:r>
          </a:p>
        </p:txBody>
      </p:sp>
      <p:pic>
        <p:nvPicPr>
          <p:cNvPr id="46086" name="Picture 6" descr="MCj02504880000[1]"/>
          <p:cNvPicPr>
            <a:picLocks noChangeAspect="1" noChangeArrowheads="1"/>
          </p:cNvPicPr>
          <p:nvPr/>
        </p:nvPicPr>
        <p:blipFill>
          <a:blip r:embed="rId2" cstate="email"/>
          <a:srcRect/>
          <a:stretch>
            <a:fillRect/>
          </a:stretch>
        </p:blipFill>
        <p:spPr bwMode="auto">
          <a:xfrm>
            <a:off x="5076825" y="1125538"/>
            <a:ext cx="3095625"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7" name="Picture 7"/>
          <p:cNvPicPr>
            <a:picLocks noChangeAspect="1" noChangeArrowheads="1"/>
          </p:cNvPicPr>
          <p:nvPr/>
        </p:nvPicPr>
        <p:blipFill>
          <a:blip r:embed="rId3"/>
          <a:srcRect/>
          <a:stretch>
            <a:fillRect/>
          </a:stretch>
        </p:blipFill>
        <p:spPr bwMode="auto">
          <a:xfrm>
            <a:off x="5003800" y="4149725"/>
            <a:ext cx="3167063" cy="244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8" name="Text Box 8"/>
          <p:cNvSpPr txBox="1">
            <a:spLocks noChangeArrowheads="1"/>
          </p:cNvSpPr>
          <p:nvPr/>
        </p:nvSpPr>
        <p:spPr bwMode="auto">
          <a:xfrm>
            <a:off x="571500" y="2000250"/>
            <a:ext cx="467995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3200" b="1">
                <a:solidFill>
                  <a:srgbClr val="0000FF"/>
                </a:solidFill>
                <a:latin typeface="Times New Roman" panose="02020603050405020304" pitchFamily="18" charset="0"/>
              </a:rPr>
              <a:t>Wash the wound with running water until the pain stops.</a:t>
            </a:r>
          </a:p>
        </p:txBody>
      </p:sp>
      <p:sp>
        <p:nvSpPr>
          <p:cNvPr id="46089" name="Text Box 9"/>
          <p:cNvSpPr txBox="1">
            <a:spLocks noChangeArrowheads="1"/>
          </p:cNvSpPr>
          <p:nvPr/>
        </p:nvSpPr>
        <p:spPr bwMode="auto">
          <a:xfrm>
            <a:off x="500063" y="5000625"/>
            <a:ext cx="44640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3200" b="1">
                <a:solidFill>
                  <a:srgbClr val="0000FF"/>
                </a:solidFill>
                <a:latin typeface="Times New Roman" panose="02020603050405020304" pitchFamily="18" charset="0"/>
              </a:rPr>
              <a:t>Ask the doctor for help.</a:t>
            </a:r>
          </a:p>
        </p:txBody>
      </p:sp>
      <p:sp>
        <p:nvSpPr>
          <p:cNvPr id="8201" name="WordArt 10"/>
          <p:cNvSpPr>
            <a:spLocks noChangeArrowheads="1" noChangeShapeType="1" noTextEdit="1"/>
          </p:cNvSpPr>
          <p:nvPr/>
        </p:nvSpPr>
        <p:spPr bwMode="auto">
          <a:xfrm>
            <a:off x="468313" y="188913"/>
            <a:ext cx="8281987" cy="8636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Wave1">
              <a:avLst>
                <a:gd name="adj1" fmla="val 9102"/>
                <a:gd name="adj2" fmla="val 0"/>
              </a:avLst>
            </a:prstTxWarp>
          </a:bodyPr>
          <a:lstStyle/>
          <a:p>
            <a:pPr algn="ctr"/>
            <a:r>
              <a:rPr lang="en-US" altLang="zh-CN" sz="3600" b="1" kern="10">
                <a:solidFill>
                  <a:srgbClr val="CC0000"/>
                </a:solidFill>
                <a:effectLst>
                  <a:outerShdw dist="53882" dir="2700000" algn="ctr" rotWithShape="0">
                    <a:srgbClr val="C0C0C0"/>
                  </a:outerShdw>
                </a:effectLst>
                <a:latin typeface="Times New Roman" panose="02020603050405020304"/>
                <a:cs typeface="Times New Roman" panose="02020603050405020304"/>
              </a:rPr>
              <a:t>What should you do if you have an accident?</a:t>
            </a:r>
            <a:endParaRPr lang="zh-CN" altLang="en-US" sz="3600" b="1" kern="10">
              <a:solidFill>
                <a:srgbClr val="CC0000"/>
              </a:solidFill>
              <a:effectLst>
                <a:outerShdw dist="53882" dir="2700000" algn="ctr" rotWithShape="0">
                  <a:srgbClr val="C0C0C0"/>
                </a:outerShdw>
              </a:effectLst>
              <a:latin typeface="Times New Roman" panose="02020603050405020304"/>
              <a:cs typeface="Times New Roman" panose="020206030504050203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6086"/>
                                        </p:tgtEl>
                                        <p:attrNameLst>
                                          <p:attrName>style.visibility</p:attrName>
                                        </p:attrNameLst>
                                      </p:cBhvr>
                                      <p:to>
                                        <p:strVal val="visible"/>
                                      </p:to>
                                    </p:set>
                                    <p:animEffect transition="in" filter="blinds(horizontal)">
                                      <p:cBhvr>
                                        <p:cTn id="7" dur="500"/>
                                        <p:tgtEl>
                                          <p:spTgt spid="4608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6088"/>
                                        </p:tgtEl>
                                        <p:attrNameLst>
                                          <p:attrName>style.visibility</p:attrName>
                                        </p:attrNameLst>
                                      </p:cBhvr>
                                      <p:to>
                                        <p:strVal val="visible"/>
                                      </p:to>
                                    </p:set>
                                    <p:animEffect transition="in" filter="blinds(horizontal)">
                                      <p:cBhvr>
                                        <p:cTn id="12" dur="500"/>
                                        <p:tgtEl>
                                          <p:spTgt spid="4608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6083"/>
                                        </p:tgtEl>
                                        <p:attrNameLst>
                                          <p:attrName>style.visibility</p:attrName>
                                        </p:attrNameLst>
                                      </p:cBhvr>
                                      <p:to>
                                        <p:strVal val="visible"/>
                                      </p:to>
                                    </p:set>
                                    <p:animEffect transition="in" filter="blinds(horizontal)">
                                      <p:cBhvr>
                                        <p:cTn id="17" dur="500"/>
                                        <p:tgtEl>
                                          <p:spTgt spid="4608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6087"/>
                                        </p:tgtEl>
                                        <p:attrNameLst>
                                          <p:attrName>style.visibility</p:attrName>
                                        </p:attrNameLst>
                                      </p:cBhvr>
                                      <p:to>
                                        <p:strVal val="visible"/>
                                      </p:to>
                                    </p:set>
                                    <p:animEffect transition="in" filter="blinds(horizontal)">
                                      <p:cBhvr>
                                        <p:cTn id="22" dur="500"/>
                                        <p:tgtEl>
                                          <p:spTgt spid="4608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6089"/>
                                        </p:tgtEl>
                                        <p:attrNameLst>
                                          <p:attrName>style.visibility</p:attrName>
                                        </p:attrNameLst>
                                      </p:cBhvr>
                                      <p:to>
                                        <p:strVal val="visible"/>
                                      </p:to>
                                    </p:set>
                                    <p:animEffect transition="in" filter="blinds(horizontal)">
                                      <p:cBhvr>
                                        <p:cTn id="27" dur="500"/>
                                        <p:tgtEl>
                                          <p:spTgt spid="460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p:bldP spid="46088" grpId="0"/>
      <p:bldP spid="4608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714375" y="571500"/>
            <a:ext cx="78501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600" b="1" dirty="0">
                <a:latin typeface="Times New Roman" panose="02020603050405020304" pitchFamily="18" charset="0"/>
              </a:rPr>
              <a:t>Fill in the blanks with the right form of the verbs given.</a:t>
            </a:r>
            <a:endParaRPr lang="zh-CN" altLang="en-US" sz="3600" b="1" dirty="0">
              <a:latin typeface="Times New Roman" panose="02020603050405020304" pitchFamily="18" charset="0"/>
            </a:endParaRPr>
          </a:p>
        </p:txBody>
      </p:sp>
      <p:sp>
        <p:nvSpPr>
          <p:cNvPr id="50179" name="Rectangle 3"/>
          <p:cNvSpPr>
            <a:spLocks noChangeArrowheads="1"/>
          </p:cNvSpPr>
          <p:nvPr/>
        </p:nvSpPr>
        <p:spPr bwMode="auto">
          <a:xfrm>
            <a:off x="468313" y="1773238"/>
            <a:ext cx="7920037"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40000"/>
              </a:lnSpc>
            </a:pPr>
            <a:r>
              <a:rPr lang="en-US" altLang="zh-CN" sz="3200" b="1" dirty="0">
                <a:latin typeface="Times New Roman" panose="02020603050405020304" pitchFamily="18" charset="0"/>
              </a:rPr>
              <a:t>1. An old woman asked him what was _________ (miss).</a:t>
            </a:r>
            <a:endParaRPr lang="zh-CN" altLang="en-US" sz="3200" b="1" dirty="0">
              <a:latin typeface="Times New Roman" panose="02020603050405020304" pitchFamily="18" charset="0"/>
            </a:endParaRPr>
          </a:p>
          <a:p>
            <a:pPr>
              <a:lnSpc>
                <a:spcPct val="140000"/>
              </a:lnSpc>
            </a:pPr>
            <a:r>
              <a:rPr lang="en-US" altLang="zh-CN" sz="3200" b="1" dirty="0">
                <a:latin typeface="Times New Roman" panose="02020603050405020304" pitchFamily="18" charset="0"/>
              </a:rPr>
              <a:t>2. Suddenly, a car stopped in front of him and he __________ (fall) off his bike.</a:t>
            </a:r>
            <a:endParaRPr lang="zh-CN" altLang="en-US" sz="3200" b="1" dirty="0">
              <a:latin typeface="Times New Roman" panose="02020603050405020304" pitchFamily="18" charset="0"/>
            </a:endParaRPr>
          </a:p>
          <a:p>
            <a:pPr>
              <a:lnSpc>
                <a:spcPct val="140000"/>
              </a:lnSpc>
            </a:pPr>
            <a:r>
              <a:rPr lang="en-US" altLang="zh-CN" sz="3200" b="1" dirty="0">
                <a:latin typeface="Times New Roman" panose="02020603050405020304" pitchFamily="18" charset="0"/>
              </a:rPr>
              <a:t>3. It’s getting late. You’d better ________ (take) a taxi to the airport.</a:t>
            </a:r>
            <a:endParaRPr lang="zh-CN" altLang="en-US" sz="3200" b="1" dirty="0">
              <a:latin typeface="Times New Roman" panose="02020603050405020304" pitchFamily="18" charset="0"/>
            </a:endParaRPr>
          </a:p>
        </p:txBody>
      </p:sp>
      <p:sp>
        <p:nvSpPr>
          <p:cNvPr id="3" name="TextBox 2"/>
          <p:cNvSpPr txBox="1">
            <a:spLocks noChangeArrowheads="1"/>
          </p:cNvSpPr>
          <p:nvPr/>
        </p:nvSpPr>
        <p:spPr bwMode="auto">
          <a:xfrm>
            <a:off x="611188" y="2565400"/>
            <a:ext cx="149383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solidFill>
                  <a:srgbClr val="0000FF"/>
                </a:solidFill>
                <a:latin typeface="Times New Roman" panose="02020603050405020304" pitchFamily="18" charset="0"/>
              </a:rPr>
              <a:t>missing</a:t>
            </a:r>
            <a:endParaRPr lang="zh-CN" altLang="en-US" sz="3200" b="1">
              <a:solidFill>
                <a:srgbClr val="0000FF"/>
              </a:solidFill>
              <a:latin typeface="Times New Roman" panose="02020603050405020304" pitchFamily="18" charset="0"/>
            </a:endParaRPr>
          </a:p>
        </p:txBody>
      </p:sp>
      <p:sp>
        <p:nvSpPr>
          <p:cNvPr id="4" name="TextBox 3"/>
          <p:cNvSpPr txBox="1">
            <a:spLocks noChangeArrowheads="1"/>
          </p:cNvSpPr>
          <p:nvPr/>
        </p:nvSpPr>
        <p:spPr bwMode="auto">
          <a:xfrm>
            <a:off x="2124075" y="4005263"/>
            <a:ext cx="7254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solidFill>
                  <a:srgbClr val="0000FF"/>
                </a:solidFill>
                <a:latin typeface="Times New Roman" panose="02020603050405020304" pitchFamily="18" charset="0"/>
              </a:rPr>
              <a:t>fell</a:t>
            </a:r>
            <a:endParaRPr lang="zh-CN" altLang="en-US" sz="3200" b="1">
              <a:solidFill>
                <a:srgbClr val="0000FF"/>
              </a:solidFill>
              <a:latin typeface="Times New Roman" panose="02020603050405020304" pitchFamily="18" charset="0"/>
            </a:endParaRPr>
          </a:p>
        </p:txBody>
      </p:sp>
      <p:sp>
        <p:nvSpPr>
          <p:cNvPr id="5" name="TextBox 4"/>
          <p:cNvSpPr txBox="1">
            <a:spLocks noChangeArrowheads="1"/>
          </p:cNvSpPr>
          <p:nvPr/>
        </p:nvSpPr>
        <p:spPr bwMode="auto">
          <a:xfrm>
            <a:off x="6156325" y="4652963"/>
            <a:ext cx="9286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solidFill>
                  <a:srgbClr val="0000FF"/>
                </a:solidFill>
                <a:latin typeface="Times New Roman" panose="02020603050405020304" pitchFamily="18" charset="0"/>
              </a:rPr>
              <a:t>take</a:t>
            </a:r>
            <a:endParaRPr lang="zh-CN" altLang="en-US" sz="3200" b="1">
              <a:solidFill>
                <a:srgbClr val="0000FF"/>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ChangeArrowheads="1"/>
          </p:cNvSpPr>
          <p:nvPr/>
        </p:nvSpPr>
        <p:spPr bwMode="auto">
          <a:xfrm>
            <a:off x="250825" y="1196975"/>
            <a:ext cx="8569325" cy="497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3200" b="1" dirty="0">
                <a:latin typeface="Times New Roman" panose="02020603050405020304" pitchFamily="18" charset="0"/>
              </a:rPr>
              <a:t>1.</a:t>
            </a:r>
            <a:r>
              <a:rPr lang="zh-CN" altLang="en-US" sz="3200" b="1" dirty="0">
                <a:latin typeface="Times New Roman" panose="02020603050405020304" pitchFamily="18" charset="0"/>
              </a:rPr>
              <a:t> 如果你落下许多课</a:t>
            </a:r>
            <a:r>
              <a:rPr lang="en-US" altLang="zh-CN" sz="3200" b="1" dirty="0">
                <a:latin typeface="Times New Roman" panose="02020603050405020304" pitchFamily="18" charset="0"/>
              </a:rPr>
              <a:t>, </a:t>
            </a:r>
            <a:r>
              <a:rPr lang="zh-CN" altLang="en-US" sz="3200" b="1" dirty="0">
                <a:latin typeface="Times New Roman" panose="02020603050405020304" pitchFamily="18" charset="0"/>
              </a:rPr>
              <a:t>就很难追上。</a:t>
            </a:r>
          </a:p>
          <a:p>
            <a:pPr>
              <a:spcBef>
                <a:spcPct val="50000"/>
              </a:spcBef>
            </a:pPr>
            <a:r>
              <a:rPr lang="en-US" altLang="zh-CN" sz="3200" b="1" dirty="0">
                <a:latin typeface="Times New Roman" panose="02020603050405020304" pitchFamily="18" charset="0"/>
              </a:rPr>
              <a:t>If you _____________ lessons, _____________</a:t>
            </a:r>
          </a:p>
          <a:p>
            <a:pPr>
              <a:spcBef>
                <a:spcPct val="50000"/>
              </a:spcBef>
            </a:pPr>
            <a:r>
              <a:rPr lang="en-US" altLang="zh-CN" sz="3200" b="1" dirty="0">
                <a:latin typeface="Times New Roman" panose="02020603050405020304" pitchFamily="18" charset="0"/>
              </a:rPr>
              <a:t>___________________.</a:t>
            </a:r>
          </a:p>
          <a:p>
            <a:pPr>
              <a:spcBef>
                <a:spcPct val="50000"/>
              </a:spcBef>
            </a:pPr>
            <a:r>
              <a:rPr lang="zh-CN" altLang="en-US" sz="3200" b="1" dirty="0">
                <a:latin typeface="Times New Roman" panose="02020603050405020304" pitchFamily="18" charset="0"/>
              </a:rPr>
              <a:t>   跑快点</a:t>
            </a:r>
            <a:r>
              <a:rPr lang="en-US" altLang="zh-CN" sz="3200" b="1" dirty="0">
                <a:latin typeface="Times New Roman" panose="02020603050405020304" pitchFamily="18" charset="0"/>
              </a:rPr>
              <a:t>, </a:t>
            </a:r>
            <a:r>
              <a:rPr lang="zh-CN" altLang="en-US" sz="3200" b="1" dirty="0">
                <a:latin typeface="Times New Roman" panose="02020603050405020304" pitchFamily="18" charset="0"/>
              </a:rPr>
              <a:t>否则你追不上他。</a:t>
            </a:r>
          </a:p>
          <a:p>
            <a:pPr>
              <a:spcBef>
                <a:spcPct val="50000"/>
              </a:spcBef>
            </a:pPr>
            <a:r>
              <a:rPr lang="en-US" altLang="zh-CN" sz="3200" b="1" dirty="0">
                <a:latin typeface="Times New Roman" panose="02020603050405020304" pitchFamily="18" charset="0"/>
              </a:rPr>
              <a:t>______________________________________</a:t>
            </a:r>
          </a:p>
          <a:p>
            <a:pPr>
              <a:spcBef>
                <a:spcPct val="50000"/>
              </a:spcBef>
            </a:pPr>
            <a:r>
              <a:rPr lang="en-US" altLang="zh-CN" sz="3200" b="1" dirty="0">
                <a:latin typeface="Times New Roman" panose="02020603050405020304" pitchFamily="18" charset="0"/>
              </a:rPr>
              <a:t>2.</a:t>
            </a:r>
            <a:r>
              <a:rPr lang="zh-CN" altLang="en-US" sz="3200" b="1" dirty="0">
                <a:latin typeface="Times New Roman" panose="02020603050405020304" pitchFamily="18" charset="0"/>
              </a:rPr>
              <a:t>别担心</a:t>
            </a:r>
            <a:r>
              <a:rPr lang="en-US" altLang="zh-CN" sz="3200" b="1" dirty="0">
                <a:latin typeface="Times New Roman" panose="02020603050405020304" pitchFamily="18" charset="0"/>
              </a:rPr>
              <a:t>, </a:t>
            </a:r>
            <a:r>
              <a:rPr lang="zh-CN" altLang="en-US" sz="3200" b="1" dirty="0">
                <a:latin typeface="Times New Roman" panose="02020603050405020304" pitchFamily="18" charset="0"/>
              </a:rPr>
              <a:t>没什么大事。</a:t>
            </a:r>
          </a:p>
          <a:p>
            <a:pPr>
              <a:spcBef>
                <a:spcPct val="50000"/>
              </a:spcBef>
            </a:pPr>
            <a:r>
              <a:rPr lang="en-US" altLang="zh-CN" sz="3200" b="1" dirty="0">
                <a:latin typeface="Times New Roman" panose="02020603050405020304" pitchFamily="18" charset="0"/>
              </a:rPr>
              <a:t>______________________________________</a:t>
            </a:r>
          </a:p>
        </p:txBody>
      </p:sp>
      <p:sp>
        <p:nvSpPr>
          <p:cNvPr id="51203" name="Text Box 4"/>
          <p:cNvSpPr txBox="1">
            <a:spLocks noChangeArrowheads="1"/>
          </p:cNvSpPr>
          <p:nvPr/>
        </p:nvSpPr>
        <p:spPr bwMode="auto">
          <a:xfrm>
            <a:off x="827088" y="404813"/>
            <a:ext cx="52260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600" b="1" dirty="0">
                <a:latin typeface="Times New Roman" panose="02020603050405020304" pitchFamily="18" charset="0"/>
              </a:rPr>
              <a:t>Translate these sentences.</a:t>
            </a:r>
          </a:p>
        </p:txBody>
      </p:sp>
      <p:sp>
        <p:nvSpPr>
          <p:cNvPr id="55301" name="Text Box 5"/>
          <p:cNvSpPr txBox="1">
            <a:spLocks noChangeArrowheads="1"/>
          </p:cNvSpPr>
          <p:nvPr/>
        </p:nvSpPr>
        <p:spPr bwMode="auto">
          <a:xfrm>
            <a:off x="1547813" y="1916113"/>
            <a:ext cx="210343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3200" b="1">
                <a:solidFill>
                  <a:srgbClr val="0000FF"/>
                </a:solidFill>
                <a:latin typeface="Times New Roman" panose="02020603050405020304" pitchFamily="18" charset="0"/>
              </a:rPr>
              <a:t>miss lots of</a:t>
            </a:r>
          </a:p>
        </p:txBody>
      </p:sp>
      <p:sp>
        <p:nvSpPr>
          <p:cNvPr id="55302" name="Text Box 6"/>
          <p:cNvSpPr txBox="1">
            <a:spLocks noChangeArrowheads="1"/>
          </p:cNvSpPr>
          <p:nvPr/>
        </p:nvSpPr>
        <p:spPr bwMode="auto">
          <a:xfrm>
            <a:off x="5724525" y="1916113"/>
            <a:ext cx="159543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3200" b="1">
                <a:solidFill>
                  <a:srgbClr val="0000FF"/>
                </a:solidFill>
                <a:latin typeface="Times New Roman" panose="02020603050405020304" pitchFamily="18" charset="0"/>
              </a:rPr>
              <a:t>it’s very</a:t>
            </a:r>
          </a:p>
        </p:txBody>
      </p:sp>
      <p:sp>
        <p:nvSpPr>
          <p:cNvPr id="55303" name="Text Box 7"/>
          <p:cNvSpPr txBox="1">
            <a:spLocks noChangeArrowheads="1"/>
          </p:cNvSpPr>
          <p:nvPr/>
        </p:nvSpPr>
        <p:spPr bwMode="auto">
          <a:xfrm>
            <a:off x="468313" y="2636838"/>
            <a:ext cx="35782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3200" b="1">
                <a:solidFill>
                  <a:srgbClr val="0000FF"/>
                </a:solidFill>
                <a:latin typeface="Times New Roman" panose="02020603050405020304" pitchFamily="18" charset="0"/>
              </a:rPr>
              <a:t>difficult to catch up</a:t>
            </a:r>
          </a:p>
        </p:txBody>
      </p:sp>
      <p:sp>
        <p:nvSpPr>
          <p:cNvPr id="55304" name="Text Box 8"/>
          <p:cNvSpPr txBox="1">
            <a:spLocks noChangeArrowheads="1"/>
          </p:cNvSpPr>
          <p:nvPr/>
        </p:nvSpPr>
        <p:spPr bwMode="auto">
          <a:xfrm>
            <a:off x="395288" y="4076700"/>
            <a:ext cx="72913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3200" b="1" dirty="0">
                <a:solidFill>
                  <a:srgbClr val="0000FF"/>
                </a:solidFill>
                <a:latin typeface="Times New Roman" panose="02020603050405020304" pitchFamily="18" charset="0"/>
              </a:rPr>
              <a:t>Run fast, or you can’t catch up with him.</a:t>
            </a:r>
          </a:p>
        </p:txBody>
      </p:sp>
      <p:sp>
        <p:nvSpPr>
          <p:cNvPr id="55305" name="Text Box 9"/>
          <p:cNvSpPr txBox="1">
            <a:spLocks noChangeArrowheads="1"/>
          </p:cNvSpPr>
          <p:nvPr/>
        </p:nvSpPr>
        <p:spPr bwMode="auto">
          <a:xfrm>
            <a:off x="396875" y="5624513"/>
            <a:ext cx="53990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3200" b="1" dirty="0">
                <a:solidFill>
                  <a:srgbClr val="0000FF"/>
                </a:solidFill>
                <a:latin typeface="Times New Roman" panose="02020603050405020304" pitchFamily="18" charset="0"/>
              </a:rPr>
              <a:t>Don’t worry! Nothing serious.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301"/>
                                        </p:tgtEl>
                                        <p:attrNameLst>
                                          <p:attrName>style.visibility</p:attrName>
                                        </p:attrNameLst>
                                      </p:cBhvr>
                                      <p:to>
                                        <p:strVal val="visible"/>
                                      </p:to>
                                    </p:set>
                                    <p:anim calcmode="lin" valueType="num">
                                      <p:cBhvr additive="base">
                                        <p:cTn id="7" dur="500" fill="hold"/>
                                        <p:tgtEl>
                                          <p:spTgt spid="55301"/>
                                        </p:tgtEl>
                                        <p:attrNameLst>
                                          <p:attrName>ppt_x</p:attrName>
                                        </p:attrNameLst>
                                      </p:cBhvr>
                                      <p:tavLst>
                                        <p:tav tm="0">
                                          <p:val>
                                            <p:strVal val="#ppt_x"/>
                                          </p:val>
                                        </p:tav>
                                        <p:tav tm="100000">
                                          <p:val>
                                            <p:strVal val="#ppt_x"/>
                                          </p:val>
                                        </p:tav>
                                      </p:tavLst>
                                    </p:anim>
                                    <p:anim calcmode="lin" valueType="num">
                                      <p:cBhvr additive="base">
                                        <p:cTn id="8" dur="500" fill="hold"/>
                                        <p:tgtEl>
                                          <p:spTgt spid="5530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5302"/>
                                        </p:tgtEl>
                                        <p:attrNameLst>
                                          <p:attrName>style.visibility</p:attrName>
                                        </p:attrNameLst>
                                      </p:cBhvr>
                                      <p:to>
                                        <p:strVal val="visible"/>
                                      </p:to>
                                    </p:set>
                                    <p:anim calcmode="lin" valueType="num">
                                      <p:cBhvr additive="base">
                                        <p:cTn id="13" dur="500" fill="hold"/>
                                        <p:tgtEl>
                                          <p:spTgt spid="55302"/>
                                        </p:tgtEl>
                                        <p:attrNameLst>
                                          <p:attrName>ppt_x</p:attrName>
                                        </p:attrNameLst>
                                      </p:cBhvr>
                                      <p:tavLst>
                                        <p:tav tm="0">
                                          <p:val>
                                            <p:strVal val="#ppt_x"/>
                                          </p:val>
                                        </p:tav>
                                        <p:tav tm="100000">
                                          <p:val>
                                            <p:strVal val="#ppt_x"/>
                                          </p:val>
                                        </p:tav>
                                      </p:tavLst>
                                    </p:anim>
                                    <p:anim calcmode="lin" valueType="num">
                                      <p:cBhvr additive="base">
                                        <p:cTn id="14" dur="500" fill="hold"/>
                                        <p:tgtEl>
                                          <p:spTgt spid="5530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5303"/>
                                        </p:tgtEl>
                                        <p:attrNameLst>
                                          <p:attrName>style.visibility</p:attrName>
                                        </p:attrNameLst>
                                      </p:cBhvr>
                                      <p:to>
                                        <p:strVal val="visible"/>
                                      </p:to>
                                    </p:set>
                                    <p:anim calcmode="lin" valueType="num">
                                      <p:cBhvr additive="base">
                                        <p:cTn id="19" dur="500" fill="hold"/>
                                        <p:tgtEl>
                                          <p:spTgt spid="55303"/>
                                        </p:tgtEl>
                                        <p:attrNameLst>
                                          <p:attrName>ppt_x</p:attrName>
                                        </p:attrNameLst>
                                      </p:cBhvr>
                                      <p:tavLst>
                                        <p:tav tm="0">
                                          <p:val>
                                            <p:strVal val="#ppt_x"/>
                                          </p:val>
                                        </p:tav>
                                        <p:tav tm="100000">
                                          <p:val>
                                            <p:strVal val="#ppt_x"/>
                                          </p:val>
                                        </p:tav>
                                      </p:tavLst>
                                    </p:anim>
                                    <p:anim calcmode="lin" valueType="num">
                                      <p:cBhvr additive="base">
                                        <p:cTn id="20" dur="500" fill="hold"/>
                                        <p:tgtEl>
                                          <p:spTgt spid="5530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5304"/>
                                        </p:tgtEl>
                                        <p:attrNameLst>
                                          <p:attrName>style.visibility</p:attrName>
                                        </p:attrNameLst>
                                      </p:cBhvr>
                                      <p:to>
                                        <p:strVal val="visible"/>
                                      </p:to>
                                    </p:set>
                                    <p:anim calcmode="lin" valueType="num">
                                      <p:cBhvr additive="base">
                                        <p:cTn id="25" dur="500" fill="hold"/>
                                        <p:tgtEl>
                                          <p:spTgt spid="55304"/>
                                        </p:tgtEl>
                                        <p:attrNameLst>
                                          <p:attrName>ppt_x</p:attrName>
                                        </p:attrNameLst>
                                      </p:cBhvr>
                                      <p:tavLst>
                                        <p:tav tm="0">
                                          <p:val>
                                            <p:strVal val="#ppt_x"/>
                                          </p:val>
                                        </p:tav>
                                        <p:tav tm="100000">
                                          <p:val>
                                            <p:strVal val="#ppt_x"/>
                                          </p:val>
                                        </p:tav>
                                      </p:tavLst>
                                    </p:anim>
                                    <p:anim calcmode="lin" valueType="num">
                                      <p:cBhvr additive="base">
                                        <p:cTn id="26" dur="500" fill="hold"/>
                                        <p:tgtEl>
                                          <p:spTgt spid="5530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5305"/>
                                        </p:tgtEl>
                                        <p:attrNameLst>
                                          <p:attrName>style.visibility</p:attrName>
                                        </p:attrNameLst>
                                      </p:cBhvr>
                                      <p:to>
                                        <p:strVal val="visible"/>
                                      </p:to>
                                    </p:set>
                                    <p:anim calcmode="lin" valueType="num">
                                      <p:cBhvr additive="base">
                                        <p:cTn id="31" dur="500" fill="hold"/>
                                        <p:tgtEl>
                                          <p:spTgt spid="55305"/>
                                        </p:tgtEl>
                                        <p:attrNameLst>
                                          <p:attrName>ppt_x</p:attrName>
                                        </p:attrNameLst>
                                      </p:cBhvr>
                                      <p:tavLst>
                                        <p:tav tm="0">
                                          <p:val>
                                            <p:strVal val="#ppt_x"/>
                                          </p:val>
                                        </p:tav>
                                        <p:tav tm="100000">
                                          <p:val>
                                            <p:strVal val="#ppt_x"/>
                                          </p:val>
                                        </p:tav>
                                      </p:tavLst>
                                    </p:anim>
                                    <p:anim calcmode="lin" valueType="num">
                                      <p:cBhvr additive="base">
                                        <p:cTn id="32" dur="500" fill="hold"/>
                                        <p:tgtEl>
                                          <p:spTgt spid="553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1" grpId="0"/>
      <p:bldP spid="55302" grpId="0"/>
      <p:bldP spid="55303" grpId="0"/>
      <p:bldP spid="55304" grpId="0"/>
      <p:bldP spid="5530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ChangeArrowheads="1"/>
          </p:cNvSpPr>
          <p:nvPr/>
        </p:nvSpPr>
        <p:spPr bwMode="auto">
          <a:xfrm>
            <a:off x="539750" y="404813"/>
            <a:ext cx="8208963" cy="179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3200" b="1" dirty="0">
                <a:latin typeface="Times New Roman" panose="02020603050405020304" pitchFamily="18" charset="0"/>
              </a:rPr>
              <a:t>3. </a:t>
            </a:r>
            <a:r>
              <a:rPr lang="zh-CN" altLang="en-US" sz="3200" b="1" dirty="0">
                <a:latin typeface="Times New Roman" panose="02020603050405020304" pitchFamily="18" charset="0"/>
              </a:rPr>
              <a:t>她出差时我将照看她的孩子。</a:t>
            </a:r>
          </a:p>
          <a:p>
            <a:pPr>
              <a:spcBef>
                <a:spcPct val="50000"/>
              </a:spcBef>
            </a:pPr>
            <a:r>
              <a:rPr lang="en-US" altLang="zh-CN" sz="3200" b="1" dirty="0">
                <a:latin typeface="Times New Roman" panose="02020603050405020304" pitchFamily="18" charset="0"/>
              </a:rPr>
              <a:t>I will ___________ her child when she is on a business trip.</a:t>
            </a:r>
          </a:p>
        </p:txBody>
      </p:sp>
      <p:sp>
        <p:nvSpPr>
          <p:cNvPr id="56325" name="Rectangle 5"/>
          <p:cNvSpPr>
            <a:spLocks noChangeArrowheads="1"/>
          </p:cNvSpPr>
          <p:nvPr/>
        </p:nvSpPr>
        <p:spPr bwMode="auto">
          <a:xfrm>
            <a:off x="1692275" y="1125538"/>
            <a:ext cx="186531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b="1">
                <a:solidFill>
                  <a:srgbClr val="0000FF"/>
                </a:solidFill>
                <a:latin typeface="Times New Roman" panose="02020603050405020304" pitchFamily="18" charset="0"/>
              </a:rPr>
              <a:t>look after</a:t>
            </a:r>
            <a:endParaRPr lang="zh-CN" altLang="en-US" sz="3200" b="1">
              <a:solidFill>
                <a:srgbClr val="0000FF"/>
              </a:solidFill>
              <a:latin typeface="Times New Roman" panose="02020603050405020304" pitchFamily="18" charset="0"/>
            </a:endParaRPr>
          </a:p>
        </p:txBody>
      </p:sp>
      <p:sp>
        <p:nvSpPr>
          <p:cNvPr id="52228" name="Rectangle 7"/>
          <p:cNvSpPr>
            <a:spLocks noChangeArrowheads="1"/>
          </p:cNvSpPr>
          <p:nvPr/>
        </p:nvSpPr>
        <p:spPr bwMode="auto">
          <a:xfrm>
            <a:off x="539750" y="2636838"/>
            <a:ext cx="8064500" cy="277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3200" b="1" dirty="0">
                <a:latin typeface="Times New Roman" panose="02020603050405020304" pitchFamily="18" charset="0"/>
              </a:rPr>
              <a:t>4. </a:t>
            </a:r>
            <a:r>
              <a:rPr lang="zh-CN" altLang="en-US" sz="3200" b="1" dirty="0">
                <a:latin typeface="Times New Roman" panose="02020603050405020304" pitchFamily="18" charset="0"/>
              </a:rPr>
              <a:t>他坐下来要了一些啤酒。</a:t>
            </a:r>
            <a:r>
              <a:rPr lang="en-US" altLang="zh-CN" sz="3200" b="1" dirty="0">
                <a:latin typeface="Times New Roman" panose="02020603050405020304" pitchFamily="18" charset="0"/>
              </a:rPr>
              <a:t> </a:t>
            </a:r>
          </a:p>
          <a:p>
            <a:pPr>
              <a:spcBef>
                <a:spcPct val="50000"/>
              </a:spcBef>
            </a:pPr>
            <a:r>
              <a:rPr lang="en-US" altLang="zh-CN" sz="3200" b="1" dirty="0">
                <a:latin typeface="Times New Roman" panose="02020603050405020304" pitchFamily="18" charset="0"/>
              </a:rPr>
              <a:t>He sat down and __________ some beer.</a:t>
            </a:r>
          </a:p>
          <a:p>
            <a:pPr>
              <a:spcBef>
                <a:spcPct val="50000"/>
              </a:spcBef>
            </a:pPr>
            <a:r>
              <a:rPr lang="zh-CN" altLang="en-US" sz="3200" b="1" dirty="0">
                <a:latin typeface="Times New Roman" panose="02020603050405020304" pitchFamily="18" charset="0"/>
              </a:rPr>
              <a:t>  假如碰到问题，请给我打电话。</a:t>
            </a:r>
            <a:r>
              <a:rPr lang="en-US" altLang="zh-CN" sz="3200" b="1" dirty="0">
                <a:latin typeface="Times New Roman" panose="02020603050405020304" pitchFamily="18" charset="0"/>
              </a:rPr>
              <a:t> </a:t>
            </a:r>
          </a:p>
          <a:p>
            <a:pPr>
              <a:spcBef>
                <a:spcPct val="50000"/>
              </a:spcBef>
            </a:pPr>
            <a:r>
              <a:rPr lang="en-US" altLang="zh-CN" sz="3200" b="1" dirty="0">
                <a:latin typeface="Times New Roman" panose="02020603050405020304" pitchFamily="18" charset="0"/>
              </a:rPr>
              <a:t>Please ______ me if you have problems</a:t>
            </a:r>
            <a:r>
              <a:rPr lang="en-US" altLang="zh-CN" sz="3200" b="1" dirty="0" smtClean="0">
                <a:latin typeface="Times New Roman" panose="02020603050405020304" pitchFamily="18" charset="0"/>
              </a:rPr>
              <a:t>. </a:t>
            </a:r>
            <a:endParaRPr lang="zh-CN" altLang="en-US" sz="3200" b="1" dirty="0">
              <a:latin typeface="Times New Roman" panose="02020603050405020304" pitchFamily="18" charset="0"/>
            </a:endParaRPr>
          </a:p>
        </p:txBody>
      </p:sp>
      <p:sp>
        <p:nvSpPr>
          <p:cNvPr id="56329" name="Rectangle 9"/>
          <p:cNvSpPr>
            <a:spLocks noChangeArrowheads="1"/>
          </p:cNvSpPr>
          <p:nvPr/>
        </p:nvSpPr>
        <p:spPr bwMode="auto">
          <a:xfrm>
            <a:off x="3708400" y="3357563"/>
            <a:ext cx="182086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b="1">
                <a:solidFill>
                  <a:srgbClr val="0000FF"/>
                </a:solidFill>
                <a:latin typeface="Times New Roman" panose="02020603050405020304" pitchFamily="18" charset="0"/>
              </a:rPr>
              <a:t>called for</a:t>
            </a:r>
            <a:endParaRPr lang="zh-CN" altLang="en-US" sz="3200" b="1">
              <a:solidFill>
                <a:srgbClr val="0000FF"/>
              </a:solidFill>
              <a:latin typeface="Times New Roman" panose="02020603050405020304" pitchFamily="18" charset="0"/>
            </a:endParaRPr>
          </a:p>
        </p:txBody>
      </p:sp>
      <p:sp>
        <p:nvSpPr>
          <p:cNvPr id="56331" name="Rectangle 11"/>
          <p:cNvSpPr>
            <a:spLocks noChangeArrowheads="1"/>
          </p:cNvSpPr>
          <p:nvPr/>
        </p:nvSpPr>
        <p:spPr bwMode="auto">
          <a:xfrm>
            <a:off x="1979613" y="4797425"/>
            <a:ext cx="793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b="1">
                <a:solidFill>
                  <a:srgbClr val="0000FF"/>
                </a:solidFill>
                <a:latin typeface="Times New Roman" panose="02020603050405020304" pitchFamily="18" charset="0"/>
              </a:rPr>
              <a:t>call</a:t>
            </a:r>
            <a:endParaRPr lang="zh-CN" altLang="en-US" sz="3200" b="1">
              <a:solidFill>
                <a:srgbClr val="0000FF"/>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56325"/>
                                        </p:tgtEl>
                                        <p:attrNameLst>
                                          <p:attrName>style.visibility</p:attrName>
                                        </p:attrNameLst>
                                      </p:cBhvr>
                                      <p:to>
                                        <p:strVal val="visible"/>
                                      </p:to>
                                    </p:set>
                                    <p:anim from="(-#ppt_w/2)" to="(#ppt_x)" calcmode="lin" valueType="num">
                                      <p:cBhvr>
                                        <p:cTn id="7" dur="600" fill="hold">
                                          <p:stCondLst>
                                            <p:cond delay="0"/>
                                          </p:stCondLst>
                                        </p:cTn>
                                        <p:tgtEl>
                                          <p:spTgt spid="56325"/>
                                        </p:tgtEl>
                                        <p:attrNameLst>
                                          <p:attrName>ppt_x</p:attrName>
                                        </p:attrNameLst>
                                      </p:cBhvr>
                                    </p:anim>
                                    <p:anim from="0" to="-1.0" calcmode="lin" valueType="num">
                                      <p:cBhvr>
                                        <p:cTn id="8" dur="200" decel="50000" autoRev="1" fill="hold">
                                          <p:stCondLst>
                                            <p:cond delay="600"/>
                                          </p:stCondLst>
                                        </p:cTn>
                                        <p:tgtEl>
                                          <p:spTgt spid="56325"/>
                                        </p:tgtEl>
                                        <p:attrNameLst>
                                          <p:attrName>xshear</p:attrName>
                                        </p:attrNameLst>
                                      </p:cBhvr>
                                    </p:anim>
                                    <p:animScale>
                                      <p:cBhvr>
                                        <p:cTn id="9" dur="200" decel="100000" autoRev="1" fill="hold">
                                          <p:stCondLst>
                                            <p:cond delay="600"/>
                                          </p:stCondLst>
                                        </p:cTn>
                                        <p:tgtEl>
                                          <p:spTgt spid="56325"/>
                                        </p:tgtEl>
                                      </p:cBhvr>
                                      <p:from x="100000" y="100000"/>
                                      <p:to x="80000" y="100000"/>
                                    </p:animScale>
                                    <p:anim by="(#ppt_h/3+#ppt_w*0.1)" calcmode="lin" valueType="num">
                                      <p:cBhvr additive="sum">
                                        <p:cTn id="10" dur="200" decel="100000" autoRev="1" fill="hold">
                                          <p:stCondLst>
                                            <p:cond delay="600"/>
                                          </p:stCondLst>
                                        </p:cTn>
                                        <p:tgtEl>
                                          <p:spTgt spid="56325"/>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54" presetClass="entr" presetSubtype="0" accel="100000" fill="hold" grpId="0" nodeType="clickEffect">
                                  <p:stCondLst>
                                    <p:cond delay="0"/>
                                  </p:stCondLst>
                                  <p:childTnLst>
                                    <p:set>
                                      <p:cBhvr>
                                        <p:cTn id="14" dur="1" fill="hold">
                                          <p:stCondLst>
                                            <p:cond delay="0"/>
                                          </p:stCondLst>
                                        </p:cTn>
                                        <p:tgtEl>
                                          <p:spTgt spid="56329"/>
                                        </p:tgtEl>
                                        <p:attrNameLst>
                                          <p:attrName>style.visibility</p:attrName>
                                        </p:attrNameLst>
                                      </p:cBhvr>
                                      <p:to>
                                        <p:strVal val="visible"/>
                                      </p:to>
                                    </p:set>
                                    <p:anim calcmode="lin" valueType="num">
                                      <p:cBhvr>
                                        <p:cTn id="15" dur="500" fill="hold"/>
                                        <p:tgtEl>
                                          <p:spTgt spid="56329"/>
                                        </p:tgtEl>
                                        <p:attrNameLst>
                                          <p:attrName>ppt_w</p:attrName>
                                        </p:attrNameLst>
                                      </p:cBhvr>
                                      <p:tavLst>
                                        <p:tav tm="0">
                                          <p:val>
                                            <p:strVal val="#ppt_w*0.05"/>
                                          </p:val>
                                        </p:tav>
                                        <p:tav tm="100000">
                                          <p:val>
                                            <p:strVal val="#ppt_w"/>
                                          </p:val>
                                        </p:tav>
                                      </p:tavLst>
                                    </p:anim>
                                    <p:anim calcmode="lin" valueType="num">
                                      <p:cBhvr>
                                        <p:cTn id="16" dur="500" fill="hold"/>
                                        <p:tgtEl>
                                          <p:spTgt spid="56329"/>
                                        </p:tgtEl>
                                        <p:attrNameLst>
                                          <p:attrName>ppt_h</p:attrName>
                                        </p:attrNameLst>
                                      </p:cBhvr>
                                      <p:tavLst>
                                        <p:tav tm="0">
                                          <p:val>
                                            <p:strVal val="#ppt_h"/>
                                          </p:val>
                                        </p:tav>
                                        <p:tav tm="100000">
                                          <p:val>
                                            <p:strVal val="#ppt_h"/>
                                          </p:val>
                                        </p:tav>
                                      </p:tavLst>
                                    </p:anim>
                                    <p:anim calcmode="lin" valueType="num">
                                      <p:cBhvr>
                                        <p:cTn id="17" dur="500" fill="hold"/>
                                        <p:tgtEl>
                                          <p:spTgt spid="56329"/>
                                        </p:tgtEl>
                                        <p:attrNameLst>
                                          <p:attrName>ppt_x</p:attrName>
                                        </p:attrNameLst>
                                      </p:cBhvr>
                                      <p:tavLst>
                                        <p:tav tm="0">
                                          <p:val>
                                            <p:strVal val="#ppt_x-.2"/>
                                          </p:val>
                                        </p:tav>
                                        <p:tav tm="100000">
                                          <p:val>
                                            <p:strVal val="#ppt_x"/>
                                          </p:val>
                                        </p:tav>
                                      </p:tavLst>
                                    </p:anim>
                                    <p:anim calcmode="lin" valueType="num">
                                      <p:cBhvr>
                                        <p:cTn id="18" dur="500" fill="hold"/>
                                        <p:tgtEl>
                                          <p:spTgt spid="56329"/>
                                        </p:tgtEl>
                                        <p:attrNameLst>
                                          <p:attrName>ppt_y</p:attrName>
                                        </p:attrNameLst>
                                      </p:cBhvr>
                                      <p:tavLst>
                                        <p:tav tm="0">
                                          <p:val>
                                            <p:strVal val="#ppt_y"/>
                                          </p:val>
                                        </p:tav>
                                        <p:tav tm="100000">
                                          <p:val>
                                            <p:strVal val="#ppt_y"/>
                                          </p:val>
                                        </p:tav>
                                      </p:tavLst>
                                    </p:anim>
                                    <p:animEffect transition="in" filter="fade">
                                      <p:cBhvr>
                                        <p:cTn id="19" dur="500"/>
                                        <p:tgtEl>
                                          <p:spTgt spid="56329"/>
                                        </p:tgtEl>
                                      </p:cBhvr>
                                    </p:animEffect>
                                  </p:childTnLst>
                                </p:cTn>
                              </p:par>
                            </p:childTnLst>
                          </p:cTn>
                        </p:par>
                      </p:childTnLst>
                    </p:cTn>
                  </p:par>
                  <p:par>
                    <p:cTn id="20" fill="hold">
                      <p:stCondLst>
                        <p:cond delay="indefinite"/>
                      </p:stCondLst>
                      <p:childTnLst>
                        <p:par>
                          <p:cTn id="21" fill="hold">
                            <p:stCondLst>
                              <p:cond delay="0"/>
                            </p:stCondLst>
                            <p:childTnLst>
                              <p:par>
                                <p:cTn id="22" presetID="15" presetClass="entr" presetSubtype="0" fill="hold" grpId="0" nodeType="clickEffect">
                                  <p:stCondLst>
                                    <p:cond delay="0"/>
                                  </p:stCondLst>
                                  <p:childTnLst>
                                    <p:set>
                                      <p:cBhvr>
                                        <p:cTn id="23" dur="1" fill="hold">
                                          <p:stCondLst>
                                            <p:cond delay="0"/>
                                          </p:stCondLst>
                                        </p:cTn>
                                        <p:tgtEl>
                                          <p:spTgt spid="56331"/>
                                        </p:tgtEl>
                                        <p:attrNameLst>
                                          <p:attrName>style.visibility</p:attrName>
                                        </p:attrNameLst>
                                      </p:cBhvr>
                                      <p:to>
                                        <p:strVal val="visible"/>
                                      </p:to>
                                    </p:set>
                                    <p:anim calcmode="lin" valueType="num">
                                      <p:cBhvr>
                                        <p:cTn id="24" dur="1000" fill="hold"/>
                                        <p:tgtEl>
                                          <p:spTgt spid="56331"/>
                                        </p:tgtEl>
                                        <p:attrNameLst>
                                          <p:attrName>ppt_w</p:attrName>
                                        </p:attrNameLst>
                                      </p:cBhvr>
                                      <p:tavLst>
                                        <p:tav tm="0">
                                          <p:val>
                                            <p:fltVal val="0"/>
                                          </p:val>
                                        </p:tav>
                                        <p:tav tm="100000">
                                          <p:val>
                                            <p:strVal val="#ppt_w"/>
                                          </p:val>
                                        </p:tav>
                                      </p:tavLst>
                                    </p:anim>
                                    <p:anim calcmode="lin" valueType="num">
                                      <p:cBhvr>
                                        <p:cTn id="25" dur="1000" fill="hold"/>
                                        <p:tgtEl>
                                          <p:spTgt spid="56331"/>
                                        </p:tgtEl>
                                        <p:attrNameLst>
                                          <p:attrName>ppt_h</p:attrName>
                                        </p:attrNameLst>
                                      </p:cBhvr>
                                      <p:tavLst>
                                        <p:tav tm="0">
                                          <p:val>
                                            <p:fltVal val="0"/>
                                          </p:val>
                                        </p:tav>
                                        <p:tav tm="100000">
                                          <p:val>
                                            <p:strVal val="#ppt_h"/>
                                          </p:val>
                                        </p:tav>
                                      </p:tavLst>
                                    </p:anim>
                                    <p:anim calcmode="lin" valueType="num">
                                      <p:cBhvr>
                                        <p:cTn id="26" dur="1000" fill="hold"/>
                                        <p:tgtEl>
                                          <p:spTgt spid="56331"/>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5633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5" grpId="0"/>
      <p:bldP spid="56329" grpId="0"/>
      <p:bldP spid="563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10" name="Picture 6" descr="nt"/>
          <p:cNvPicPr>
            <a:picLocks noChangeAspect="1" noChangeArrowheads="1"/>
          </p:cNvPicPr>
          <p:nvPr/>
        </p:nvPicPr>
        <p:blipFill>
          <a:blip r:embed="rId3"/>
          <a:srcRect/>
          <a:stretch>
            <a:fillRect/>
          </a:stretch>
        </p:blipFill>
        <p:spPr bwMode="auto">
          <a:xfrm>
            <a:off x="5334000" y="2357438"/>
            <a:ext cx="3810000"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3"/>
          <p:cNvSpPr txBox="1">
            <a:spLocks noChangeArrowheads="1"/>
          </p:cNvSpPr>
          <p:nvPr/>
        </p:nvSpPr>
        <p:spPr bwMode="auto">
          <a:xfrm>
            <a:off x="785813" y="1214438"/>
            <a:ext cx="60499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3200" b="1">
                <a:latin typeface="Times New Roman" panose="02020603050405020304" pitchFamily="18" charset="0"/>
              </a:rPr>
              <a:t>be trapped in a building on fire</a:t>
            </a:r>
          </a:p>
        </p:txBody>
      </p:sp>
      <p:pic>
        <p:nvPicPr>
          <p:cNvPr id="47109" name="Picture 5" descr="nt"/>
          <p:cNvPicPr>
            <a:picLocks noChangeAspect="1" noChangeArrowheads="1"/>
          </p:cNvPicPr>
          <p:nvPr/>
        </p:nvPicPr>
        <p:blipFill>
          <a:blip r:embed="rId4" cstate="email">
            <a:clrChange>
              <a:clrFrom>
                <a:srgbClr val="FFFFFF"/>
              </a:clrFrom>
              <a:clrTo>
                <a:srgbClr val="FFFFFF">
                  <a:alpha val="0"/>
                </a:srgbClr>
              </a:clrTo>
            </a:clrChange>
          </a:blip>
          <a:srcRect/>
          <a:stretch>
            <a:fillRect/>
          </a:stretch>
        </p:blipFill>
        <p:spPr bwMode="auto">
          <a:xfrm>
            <a:off x="1071563" y="4214813"/>
            <a:ext cx="3563937" cy="211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1" name="Text Box 7"/>
          <p:cNvSpPr txBox="1">
            <a:spLocks noChangeArrowheads="1"/>
          </p:cNvSpPr>
          <p:nvPr/>
        </p:nvSpPr>
        <p:spPr bwMode="auto">
          <a:xfrm>
            <a:off x="857250" y="1857375"/>
            <a:ext cx="6878638"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80000"/>
              </a:lnSpc>
              <a:spcBef>
                <a:spcPct val="50000"/>
              </a:spcBef>
            </a:pPr>
            <a:r>
              <a:rPr kumimoji="1" lang="en-US" altLang="zh-CN" sz="3200" b="1" dirty="0">
                <a:solidFill>
                  <a:srgbClr val="0000FF"/>
                </a:solidFill>
                <a:latin typeface="Times New Roman" panose="02020603050405020304" pitchFamily="18" charset="0"/>
              </a:rPr>
              <a:t>Cover the nose and the mouth with a wet handkerchief.</a:t>
            </a:r>
          </a:p>
          <a:p>
            <a:pPr eaLnBrk="1" hangingPunct="1">
              <a:lnSpc>
                <a:spcPct val="80000"/>
              </a:lnSpc>
              <a:spcBef>
                <a:spcPct val="50000"/>
              </a:spcBef>
            </a:pPr>
            <a:r>
              <a:rPr kumimoji="1" lang="en-US" altLang="zh-CN" sz="3200" b="1" dirty="0">
                <a:solidFill>
                  <a:srgbClr val="0000FF"/>
                </a:solidFill>
                <a:latin typeface="Times New Roman" panose="02020603050405020304" pitchFamily="18" charset="0"/>
              </a:rPr>
              <a:t>Keep down to the ground.     </a:t>
            </a:r>
          </a:p>
          <a:p>
            <a:pPr eaLnBrk="1" hangingPunct="1">
              <a:lnSpc>
                <a:spcPct val="80000"/>
              </a:lnSpc>
              <a:spcBef>
                <a:spcPct val="50000"/>
              </a:spcBef>
            </a:pPr>
            <a:r>
              <a:rPr kumimoji="1" lang="en-US" altLang="zh-CN" sz="3200" b="1" dirty="0">
                <a:solidFill>
                  <a:srgbClr val="0000FF"/>
                </a:solidFill>
                <a:latin typeface="Times New Roman" panose="02020603050405020304" pitchFamily="18" charset="0"/>
              </a:rPr>
              <a:t>Don’t use a lift.</a:t>
            </a:r>
          </a:p>
        </p:txBody>
      </p:sp>
      <p:sp>
        <p:nvSpPr>
          <p:cNvPr id="9222" name="WordArt 8"/>
          <p:cNvSpPr>
            <a:spLocks noChangeArrowheads="1" noChangeShapeType="1" noTextEdit="1"/>
          </p:cNvSpPr>
          <p:nvPr/>
        </p:nvSpPr>
        <p:spPr bwMode="auto">
          <a:xfrm>
            <a:off x="468313" y="188913"/>
            <a:ext cx="8318500" cy="95408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Wave1">
              <a:avLst>
                <a:gd name="adj1" fmla="val 9102"/>
                <a:gd name="adj2" fmla="val 0"/>
              </a:avLst>
            </a:prstTxWarp>
          </a:bodyPr>
          <a:lstStyle/>
          <a:p>
            <a:pPr algn="ctr"/>
            <a:r>
              <a:rPr lang="en-US" altLang="zh-CN" sz="3600" b="1" kern="10">
                <a:solidFill>
                  <a:srgbClr val="CC0000"/>
                </a:solidFill>
                <a:effectLst>
                  <a:outerShdw dist="53882" dir="2700000" algn="ctr" rotWithShape="0">
                    <a:srgbClr val="C0C0C0"/>
                  </a:outerShdw>
                </a:effectLst>
                <a:latin typeface="Times New Roman" panose="02020603050405020304"/>
                <a:cs typeface="Times New Roman" panose="02020603050405020304"/>
              </a:rPr>
              <a:t>What should you do if you have an accident?</a:t>
            </a:r>
            <a:endParaRPr lang="zh-CN" altLang="en-US" sz="3600" b="1" kern="10">
              <a:solidFill>
                <a:srgbClr val="CC0000"/>
              </a:solidFill>
              <a:effectLst>
                <a:outerShdw dist="53882" dir="2700000" algn="ctr" rotWithShape="0">
                  <a:srgbClr val="C0C0C0"/>
                </a:outerShdw>
              </a:effectLst>
              <a:latin typeface="Times New Roman" panose="02020603050405020304"/>
              <a:cs typeface="Times New Roman" panose="020206030504050203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7109"/>
                                        </p:tgtEl>
                                        <p:attrNameLst>
                                          <p:attrName>style.visibility</p:attrName>
                                        </p:attrNameLst>
                                      </p:cBhvr>
                                      <p:to>
                                        <p:strVal val="visible"/>
                                      </p:to>
                                    </p:set>
                                    <p:animEffect transition="in" filter="blinds(horizontal)">
                                      <p:cBhvr>
                                        <p:cTn id="7" dur="500"/>
                                        <p:tgtEl>
                                          <p:spTgt spid="47109"/>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47110"/>
                                        </p:tgtEl>
                                        <p:attrNameLst>
                                          <p:attrName>style.visibility</p:attrName>
                                        </p:attrNameLst>
                                      </p:cBhvr>
                                      <p:to>
                                        <p:strVal val="visible"/>
                                      </p:to>
                                    </p:set>
                                    <p:animEffect transition="in" filter="blinds(horizontal)">
                                      <p:cBhvr>
                                        <p:cTn id="11" dur="500"/>
                                        <p:tgtEl>
                                          <p:spTgt spid="47110"/>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47111">
                                            <p:txEl>
                                              <p:pRg st="0" end="0"/>
                                            </p:txEl>
                                          </p:spTgt>
                                        </p:tgtEl>
                                        <p:attrNameLst>
                                          <p:attrName>style.visibility</p:attrName>
                                        </p:attrNameLst>
                                      </p:cBhvr>
                                      <p:to>
                                        <p:strVal val="visible"/>
                                      </p:to>
                                    </p:set>
                                    <p:animEffect transition="in" filter="blinds(horizontal)">
                                      <p:cBhvr>
                                        <p:cTn id="16" dur="500"/>
                                        <p:tgtEl>
                                          <p:spTgt spid="4711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47111">
                                            <p:txEl>
                                              <p:pRg st="1" end="1"/>
                                            </p:txEl>
                                          </p:spTgt>
                                        </p:tgtEl>
                                        <p:attrNameLst>
                                          <p:attrName>style.visibility</p:attrName>
                                        </p:attrNameLst>
                                      </p:cBhvr>
                                      <p:to>
                                        <p:strVal val="visible"/>
                                      </p:to>
                                    </p:set>
                                    <p:animEffect transition="in" filter="blinds(horizontal)">
                                      <p:cBhvr>
                                        <p:cTn id="21" dur="500"/>
                                        <p:tgtEl>
                                          <p:spTgt spid="47111">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47111">
                                            <p:txEl>
                                              <p:pRg st="2" end="2"/>
                                            </p:txEl>
                                          </p:spTgt>
                                        </p:tgtEl>
                                        <p:attrNameLst>
                                          <p:attrName>style.visibility</p:attrName>
                                        </p:attrNameLst>
                                      </p:cBhvr>
                                      <p:to>
                                        <p:strVal val="visible"/>
                                      </p:to>
                                    </p:set>
                                    <p:animEffect transition="in" filter="blinds(horizontal)">
                                      <p:cBhvr>
                                        <p:cTn id="26" dur="500"/>
                                        <p:tgtEl>
                                          <p:spTgt spid="471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矩形 4"/>
          <p:cNvSpPr>
            <a:spLocks noChangeArrowheads="1"/>
          </p:cNvSpPr>
          <p:nvPr/>
        </p:nvSpPr>
        <p:spPr bwMode="auto">
          <a:xfrm>
            <a:off x="1285875" y="785813"/>
            <a:ext cx="72151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600" b="1" dirty="0">
                <a:latin typeface="Times New Roman" panose="02020603050405020304" pitchFamily="18" charset="0"/>
                <a:cs typeface="Times New Roman" panose="02020603050405020304" pitchFamily="18" charset="0"/>
              </a:rPr>
              <a:t>Look at the picture and answer the questions.</a:t>
            </a:r>
            <a:endParaRPr lang="zh-CN" altLang="en-US" sz="3600" b="1" dirty="0">
              <a:latin typeface="Times New Roman" panose="02020603050405020304" pitchFamily="18" charset="0"/>
              <a:cs typeface="Times New Roman" panose="02020603050405020304" pitchFamily="18" charset="0"/>
            </a:endParaRPr>
          </a:p>
        </p:txBody>
      </p:sp>
      <p:sp>
        <p:nvSpPr>
          <p:cNvPr id="10243" name="矩形 5"/>
          <p:cNvSpPr>
            <a:spLocks noChangeArrowheads="1"/>
          </p:cNvSpPr>
          <p:nvPr/>
        </p:nvSpPr>
        <p:spPr bwMode="auto">
          <a:xfrm>
            <a:off x="642938" y="2428875"/>
            <a:ext cx="8215312"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14350" indent="-514350">
              <a:lnSpc>
                <a:spcPct val="150000"/>
              </a:lnSpc>
              <a:buFontTx/>
              <a:buAutoNum type="arabicPeriod"/>
            </a:pPr>
            <a:r>
              <a:rPr lang="en-US" altLang="zh-CN" sz="3200" b="1" dirty="0">
                <a:latin typeface="Times New Roman" panose="02020603050405020304" pitchFamily="18" charset="0"/>
                <a:cs typeface="Times New Roman" panose="02020603050405020304" pitchFamily="18" charset="0"/>
              </a:rPr>
              <a:t>Do you think the person is seriously hurt?</a:t>
            </a:r>
          </a:p>
          <a:p>
            <a:pPr marL="514350" indent="-514350">
              <a:lnSpc>
                <a:spcPct val="150000"/>
              </a:lnSpc>
              <a:buFontTx/>
              <a:buAutoNum type="arabicPeriod"/>
            </a:pPr>
            <a:r>
              <a:rPr lang="en-US" altLang="zh-CN" sz="3200" b="1" dirty="0">
                <a:latin typeface="Times New Roman" panose="02020603050405020304" pitchFamily="18" charset="0"/>
                <a:cs typeface="Times New Roman" panose="02020603050405020304" pitchFamily="18" charset="0"/>
              </a:rPr>
              <a:t>What do you think has happened to him?</a:t>
            </a:r>
          </a:p>
        </p:txBody>
      </p:sp>
      <p:pic>
        <p:nvPicPr>
          <p:cNvPr id="10244" name="Picture 5" descr="http://img5.imgtn.bdimg.com/it/u=1568519375,426991608&amp;fm=21&amp;gp=0.jpg"/>
          <p:cNvPicPr>
            <a:picLocks noChangeAspect="1" noChangeArrowheads="1"/>
          </p:cNvPicPr>
          <p:nvPr/>
        </p:nvPicPr>
        <p:blipFill>
          <a:blip r:embed="rId2"/>
          <a:srcRect/>
          <a:stretch>
            <a:fillRect/>
          </a:stretch>
        </p:blipFill>
        <p:spPr bwMode="auto">
          <a:xfrm>
            <a:off x="5643563" y="4572000"/>
            <a:ext cx="2409825"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椭圆 4"/>
          <p:cNvSpPr/>
          <p:nvPr/>
        </p:nvSpPr>
        <p:spPr>
          <a:xfrm>
            <a:off x="285750" y="857250"/>
            <a:ext cx="914400" cy="91440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600" b="1" dirty="0">
                <a:solidFill>
                  <a:schemeClr val="tx1"/>
                </a:solidFill>
                <a:latin typeface="Arial Black" panose="020B0A04020102020204" pitchFamily="34" charset="0"/>
              </a:rPr>
              <a:t>1</a:t>
            </a:r>
            <a:endParaRPr lang="zh-CN" altLang="en-US" sz="3600" b="1" dirty="0">
              <a:solidFill>
                <a:schemeClr val="tx1"/>
              </a:solidFill>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矩形 5"/>
          <p:cNvSpPr>
            <a:spLocks noChangeArrowheads="1"/>
          </p:cNvSpPr>
          <p:nvPr/>
        </p:nvSpPr>
        <p:spPr bwMode="auto">
          <a:xfrm>
            <a:off x="357188" y="1071563"/>
            <a:ext cx="8215312"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14350" indent="-514350">
              <a:lnSpc>
                <a:spcPct val="150000"/>
              </a:lnSpc>
              <a:buFontTx/>
              <a:buAutoNum type="arabicPeriod"/>
            </a:pPr>
            <a:r>
              <a:rPr lang="en-US" altLang="zh-CN" sz="3200" b="1">
                <a:latin typeface="Times New Roman" panose="02020603050405020304" pitchFamily="18" charset="0"/>
                <a:cs typeface="Times New Roman" panose="02020603050405020304" pitchFamily="18" charset="0"/>
              </a:rPr>
              <a:t>Do you think the person is seriously hurt?</a:t>
            </a:r>
          </a:p>
          <a:p>
            <a:pPr marL="514350" indent="-514350">
              <a:lnSpc>
                <a:spcPct val="150000"/>
              </a:lnSpc>
              <a:buFontTx/>
              <a:buAutoNum type="arabicPeriod"/>
            </a:pPr>
            <a:endParaRPr lang="en-US" altLang="zh-CN" sz="3200" b="1">
              <a:latin typeface="Times New Roman" panose="02020603050405020304" pitchFamily="18" charset="0"/>
              <a:cs typeface="Times New Roman" panose="02020603050405020304" pitchFamily="18" charset="0"/>
            </a:endParaRPr>
          </a:p>
          <a:p>
            <a:pPr marL="514350" indent="-514350">
              <a:lnSpc>
                <a:spcPct val="150000"/>
              </a:lnSpc>
              <a:buFontTx/>
              <a:buAutoNum type="arabicPeriod"/>
            </a:pPr>
            <a:endParaRPr lang="en-US" altLang="zh-CN" sz="3200" b="1">
              <a:latin typeface="Times New Roman" panose="02020603050405020304" pitchFamily="18" charset="0"/>
              <a:cs typeface="Times New Roman" panose="02020603050405020304" pitchFamily="18" charset="0"/>
            </a:endParaRPr>
          </a:p>
          <a:p>
            <a:pPr marL="514350" indent="-514350">
              <a:lnSpc>
                <a:spcPct val="150000"/>
              </a:lnSpc>
              <a:buFontTx/>
              <a:buAutoNum type="arabicPeriod"/>
            </a:pPr>
            <a:endParaRPr lang="en-US" altLang="zh-CN" sz="3200" b="1">
              <a:latin typeface="Times New Roman" panose="02020603050405020304" pitchFamily="18" charset="0"/>
              <a:cs typeface="Times New Roman" panose="02020603050405020304" pitchFamily="18" charset="0"/>
            </a:endParaRPr>
          </a:p>
          <a:p>
            <a:pPr marL="514350" indent="-514350">
              <a:lnSpc>
                <a:spcPct val="150000"/>
              </a:lnSpc>
              <a:buFontTx/>
              <a:buAutoNum type="arabicPeriod"/>
            </a:pPr>
            <a:r>
              <a:rPr lang="en-US" altLang="zh-CN" sz="3200" b="1">
                <a:latin typeface="Times New Roman" panose="02020603050405020304" pitchFamily="18" charset="0"/>
                <a:cs typeface="Times New Roman" panose="02020603050405020304" pitchFamily="18" charset="0"/>
              </a:rPr>
              <a:t>What do you think has happened to him?</a:t>
            </a:r>
          </a:p>
        </p:txBody>
      </p:sp>
      <p:sp>
        <p:nvSpPr>
          <p:cNvPr id="5" name="Text Box 7"/>
          <p:cNvSpPr txBox="1">
            <a:spLocks noChangeArrowheads="1"/>
          </p:cNvSpPr>
          <p:nvPr/>
        </p:nvSpPr>
        <p:spPr bwMode="auto">
          <a:xfrm>
            <a:off x="928688" y="1857375"/>
            <a:ext cx="6878637"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3200" b="1" dirty="0">
                <a:solidFill>
                  <a:srgbClr val="0000FF"/>
                </a:solidFill>
                <a:latin typeface="Times New Roman" panose="02020603050405020304" pitchFamily="18" charset="0"/>
              </a:rPr>
              <a:t>I think the person is seriously hurt because there is a nurse present./ It looks like a minor graze, so it is not a serious injury.</a:t>
            </a:r>
          </a:p>
        </p:txBody>
      </p:sp>
      <p:sp>
        <p:nvSpPr>
          <p:cNvPr id="6" name="Text Box 7"/>
          <p:cNvSpPr txBox="1">
            <a:spLocks noChangeArrowheads="1"/>
          </p:cNvSpPr>
          <p:nvPr/>
        </p:nvSpPr>
        <p:spPr bwMode="auto">
          <a:xfrm>
            <a:off x="1071563" y="5072063"/>
            <a:ext cx="6878637"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80000"/>
              </a:lnSpc>
              <a:spcBef>
                <a:spcPct val="50000"/>
              </a:spcBef>
            </a:pPr>
            <a:r>
              <a:rPr kumimoji="1" lang="en-US" altLang="zh-CN" sz="3200" b="1" dirty="0">
                <a:solidFill>
                  <a:srgbClr val="0000FF"/>
                </a:solidFill>
                <a:latin typeface="Times New Roman" panose="02020603050405020304" pitchFamily="18" charset="0"/>
              </a:rPr>
              <a:t>He fell down and cut his knee.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矩形 11"/>
          <p:cNvSpPr>
            <a:spLocks noChangeArrowheads="1"/>
          </p:cNvSpPr>
          <p:nvPr/>
        </p:nvSpPr>
        <p:spPr bwMode="auto">
          <a:xfrm>
            <a:off x="500063" y="1714500"/>
            <a:ext cx="8358187"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Aft>
                <a:spcPts val="600"/>
              </a:spcAft>
            </a:pPr>
            <a:r>
              <a:rPr lang="en-US" altLang="en-US" sz="3200" b="1" dirty="0">
                <a:latin typeface="Times New Roman" panose="02020603050405020304" pitchFamily="18" charset="0"/>
                <a:cs typeface="Times New Roman" panose="02020603050405020304" pitchFamily="18" charset="0"/>
              </a:rPr>
              <a:t>1. Has Tony’s dad ever had an accident?</a:t>
            </a:r>
          </a:p>
          <a:p>
            <a:pPr>
              <a:spcAft>
                <a:spcPts val="600"/>
              </a:spcAft>
            </a:pPr>
            <a:endParaRPr lang="en-US" altLang="en-US" sz="3200" b="1" dirty="0">
              <a:latin typeface="Times New Roman" panose="02020603050405020304" pitchFamily="18" charset="0"/>
              <a:cs typeface="Times New Roman" panose="02020603050405020304" pitchFamily="18" charset="0"/>
            </a:endParaRPr>
          </a:p>
          <a:p>
            <a:pPr>
              <a:spcAft>
                <a:spcPts val="600"/>
              </a:spcAft>
            </a:pPr>
            <a:endParaRPr lang="en-US" altLang="en-US" sz="3200" b="1" dirty="0">
              <a:latin typeface="Times New Roman" panose="02020603050405020304" pitchFamily="18" charset="0"/>
              <a:cs typeface="Times New Roman" panose="02020603050405020304" pitchFamily="18" charset="0"/>
            </a:endParaRPr>
          </a:p>
          <a:p>
            <a:pPr>
              <a:spcAft>
                <a:spcPts val="600"/>
              </a:spcAft>
            </a:pPr>
            <a:r>
              <a:rPr lang="en-US" altLang="en-US" sz="3200" b="1" dirty="0">
                <a:latin typeface="Times New Roman" panose="02020603050405020304" pitchFamily="18" charset="0"/>
                <a:cs typeface="Times New Roman" panose="02020603050405020304" pitchFamily="18" charset="0"/>
              </a:rPr>
              <a:t>2. How long did it take for the wound to get better after Tony’s dad cut his finger?</a:t>
            </a:r>
          </a:p>
        </p:txBody>
      </p:sp>
      <p:sp>
        <p:nvSpPr>
          <p:cNvPr id="12291" name="矩形 9"/>
          <p:cNvSpPr>
            <a:spLocks noChangeArrowheads="1"/>
          </p:cNvSpPr>
          <p:nvPr/>
        </p:nvSpPr>
        <p:spPr bwMode="auto">
          <a:xfrm>
            <a:off x="1357313" y="714375"/>
            <a:ext cx="66436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600" b="1" dirty="0">
                <a:latin typeface="Times New Roman" panose="02020603050405020304" pitchFamily="18" charset="0"/>
                <a:cs typeface="Times New Roman" panose="02020603050405020304" pitchFamily="18" charset="0"/>
              </a:rPr>
              <a:t>Listen and answer the questions. </a:t>
            </a:r>
            <a:endParaRPr lang="zh-CN" altLang="en-US" sz="3600" dirty="0">
              <a:latin typeface="Times New Roman" panose="02020603050405020304" pitchFamily="18" charset="0"/>
              <a:cs typeface="Times New Roman" panose="02020603050405020304" pitchFamily="18" charset="0"/>
            </a:endParaRPr>
          </a:p>
        </p:txBody>
      </p:sp>
      <p:sp>
        <p:nvSpPr>
          <p:cNvPr id="6" name="椭圆 5"/>
          <p:cNvSpPr/>
          <p:nvPr/>
        </p:nvSpPr>
        <p:spPr>
          <a:xfrm>
            <a:off x="285750" y="642938"/>
            <a:ext cx="914400" cy="91440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600" b="1" dirty="0">
                <a:solidFill>
                  <a:schemeClr val="tx1"/>
                </a:solidFill>
                <a:latin typeface="Arial Black" panose="020B0A04020102020204" pitchFamily="34" charset="0"/>
              </a:rPr>
              <a:t>2</a:t>
            </a:r>
            <a:endParaRPr lang="zh-CN" altLang="en-US" sz="3600" b="1" dirty="0">
              <a:solidFill>
                <a:schemeClr val="tx1"/>
              </a:solidFill>
              <a:latin typeface="Arial Black" panose="020B0A04020102020204" pitchFamily="34" charset="0"/>
            </a:endParaRPr>
          </a:p>
        </p:txBody>
      </p:sp>
      <p:sp>
        <p:nvSpPr>
          <p:cNvPr id="7" name="Text Box 6"/>
          <p:cNvSpPr txBox="1">
            <a:spLocks noChangeArrowheads="1"/>
          </p:cNvSpPr>
          <p:nvPr/>
        </p:nvSpPr>
        <p:spPr bwMode="auto">
          <a:xfrm>
            <a:off x="714375" y="2357438"/>
            <a:ext cx="7643813"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b="1" dirty="0">
                <a:solidFill>
                  <a:srgbClr val="0000FF"/>
                </a:solidFill>
                <a:latin typeface="Times New Roman" panose="02020603050405020304" pitchFamily="18" charset="0"/>
                <a:cs typeface="Times New Roman" panose="02020603050405020304" pitchFamily="18" charset="0"/>
              </a:rPr>
              <a:t>Yes, he cut his finger once, and he fell off his bike. </a:t>
            </a:r>
          </a:p>
        </p:txBody>
      </p:sp>
      <p:sp>
        <p:nvSpPr>
          <p:cNvPr id="8" name="Text Box 8"/>
          <p:cNvSpPr txBox="1">
            <a:spLocks noChangeArrowheads="1"/>
          </p:cNvSpPr>
          <p:nvPr/>
        </p:nvSpPr>
        <p:spPr bwMode="auto">
          <a:xfrm>
            <a:off x="642938" y="4643438"/>
            <a:ext cx="8035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b="1" dirty="0">
                <a:solidFill>
                  <a:srgbClr val="0000FF"/>
                </a:solidFill>
                <a:latin typeface="Times New Roman" panose="02020603050405020304" pitchFamily="18" charset="0"/>
                <a:cs typeface="Times New Roman" panose="02020603050405020304" pitchFamily="18" charset="0"/>
              </a:rPr>
              <a:t>It took a month for the wound to get better.</a:t>
            </a:r>
          </a:p>
        </p:txBody>
      </p:sp>
      <p:pic>
        <p:nvPicPr>
          <p:cNvPr id="9" name="U1-A2.mp3">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7929563" y="1071563"/>
            <a:ext cx="785812"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4" presetClass="entr" presetSubtype="0" accel="10000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strVal val="#ppt_w*0.05"/>
                                          </p:val>
                                        </p:tav>
                                        <p:tav tm="100000">
                                          <p:val>
                                            <p:strVal val="#ppt_w"/>
                                          </p:val>
                                        </p:tav>
                                      </p:tavLst>
                                    </p:anim>
                                    <p:anim calcmode="lin" valueType="num">
                                      <p:cBhvr>
                                        <p:cTn id="20" dur="500" fill="hold"/>
                                        <p:tgtEl>
                                          <p:spTgt spid="8"/>
                                        </p:tgtEl>
                                        <p:attrNameLst>
                                          <p:attrName>ppt_h</p:attrName>
                                        </p:attrNameLst>
                                      </p:cBhvr>
                                      <p:tavLst>
                                        <p:tav tm="0">
                                          <p:val>
                                            <p:strVal val="#ppt_h"/>
                                          </p:val>
                                        </p:tav>
                                        <p:tav tm="100000">
                                          <p:val>
                                            <p:strVal val="#ppt_h"/>
                                          </p:val>
                                        </p:tav>
                                      </p:tavLst>
                                    </p:anim>
                                    <p:anim calcmode="lin" valueType="num">
                                      <p:cBhvr>
                                        <p:cTn id="21" dur="500" fill="hold"/>
                                        <p:tgtEl>
                                          <p:spTgt spid="8"/>
                                        </p:tgtEl>
                                        <p:attrNameLst>
                                          <p:attrName>ppt_x</p:attrName>
                                        </p:attrNameLst>
                                      </p:cBhvr>
                                      <p:tavLst>
                                        <p:tav tm="0">
                                          <p:val>
                                            <p:strVal val="#ppt_x-.2"/>
                                          </p:val>
                                        </p:tav>
                                        <p:tav tm="100000">
                                          <p:val>
                                            <p:strVal val="#ppt_x"/>
                                          </p:val>
                                        </p:tav>
                                      </p:tavLst>
                                    </p:anim>
                                    <p:anim calcmode="lin" valueType="num">
                                      <p:cBhvr>
                                        <p:cTn id="22" dur="500" fill="hold"/>
                                        <p:tgtEl>
                                          <p:spTgt spid="8"/>
                                        </p:tgtEl>
                                        <p:attrNameLst>
                                          <p:attrName>ppt_y</p:attrName>
                                        </p:attrNameLst>
                                      </p:cBhvr>
                                      <p:tavLst>
                                        <p:tav tm="0">
                                          <p:val>
                                            <p:strVal val="#ppt_y"/>
                                          </p:val>
                                        </p:tav>
                                        <p:tav tm="100000">
                                          <p:val>
                                            <p:strVal val="#ppt_y"/>
                                          </p:val>
                                        </p:tav>
                                      </p:tavLst>
                                    </p:anim>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9"/>
                    </p:tgtEl>
                  </p:cond>
                </p:stCondLst>
                <p:endSync evt="end" delay="0">
                  <p:rtn val="all"/>
                </p:endSync>
                <p:childTnLst>
                  <p:par>
                    <p:cTn id="25" fill="hold">
                      <p:stCondLst>
                        <p:cond delay="0"/>
                      </p:stCondLst>
                      <p:childTnLst>
                        <p:par>
                          <p:cTn id="26" fill="hold">
                            <p:stCondLst>
                              <p:cond delay="0"/>
                            </p:stCondLst>
                            <p:childTnLst>
                              <p:par>
                                <p:cTn id="27" presetID="1" presetClass="mediacall" presetSubtype="0" fill="hold" nodeType="clickEffect">
                                  <p:stCondLst>
                                    <p:cond delay="0"/>
                                  </p:stCondLst>
                                  <p:childTnLst>
                                    <p:cmd type="call" cmd="playFrom(0.0)">
                                      <p:cBhvr>
                                        <p:cTn id="28" dur="1" fill="hold"/>
                                        <p:tgtEl>
                                          <p:spTgt spid="9"/>
                                        </p:tgtEl>
                                      </p:cBhvr>
                                    </p:cmd>
                                  </p:childTnLst>
                                </p:cTn>
                              </p:par>
                            </p:childTnLst>
                          </p:cTn>
                        </p:par>
                      </p:childTnLst>
                    </p:cTn>
                  </p:par>
                </p:childTnLst>
              </p:cTn>
              <p:nextCondLst>
                <p:cond evt="onClick" delay="0">
                  <p:tgtEl>
                    <p:spTgt spid="9"/>
                  </p:tgtEl>
                </p:cond>
              </p:nextCondLst>
            </p:seq>
            <p:audio>
              <p:cMediaNode numSld="2">
                <p:cTn id="29" fill="hold" display="0">
                  <p:stCondLst>
                    <p:cond delay="indefinite"/>
                  </p:stCondLst>
                  <p:endCondLst>
                    <p:cond evt="onPrev" delay="0">
                      <p:tgtEl>
                        <p:sldTgt/>
                      </p:tgtEl>
                    </p:cond>
                    <p:cond evt="onStopAudio" delay="0">
                      <p:tgtEl>
                        <p:sldTgt/>
                      </p:tgtEl>
                    </p:cond>
                  </p:endCondLst>
                </p:cTn>
                <p:tgtEl>
                  <p:spTgt spid="9"/>
                </p:tgtEl>
              </p:cMediaNode>
            </p:audio>
          </p:childTnLst>
        </p:cTn>
      </p:par>
    </p:tnLst>
    <p:bldLst>
      <p:bldP spid="7" grpId="0"/>
      <p:bldP spid="8" grpId="0"/>
    </p:bldLst>
  </p:timing>
</p:sld>
</file>

<file path=ppt/theme/theme1.xml><?xml version="1.0" encoding="utf-8"?>
<a:theme xmlns:a="http://schemas.openxmlformats.org/drawingml/2006/main" name="WWW.2PPT.COM&#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2278</Words>
  <Application>Microsoft Office PowerPoint</Application>
  <PresentationFormat>全屏显示(4:3)</PresentationFormat>
  <Paragraphs>281</Paragraphs>
  <Slides>52</Slides>
  <Notes>2</Notes>
  <HiddenSlides>0</HiddenSlides>
  <MMClips>4</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52</vt:i4>
      </vt:variant>
    </vt:vector>
  </HeadingPairs>
  <TitlesOfParts>
    <vt:vector size="60" baseType="lpstr">
      <vt:lpstr>宋体</vt:lpstr>
      <vt:lpstr>微软雅黑</vt:lpstr>
      <vt:lpstr>Arial</vt:lpstr>
      <vt:lpstr>Arial Black</vt:lpstr>
      <vt:lpstr>Calibri</vt:lpstr>
      <vt:lpstr>Times New Roman</vt:lpstr>
      <vt:lpstr>Wingdings</vt:lpstr>
      <vt:lpstr>WWW.2PPT.COM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2009-10-25T05:02:00Z</dcterms:created>
  <dcterms:modified xsi:type="dcterms:W3CDTF">2023-01-16T22:08:21Z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6D63F4F428F343F3937C70049DE0C8F3</vt:lpwstr>
  </property>
  <property fmtid="{D5CDD505-2E9C-101B-9397-08002B2CF9AE}" pid="3" name="KSOProductBuildVer">
    <vt:lpwstr>2052-11.1.0.11294</vt:lpwstr>
  </property>
  <property fmtid="{A09F084E-AD41-489F-8076-AA5BE3082BCA}" pid="100">
    <vt:ui4>5</vt:ui4>
  </property>
  <property fmtid="{64440492-4C8B-11D1-8B70-080036B11A03}" pid="11">
    <vt:lpwstr>www.2ppt.com-爱PPT提供资源下载</vt:lpwstr>
  </property>
</Properties>
</file>