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1" r:id="rId2"/>
    <p:sldId id="290" r:id="rId3"/>
    <p:sldId id="270" r:id="rId4"/>
    <p:sldId id="395" r:id="rId5"/>
    <p:sldId id="396" r:id="rId6"/>
    <p:sldId id="397" r:id="rId7"/>
    <p:sldId id="365" r:id="rId8"/>
    <p:sldId id="307" r:id="rId9"/>
    <p:sldId id="398" r:id="rId10"/>
    <p:sldId id="399" r:id="rId11"/>
    <p:sldId id="391" r:id="rId12"/>
    <p:sldId id="400" r:id="rId13"/>
    <p:sldId id="392" r:id="rId14"/>
    <p:sldId id="401" r:id="rId15"/>
    <p:sldId id="300" r:id="rId16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FF"/>
    <a:srgbClr val="FFFF66"/>
    <a:srgbClr val="FF99FF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438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99B6D0E-1E99-4356-83B4-F819D7742A5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28AE1AF-E2A8-46D5-A0AD-563ABBE9FC3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AE1AF-E2A8-46D5-A0AD-563ABBE9FC3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BAC0C19-5A58-4937-AD04-04AB19DB543E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5F40F-37C7-4703-B9B2-FD95D669B530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8E72F-5FBC-4675-9922-C73FFF1D555B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8265A-D933-4849-97F0-62663C5CF1C8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16E44-CC32-43A8-8FE2-803ED84BEE8B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2069F-BCEA-4218-94C3-DF6A955E0AAF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2AB77-9E37-40F9-A70C-BB8A9E26CED5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A6689-D7B0-4A67-90D9-737C27017378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901FD-0AAE-4A56-A418-DAFEC0C843DF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BA06F-893C-46C1-B5E5-DEB6D1923A9A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1AF7B-AEF1-4E5E-A880-4816803742CA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0F6BB-8F33-43B9-9DEB-6FC48FDF95DF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0C104C-F265-4FEB-B247-089E1F3EBFC2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Story%20time.sw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/>
              <a:t>1111111111111111111111111111111111111111111111111111111111111111</a:t>
            </a: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683757" y="5313362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446713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93663" y="1454150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Unit 3 Winter in Canada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210717" y="2599254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628292" y="3463591"/>
            <a:ext cx="10191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902030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18 The Snowman</a:t>
            </a:r>
            <a:endParaRPr lang="zh-CN" altLang="en-US" sz="44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24754" y="560422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文本框 17"/>
          <p:cNvSpPr txBox="1">
            <a:spLocks noChangeArrowheads="1"/>
          </p:cNvSpPr>
          <p:nvPr/>
        </p:nvSpPr>
        <p:spPr bwMode="auto">
          <a:xfrm>
            <a:off x="3106738" y="1639888"/>
            <a:ext cx="3468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sadly / sædli/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悲伤地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238250" y="17811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6" name="文本框 19"/>
          <p:cNvSpPr txBox="1">
            <a:spLocks noChangeArrowheads="1"/>
          </p:cNvSpPr>
          <p:nvPr/>
        </p:nvSpPr>
        <p:spPr bwMode="auto">
          <a:xfrm>
            <a:off x="1508125" y="1751013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347913" y="2479675"/>
            <a:ext cx="5956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The snowman said sadly.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雪人悲伤地说。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sad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）悲伤的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332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6725" y="16827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矩形 1"/>
          <p:cNvSpPr>
            <a:spLocks noChangeArrowheads="1"/>
          </p:cNvSpPr>
          <p:nvPr/>
        </p:nvSpPr>
        <p:spPr bwMode="auto">
          <a:xfrm>
            <a:off x="1336675" y="2724150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13322" name="矩形 2"/>
          <p:cNvSpPr>
            <a:spLocks noChangeArrowheads="1"/>
          </p:cNvSpPr>
          <p:nvPr/>
        </p:nvSpPr>
        <p:spPr bwMode="auto">
          <a:xfrm>
            <a:off x="733425" y="3478213"/>
            <a:ext cx="173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词形变化：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657225" y="1289050"/>
            <a:ext cx="81534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一、选出下列单词中不同类的一项。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    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door       B. forget     C. get</a:t>
            </a:r>
          </a:p>
          <a:p>
            <a:pPr>
              <a:lnSpc>
                <a:spcPct val="18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二、根据图片和句意写出所缺单词，补全句子。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girl is very______ . Because she can’t find her dog.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062038" y="211772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2767013" y="5465763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sad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033463" y="3087688"/>
            <a:ext cx="7153275" cy="55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908175" y="3071813"/>
            <a:ext cx="63150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项与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项均为动词，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项为名词。故选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4343" name="组合 22"/>
          <p:cNvGrpSpPr/>
          <p:nvPr/>
        </p:nvGrpSpPr>
        <p:grpSpPr bwMode="auto">
          <a:xfrm>
            <a:off x="7162800" y="1125538"/>
            <a:ext cx="1736725" cy="368300"/>
            <a:chOff x="6895771" y="1125559"/>
            <a:chExt cx="1897590" cy="368279"/>
          </a:xfrm>
        </p:grpSpPr>
        <p:sp>
          <p:nvSpPr>
            <p:cNvPr id="23" name="矩形 22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4345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pic>
        <p:nvPicPr>
          <p:cNvPr id="14346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4613" y="4630738"/>
            <a:ext cx="72866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57225" y="1289050"/>
            <a:ext cx="81534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三、单项选择。</a:t>
            </a:r>
          </a:p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This is an ______ question.</a:t>
            </a:r>
          </a:p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hard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easy       C. funny</a:t>
            </a:r>
          </a:p>
          <a:p>
            <a:pPr>
              <a:lnSpc>
                <a:spcPct val="18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3135313" y="217011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062038" y="3549650"/>
            <a:ext cx="7153275" cy="1754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936750" y="3533775"/>
            <a:ext cx="631507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根据句中的不定冠词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可知选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easy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是以元音音素开头的单词，与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连用。句意为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这是一个简单的问题。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endParaRPr lang="zh-CN" altLang="zh-CN" sz="24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5366" name="组合 22"/>
          <p:cNvGrpSpPr/>
          <p:nvPr/>
        </p:nvGrpSpPr>
        <p:grpSpPr bwMode="auto">
          <a:xfrm>
            <a:off x="7162800" y="1125538"/>
            <a:ext cx="1736725" cy="368300"/>
            <a:chOff x="6895771" y="1125559"/>
            <a:chExt cx="1897590" cy="368279"/>
          </a:xfrm>
        </p:grpSpPr>
        <p:sp>
          <p:nvSpPr>
            <p:cNvPr id="23" name="矩形 22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5368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906463" y="1743075"/>
            <a:ext cx="73739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There is _____ in autumn.  It’s cool.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windy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wind      C. cloudy</a:t>
            </a: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3076575" y="2024063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18"/>
          <p:cNvSpPr txBox="1">
            <a:spLocks noChangeArrowheads="1"/>
          </p:cNvSpPr>
          <p:nvPr/>
        </p:nvSpPr>
        <p:spPr bwMode="auto">
          <a:xfrm>
            <a:off x="3527425" y="52117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31760" name="TextBox 4"/>
          <p:cNvSpPr txBox="1">
            <a:spLocks noChangeArrowheads="1"/>
          </p:cNvSpPr>
          <p:nvPr/>
        </p:nvSpPr>
        <p:spPr bwMode="auto">
          <a:xfrm>
            <a:off x="1150938" y="3579813"/>
            <a:ext cx="7153275" cy="175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025650" y="3563938"/>
            <a:ext cx="6315075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there be 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句型表示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某地有某物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，某物要用名词来表达，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项和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项都是形容词，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wind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是名词，故选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6391" name="组合 22"/>
          <p:cNvGrpSpPr/>
          <p:nvPr/>
        </p:nvGrpSpPr>
        <p:grpSpPr bwMode="auto">
          <a:xfrm>
            <a:off x="7162800" y="1125538"/>
            <a:ext cx="1736725" cy="368300"/>
            <a:chOff x="6895771" y="1125559"/>
            <a:chExt cx="1897590" cy="368279"/>
          </a:xfrm>
        </p:grpSpPr>
        <p:sp>
          <p:nvSpPr>
            <p:cNvPr id="23" name="矩形 22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6393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692150" y="2165350"/>
            <a:ext cx="8010525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8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是一个非常有趣的故事。故事中男孩的名字叫作约翰，他堆了一个雪人。雪人戴上他的帽子后就可以说话了，还可以和约翰一起滑冰。他们玩得很开心。因为约翰怕春天来了之后，雪人消失，他把雪人放进了冰箱里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。 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19458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19461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8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1766888"/>
            <a:ext cx="48577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615195" y="252142"/>
            <a:ext cx="287707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739775" y="1308100"/>
            <a:ext cx="7643813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53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One day, John said to his mother, “I am going to play in the snow.” </a:t>
            </a:r>
          </a:p>
          <a:p>
            <a:pPr>
              <a:lnSpc>
                <a:spcPct val="20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“Okay,” said his mother. “ Put on your coat.” John put on his coat. “Don’t forget  your hat!” said his mother. John put on his hat. </a:t>
            </a:r>
          </a:p>
          <a:p>
            <a:pPr>
              <a:lnSpc>
                <a:spcPct val="20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He played in the snow. He made a big snowman. </a:t>
            </a:r>
          </a:p>
          <a:p>
            <a:pPr>
              <a:lnSpc>
                <a:spcPct val="20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He said, “ Poor snowman! It’s cold! Put on a hat!” He took off his hat and put it on the snowman. </a:t>
            </a:r>
          </a:p>
          <a:p>
            <a:pPr>
              <a:lnSpc>
                <a:spcPct val="20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The snowman opened his eyes! “Hello,” he said.  “How are you?”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615195" y="252142"/>
            <a:ext cx="287707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39775" y="1255713"/>
            <a:ext cx="78200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53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“Yikes!” said John. He took his hat off the snowman. The snowman was a snowman again. He put his hat on the snowman.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“Hello,” said the snowman. “ How are you?”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“You can talk!” said John. “What’ s your name?”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“I don’t think I have a name,” said the snowman. “What a cold, snowy day! Wonderful! What do you want to do?”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“Can you skate?” asked John. 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“Skate? I don’t know,” said the snowman. 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“Do you want to learn? I can teach you,” said John.  “ Let’ s go!”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But the snowman couldn’t go. He had no feet. John said, “Don’t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615195" y="252142"/>
            <a:ext cx="287707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6152" name="TextBox 3"/>
          <p:cNvSpPr txBox="1">
            <a:spLocks noChangeArrowheads="1"/>
          </p:cNvSpPr>
          <p:nvPr/>
        </p:nvSpPr>
        <p:spPr bwMode="auto">
          <a:xfrm>
            <a:off x="739775" y="1265238"/>
            <a:ext cx="7820025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worry! I can help you.” John put his skates under the snowman.</a:t>
            </a:r>
          </a:p>
          <a:p>
            <a:pPr indent="628650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“Can you skate now?” asked John.</a:t>
            </a:r>
          </a:p>
          <a:p>
            <a:pPr indent="628650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Whoosh! The snowman could skate! He could skate very fast!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“This is easy! This is fun!” he said. “Can we always skate?”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snowman asked.</a:t>
            </a:r>
          </a:p>
          <a:p>
            <a:pPr indent="628650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“No. Spring is coming. Then comes summer and autumn,” said John.</a:t>
            </a:r>
          </a:p>
          <a:p>
            <a:pPr indent="628650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“Why can’t we skate in spring, summer and autumn?” asked the snowman.</a:t>
            </a:r>
          </a:p>
          <a:p>
            <a:pPr indent="628650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“Because it is too warm. There is rain. there is wind, but there is 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615195" y="252142"/>
            <a:ext cx="287707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739775" y="1276350"/>
            <a:ext cx="5842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snow and no ice,” said  John.</a:t>
            </a:r>
          </a:p>
          <a:p>
            <a:pPr indent="45085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“And no snowmen,” said the snowman sadly.</a:t>
            </a:r>
          </a:p>
          <a:p>
            <a:pPr indent="45085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“No,” said John. “But don’t worry.  I can help you.”</a:t>
            </a:r>
          </a:p>
          <a:p>
            <a:pPr indent="45085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dinner time, John’ s mother opened the fridge.</a:t>
            </a:r>
          </a:p>
          <a:p>
            <a:pPr indent="45085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Hello. Nice to meet you!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talk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·What can the snowman do?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·Why is the snowman sad?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·What did John do for the snowman?</a:t>
            </a:r>
          </a:p>
        </p:txBody>
      </p:sp>
      <p:sp>
        <p:nvSpPr>
          <p:cNvPr id="11" name="矩形 10"/>
          <p:cNvSpPr/>
          <p:nvPr/>
        </p:nvSpPr>
        <p:spPr>
          <a:xfrm>
            <a:off x="6581775" y="2517775"/>
            <a:ext cx="2287588" cy="18748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9220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8750" y="4756150"/>
            <a:ext cx="21161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92900" y="2665413"/>
            <a:ext cx="202723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17"/>
          <p:cNvSpPr txBox="1">
            <a:spLocks noChangeArrowheads="1"/>
          </p:cNvSpPr>
          <p:nvPr/>
        </p:nvSpPr>
        <p:spPr bwMode="auto">
          <a:xfrm>
            <a:off x="3106738" y="1639888"/>
            <a:ext cx="2992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forget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fəɡet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v.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忘记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238250" y="17811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4" name="文本框 19"/>
          <p:cNvSpPr txBox="1">
            <a:spLocks noChangeArrowheads="1"/>
          </p:cNvSpPr>
          <p:nvPr/>
        </p:nvSpPr>
        <p:spPr bwMode="auto">
          <a:xfrm>
            <a:off x="1508125" y="1751013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6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347913" y="2479675"/>
            <a:ext cx="59563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forgot to close the door. 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我忘记关门了。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forgot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remember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记得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0248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6725" y="16827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矩形 1"/>
          <p:cNvSpPr>
            <a:spLocks noChangeArrowheads="1"/>
          </p:cNvSpPr>
          <p:nvPr/>
        </p:nvSpPr>
        <p:spPr bwMode="auto">
          <a:xfrm>
            <a:off x="1336675" y="2735263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10250" name="矩形 2"/>
          <p:cNvSpPr>
            <a:spLocks noChangeArrowheads="1"/>
          </p:cNvSpPr>
          <p:nvPr/>
        </p:nvSpPr>
        <p:spPr bwMode="auto">
          <a:xfrm>
            <a:off x="1062038" y="4202113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过去式：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0251" name="矩形 4"/>
          <p:cNvSpPr>
            <a:spLocks noChangeArrowheads="1"/>
          </p:cNvSpPr>
          <p:nvPr/>
        </p:nvSpPr>
        <p:spPr bwMode="auto">
          <a:xfrm>
            <a:off x="1042988" y="494982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对应词：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273300" y="3340100"/>
            <a:ext cx="65770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for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（为了）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get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（得到）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forget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3" name="矩形 8"/>
          <p:cNvSpPr>
            <a:spLocks noChangeArrowheads="1"/>
          </p:cNvSpPr>
          <p:nvPr/>
        </p:nvSpPr>
        <p:spPr bwMode="auto">
          <a:xfrm>
            <a:off x="398463" y="3484563"/>
            <a:ext cx="203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zh-CN" altLang="en-US" dirty="0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文本框 17"/>
          <p:cNvSpPr txBox="1">
            <a:spLocks noChangeArrowheads="1"/>
          </p:cNvSpPr>
          <p:nvPr/>
        </p:nvSpPr>
        <p:spPr bwMode="auto">
          <a:xfrm>
            <a:off x="2824163" y="1357313"/>
            <a:ext cx="42878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easy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iːzi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容易的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73138" y="1476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1268" name="文本框 19"/>
          <p:cNvSpPr txBox="1">
            <a:spLocks noChangeArrowheads="1"/>
          </p:cNvSpPr>
          <p:nvPr/>
        </p:nvSpPr>
        <p:spPr bwMode="auto">
          <a:xfrm>
            <a:off x="1296988" y="14668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7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295525" y="2005013"/>
            <a:ext cx="5997575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This is easy.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这很容易。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字母组合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ea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的发音是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/iː/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hard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）困苦的；艰难的</a:t>
            </a:r>
          </a:p>
          <a:p>
            <a:pPr eaLnBrk="0" hangingPunct="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difficult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）困难的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easy meat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轻而易举的事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east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东方</a:t>
            </a:r>
          </a:p>
        </p:txBody>
      </p:sp>
      <p:pic>
        <p:nvPicPr>
          <p:cNvPr id="1127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349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矩形 2"/>
          <p:cNvSpPr>
            <a:spLocks noChangeArrowheads="1"/>
          </p:cNvSpPr>
          <p:nvPr/>
        </p:nvSpPr>
        <p:spPr bwMode="auto">
          <a:xfrm>
            <a:off x="1319213" y="2173288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1274" name="矩形 3"/>
          <p:cNvSpPr>
            <a:spLocks noChangeArrowheads="1"/>
          </p:cNvSpPr>
          <p:nvPr/>
        </p:nvSpPr>
        <p:spPr bwMode="auto">
          <a:xfrm>
            <a:off x="1314450" y="2820988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1275" name="矩形 4"/>
          <p:cNvSpPr>
            <a:spLocks noChangeArrowheads="1"/>
          </p:cNvSpPr>
          <p:nvPr/>
        </p:nvSpPr>
        <p:spPr bwMode="auto">
          <a:xfrm>
            <a:off x="1036638" y="3494088"/>
            <a:ext cx="1420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反义词：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1276" name="矩形 5"/>
          <p:cNvSpPr>
            <a:spLocks noChangeArrowheads="1"/>
          </p:cNvSpPr>
          <p:nvPr/>
        </p:nvSpPr>
        <p:spPr bwMode="auto">
          <a:xfrm>
            <a:off x="1328738" y="482123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1277" name="矩形 5"/>
          <p:cNvSpPr>
            <a:spLocks noChangeArrowheads="1"/>
          </p:cNvSpPr>
          <p:nvPr/>
        </p:nvSpPr>
        <p:spPr bwMode="auto">
          <a:xfrm>
            <a:off x="1031875" y="5487988"/>
            <a:ext cx="1420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文本框 17"/>
          <p:cNvSpPr txBox="1">
            <a:spLocks noChangeArrowheads="1"/>
          </p:cNvSpPr>
          <p:nvPr/>
        </p:nvSpPr>
        <p:spPr bwMode="auto">
          <a:xfrm>
            <a:off x="3106738" y="1639888"/>
            <a:ext cx="3686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wind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wɪnd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1238250" y="17811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2" name="文本框 19"/>
          <p:cNvSpPr txBox="1">
            <a:spLocks noChangeArrowheads="1"/>
          </p:cNvSpPr>
          <p:nvPr/>
        </p:nvSpPr>
        <p:spPr bwMode="auto">
          <a:xfrm>
            <a:off x="1508125" y="1751013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347913" y="2479675"/>
            <a:ext cx="59563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There is wind in summer.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夏天有风。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windy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）有风的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kind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友好的  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wine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葡萄酒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229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6725" y="16827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矩形 1"/>
          <p:cNvSpPr>
            <a:spLocks noChangeArrowheads="1"/>
          </p:cNvSpPr>
          <p:nvPr/>
        </p:nvSpPr>
        <p:spPr bwMode="auto">
          <a:xfrm>
            <a:off x="1336675" y="2724150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12298" name="矩形 2"/>
          <p:cNvSpPr>
            <a:spLocks noChangeArrowheads="1"/>
          </p:cNvSpPr>
          <p:nvPr/>
        </p:nvSpPr>
        <p:spPr bwMode="auto">
          <a:xfrm>
            <a:off x="711200" y="4202113"/>
            <a:ext cx="173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词形变化：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2299" name="矩形 4"/>
          <p:cNvSpPr>
            <a:spLocks noChangeArrowheads="1"/>
          </p:cNvSpPr>
          <p:nvPr/>
        </p:nvSpPr>
        <p:spPr bwMode="auto">
          <a:xfrm>
            <a:off x="1042988" y="4938713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273300" y="3340100"/>
            <a:ext cx="657701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win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（赢）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d = wind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（风）</a:t>
            </a:r>
          </a:p>
        </p:txBody>
      </p:sp>
      <p:sp>
        <p:nvSpPr>
          <p:cNvPr id="12301" name="矩形 8"/>
          <p:cNvSpPr>
            <a:spLocks noChangeArrowheads="1"/>
          </p:cNvSpPr>
          <p:nvPr/>
        </p:nvSpPr>
        <p:spPr bwMode="auto">
          <a:xfrm>
            <a:off x="398463" y="3484563"/>
            <a:ext cx="203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zh-CN" altLang="en-US" dirty="0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Microsoft Office PowerPoint</Application>
  <PresentationFormat>全屏显示(4:3)</PresentationFormat>
  <Paragraphs>114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2023-01-16T22:08:44Z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5BA0C8A99500483399CCB3BED7484E2C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