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76" r:id="rId2"/>
    <p:sldId id="518" r:id="rId3"/>
    <p:sldId id="548" r:id="rId4"/>
    <p:sldId id="488" r:id="rId5"/>
    <p:sldId id="490" r:id="rId6"/>
    <p:sldId id="491" r:id="rId7"/>
    <p:sldId id="492" r:id="rId8"/>
    <p:sldId id="493" r:id="rId9"/>
    <p:sldId id="494" r:id="rId10"/>
    <p:sldId id="495" r:id="rId11"/>
    <p:sldId id="552" r:id="rId12"/>
    <p:sldId id="563" r:id="rId13"/>
    <p:sldId id="564" r:id="rId14"/>
    <p:sldId id="501" r:id="rId15"/>
    <p:sldId id="549" r:id="rId16"/>
    <p:sldId id="550" r:id="rId17"/>
    <p:sldId id="555" r:id="rId18"/>
    <p:sldId id="556" r:id="rId19"/>
    <p:sldId id="565" r:id="rId20"/>
    <p:sldId id="557" r:id="rId21"/>
    <p:sldId id="558" r:id="rId22"/>
    <p:sldId id="559" r:id="rId23"/>
    <p:sldId id="560" r:id="rId24"/>
    <p:sldId id="566" r:id="rId25"/>
    <p:sldId id="567" r:id="rId26"/>
    <p:sldId id="568" r:id="rId27"/>
  </p:sldIdLst>
  <p:sldSz cx="9144000" cy="5143500" type="screen16x9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FF6600"/>
    <a:srgbClr val="FAFADC"/>
    <a:srgbClr val="0000FF"/>
    <a:srgbClr val="D3E0B6"/>
    <a:srgbClr val="3366FF"/>
    <a:srgbClr val="DA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3" autoAdjust="0"/>
    <p:restoredTop sz="94254" autoAdjust="0"/>
  </p:normalViewPr>
  <p:slideViewPr>
    <p:cSldViewPr snapToGrid="0" snapToObjects="1">
      <p:cViewPr>
        <p:scale>
          <a:sx n="130" d="100"/>
          <a:sy n="130" d="100"/>
        </p:scale>
        <p:origin x="-1188" y="-336"/>
      </p:cViewPr>
      <p:guideLst>
        <p:guide orient="horz" pos="162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996CC7B1-229F-400F-B0C6-0115782C506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1AB825E-3D19-4308-A6BA-A7DEE4346AF9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F7BF59C-5D51-4B2F-A459-1DE4C018B804}" type="slidenum">
              <a:rPr lang="zh-CN" altLang="en-US">
                <a:latin typeface="Arial" panose="020B0604020202020204" pitchFamily="34" charset="0"/>
              </a:rPr>
              <a:t>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EBD6F72-4B1C-4DED-84E8-F9F90B1C52CE}" type="slidenum">
              <a:rPr lang="zh-CN" altLang="en-US">
                <a:latin typeface="Arial" panose="020B0604020202020204" pitchFamily="34" charset="0"/>
              </a:rPr>
              <a:t>9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6046D015-A5B0-4C62-A208-B314631C6CA0}" type="slidenum">
              <a:rPr lang="zh-CN" altLang="en-US">
                <a:latin typeface="Arial" panose="020B0604020202020204" pitchFamily="34" charset="0"/>
              </a:rPr>
              <a:t>11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9DB5A98-C28B-41A3-A6FB-CAAD01E3B421}" type="slidenum">
              <a:rPr lang="zh-CN" altLang="en-US">
                <a:latin typeface="Arial" panose="020B0604020202020204" pitchFamily="34" charset="0"/>
              </a:rPr>
              <a:t>12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5F53D3E-E210-43E0-B51F-62609F83DB12}" type="slidenum">
              <a:rPr lang="zh-CN" altLang="en-US">
                <a:latin typeface="Arial" panose="020B0604020202020204" pitchFamily="34" charset="0"/>
              </a:rPr>
              <a:t>13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3B2478D1-5628-4A95-99D7-51353573AB84}" type="slidenum">
              <a:rPr lang="zh-CN" altLang="en-US">
                <a:latin typeface="Arial" panose="020B0604020202020204" pitchFamily="34" charset="0"/>
              </a:rPr>
              <a:t>15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C77D2BE0-A600-4C57-9BE8-C3EBA571C9AD}" type="slidenum">
              <a:rPr lang="zh-CN" altLang="en-US">
                <a:latin typeface="Arial" panose="020B0604020202020204" pitchFamily="34" charset="0"/>
              </a:rPr>
              <a:t>21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96900" y="381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习题链接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础巩固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50875" y="55563"/>
            <a:ext cx="187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基础巩固练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能力提升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1513" y="44450"/>
            <a:ext cx="1751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能力提升练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973138" y="968375"/>
            <a:ext cx="7197725" cy="985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1    Know yourself</a:t>
            </a:r>
            <a:endParaRPr lang="zh-CN" altLang="zh-CN" sz="4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03225" y="93663"/>
            <a:ext cx="217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E46C0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2000" b="1">
                <a:solidFill>
                  <a:srgbClr val="FF669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译林版 九年级上</a:t>
            </a:r>
          </a:p>
        </p:txBody>
      </p:sp>
      <p:sp>
        <p:nvSpPr>
          <p:cNvPr id="6148" name="TextBox 19"/>
          <p:cNvSpPr txBox="1">
            <a:spLocks noChangeArrowheads="1"/>
          </p:cNvSpPr>
          <p:nvPr/>
        </p:nvSpPr>
        <p:spPr bwMode="auto">
          <a:xfrm>
            <a:off x="973138" y="2354263"/>
            <a:ext cx="7197725" cy="82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zh-CN" altLang="zh-CN" sz="3600" b="1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346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503238" y="954088"/>
            <a:ext cx="833278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14. Doctors and nurses should devote themselves to _________ (care) for the sick.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15. As a student, I can’t afford _________ (buy) a new mobile phone.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070725" y="1214438"/>
            <a:ext cx="1354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caring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标注 12"/>
          <p:cNvSpPr/>
          <p:nvPr/>
        </p:nvSpPr>
        <p:spPr>
          <a:xfrm>
            <a:off x="2911475" y="190500"/>
            <a:ext cx="3703638" cy="947738"/>
          </a:xfrm>
          <a:prstGeom prst="wedgeRoundRectCallout">
            <a:avLst>
              <a:gd name="adj1" fmla="val 22148"/>
              <a:gd name="adj2" fmla="val 6789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devote...to...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奉献给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后接动词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ing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形式</a:t>
            </a:r>
            <a:endParaRPr lang="zh-CN" alt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4551363" y="2652713"/>
            <a:ext cx="106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to buy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24350" y="1604963"/>
            <a:ext cx="8540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645275" y="1619250"/>
            <a:ext cx="29051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538538" y="3067050"/>
            <a:ext cx="7508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圆角矩形标注 10"/>
          <p:cNvSpPr/>
          <p:nvPr/>
        </p:nvSpPr>
        <p:spPr>
          <a:xfrm>
            <a:off x="2778125" y="3494088"/>
            <a:ext cx="4714875" cy="638175"/>
          </a:xfrm>
          <a:prstGeom prst="wedgeRoundRectCallout">
            <a:avLst>
              <a:gd name="adj1" fmla="val -28201"/>
              <a:gd name="adj2" fmla="val -10508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afford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后接名词、代词、不定式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27050" y="555625"/>
            <a:ext cx="8332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四、根据汉语意思完成句子。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注意每一个细节是有必要的。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is necessary______ ______ ________ ______every detail.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114425" y="1970088"/>
            <a:ext cx="5476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604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043238" y="2293938"/>
            <a:ext cx="3998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to         pay    attention    to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896938" y="3043238"/>
            <a:ext cx="4006850" cy="922337"/>
          </a:xfrm>
          <a:prstGeom prst="wedgeRoundRectCallout">
            <a:avLst>
              <a:gd name="adj1" fmla="val -18423"/>
              <a:gd name="adj2" fmla="val -9350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is necessary to do </a:t>
            </a:r>
            <a:r>
              <a:rPr lang="en-US" altLang="zh-CN" sz="2400" b="1" dirty="0" err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做某事是有必要的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733425"/>
            <a:ext cx="80470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17.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一个人在选择朋友的时候无论怎么谨慎都不为过。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 man ______ ______ ________ _______ in the choice of his friends.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他献身于帮助穷人。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________ ________ ________ _______ the poor.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494213" y="1419225"/>
            <a:ext cx="29273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652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73200" y="3925888"/>
            <a:ext cx="534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devoted    himself        to          helping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046288" y="1757363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can't       be         too      careful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412875" y="3616325"/>
            <a:ext cx="5461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圆角矩形标注 12"/>
          <p:cNvSpPr/>
          <p:nvPr/>
        </p:nvSpPr>
        <p:spPr>
          <a:xfrm>
            <a:off x="3043238" y="298450"/>
            <a:ext cx="4770437" cy="557213"/>
          </a:xfrm>
          <a:prstGeom prst="wedgeRoundRectCallout">
            <a:avLst>
              <a:gd name="adj1" fmla="val -7222"/>
              <a:gd name="adj2" fmla="val 8138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can’t ... too .... 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再怎么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也不为过</a:t>
            </a:r>
            <a:endParaRPr lang="zh-CN" altLang="en-US" dirty="0"/>
          </a:p>
        </p:txBody>
      </p:sp>
      <p:sp>
        <p:nvSpPr>
          <p:cNvPr id="17" name="圆角矩形标注 16"/>
          <p:cNvSpPr/>
          <p:nvPr/>
        </p:nvSpPr>
        <p:spPr>
          <a:xfrm>
            <a:off x="4062413" y="3059113"/>
            <a:ext cx="3811587" cy="557212"/>
          </a:xfrm>
          <a:prstGeom prst="wedgeRoundRectCallout">
            <a:avLst>
              <a:gd name="adj1" fmla="val -60127"/>
              <a:gd name="adj2" fmla="val 1526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devote...to... 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奉献给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746125"/>
            <a:ext cx="82264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失之毫厘，谬以千里。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 miss is _______ _______ _______a mile.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20.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她不仅很会演奏，而且还会作曲。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She ______ ______ plays well, ______ ______ writes music.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371600" y="2892425"/>
            <a:ext cx="6238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700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532063" y="1770063"/>
            <a:ext cx="370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as          good        as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749425" y="3194050"/>
            <a:ext cx="548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not       only                        but        also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3533775" y="2898775"/>
            <a:ext cx="6223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57225" y="487363"/>
            <a:ext cx="78930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五、完形填空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45085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Yesterday my grandfather told me about his early days. 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21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he left school, he found a job in a post office.</a:t>
            </a:r>
          </a:p>
          <a:p>
            <a:pPr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21. A. While              B. When               C. Until             D. If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2917825" y="3013075"/>
            <a:ext cx="2616200" cy="1655763"/>
          </a:xfrm>
          <a:prstGeom prst="wedgeRoundRectCallout">
            <a:avLst>
              <a:gd name="adj1" fmla="val -26226"/>
              <a:gd name="adj2" fmla="val -5639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表示“当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时候”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，引导的从句动词可以是延续性的，也可以是终止性的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89288" y="2338388"/>
            <a:ext cx="574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174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圆角矩形标注 11"/>
          <p:cNvSpPr/>
          <p:nvPr/>
        </p:nvSpPr>
        <p:spPr>
          <a:xfrm>
            <a:off x="423863" y="3048000"/>
            <a:ext cx="2354262" cy="1655763"/>
          </a:xfrm>
          <a:prstGeom prst="wedgeRoundRectCallout">
            <a:avLst>
              <a:gd name="adj1" fmla="val 9574"/>
              <a:gd name="adj2" fmla="val -6356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表示“当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时候”，引导的从句动词只能是延续性的</a:t>
            </a:r>
          </a:p>
        </p:txBody>
      </p:sp>
      <p:sp>
        <p:nvSpPr>
          <p:cNvPr id="13" name="圆角矩形标注 12"/>
          <p:cNvSpPr/>
          <p:nvPr/>
        </p:nvSpPr>
        <p:spPr>
          <a:xfrm>
            <a:off x="5661025" y="3017838"/>
            <a:ext cx="1749425" cy="822325"/>
          </a:xfrm>
          <a:prstGeom prst="wedgeRoundRectCallout">
            <a:avLst>
              <a:gd name="adj1" fmla="val -26226"/>
              <a:gd name="adj2" fmla="val -5639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表示“直到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为止”</a:t>
            </a:r>
          </a:p>
        </p:txBody>
      </p:sp>
      <p:sp>
        <p:nvSpPr>
          <p:cNvPr id="14" name="圆角矩形标注 13"/>
          <p:cNvSpPr/>
          <p:nvPr/>
        </p:nvSpPr>
        <p:spPr>
          <a:xfrm>
            <a:off x="7662863" y="3013075"/>
            <a:ext cx="1030287" cy="573088"/>
          </a:xfrm>
          <a:prstGeom prst="wedgeRoundRectCallout">
            <a:avLst>
              <a:gd name="adj1" fmla="val -11243"/>
              <a:gd name="adj2" fmla="val -7294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是否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817688" y="2262188"/>
            <a:ext cx="53673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圆角矩形标注 16"/>
          <p:cNvSpPr/>
          <p:nvPr/>
        </p:nvSpPr>
        <p:spPr>
          <a:xfrm>
            <a:off x="2735263" y="747713"/>
            <a:ext cx="5659437" cy="574675"/>
          </a:xfrm>
          <a:prstGeom prst="wedgeRoundRectCallout">
            <a:avLst>
              <a:gd name="adj1" fmla="val -13495"/>
              <a:gd name="adj2" fmla="val 15264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他离开学校的时候，在邮局找了一份工作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2" grpId="0" animBg="1"/>
      <p:bldP spid="13" grpId="0" animBg="1"/>
      <p:bldP spid="14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512763" y="323850"/>
            <a:ext cx="83327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worked hard in the post office. Soon he had more money than his friends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22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his hard work.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22. A. because         B. because of         C. as            D. since</a:t>
            </a:r>
          </a:p>
        </p:txBody>
      </p:sp>
      <p:pic>
        <p:nvPicPr>
          <p:cNvPr id="3277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标注 12"/>
          <p:cNvSpPr/>
          <p:nvPr/>
        </p:nvSpPr>
        <p:spPr>
          <a:xfrm>
            <a:off x="344488" y="3214688"/>
            <a:ext cx="2493962" cy="1309687"/>
          </a:xfrm>
          <a:prstGeom prst="wedgeRoundRectCallout">
            <a:avLst>
              <a:gd name="adj1" fmla="val 9574"/>
              <a:gd name="adj2" fmla="val -6356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因为，后接原因状语从句或回答以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开头的问句</a:t>
            </a:r>
          </a:p>
        </p:txBody>
      </p:sp>
      <p:sp>
        <p:nvSpPr>
          <p:cNvPr id="17" name="圆角矩形标注 16"/>
          <p:cNvSpPr/>
          <p:nvPr/>
        </p:nvSpPr>
        <p:spPr>
          <a:xfrm>
            <a:off x="2992438" y="3167063"/>
            <a:ext cx="2355850" cy="1309687"/>
          </a:xfrm>
          <a:prstGeom prst="wedgeRoundRectCallout">
            <a:avLst>
              <a:gd name="adj1" fmla="val 9574"/>
              <a:gd name="adj2" fmla="val -6356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因为，后接名词、代词或动名词，或者名词性从句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5534025" y="3152775"/>
            <a:ext cx="1436688" cy="539750"/>
          </a:xfrm>
          <a:prstGeom prst="wedgeRoundRectCallout">
            <a:avLst>
              <a:gd name="adj1" fmla="val -23484"/>
              <a:gd name="adj2" fmla="val -8776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时候</a:t>
            </a:r>
          </a:p>
        </p:txBody>
      </p:sp>
      <p:sp>
        <p:nvSpPr>
          <p:cNvPr id="20" name="圆角矩形标注 19"/>
          <p:cNvSpPr/>
          <p:nvPr/>
        </p:nvSpPr>
        <p:spPr>
          <a:xfrm>
            <a:off x="7148513" y="3167063"/>
            <a:ext cx="1697037" cy="539750"/>
          </a:xfrm>
          <a:prstGeom prst="wedgeRoundRectCallout">
            <a:avLst>
              <a:gd name="adj1" fmla="val -23484"/>
              <a:gd name="adj2" fmla="val -8776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自从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以来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21000" y="2506663"/>
            <a:ext cx="574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23" name="圆角矩形标注 22"/>
          <p:cNvSpPr/>
          <p:nvPr/>
        </p:nvSpPr>
        <p:spPr>
          <a:xfrm>
            <a:off x="4954588" y="1282700"/>
            <a:ext cx="4106862" cy="890588"/>
          </a:xfrm>
          <a:prstGeom prst="wedgeRoundRectCallout">
            <a:avLst>
              <a:gd name="adj1" fmla="val -41875"/>
              <a:gd name="adj2" fmla="val -6641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根据语境，他</a:t>
            </a:r>
            <a:r>
              <a:rPr lang="zh-CN" alt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工作努力，不久他就有了比朋友更多的钱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  <p:bldP spid="20" grpId="0" animBg="1"/>
      <p:bldP spid="21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573088" y="1235075"/>
            <a:ext cx="8332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23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that he would have a bright future.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23. A. looked         B. seemed          C. thought           D. said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2339975" y="439738"/>
            <a:ext cx="5084763" cy="877887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根据前一句他有了比较多的钱，推测出本句为：看起来他会有一个光明的未来。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654300" y="2981325"/>
            <a:ext cx="3613150" cy="962025"/>
          </a:xfrm>
          <a:prstGeom prst="wedgeRoundRectCallout">
            <a:avLst>
              <a:gd name="adj1" fmla="val -23673"/>
              <a:gd name="adj2" fmla="val -83193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固定搭配：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seems that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似乎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..., 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看来好像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67025" y="2159000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482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标注 3"/>
          <p:cNvSpPr/>
          <p:nvPr/>
        </p:nvSpPr>
        <p:spPr>
          <a:xfrm>
            <a:off x="1601788" y="198438"/>
            <a:ext cx="5475287" cy="882650"/>
          </a:xfrm>
          <a:prstGeom prst="wedgeRoundRectCallout">
            <a:avLst>
              <a:gd name="adj1" fmla="val -34703"/>
              <a:gd name="adj2" fmla="val 118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根据上一句他从邮局辞职了，本句应为两个月之后他在一个大公司找到一份新工作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585788" y="868363"/>
            <a:ext cx="80708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wanted a more exciting one, so he left the post office. Two months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24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he found a new job in a big company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（公司）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24. A. ago           B. before              C. later               D. after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022850" y="1536700"/>
            <a:ext cx="25415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标注 5"/>
          <p:cNvSpPr/>
          <p:nvPr/>
        </p:nvSpPr>
        <p:spPr>
          <a:xfrm>
            <a:off x="808038" y="3209925"/>
            <a:ext cx="1733550" cy="544513"/>
          </a:xfrm>
          <a:prstGeom prst="wedgeRoundRectCallout">
            <a:avLst>
              <a:gd name="adj1" fmla="val -1928"/>
              <a:gd name="adj2" fmla="val -9061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以前，之前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40288" y="2549525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584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标注 12"/>
          <p:cNvSpPr/>
          <p:nvPr/>
        </p:nvSpPr>
        <p:spPr>
          <a:xfrm>
            <a:off x="2879725" y="3178175"/>
            <a:ext cx="1419225" cy="544513"/>
          </a:xfrm>
          <a:prstGeom prst="wedgeRoundRectCallout">
            <a:avLst>
              <a:gd name="adj1" fmla="val -11134"/>
              <a:gd name="adj2" fmla="val -8843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之前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4875213" y="3238500"/>
            <a:ext cx="1419225" cy="544513"/>
          </a:xfrm>
          <a:prstGeom prst="wedgeRoundRectCallout">
            <a:avLst>
              <a:gd name="adj1" fmla="val -11134"/>
              <a:gd name="adj2" fmla="val -8843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之后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6638925" y="3200400"/>
            <a:ext cx="2017713" cy="896938"/>
          </a:xfrm>
          <a:prstGeom prst="wedgeRoundRectCallout">
            <a:avLst>
              <a:gd name="adj1" fmla="val -11134"/>
              <a:gd name="adj2" fmla="val -7386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之后，后接短语或句子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4"/>
          <p:cNvSpPr txBox="1">
            <a:spLocks noChangeArrowheads="1"/>
          </p:cNvSpPr>
          <p:nvPr/>
        </p:nvSpPr>
        <p:spPr bwMode="auto">
          <a:xfrm>
            <a:off x="574675" y="1035050"/>
            <a:ext cx="8153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Workers in this company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25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travelled a lot.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25. A. almost         B. usually         C. seldom        D. never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3155950" y="528638"/>
            <a:ext cx="3624263" cy="563562"/>
          </a:xfrm>
          <a:prstGeom prst="wedgeRoundRectCallout">
            <a:avLst>
              <a:gd name="adj1" fmla="val -13127"/>
              <a:gd name="adj2" fmla="val 8270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lot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”可知是经常旅行。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686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22575" y="2032000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5924550" y="1697038"/>
            <a:ext cx="5111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585788" y="500063"/>
            <a:ext cx="78200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At first he really enjoyed the travelling. But after a year, he began to hate it. He had to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26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and he was always in a car or on a train.</a:t>
            </a:r>
          </a:p>
          <a:p>
            <a:pPr algn="just"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26. A. stay in one place             B. move around</a:t>
            </a:r>
          </a:p>
          <a:p>
            <a:pPr algn="just"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C. make noise                       D. make a wish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6845300" y="3057525"/>
            <a:ext cx="1549400" cy="563563"/>
          </a:xfrm>
          <a:prstGeom prst="wedgeRoundRectCallout">
            <a:avLst>
              <a:gd name="adj1" fmla="val -68455"/>
              <a:gd name="adj2" fmla="val -2052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走来走去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789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54513" y="2974975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2684463" y="2090738"/>
            <a:ext cx="5545137" cy="854075"/>
          </a:xfrm>
          <a:prstGeom prst="wedgeRoundRectCallout">
            <a:avLst>
              <a:gd name="adj1" fmla="val 28309"/>
              <a:gd name="adj2" fmla="val -6599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他经常在汽车或火车上，结合前文提到他们经常旅行，可知他不得不四处走动。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542088" y="1911350"/>
            <a:ext cx="168751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676275" y="2651125"/>
            <a:ext cx="1484313" cy="476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4350" y="546100"/>
            <a:ext cx="83677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一、根据首字母及汉语提示完成单词。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Can I c_________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（连接）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printer to your computer?</a:t>
            </a:r>
          </a:p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Ladies and gentlemen, could I have your a 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（注意）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please?</a:t>
            </a:r>
          </a:p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This piece of work is below s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（标准）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3315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1712913" y="1531938"/>
            <a:ext cx="1509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onnect</a:t>
            </a: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5999163" y="2259013"/>
            <a:ext cx="1766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ttention</a:t>
            </a:r>
          </a:p>
        </p:txBody>
      </p:sp>
      <p:sp>
        <p:nvSpPr>
          <p:cNvPr id="43" name="TextBox 14"/>
          <p:cNvSpPr txBox="1">
            <a:spLocks noChangeArrowheads="1"/>
          </p:cNvSpPr>
          <p:nvPr/>
        </p:nvSpPr>
        <p:spPr bwMode="auto">
          <a:xfrm>
            <a:off x="4408488" y="3740150"/>
            <a:ext cx="1398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712788" y="981075"/>
            <a:ext cx="7893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The worst thing was that he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27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make any new friends.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27. A. can’t       B. was able to      C. couldn’t      D. could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1890713" y="528638"/>
            <a:ext cx="6350000" cy="561975"/>
          </a:xfrm>
          <a:prstGeom prst="wedgeRoundRectCallout">
            <a:avLst>
              <a:gd name="adj1" fmla="val -24900"/>
              <a:gd name="adj2" fmla="val 8593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由语境“更糟的是”，推测他交不到任何新朋友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808038" y="1651000"/>
            <a:ext cx="248126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78375" y="191293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891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0488" y="43084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标注 10"/>
          <p:cNvSpPr/>
          <p:nvPr/>
        </p:nvSpPr>
        <p:spPr>
          <a:xfrm>
            <a:off x="4940300" y="2808288"/>
            <a:ext cx="2576513" cy="1003300"/>
          </a:xfrm>
          <a:prstGeom prst="wedgeRoundRectCallout">
            <a:avLst>
              <a:gd name="adj1" fmla="val -38572"/>
              <a:gd name="adj2" fmla="val -8583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语态是过去式，应用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can’t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的过去分词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679450" y="657225"/>
            <a:ext cx="8001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He was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28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at that time so he sold his house. He had to accept a part-time job in a bookshop.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28. A. happy          B. energetic           C. rich           D. poor</a:t>
            </a:r>
          </a:p>
        </p:txBody>
      </p:sp>
      <p:sp>
        <p:nvSpPr>
          <p:cNvPr id="12" name="圆角矩形标注 11"/>
          <p:cNvSpPr/>
          <p:nvPr/>
        </p:nvSpPr>
        <p:spPr>
          <a:xfrm>
            <a:off x="973138" y="2944813"/>
            <a:ext cx="6983412" cy="950912"/>
          </a:xfrm>
          <a:prstGeom prst="wedgeRoundRectCallout">
            <a:avLst>
              <a:gd name="adj1" fmla="val -22802"/>
              <a:gd name="adj2" fmla="val -5096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结合上下文：他辞掉了工作，卖掉了房子，不得不接受了一个书店的兼职工作，可知，他当时是贫穷的。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92925" y="1998663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994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/>
          <p:nvPr/>
        </p:nvCxnSpPr>
        <p:spPr>
          <a:xfrm>
            <a:off x="4516438" y="1236663"/>
            <a:ext cx="20272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23913" y="1854200"/>
            <a:ext cx="25368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Soon they had their first child. In the next ten years, they had another three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29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and four more bookshops!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29. A. sisters        B. brothers        C. children        D. cousins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8350" y="226853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1849438" y="2946400"/>
            <a:ext cx="3305175" cy="1257300"/>
          </a:xfrm>
          <a:prstGeom prst="wedgeRoundRectCallout">
            <a:avLst>
              <a:gd name="adj1" fmla="val -38258"/>
              <a:gd name="adj2" fmla="val -12290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结合上文可知，之后的十年里他们又有了三个孩子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49288" y="1265238"/>
            <a:ext cx="356711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99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接连接符 15"/>
          <p:cNvCxnSpPr/>
          <p:nvPr/>
        </p:nvCxnSpPr>
        <p:spPr>
          <a:xfrm>
            <a:off x="646113" y="2001838"/>
            <a:ext cx="15382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644525" y="547688"/>
            <a:ext cx="79279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“Life is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30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,” he told me. “The most important thing is that you should always try your best. Never give up!”</a:t>
            </a:r>
          </a:p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30. A. boring      B. important      C. necessary     D. wonderful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0663" y="1914525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4301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81125" y="2347913"/>
            <a:ext cx="10366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无聊的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62300" y="2347913"/>
            <a:ext cx="10366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重要的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027613" y="2347913"/>
            <a:ext cx="10350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必需的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999288" y="2347913"/>
            <a:ext cx="10350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精彩的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1068388" y="3014663"/>
            <a:ext cx="6864350" cy="950912"/>
          </a:xfrm>
          <a:prstGeom prst="wedgeRoundRectCallout">
            <a:avLst>
              <a:gd name="adj1" fmla="val -22802"/>
              <a:gd name="adj2" fmla="val -5096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根据上下文可知作者的爷爷通过自己的经历告诉作者人生是精彩的，但自己要尽力，不要放弃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2" grpId="0"/>
      <p:bldP spid="13" grpId="0"/>
      <p:bldP spid="14" grpId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44525" y="547688"/>
            <a:ext cx="7927975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六、任务型阅读。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0850" indent="-450850"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31. What is the most important thing to build your character?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（不超过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个词）</a:t>
            </a:r>
          </a:p>
          <a:p>
            <a:pPr indent="535305"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_______________________________________________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01763" y="3079750"/>
            <a:ext cx="5391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Doing your best to keep your promise.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4036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矩形 5"/>
          <p:cNvSpPr>
            <a:spLocks noChangeArrowheads="1"/>
          </p:cNvSpPr>
          <p:nvPr/>
        </p:nvSpPr>
        <p:spPr bwMode="auto">
          <a:xfrm>
            <a:off x="1595438" y="1250950"/>
            <a:ext cx="524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请同学们看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点拨训练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》P5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短文</a:t>
            </a:r>
          </a:p>
        </p:txBody>
      </p:sp>
      <p:sp>
        <p:nvSpPr>
          <p:cNvPr id="16" name="圆角矩形标注 15"/>
          <p:cNvSpPr/>
          <p:nvPr/>
        </p:nvSpPr>
        <p:spPr>
          <a:xfrm>
            <a:off x="3090863" y="455613"/>
            <a:ext cx="5694362" cy="1257300"/>
          </a:xfrm>
          <a:prstGeom prst="wedgeRoundRectCallout">
            <a:avLst>
              <a:gd name="adj1" fmla="val -24240"/>
              <a:gd name="adj2" fmla="val 6608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根据问题描述从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Part1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中找答案，由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“Put it up where you’ll see it every day and do your best to keep it.”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可知答案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5913438" y="2314575"/>
            <a:ext cx="24574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44525" y="1492250"/>
            <a:ext cx="79279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32. Why do you tell others about your promise?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（不超过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个词）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0850" algn="just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_______________________________________________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70000" y="2801938"/>
            <a:ext cx="3503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order not to break it.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506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2066925" y="273050"/>
            <a:ext cx="5692775" cy="1257300"/>
          </a:xfrm>
          <a:prstGeom prst="wedgeRoundRectCallout">
            <a:avLst>
              <a:gd name="adj1" fmla="val -24240"/>
              <a:gd name="adj2" fmla="val 6608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根据问题描述定位到文章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Part2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最后一句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“Tell people about my promise</a:t>
            </a:r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so that I won’t break it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可知答案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813050" y="2063750"/>
            <a:ext cx="36353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4"/>
          <p:cNvSpPr txBox="1">
            <a:spLocks noChangeArrowheads="1"/>
          </p:cNvSpPr>
          <p:nvPr/>
        </p:nvSpPr>
        <p:spPr bwMode="auto">
          <a:xfrm>
            <a:off x="644525" y="1485900"/>
            <a:ext cx="79279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33. According to the writer, what is needed to be a hero?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（不超过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个词）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_______________________________________________</a:t>
            </a:r>
          </a:p>
        </p:txBody>
      </p:sp>
      <p:pic>
        <p:nvPicPr>
          <p:cNvPr id="4608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1662113" y="273050"/>
            <a:ext cx="6175375" cy="1257300"/>
          </a:xfrm>
          <a:prstGeom prst="wedgeRoundRectCallout">
            <a:avLst>
              <a:gd name="adj1" fmla="val 19029"/>
              <a:gd name="adj2" fmla="val 6419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根据关键词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hero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可知从文章第一段找答案。由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Character, courage and confidence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are words you might use to describe your heroes”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可知答案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70000" y="2801938"/>
            <a:ext cx="5227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Character, courage and confidence.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349750" y="2063750"/>
            <a:ext cx="33750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68338" y="617538"/>
            <a:ext cx="78930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Many business people prefer to choose the h________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（高速的）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train, though it means that they need to pay more money for the ticket.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Well done! You scored eight hits and only two m 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（失误）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5363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6378575" y="862013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igh-speed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6911975" y="3049588"/>
            <a:ext cx="148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isses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25463" y="485775"/>
            <a:ext cx="83327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二、单项选择。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55600" indent="-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 Liu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Haotian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is the chief engineer of the high-speed railway _______ the town _______ Tianjin.</a:t>
            </a:r>
          </a:p>
          <a:p>
            <a:pPr indent="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connect; to                        B. connect;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／</a:t>
            </a:r>
          </a:p>
          <a:p>
            <a:pPr indent="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connecting; to                   D. connecting;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／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7411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9200" y="42957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1360488" y="1860550"/>
            <a:ext cx="65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060450" y="3584575"/>
            <a:ext cx="6088063" cy="9874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connect…to… 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连接到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connecting…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作后置定语修饰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railway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428625"/>
            <a:ext cx="83693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7. [2 018·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淮安调研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—I think it’s impossible for us to work out the plan in just two days. It’s too difficult.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You’re right. We can’t be ______ careful while working on it.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so              B. very                C. too                 D. more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4603750" y="2138363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圆角矩形标注 14"/>
          <p:cNvSpPr/>
          <p:nvPr/>
        </p:nvSpPr>
        <p:spPr>
          <a:xfrm>
            <a:off x="2290763" y="3486150"/>
            <a:ext cx="5935662" cy="1023938"/>
          </a:xfrm>
          <a:prstGeom prst="wedgeRoundRectCallout">
            <a:avLst>
              <a:gd name="adj1" fmla="val -22558"/>
              <a:gd name="adj2" fmla="val -13385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can't…too…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意思是“无论怎样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也不过分”，“越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越好”</a:t>
            </a:r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3316288" y="2536825"/>
            <a:ext cx="6731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77838" y="333375"/>
            <a:ext cx="8372475" cy="4410075"/>
          </a:xfrm>
          <a:prstGeom prst="rect">
            <a:avLst/>
          </a:prstGeom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[2 018·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黄冈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—Which show do you prefer,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Running Man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or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The Reader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—The Reader, of course. ______ I  ______ my brother likes it.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Both; and 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Neither; nor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Either; or </a:t>
            </a:r>
          </a:p>
          <a:p>
            <a:pPr marL="355600" eaLnBrk="1" hangingPunct="1">
              <a:lnSpc>
                <a:spcPct val="167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Not only; but also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4314825" y="1739900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63813" y="2314575"/>
            <a:ext cx="4324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两者都，谓语动词用复数形式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71788" y="2973388"/>
            <a:ext cx="274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既不，也不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66988" y="3571875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或者，或者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54413" y="4143375"/>
            <a:ext cx="529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不但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而且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谓语动词遵循“就近原则”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724775" y="2109788"/>
            <a:ext cx="5619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90538" y="311150"/>
            <a:ext cx="83677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— Did you enjoy the outdoor training yesterday?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No, not at all! I was ______ dead after so much hard training.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as good as 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as well as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so good as 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so well as</a:t>
            </a:r>
          </a:p>
        </p:txBody>
      </p:sp>
      <p:pic>
        <p:nvPicPr>
          <p:cNvPr id="2048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连接符 12"/>
          <p:cNvCxnSpPr/>
          <p:nvPr/>
        </p:nvCxnSpPr>
        <p:spPr>
          <a:xfrm>
            <a:off x="1185863" y="1719263"/>
            <a:ext cx="16287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2611438" y="2035175"/>
            <a:ext cx="2471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无异于，简直是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646363" y="27432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一样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3514725" y="3754438"/>
            <a:ext cx="28829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4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不如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那样好，一般用于否定句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2646363" y="814388"/>
            <a:ext cx="2270125" cy="512762"/>
          </a:xfrm>
          <a:prstGeom prst="wedgeRoundRectCallout">
            <a:avLst>
              <a:gd name="adj1" fmla="val -62867"/>
              <a:gd name="adj2" fmla="val 5157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不，一点也不</a:t>
            </a:r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006850" y="1279525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611438" y="3795713"/>
            <a:ext cx="903287" cy="407987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492375" y="4203700"/>
            <a:ext cx="1022350" cy="29051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42913" y="569913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The math teacher got angry with me when I did not ______ him in class yesterday.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look for    B. take care     C. pay attention to    D. fall asleep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15238" y="852488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389063" y="2819400"/>
            <a:ext cx="1116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寻找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63838" y="281940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当心 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975225" y="2843213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注意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342188" y="2867025"/>
            <a:ext cx="1100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入睡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235075" y="3449638"/>
            <a:ext cx="6656388" cy="9794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结合语境，可知这里是说昨天在课上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当我不注意他即不专心听讲时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，数学老师很生气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2" grpId="0"/>
      <p:bldP spid="13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377825"/>
            <a:ext cx="83327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三、用所给词的适当形式填空。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The mistake grew out of her  __________ (careless).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Who is __________(suit) to be the new chairperson of the students’ union?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Tim is very active. It seems that he is full of ____________ (energetic).</a:t>
            </a:r>
          </a:p>
        </p:txBody>
      </p:sp>
      <p:sp>
        <p:nvSpPr>
          <p:cNvPr id="18" name="圆角矩形标注 17"/>
          <p:cNvSpPr/>
          <p:nvPr/>
        </p:nvSpPr>
        <p:spPr>
          <a:xfrm>
            <a:off x="5248275" y="496888"/>
            <a:ext cx="3741738" cy="823912"/>
          </a:xfrm>
          <a:prstGeom prst="wedgeRoundRectCallout">
            <a:avLst>
              <a:gd name="adj1" fmla="val -12131"/>
              <a:gd name="adj2" fmla="val 6650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careless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是形容词，加后缀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-ness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构成名词</a:t>
            </a:r>
            <a:endParaRPr lang="zh-CN" altLang="en-US" dirty="0"/>
          </a:p>
        </p:txBody>
      </p:sp>
      <p:pic>
        <p:nvPicPr>
          <p:cNvPr id="22532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541838" y="1392238"/>
            <a:ext cx="1873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carelessness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3195638" y="2746375"/>
            <a:ext cx="4167187" cy="603250"/>
          </a:xfrm>
          <a:prstGeom prst="wedgeRoundRectCallout">
            <a:avLst>
              <a:gd name="adj1" fmla="val -83430"/>
              <a:gd name="adj2" fmla="val -82253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suit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是动词，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后接形容词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1082675" y="2486025"/>
            <a:ext cx="8524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192338" y="2109788"/>
            <a:ext cx="1530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suitable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818313" y="3565525"/>
            <a:ext cx="1435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energy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2957513" y="4183063"/>
            <a:ext cx="4578350" cy="603250"/>
          </a:xfrm>
          <a:prstGeom prst="wedgeRoundRectCallout">
            <a:avLst>
              <a:gd name="adj1" fmla="val 23391"/>
              <a:gd name="adj2" fmla="val -7634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energetic</a:t>
            </a:r>
            <a:r>
              <a:rPr lang="zh-CN" altLang="en-US" sz="2400" b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形容词，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后接名词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>
            <a:off x="6122988" y="3965575"/>
            <a:ext cx="4270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  <p:bldP spid="9" grpId="0" animBg="1"/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1693</Words>
  <Application>Microsoft Office PowerPoint</Application>
  <PresentationFormat>全屏显示(16:9)</PresentationFormat>
  <Paragraphs>180</Paragraphs>
  <Slides>26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2023-01-16T22:08:49Z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0A388D65FBD54F5DB37D03679F8C78B2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