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698" r:id="rId2"/>
    <p:sldId id="666" r:id="rId3"/>
    <p:sldId id="667" r:id="rId4"/>
    <p:sldId id="669" r:id="rId5"/>
    <p:sldId id="670" r:id="rId6"/>
    <p:sldId id="671" r:id="rId7"/>
    <p:sldId id="672" r:id="rId8"/>
    <p:sldId id="695" r:id="rId9"/>
    <p:sldId id="673" r:id="rId10"/>
    <p:sldId id="674" r:id="rId11"/>
    <p:sldId id="675" r:id="rId12"/>
    <p:sldId id="676" r:id="rId13"/>
    <p:sldId id="587" r:id="rId14"/>
    <p:sldId id="677" r:id="rId15"/>
    <p:sldId id="678" r:id="rId16"/>
    <p:sldId id="682" r:id="rId17"/>
    <p:sldId id="679" r:id="rId18"/>
    <p:sldId id="680" r:id="rId19"/>
    <p:sldId id="681" r:id="rId20"/>
    <p:sldId id="508" r:id="rId21"/>
    <p:sldId id="684" r:id="rId22"/>
    <p:sldId id="685" r:id="rId23"/>
    <p:sldId id="686" r:id="rId24"/>
    <p:sldId id="687" r:id="rId25"/>
    <p:sldId id="688" r:id="rId26"/>
    <p:sldId id="689" r:id="rId27"/>
    <p:sldId id="690" r:id="rId28"/>
    <p:sldId id="696" r:id="rId29"/>
    <p:sldId id="683" r:id="rId30"/>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15">
          <p15:clr>
            <a:srgbClr val="A4A3A4"/>
          </p15:clr>
        </p15:guide>
        <p15:guide id="2" pos="364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全品文教" initials="批注" lastIdx="0" clrIdx="0"/>
  <p:cmAuthor id="2" name="dell" initials="d" lastIdx="1" clrIdx="1"/>
  <p:cmAuthor id="3" name="Administra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110" d="100"/>
          <a:sy n="110" d="100"/>
        </p:scale>
        <p:origin x="-666" y="-210"/>
      </p:cViewPr>
      <p:guideLst>
        <p:guide orient="horz" pos="2515"/>
        <p:guide pos="3644"/>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6-07T21:30:11.481" idx="1">
    <p:pos x="6125" y="1130"/>
    <p:text>本页在证明直角三角形全等的判定定理的条件下，培养学生思维的严密性，感知知识的形成过程，规范“HL"应用格式，为以后的做题做准备.</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2023-01-17</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r>
              <a:rPr lang="zh-CN" altLang="en-US"/>
              <a:t>初中</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idx="4294967295"/>
          </p:nvPr>
        </p:nvSpPr>
        <p:spPr>
          <a:xfrm>
            <a:off x="379413" y="684213"/>
            <a:ext cx="6094412" cy="3429000"/>
          </a:xfrm>
        </p:spPr>
      </p:sp>
      <p:sp>
        <p:nvSpPr>
          <p:cNvPr id="185347" name="Rectangle 3"/>
          <p:cNvSpPr>
            <a:spLocks noGrp="1" noChangeArrowheads="1"/>
          </p:cNvSpPr>
          <p:nvPr>
            <p:ph type="body"/>
          </p:nvPr>
        </p:nvSpPr>
        <p:spPr>
          <a:xfrm>
            <a:off x="912813" y="4341813"/>
            <a:ext cx="5029200" cy="4114800"/>
          </a:xfrm>
        </p:spPr>
        <p:txBody>
          <a:bodyPr/>
          <a:lstStyle/>
          <a:p>
            <a:pPr eaLnBrk="1" hangingPunct="1"/>
            <a:endParaRPr lang="en-US" altLang="zh-CN"/>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p:sp>
      <p:sp>
        <p:nvSpPr>
          <p:cNvPr id="28674" name="文本占位符 2"/>
          <p:cNvSpPr>
            <a:spLocks noGrp="1"/>
          </p:cNvSpPr>
          <p:nvPr>
            <p:ph type="body" idx="1"/>
          </p:nvPr>
        </p:nvSpPr>
        <p:spPr/>
        <p:txBody>
          <a:bodyPr wrap="square" lIns="91440" tIns="45720" rIns="91440" bIns="45720" anchor="ctr" anchorCtr="0"/>
          <a:lstStyle/>
          <a:p>
            <a:pPr lvl="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p:sp>
      <p:sp>
        <p:nvSpPr>
          <p:cNvPr id="28674" name="文本占位符 2"/>
          <p:cNvSpPr>
            <a:spLocks noGrp="1"/>
          </p:cNvSpPr>
          <p:nvPr>
            <p:ph type="body" idx="1"/>
          </p:nvPr>
        </p:nvSpPr>
        <p:spPr/>
        <p:txBody>
          <a:bodyPr wrap="square" lIns="91440" tIns="45720" rIns="91440" bIns="45720" anchor="ctr" anchorCtr="0"/>
          <a:lstStyle/>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6"/>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7"/>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8"/>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9"/>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20"/>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p:cNvSpPr txBox="1"/>
          <p:nvPr/>
        </p:nvSpPr>
        <p:spPr>
          <a:xfrm>
            <a:off x="0" y="1046532"/>
            <a:ext cx="12192000" cy="646331"/>
          </a:xfrm>
          <a:prstGeom prst="rect">
            <a:avLst/>
          </a:prstGeom>
          <a:noFill/>
        </p:spPr>
        <p:txBody>
          <a:bodyPr wrap="square" rtlCol="0">
            <a:spAutoFit/>
          </a:bodyPr>
          <a:lstStyle/>
          <a:p>
            <a:pPr algn="ctr"/>
            <a:r>
              <a:rPr lang="zh-CN" altLang="en-US" sz="3600" dirty="0">
                <a:solidFill>
                  <a:schemeClr val="tx1"/>
                </a:solidFill>
                <a:latin typeface="华文楷体" panose="02010600040101010101" pitchFamily="2" charset="-122"/>
                <a:ea typeface="华文楷体" panose="02010600040101010101" pitchFamily="2" charset="-122"/>
                <a:sym typeface="+mn-ea"/>
              </a:rPr>
              <a:t>第十七章</a:t>
            </a:r>
            <a:r>
              <a:rPr lang="en-US" altLang="en-US" sz="3600" dirty="0">
                <a:solidFill>
                  <a:schemeClr val="tx1"/>
                </a:solidFill>
                <a:latin typeface="华文楷体" panose="02010600040101010101" pitchFamily="2" charset="-122"/>
                <a:ea typeface="华文楷体" panose="02010600040101010101" pitchFamily="2" charset="-122"/>
                <a:sym typeface="+mn-ea"/>
              </a:rPr>
              <a:t>  </a:t>
            </a:r>
            <a:r>
              <a:rPr lang="zh-CN" altLang="en-US" sz="3600" dirty="0">
                <a:solidFill>
                  <a:schemeClr val="tx1"/>
                </a:solidFill>
                <a:latin typeface="华文楷体" panose="02010600040101010101" pitchFamily="2" charset="-122"/>
                <a:ea typeface="华文楷体" panose="02010600040101010101" pitchFamily="2" charset="-122"/>
                <a:sym typeface="+mn-ea"/>
              </a:rPr>
              <a:t>特殊三角形</a:t>
            </a:r>
            <a:endParaRPr lang="zh-CN" altLang="en-US" sz="3600" dirty="0" smtClean="0">
              <a:solidFill>
                <a:schemeClr val="tx1"/>
              </a:solidFill>
              <a:latin typeface="华文楷体" panose="02010600040101010101" pitchFamily="2" charset="-122"/>
              <a:ea typeface="华文楷体" panose="02010600040101010101" pitchFamily="2" charset="-122"/>
              <a:sym typeface="+mn-ea"/>
            </a:endParaRPr>
          </a:p>
        </p:txBody>
      </p:sp>
      <p:sp>
        <p:nvSpPr>
          <p:cNvPr id="3" name="Text Box 10"/>
          <p:cNvSpPr txBox="1"/>
          <p:nvPr/>
        </p:nvSpPr>
        <p:spPr>
          <a:xfrm>
            <a:off x="0" y="2684921"/>
            <a:ext cx="12192000" cy="769441"/>
          </a:xfrm>
          <a:prstGeom prst="rect">
            <a:avLst/>
          </a:prstGeom>
          <a:noFill/>
          <a:ln w="34925">
            <a:noFill/>
          </a:ln>
        </p:spPr>
        <p:txBody>
          <a:bodyPr wrap="square">
            <a:spAutoFit/>
          </a:bodyPr>
          <a:lstStyle/>
          <a:p>
            <a:pPr algn="ctr">
              <a:spcBef>
                <a:spcPct val="50000"/>
              </a:spcBef>
            </a:pPr>
            <a:r>
              <a:rPr lang="zh-CN" altLang="en-US" sz="4400" b="1" dirty="0" smtClean="0">
                <a:solidFill>
                  <a:schemeClr val="tx1"/>
                </a:solidFill>
                <a:latin typeface="微软雅黑" panose="020B0503020204020204" charset="-122"/>
                <a:ea typeface="微软雅黑" panose="020B0503020204020204" charset="-122"/>
                <a:cs typeface="微软雅黑" panose="020B0503020204020204" charset="-122"/>
              </a:rPr>
              <a:t>直</a:t>
            </a:r>
            <a:r>
              <a:rPr lang="zh-CN" altLang="en-US" sz="4400" b="1" dirty="0">
                <a:solidFill>
                  <a:schemeClr val="tx1"/>
                </a:solidFill>
                <a:latin typeface="微软雅黑" panose="020B0503020204020204" charset="-122"/>
                <a:ea typeface="微软雅黑" panose="020B0503020204020204" charset="-122"/>
                <a:cs typeface="微软雅黑" panose="020B0503020204020204" charset="-122"/>
              </a:rPr>
              <a:t>角三角形全等判定</a:t>
            </a:r>
          </a:p>
        </p:txBody>
      </p:sp>
      <p:sp>
        <p:nvSpPr>
          <p:cNvPr id="4" name="箭头: V 形 8"/>
          <p:cNvSpPr/>
          <p:nvPr/>
        </p:nvSpPr>
        <p:spPr>
          <a:xfrm>
            <a:off x="2999290" y="2771776"/>
            <a:ext cx="338539" cy="608466"/>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2476187" y="2765409"/>
            <a:ext cx="338539" cy="608466"/>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8"/>
          <p:cNvSpPr/>
          <p:nvPr/>
        </p:nvSpPr>
        <p:spPr>
          <a:xfrm>
            <a:off x="2743917" y="2771776"/>
            <a:ext cx="338539" cy="608466"/>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矩形 6"/>
          <p:cNvSpPr/>
          <p:nvPr/>
        </p:nvSpPr>
        <p:spPr>
          <a:xfrm>
            <a:off x="0" y="5653432"/>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57811" y="582310"/>
            <a:ext cx="7920038"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ea typeface="宋体" panose="02010600030101010101" pitchFamily="2" charset="-122"/>
              </a:defRPr>
            </a:lvl1pPr>
            <a:lvl2pPr>
              <a:defRPr sz="2400">
                <a:solidFill>
                  <a:schemeClr val="tx1"/>
                </a:solidFill>
                <a:latin typeface="Times New Roman" panose="02020603050405020304" pitchFamily="18" charset="0"/>
                <a:ea typeface="宋体" panose="02010600030101010101" pitchFamily="2" charset="-122"/>
              </a:defRPr>
            </a:lvl2pPr>
            <a:lvl3pPr>
              <a:defRPr sz="2400">
                <a:solidFill>
                  <a:schemeClr val="tx1"/>
                </a:solidFill>
                <a:latin typeface="Times New Roman" panose="02020603050405020304" pitchFamily="18" charset="0"/>
                <a:ea typeface="宋体" panose="02010600030101010101" pitchFamily="2" charset="-122"/>
              </a:defRPr>
            </a:lvl3pPr>
            <a:lvl4pPr>
              <a:defRPr sz="2400">
                <a:solidFill>
                  <a:schemeClr val="tx1"/>
                </a:solidFill>
                <a:latin typeface="Times New Roman" panose="02020603050405020304" pitchFamily="18" charset="0"/>
                <a:ea typeface="宋体" panose="02010600030101010101" pitchFamily="2" charset="-122"/>
              </a:defRPr>
            </a:lvl4pPr>
            <a:lvl5pPr>
              <a:defRPr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在使用“HL”时,同学们应</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注意</a:t>
            </a:r>
            <a:r>
              <a:rPr lang="zh-CN" altLang="en-US" sz="2800">
                <a:latin typeface="微软雅黑" panose="020B0503020204020204" charset="-122"/>
                <a:ea typeface="微软雅黑" panose="020B0503020204020204" charset="-122"/>
                <a:cs typeface="微软雅黑" panose="020B0503020204020204" charset="-122"/>
              </a:rPr>
              <a:t>什么?</a:t>
            </a:r>
          </a:p>
          <a:p>
            <a:pPr eaLnBrk="0" hangingPunct="0">
              <a:spcBef>
                <a:spcPct val="50000"/>
              </a:spcBef>
              <a:buFontTx/>
              <a:buAutoNum type="arabicParenBoth"/>
            </a:pPr>
            <a:r>
              <a:rPr lang="zh-CN" altLang="en-US" sz="2800">
                <a:latin typeface="微软雅黑" panose="020B0503020204020204" charset="-122"/>
                <a:ea typeface="微软雅黑" panose="020B0503020204020204" charset="-122"/>
                <a:cs typeface="微软雅黑" panose="020B0503020204020204" charset="-122"/>
              </a:rPr>
              <a:t>“HL”是</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仅</a:t>
            </a:r>
            <a:r>
              <a:rPr lang="zh-CN" altLang="en-US" sz="2800">
                <a:latin typeface="微软雅黑" panose="020B0503020204020204" charset="-122"/>
                <a:ea typeface="微软雅黑" panose="020B0503020204020204" charset="-122"/>
                <a:cs typeface="微软雅黑" panose="020B0503020204020204" charset="-122"/>
              </a:rPr>
              <a:t>适用于直角三角形的特殊方法.</a:t>
            </a:r>
          </a:p>
          <a:p>
            <a:pPr eaLnBrk="0" hangingPunct="0">
              <a:spcBef>
                <a:spcPct val="50000"/>
              </a:spcBef>
              <a:buFontTx/>
              <a:buAutoNum type="arabicParenBoth"/>
            </a:pPr>
            <a:r>
              <a:rPr lang="zh-CN" altLang="en-US" sz="2800">
                <a:latin typeface="微软雅黑" panose="020B0503020204020204" charset="-122"/>
                <a:ea typeface="微软雅黑" panose="020B0503020204020204" charset="-122"/>
                <a:cs typeface="微软雅黑" panose="020B0503020204020204" charset="-122"/>
              </a:rPr>
              <a:t>注意</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对应</a:t>
            </a:r>
            <a:r>
              <a:rPr lang="zh-CN" altLang="en-US" sz="2800">
                <a:latin typeface="微软雅黑" panose="020B0503020204020204" charset="-122"/>
                <a:ea typeface="微软雅黑" panose="020B0503020204020204" charset="-122"/>
                <a:cs typeface="微软雅黑" panose="020B0503020204020204" charset="-122"/>
              </a:rPr>
              <a:t>相等.</a:t>
            </a:r>
          </a:p>
          <a:p>
            <a:pPr marL="0" indent="0"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因为”HL”仅适用直角三角形,</a:t>
            </a: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书写格式应为:</a:t>
            </a: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  ∵在</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Rt△ </a:t>
            </a:r>
            <a:r>
              <a:rPr lang="zh-CN" altLang="en-US" sz="2800">
                <a:latin typeface="微软雅黑" panose="020B0503020204020204" charset="-122"/>
                <a:ea typeface="微软雅黑" panose="020B0503020204020204" charset="-122"/>
                <a:cs typeface="微软雅黑" panose="020B0503020204020204" charset="-122"/>
              </a:rPr>
              <a:t>ABC 与</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Rt△</a:t>
            </a:r>
            <a:r>
              <a:rPr lang="zh-CN" altLang="en-US" sz="2800">
                <a:latin typeface="微软雅黑" panose="020B0503020204020204" charset="-122"/>
                <a:ea typeface="微软雅黑" panose="020B0503020204020204" charset="-122"/>
                <a:cs typeface="微软雅黑" panose="020B0503020204020204" charset="-122"/>
              </a:rPr>
              <a:t> DEF中  </a:t>
            </a: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         AB =DE                  </a:t>
            </a: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         AC=DF</a:t>
            </a:r>
            <a:endParaRPr lang="en-US" altLang="zh-CN" sz="2800">
              <a:latin typeface="微软雅黑" panose="020B0503020204020204" charset="-122"/>
              <a:ea typeface="微软雅黑" panose="020B0503020204020204" charset="-122"/>
              <a:cs typeface="微软雅黑" panose="020B0503020204020204" charset="-122"/>
            </a:endParaRP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  ∴</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Rt△</a:t>
            </a:r>
            <a:r>
              <a:rPr lang="zh-CN" altLang="en-US" sz="2800">
                <a:latin typeface="微软雅黑" panose="020B0503020204020204" charset="-122"/>
                <a:ea typeface="微软雅黑" panose="020B0503020204020204" charset="-122"/>
                <a:cs typeface="微软雅黑" panose="020B0503020204020204" charset="-122"/>
              </a:rPr>
              <a:t>ABC≌</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Rt△</a:t>
            </a:r>
            <a:r>
              <a:rPr lang="zh-CN" altLang="en-US" sz="2800">
                <a:latin typeface="微软雅黑" panose="020B0503020204020204" charset="-122"/>
                <a:ea typeface="微软雅黑" panose="020B0503020204020204" charset="-122"/>
                <a:cs typeface="微软雅黑" panose="020B0503020204020204" charset="-122"/>
              </a:rPr>
              <a:t>DEF (HL)</a:t>
            </a:r>
          </a:p>
        </p:txBody>
      </p:sp>
      <p:sp>
        <p:nvSpPr>
          <p:cNvPr id="26627" name="AutoShape 3"/>
          <p:cNvSpPr/>
          <p:nvPr/>
        </p:nvSpPr>
        <p:spPr bwMode="auto">
          <a:xfrm>
            <a:off x="960019" y="4932579"/>
            <a:ext cx="142875" cy="865187"/>
          </a:xfrm>
          <a:prstGeom prst="leftBrace">
            <a:avLst>
              <a:gd name="adj1" fmla="val 50435"/>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zh-CN"/>
          </a:p>
        </p:txBody>
      </p:sp>
      <p:grpSp>
        <p:nvGrpSpPr>
          <p:cNvPr id="26628" name="Group 4"/>
          <p:cNvGrpSpPr/>
          <p:nvPr/>
        </p:nvGrpSpPr>
        <p:grpSpPr>
          <a:xfrm>
            <a:off x="8439736" y="2420187"/>
            <a:ext cx="2806700" cy="3751263"/>
            <a:chOff x="0" y="0"/>
            <a:chExt cx="1768" cy="2363"/>
          </a:xfrm>
        </p:grpSpPr>
        <p:grpSp>
          <p:nvGrpSpPr>
            <p:cNvPr id="183300" name="Group 5"/>
            <p:cNvGrpSpPr/>
            <p:nvPr/>
          </p:nvGrpSpPr>
          <p:grpSpPr>
            <a:xfrm>
              <a:off x="227" y="1542"/>
              <a:ext cx="1179" cy="680"/>
              <a:chOff x="0" y="0"/>
              <a:chExt cx="635" cy="771"/>
            </a:xfrm>
          </p:grpSpPr>
          <p:sp>
            <p:nvSpPr>
              <p:cNvPr id="183301" name="Line 6"/>
              <p:cNvSpPr>
                <a:spLocks noChangeShapeType="1"/>
              </p:cNvSpPr>
              <p:nvPr/>
            </p:nvSpPr>
            <p:spPr bwMode="auto">
              <a:xfrm flipH="1">
                <a:off x="0" y="0"/>
                <a:ext cx="0" cy="77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3302" name="Line 7"/>
              <p:cNvSpPr>
                <a:spLocks noChangeShapeType="1"/>
              </p:cNvSpPr>
              <p:nvPr/>
            </p:nvSpPr>
            <p:spPr bwMode="auto">
              <a:xfrm>
                <a:off x="0" y="771"/>
                <a:ext cx="635"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3303" name="Line 8"/>
              <p:cNvSpPr>
                <a:spLocks noChangeShapeType="1"/>
              </p:cNvSpPr>
              <p:nvPr/>
            </p:nvSpPr>
            <p:spPr bwMode="auto">
              <a:xfrm>
                <a:off x="0" y="0"/>
                <a:ext cx="635" cy="77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83304" name="Group 9"/>
            <p:cNvGrpSpPr/>
            <p:nvPr/>
          </p:nvGrpSpPr>
          <p:grpSpPr>
            <a:xfrm>
              <a:off x="234" y="159"/>
              <a:ext cx="1138" cy="603"/>
              <a:chOff x="0" y="0"/>
              <a:chExt cx="635" cy="771"/>
            </a:xfrm>
          </p:grpSpPr>
          <p:sp>
            <p:nvSpPr>
              <p:cNvPr id="183305" name="Line 10"/>
              <p:cNvSpPr>
                <a:spLocks noChangeShapeType="1"/>
              </p:cNvSpPr>
              <p:nvPr/>
            </p:nvSpPr>
            <p:spPr bwMode="auto">
              <a:xfrm flipH="1">
                <a:off x="0" y="0"/>
                <a:ext cx="0" cy="77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3306" name="Line 11"/>
              <p:cNvSpPr>
                <a:spLocks noChangeShapeType="1"/>
              </p:cNvSpPr>
              <p:nvPr/>
            </p:nvSpPr>
            <p:spPr bwMode="auto">
              <a:xfrm>
                <a:off x="0" y="771"/>
                <a:ext cx="635"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3307" name="Line 12"/>
              <p:cNvSpPr>
                <a:spLocks noChangeShapeType="1"/>
              </p:cNvSpPr>
              <p:nvPr/>
            </p:nvSpPr>
            <p:spPr bwMode="auto">
              <a:xfrm>
                <a:off x="0" y="0"/>
                <a:ext cx="635" cy="77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83308" name="Text Box 13"/>
            <p:cNvSpPr txBox="1">
              <a:spLocks noChangeArrowheads="1"/>
            </p:cNvSpPr>
            <p:nvPr/>
          </p:nvSpPr>
          <p:spPr bwMode="auto">
            <a:xfrm>
              <a:off x="45" y="0"/>
              <a:ext cx="4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A</a:t>
              </a:r>
            </a:p>
          </p:txBody>
        </p:sp>
        <p:sp>
          <p:nvSpPr>
            <p:cNvPr id="183309" name="Text Box 14"/>
            <p:cNvSpPr txBox="1">
              <a:spLocks noChangeArrowheads="1"/>
            </p:cNvSpPr>
            <p:nvPr/>
          </p:nvSpPr>
          <p:spPr bwMode="auto">
            <a:xfrm>
              <a:off x="1361" y="635"/>
              <a:ext cx="4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B</a:t>
              </a:r>
            </a:p>
          </p:txBody>
        </p:sp>
        <p:sp>
          <p:nvSpPr>
            <p:cNvPr id="183310" name="Text Box 15"/>
            <p:cNvSpPr txBox="1">
              <a:spLocks noChangeArrowheads="1"/>
            </p:cNvSpPr>
            <p:nvPr/>
          </p:nvSpPr>
          <p:spPr bwMode="auto">
            <a:xfrm>
              <a:off x="45" y="726"/>
              <a:ext cx="4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C</a:t>
              </a:r>
            </a:p>
          </p:txBody>
        </p:sp>
        <p:sp>
          <p:nvSpPr>
            <p:cNvPr id="183311" name="Text Box 16"/>
            <p:cNvSpPr txBox="1">
              <a:spLocks noChangeArrowheads="1"/>
            </p:cNvSpPr>
            <p:nvPr/>
          </p:nvSpPr>
          <p:spPr bwMode="auto">
            <a:xfrm>
              <a:off x="91" y="1361"/>
              <a:ext cx="36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D</a:t>
              </a:r>
            </a:p>
          </p:txBody>
        </p:sp>
        <p:sp>
          <p:nvSpPr>
            <p:cNvPr id="183312" name="Text Box 17"/>
            <p:cNvSpPr txBox="1">
              <a:spLocks noChangeArrowheads="1"/>
            </p:cNvSpPr>
            <p:nvPr/>
          </p:nvSpPr>
          <p:spPr bwMode="auto">
            <a:xfrm>
              <a:off x="1406" y="1996"/>
              <a:ext cx="2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E</a:t>
              </a:r>
            </a:p>
          </p:txBody>
        </p:sp>
        <p:sp>
          <p:nvSpPr>
            <p:cNvPr id="183313" name="Text Box 18"/>
            <p:cNvSpPr txBox="1">
              <a:spLocks noChangeArrowheads="1"/>
            </p:cNvSpPr>
            <p:nvPr/>
          </p:nvSpPr>
          <p:spPr bwMode="auto">
            <a:xfrm>
              <a:off x="0" y="2132"/>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b="1"/>
                <a:t>F</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Effect transition="in" filter="blinds(horizontal)">
                                      <p:cBhvr>
                                        <p:cTn id="7" dur="500"/>
                                        <p:tgtEl>
                                          <p:spTgt spid="2662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blinds(horizontal)">
                                      <p:cBhvr>
                                        <p:cTn id="12" dur="500"/>
                                        <p:tgtEl>
                                          <p:spTgt spid="266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6626">
                                            <p:txEl>
                                              <p:pRg st="3" end="3"/>
                                            </p:txEl>
                                          </p:spTgt>
                                        </p:tgtEl>
                                        <p:attrNameLst>
                                          <p:attrName>style.visibility</p:attrName>
                                        </p:attrNameLst>
                                      </p:cBhvr>
                                      <p:to>
                                        <p:strVal val="visible"/>
                                      </p:to>
                                    </p:set>
                                    <p:animEffect transition="in" filter="checkerboard(across)">
                                      <p:cBhvr>
                                        <p:cTn id="17" dur="500"/>
                                        <p:tgtEl>
                                          <p:spTgt spid="26626">
                                            <p:txEl>
                                              <p:pRg st="3" end="3"/>
                                            </p:txEl>
                                          </p:spTgt>
                                        </p:tgtEl>
                                      </p:cBhvr>
                                    </p:animEffect>
                                  </p:childTnLst>
                                </p:cTn>
                              </p:par>
                            </p:childTnLst>
                          </p:cTn>
                        </p:par>
                        <p:par>
                          <p:cTn id="18" fill="hold">
                            <p:stCondLst>
                              <p:cond delay="500"/>
                            </p:stCondLst>
                            <p:childTnLst>
                              <p:par>
                                <p:cTn id="19" presetID="5" presetClass="entr" presetSubtype="10" fill="hold" nodeType="afterEffect">
                                  <p:stCondLst>
                                    <p:cond delay="500"/>
                                  </p:stCondLst>
                                  <p:childTnLst>
                                    <p:set>
                                      <p:cBhvr>
                                        <p:cTn id="20" dur="1" fill="hold">
                                          <p:stCondLst>
                                            <p:cond delay="0"/>
                                          </p:stCondLst>
                                        </p:cTn>
                                        <p:tgtEl>
                                          <p:spTgt spid="26626">
                                            <p:txEl>
                                              <p:pRg st="4" end="4"/>
                                            </p:txEl>
                                          </p:spTgt>
                                        </p:tgtEl>
                                        <p:attrNameLst>
                                          <p:attrName>style.visibility</p:attrName>
                                        </p:attrNameLst>
                                      </p:cBhvr>
                                      <p:to>
                                        <p:strVal val="visible"/>
                                      </p:to>
                                    </p:set>
                                    <p:animEffect transition="in" filter="checkerboard(across)">
                                      <p:cBhvr>
                                        <p:cTn id="21" dur="500"/>
                                        <p:tgtEl>
                                          <p:spTgt spid="26626">
                                            <p:txEl>
                                              <p:pRg st="4" end="4"/>
                                            </p:txEl>
                                          </p:spTgt>
                                        </p:tgtEl>
                                      </p:cBhvr>
                                    </p:animEffect>
                                  </p:childTnLst>
                                </p:cTn>
                              </p:par>
                            </p:childTnLst>
                          </p:cTn>
                        </p:par>
                        <p:par>
                          <p:cTn id="22" fill="hold">
                            <p:stCondLst>
                              <p:cond delay="1500"/>
                            </p:stCondLst>
                            <p:childTnLst>
                              <p:par>
                                <p:cTn id="23" presetID="5" presetClass="entr" presetSubtype="10" fill="hold" nodeType="afterEffect">
                                  <p:stCondLst>
                                    <p:cond delay="1000"/>
                                  </p:stCondLst>
                                  <p:childTnLst>
                                    <p:set>
                                      <p:cBhvr>
                                        <p:cTn id="24" dur="1" fill="hold">
                                          <p:stCondLst>
                                            <p:cond delay="0"/>
                                          </p:stCondLst>
                                        </p:cTn>
                                        <p:tgtEl>
                                          <p:spTgt spid="26628"/>
                                        </p:tgtEl>
                                        <p:attrNameLst>
                                          <p:attrName>style.visibility</p:attrName>
                                        </p:attrNameLst>
                                      </p:cBhvr>
                                      <p:to>
                                        <p:strVal val="visible"/>
                                      </p:to>
                                    </p:set>
                                    <p:animEffect transition="in" filter="checkerboard(across)">
                                      <p:cBhvr>
                                        <p:cTn id="25" dur="500"/>
                                        <p:tgtEl>
                                          <p:spTgt spid="26628"/>
                                        </p:tgtEl>
                                      </p:cBhvr>
                                    </p:animEffect>
                                  </p:childTnLst>
                                </p:cTn>
                              </p:par>
                              <p:par>
                                <p:cTn id="26" presetID="5" presetClass="entr" presetSubtype="10" fill="hold" nodeType="withEffect">
                                  <p:stCondLst>
                                    <p:cond delay="1000"/>
                                  </p:stCondLst>
                                  <p:childTnLst>
                                    <p:set>
                                      <p:cBhvr>
                                        <p:cTn id="27" dur="1" fill="hold">
                                          <p:stCondLst>
                                            <p:cond delay="0"/>
                                          </p:stCondLst>
                                        </p:cTn>
                                        <p:tgtEl>
                                          <p:spTgt spid="26626">
                                            <p:txEl>
                                              <p:pRg st="5" end="5"/>
                                            </p:txEl>
                                          </p:spTgt>
                                        </p:tgtEl>
                                        <p:attrNameLst>
                                          <p:attrName>style.visibility</p:attrName>
                                        </p:attrNameLst>
                                      </p:cBhvr>
                                      <p:to>
                                        <p:strVal val="visible"/>
                                      </p:to>
                                    </p:set>
                                    <p:animEffect transition="in" filter="checkerboard(across)">
                                      <p:cBhvr>
                                        <p:cTn id="28" dur="500"/>
                                        <p:tgtEl>
                                          <p:spTgt spid="26626">
                                            <p:txEl>
                                              <p:pRg st="5" end="5"/>
                                            </p:txEl>
                                          </p:spTgt>
                                        </p:tgtEl>
                                      </p:cBhvr>
                                    </p:animEffect>
                                  </p:childTnLst>
                                </p:cTn>
                              </p:par>
                              <p:par>
                                <p:cTn id="29" presetID="5" presetClass="entr" presetSubtype="10" fill="hold" nodeType="withEffect">
                                  <p:stCondLst>
                                    <p:cond delay="1000"/>
                                  </p:stCondLst>
                                  <p:childTnLst>
                                    <p:set>
                                      <p:cBhvr>
                                        <p:cTn id="30" dur="1" fill="hold">
                                          <p:stCondLst>
                                            <p:cond delay="0"/>
                                          </p:stCondLst>
                                        </p:cTn>
                                        <p:tgtEl>
                                          <p:spTgt spid="26626">
                                            <p:txEl>
                                              <p:pRg st="6" end="6"/>
                                            </p:txEl>
                                          </p:spTgt>
                                        </p:tgtEl>
                                        <p:attrNameLst>
                                          <p:attrName>style.visibility</p:attrName>
                                        </p:attrNameLst>
                                      </p:cBhvr>
                                      <p:to>
                                        <p:strVal val="visible"/>
                                      </p:to>
                                    </p:set>
                                    <p:animEffect transition="in" filter="checkerboard(across)">
                                      <p:cBhvr>
                                        <p:cTn id="31" dur="500"/>
                                        <p:tgtEl>
                                          <p:spTgt spid="26626">
                                            <p:txEl>
                                              <p:pRg st="6" end="6"/>
                                            </p:txEl>
                                          </p:spTgt>
                                        </p:tgtEl>
                                      </p:cBhvr>
                                    </p:animEffect>
                                  </p:childTnLst>
                                </p:cTn>
                              </p:par>
                              <p:par>
                                <p:cTn id="32" presetID="5" presetClass="entr" presetSubtype="10" fill="hold" nodeType="withEffect">
                                  <p:stCondLst>
                                    <p:cond delay="1000"/>
                                  </p:stCondLst>
                                  <p:childTnLst>
                                    <p:set>
                                      <p:cBhvr>
                                        <p:cTn id="33" dur="1" fill="hold">
                                          <p:stCondLst>
                                            <p:cond delay="0"/>
                                          </p:stCondLst>
                                        </p:cTn>
                                        <p:tgtEl>
                                          <p:spTgt spid="26626">
                                            <p:txEl>
                                              <p:pRg st="7" end="7"/>
                                            </p:txEl>
                                          </p:spTgt>
                                        </p:tgtEl>
                                        <p:attrNameLst>
                                          <p:attrName>style.visibility</p:attrName>
                                        </p:attrNameLst>
                                      </p:cBhvr>
                                      <p:to>
                                        <p:strVal val="visible"/>
                                      </p:to>
                                    </p:set>
                                    <p:animEffect transition="in" filter="checkerboard(across)">
                                      <p:cBhvr>
                                        <p:cTn id="34" dur="500"/>
                                        <p:tgtEl>
                                          <p:spTgt spid="26626">
                                            <p:txEl>
                                              <p:pRg st="7" end="7"/>
                                            </p:txEl>
                                          </p:spTgt>
                                        </p:tgtEl>
                                      </p:cBhvr>
                                    </p:animEffect>
                                  </p:childTnLst>
                                </p:cTn>
                              </p:par>
                              <p:par>
                                <p:cTn id="35" presetID="5" presetClass="entr" presetSubtype="10" fill="hold" nodeType="withEffect">
                                  <p:stCondLst>
                                    <p:cond delay="1000"/>
                                  </p:stCondLst>
                                  <p:childTnLst>
                                    <p:set>
                                      <p:cBhvr>
                                        <p:cTn id="36" dur="1" fill="hold">
                                          <p:stCondLst>
                                            <p:cond delay="0"/>
                                          </p:stCondLst>
                                        </p:cTn>
                                        <p:tgtEl>
                                          <p:spTgt spid="26626">
                                            <p:txEl>
                                              <p:pRg st="8" end="8"/>
                                            </p:txEl>
                                          </p:spTgt>
                                        </p:tgtEl>
                                        <p:attrNameLst>
                                          <p:attrName>style.visibility</p:attrName>
                                        </p:attrNameLst>
                                      </p:cBhvr>
                                      <p:to>
                                        <p:strVal val="visible"/>
                                      </p:to>
                                    </p:set>
                                    <p:animEffect transition="in" filter="checkerboard(across)">
                                      <p:cBhvr>
                                        <p:cTn id="37" dur="500"/>
                                        <p:tgtEl>
                                          <p:spTgt spid="26626">
                                            <p:txEl>
                                              <p:pRg st="8" end="8"/>
                                            </p:txEl>
                                          </p:spTgt>
                                        </p:tgtEl>
                                      </p:cBhvr>
                                    </p:animEffect>
                                  </p:childTnLst>
                                </p:cTn>
                              </p:par>
                            </p:childTnLst>
                          </p:cTn>
                        </p:par>
                        <p:par>
                          <p:cTn id="38" fill="hold">
                            <p:stCondLst>
                              <p:cond delay="3000"/>
                            </p:stCondLst>
                            <p:childTnLst>
                              <p:par>
                                <p:cTn id="39" presetID="4" presetClass="entr" presetSubtype="16" fill="hold" grpId="0" nodeType="afterEffect">
                                  <p:stCondLst>
                                    <p:cond delay="1500"/>
                                  </p:stCondLst>
                                  <p:childTnLst>
                                    <p:set>
                                      <p:cBhvr>
                                        <p:cTn id="40" dur="1" fill="hold">
                                          <p:stCondLst>
                                            <p:cond delay="0"/>
                                          </p:stCondLst>
                                        </p:cTn>
                                        <p:tgtEl>
                                          <p:spTgt spid="26627"/>
                                        </p:tgtEl>
                                        <p:attrNameLst>
                                          <p:attrName>style.visibility</p:attrName>
                                        </p:attrNameLst>
                                      </p:cBhvr>
                                      <p:to>
                                        <p:strVal val="visible"/>
                                      </p:to>
                                    </p:set>
                                    <p:animEffect transition="in" filter="box(in)">
                                      <p:cBhvr>
                                        <p:cTn id="41"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31703" y="3192721"/>
            <a:ext cx="15843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20000"/>
              </a:lnSpc>
              <a:spcBef>
                <a:spcPct val="50000"/>
              </a:spcBef>
            </a:pPr>
            <a:r>
              <a:rPr lang="zh-CN" altLang="en-US" sz="2800" b="1" dirty="0">
                <a:solidFill>
                  <a:srgbClr val="FF0000"/>
                </a:solidFill>
                <a:latin typeface="+mn-ea"/>
              </a:rPr>
              <a:t>判断</a:t>
            </a:r>
            <a:r>
              <a:rPr lang="zh-CN" altLang="en-US" sz="2800" b="1" dirty="0">
                <a:solidFill>
                  <a:srgbClr val="0000FF"/>
                </a:solidFill>
                <a:latin typeface="+mn-ea"/>
              </a:rPr>
              <a:t>直角</a:t>
            </a:r>
            <a:r>
              <a:rPr lang="zh-CN" altLang="en-US" sz="2800" b="1" dirty="0">
                <a:solidFill>
                  <a:srgbClr val="FF0000"/>
                </a:solidFill>
                <a:latin typeface="+mn-ea"/>
              </a:rPr>
              <a:t>三角形全等条件</a:t>
            </a:r>
          </a:p>
        </p:txBody>
      </p:sp>
      <p:sp>
        <p:nvSpPr>
          <p:cNvPr id="27651" name="AutoShape 3"/>
          <p:cNvSpPr/>
          <p:nvPr/>
        </p:nvSpPr>
        <p:spPr bwMode="auto">
          <a:xfrm>
            <a:off x="1681115" y="2845362"/>
            <a:ext cx="503237" cy="2808288"/>
          </a:xfrm>
          <a:prstGeom prst="leftBrace">
            <a:avLst>
              <a:gd name="adj1" fmla="val 46478"/>
              <a:gd name="adj2" fmla="val 50000"/>
            </a:avLst>
          </a:prstGeom>
          <a:noFill/>
          <a:ln w="7620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7652" name="Text Box 4"/>
          <p:cNvSpPr txBox="1">
            <a:spLocks noChangeArrowheads="1"/>
          </p:cNvSpPr>
          <p:nvPr/>
        </p:nvSpPr>
        <p:spPr bwMode="auto">
          <a:xfrm>
            <a:off x="2238611" y="2614870"/>
            <a:ext cx="6121400" cy="332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10000"/>
              </a:lnSpc>
              <a:spcBef>
                <a:spcPct val="50000"/>
              </a:spcBef>
            </a:pPr>
            <a:r>
              <a:rPr lang="zh-CN" altLang="en-US" sz="2800" b="1" dirty="0">
                <a:latin typeface="+mn-ea"/>
              </a:rPr>
              <a:t>三边对应相等                        </a:t>
            </a:r>
            <a:r>
              <a:rPr lang="en-US" altLang="zh-CN" sz="2800" b="1" dirty="0">
                <a:solidFill>
                  <a:srgbClr val="FF0000"/>
                </a:solidFill>
                <a:latin typeface="+mn-ea"/>
              </a:rPr>
              <a:t>SSS</a:t>
            </a:r>
          </a:p>
          <a:p>
            <a:pPr eaLnBrk="0" hangingPunct="0">
              <a:lnSpc>
                <a:spcPct val="110000"/>
              </a:lnSpc>
              <a:spcBef>
                <a:spcPct val="50000"/>
              </a:spcBef>
            </a:pPr>
            <a:r>
              <a:rPr lang="zh-CN" altLang="en-US" sz="2800" b="1" dirty="0">
                <a:latin typeface="+mn-ea"/>
              </a:rPr>
              <a:t>一锐角和它的邻边对应相等  </a:t>
            </a:r>
            <a:r>
              <a:rPr lang="en-US" altLang="zh-CN" sz="2800" b="1" dirty="0">
                <a:latin typeface="+mn-ea"/>
              </a:rPr>
              <a:t> </a:t>
            </a:r>
            <a:r>
              <a:rPr lang="en-US" altLang="zh-CN" sz="2800" b="1" dirty="0">
                <a:solidFill>
                  <a:srgbClr val="0000FF"/>
                </a:solidFill>
                <a:latin typeface="+mn-ea"/>
              </a:rPr>
              <a:t>A</a:t>
            </a:r>
            <a:r>
              <a:rPr lang="en-US" altLang="zh-CN" sz="2800" b="1" dirty="0">
                <a:solidFill>
                  <a:srgbClr val="FF0000"/>
                </a:solidFill>
                <a:latin typeface="+mn-ea"/>
              </a:rPr>
              <a:t>SA</a:t>
            </a:r>
          </a:p>
          <a:p>
            <a:pPr eaLnBrk="0" hangingPunct="0">
              <a:lnSpc>
                <a:spcPct val="110000"/>
              </a:lnSpc>
              <a:spcBef>
                <a:spcPct val="50000"/>
              </a:spcBef>
            </a:pPr>
            <a:r>
              <a:rPr lang="zh-CN" altLang="en-US" sz="2800" b="1" dirty="0">
                <a:latin typeface="+mn-ea"/>
              </a:rPr>
              <a:t>一锐角和它的对边对应相等 </a:t>
            </a:r>
            <a:r>
              <a:rPr lang="zh-CN" altLang="en-US" sz="2800" b="1" dirty="0">
                <a:solidFill>
                  <a:srgbClr val="FF0000"/>
                </a:solidFill>
                <a:latin typeface="+mn-ea"/>
              </a:rPr>
              <a:t> </a:t>
            </a:r>
            <a:r>
              <a:rPr lang="en-US" altLang="zh-CN" sz="2800" b="1" dirty="0">
                <a:solidFill>
                  <a:srgbClr val="FF0000"/>
                </a:solidFill>
                <a:latin typeface="+mn-ea"/>
              </a:rPr>
              <a:t> </a:t>
            </a:r>
            <a:r>
              <a:rPr lang="en-US" altLang="zh-CN" sz="2800" b="1" dirty="0">
                <a:solidFill>
                  <a:srgbClr val="0000FF"/>
                </a:solidFill>
                <a:latin typeface="+mn-ea"/>
              </a:rPr>
              <a:t>A</a:t>
            </a:r>
            <a:r>
              <a:rPr lang="en-US" altLang="zh-CN" sz="2800" b="1" dirty="0">
                <a:solidFill>
                  <a:srgbClr val="FF0000"/>
                </a:solidFill>
                <a:latin typeface="+mn-ea"/>
              </a:rPr>
              <a:t>AS</a:t>
            </a:r>
          </a:p>
          <a:p>
            <a:pPr eaLnBrk="0" hangingPunct="0">
              <a:lnSpc>
                <a:spcPct val="110000"/>
              </a:lnSpc>
              <a:spcBef>
                <a:spcPct val="50000"/>
              </a:spcBef>
            </a:pPr>
            <a:r>
              <a:rPr lang="zh-CN" altLang="en-US" sz="2800" b="1" dirty="0">
                <a:latin typeface="+mn-ea"/>
              </a:rPr>
              <a:t>两直角边对应相等                 </a:t>
            </a:r>
            <a:r>
              <a:rPr lang="en-US" altLang="zh-CN" sz="2800" b="1" dirty="0">
                <a:solidFill>
                  <a:srgbClr val="FF0000"/>
                </a:solidFill>
                <a:latin typeface="+mn-ea"/>
              </a:rPr>
              <a:t>S</a:t>
            </a:r>
            <a:r>
              <a:rPr lang="en-US" altLang="zh-CN" sz="2800" b="1" dirty="0">
                <a:solidFill>
                  <a:srgbClr val="0000FF"/>
                </a:solidFill>
                <a:latin typeface="+mn-ea"/>
              </a:rPr>
              <a:t>A</a:t>
            </a:r>
            <a:r>
              <a:rPr lang="en-US" altLang="zh-CN" sz="2800" b="1" dirty="0">
                <a:solidFill>
                  <a:srgbClr val="FF0000"/>
                </a:solidFill>
                <a:latin typeface="+mn-ea"/>
              </a:rPr>
              <a:t>S</a:t>
            </a:r>
          </a:p>
          <a:p>
            <a:pPr eaLnBrk="0" hangingPunct="0">
              <a:lnSpc>
                <a:spcPct val="110000"/>
              </a:lnSpc>
              <a:spcBef>
                <a:spcPct val="50000"/>
              </a:spcBef>
            </a:pPr>
            <a:r>
              <a:rPr lang="zh-CN" altLang="en-US" sz="2800" b="1" dirty="0">
                <a:solidFill>
                  <a:srgbClr val="0000FF"/>
                </a:solidFill>
                <a:latin typeface="+mn-ea"/>
              </a:rPr>
              <a:t>斜边和一条直角边对应相等</a:t>
            </a:r>
            <a:r>
              <a:rPr lang="zh-CN" altLang="en-US" sz="2800" b="1" dirty="0">
                <a:latin typeface="+mn-ea"/>
              </a:rPr>
              <a:t>  </a:t>
            </a:r>
            <a:r>
              <a:rPr lang="en-US" altLang="zh-CN" sz="2800" b="1" dirty="0">
                <a:latin typeface="+mn-ea"/>
              </a:rPr>
              <a:t> </a:t>
            </a:r>
            <a:r>
              <a:rPr lang="zh-CN" altLang="en-US" sz="2800" b="1" dirty="0">
                <a:solidFill>
                  <a:srgbClr val="FF0000"/>
                </a:solidFill>
                <a:latin typeface="+mn-ea"/>
              </a:rPr>
              <a:t> </a:t>
            </a:r>
            <a:r>
              <a:rPr lang="en-US" altLang="zh-CN" sz="2800" b="1" dirty="0">
                <a:solidFill>
                  <a:srgbClr val="FF0000"/>
                </a:solidFill>
                <a:latin typeface="+mn-ea"/>
              </a:rPr>
              <a:t>HL</a:t>
            </a:r>
          </a:p>
        </p:txBody>
      </p:sp>
      <p:sp>
        <p:nvSpPr>
          <p:cNvPr id="27654" name="Rectangle 6"/>
          <p:cNvSpPr>
            <a:spLocks noChangeArrowheads="1"/>
          </p:cNvSpPr>
          <p:nvPr/>
        </p:nvSpPr>
        <p:spPr bwMode="auto">
          <a:xfrm>
            <a:off x="95054" y="1571817"/>
            <a:ext cx="12001892" cy="1014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25000"/>
              </a:lnSpc>
            </a:pPr>
            <a:r>
              <a:rPr lang="zh-CN" altLang="en-US" sz="2400" dirty="0">
                <a:latin typeface="微软雅黑" panose="020B0503020204020204" charset="-122"/>
                <a:ea typeface="微软雅黑" panose="020B0503020204020204" charset="-122"/>
                <a:cs typeface="微软雅黑" panose="020B0503020204020204" charset="-122"/>
              </a:rPr>
              <a:t> 直角三角形是特殊的三角形，所以不仅有一般三角形判定全等的方法，还有直角三角形特有的判定方法“</a:t>
            </a:r>
            <a:r>
              <a:rPr lang="en-US" altLang="zh-CN" sz="2400" dirty="0">
                <a:solidFill>
                  <a:srgbClr val="0000FF"/>
                </a:solidFill>
                <a:latin typeface="微软雅黑" panose="020B0503020204020204" charset="-122"/>
                <a:ea typeface="微软雅黑" panose="020B0503020204020204" charset="-122"/>
                <a:cs typeface="微软雅黑" panose="020B0503020204020204" charset="-122"/>
              </a:rPr>
              <a:t>HL</a:t>
            </a:r>
            <a:r>
              <a:rPr lang="en-US" altLang="zh-CN" sz="2400" dirty="0">
                <a:latin typeface="微软雅黑" panose="020B0503020204020204" charset="-122"/>
                <a:ea typeface="微软雅黑" panose="020B0503020204020204" charset="-122"/>
                <a:cs typeface="微软雅黑" panose="020B0503020204020204" charset="-122"/>
              </a:rPr>
              <a:t>”.</a:t>
            </a:r>
            <a:endParaRPr lang="en-US" altLang="zh-CN" sz="2400" dirty="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184327" name="Text Box 8"/>
          <p:cNvSpPr txBox="1">
            <a:spLocks noChangeArrowheads="1"/>
          </p:cNvSpPr>
          <p:nvPr/>
        </p:nvSpPr>
        <p:spPr bwMode="auto">
          <a:xfrm>
            <a:off x="181414" y="740596"/>
            <a:ext cx="10408514"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spcBef>
                <a:spcPct val="50000"/>
              </a:spcBef>
            </a:pPr>
            <a:r>
              <a:rPr lang="zh-CN" altLang="en-US" sz="3200" b="1" dirty="0">
                <a:latin typeface="微软雅黑" panose="020B0503020204020204" charset="-122"/>
                <a:ea typeface="微软雅黑" panose="020B0503020204020204" charset="-122"/>
              </a:rPr>
              <a:t>你能够用哪几种方法说明两个直角三角形全等？</a:t>
            </a:r>
          </a:p>
        </p:txBody>
      </p:sp>
      <p:sp>
        <p:nvSpPr>
          <p:cNvPr id="27657" name="Rectangle 9"/>
          <p:cNvSpPr>
            <a:spLocks noChangeArrowheads="1"/>
          </p:cNvSpPr>
          <p:nvPr/>
        </p:nvSpPr>
        <p:spPr bwMode="auto">
          <a:xfrm>
            <a:off x="95054" y="6072468"/>
            <a:ext cx="12001892"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我们应根据具体问题的实际情况选择判断两个直角三角形全等的方法</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4">
                                            <p:txEl>
                                              <p:pRg st="0" end="0"/>
                                            </p:txEl>
                                          </p:spTgt>
                                        </p:tgtEl>
                                        <p:attrNameLst>
                                          <p:attrName>style.visibility</p:attrName>
                                        </p:attrNameLst>
                                      </p:cBhvr>
                                      <p:to>
                                        <p:strVal val="visible"/>
                                      </p:to>
                                    </p:set>
                                    <p:animEffect transition="in" filter="blinds(horizontal)">
                                      <p:cBhvr>
                                        <p:cTn id="7" dur="500"/>
                                        <p:tgtEl>
                                          <p:spTgt spid="276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diamond(in)">
                                      <p:cBhvr>
                                        <p:cTn id="12" dur="500"/>
                                        <p:tgtEl>
                                          <p:spTgt spid="27650"/>
                                        </p:tgtEl>
                                      </p:cBhvr>
                                    </p:animEffect>
                                  </p:childTnLst>
                                </p:cTn>
                              </p:par>
                              <p:par>
                                <p:cTn id="13" presetID="22" presetClass="entr" presetSubtype="4" fill="hold" grpId="1" nodeType="withEffect">
                                  <p:stCondLst>
                                    <p:cond delay="0"/>
                                  </p:stCondLst>
                                  <p:childTnLst>
                                    <p:set>
                                      <p:cBhvr>
                                        <p:cTn id="14" dur="1" fill="hold">
                                          <p:stCondLst>
                                            <p:cond delay="0"/>
                                          </p:stCondLst>
                                        </p:cTn>
                                        <p:tgtEl>
                                          <p:spTgt spid="27651"/>
                                        </p:tgtEl>
                                        <p:attrNameLst>
                                          <p:attrName>style.visibility</p:attrName>
                                        </p:attrNameLst>
                                      </p:cBhvr>
                                      <p:to>
                                        <p:strVal val="visible"/>
                                      </p:to>
                                    </p:set>
                                    <p:animEffect transition="in" filter="wipe(down)">
                                      <p:cBhvr>
                                        <p:cTn id="15" dur="500"/>
                                        <p:tgtEl>
                                          <p:spTgt spid="27651"/>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27652">
                                            <p:txEl>
                                              <p:pRg st="0" end="0"/>
                                            </p:txEl>
                                          </p:spTgt>
                                        </p:tgtEl>
                                        <p:attrNameLst>
                                          <p:attrName>style.visibility</p:attrName>
                                        </p:attrNameLst>
                                      </p:cBhvr>
                                      <p:to>
                                        <p:strVal val="visible"/>
                                      </p:to>
                                    </p:set>
                                    <p:animEffect transition="in" filter="diamond(in)">
                                      <p:cBhvr>
                                        <p:cTn id="20" dur="500"/>
                                        <p:tgtEl>
                                          <p:spTgt spid="27652">
                                            <p:txEl>
                                              <p:pRg st="0" end="0"/>
                                            </p:txEl>
                                          </p:spTgt>
                                        </p:tgtEl>
                                      </p:cBhvr>
                                    </p:animEffect>
                                  </p:childTnLst>
                                </p:cTn>
                              </p:par>
                            </p:childTnLst>
                          </p:cTn>
                        </p:par>
                        <p:par>
                          <p:cTn id="21" fill="hold">
                            <p:stCondLst>
                              <p:cond delay="500"/>
                            </p:stCondLst>
                            <p:childTnLst>
                              <p:par>
                                <p:cTn id="22" presetID="8" presetClass="entr" presetSubtype="16" fill="hold" nodeType="afterEffect">
                                  <p:stCondLst>
                                    <p:cond delay="500"/>
                                  </p:stCondLst>
                                  <p:childTnLst>
                                    <p:set>
                                      <p:cBhvr>
                                        <p:cTn id="23" dur="1" fill="hold">
                                          <p:stCondLst>
                                            <p:cond delay="0"/>
                                          </p:stCondLst>
                                        </p:cTn>
                                        <p:tgtEl>
                                          <p:spTgt spid="27652">
                                            <p:txEl>
                                              <p:pRg st="1" end="1"/>
                                            </p:txEl>
                                          </p:spTgt>
                                        </p:tgtEl>
                                        <p:attrNameLst>
                                          <p:attrName>style.visibility</p:attrName>
                                        </p:attrNameLst>
                                      </p:cBhvr>
                                      <p:to>
                                        <p:strVal val="visible"/>
                                      </p:to>
                                    </p:set>
                                    <p:animEffect transition="in" filter="diamond(in)">
                                      <p:cBhvr>
                                        <p:cTn id="24" dur="500"/>
                                        <p:tgtEl>
                                          <p:spTgt spid="27652">
                                            <p:txEl>
                                              <p:pRg st="1" end="1"/>
                                            </p:txEl>
                                          </p:spTgt>
                                        </p:tgtEl>
                                      </p:cBhvr>
                                    </p:animEffect>
                                  </p:childTnLst>
                                </p:cTn>
                              </p:par>
                            </p:childTnLst>
                          </p:cTn>
                        </p:par>
                        <p:par>
                          <p:cTn id="25" fill="hold">
                            <p:stCondLst>
                              <p:cond delay="1500"/>
                            </p:stCondLst>
                            <p:childTnLst>
                              <p:par>
                                <p:cTn id="26" presetID="8" presetClass="entr" presetSubtype="16" fill="hold" nodeType="afterEffect">
                                  <p:stCondLst>
                                    <p:cond delay="1000"/>
                                  </p:stCondLst>
                                  <p:childTnLst>
                                    <p:set>
                                      <p:cBhvr>
                                        <p:cTn id="27" dur="1" fill="hold">
                                          <p:stCondLst>
                                            <p:cond delay="0"/>
                                          </p:stCondLst>
                                        </p:cTn>
                                        <p:tgtEl>
                                          <p:spTgt spid="27652">
                                            <p:txEl>
                                              <p:pRg st="2" end="2"/>
                                            </p:txEl>
                                          </p:spTgt>
                                        </p:tgtEl>
                                        <p:attrNameLst>
                                          <p:attrName>style.visibility</p:attrName>
                                        </p:attrNameLst>
                                      </p:cBhvr>
                                      <p:to>
                                        <p:strVal val="visible"/>
                                      </p:to>
                                    </p:set>
                                    <p:animEffect transition="in" filter="diamond(in)">
                                      <p:cBhvr>
                                        <p:cTn id="28" dur="500"/>
                                        <p:tgtEl>
                                          <p:spTgt spid="27652">
                                            <p:txEl>
                                              <p:pRg st="2" end="2"/>
                                            </p:txEl>
                                          </p:spTgt>
                                        </p:tgtEl>
                                      </p:cBhvr>
                                    </p:animEffect>
                                  </p:childTnLst>
                                </p:cTn>
                              </p:par>
                            </p:childTnLst>
                          </p:cTn>
                        </p:par>
                        <p:par>
                          <p:cTn id="29" fill="hold">
                            <p:stCondLst>
                              <p:cond delay="3000"/>
                            </p:stCondLst>
                            <p:childTnLst>
                              <p:par>
                                <p:cTn id="30" presetID="8" presetClass="entr" presetSubtype="16" fill="hold" nodeType="afterEffect">
                                  <p:stCondLst>
                                    <p:cond delay="1500"/>
                                  </p:stCondLst>
                                  <p:childTnLst>
                                    <p:set>
                                      <p:cBhvr>
                                        <p:cTn id="31" dur="1" fill="hold">
                                          <p:stCondLst>
                                            <p:cond delay="0"/>
                                          </p:stCondLst>
                                        </p:cTn>
                                        <p:tgtEl>
                                          <p:spTgt spid="27652">
                                            <p:txEl>
                                              <p:pRg st="3" end="3"/>
                                            </p:txEl>
                                          </p:spTgt>
                                        </p:tgtEl>
                                        <p:attrNameLst>
                                          <p:attrName>style.visibility</p:attrName>
                                        </p:attrNameLst>
                                      </p:cBhvr>
                                      <p:to>
                                        <p:strVal val="visible"/>
                                      </p:to>
                                    </p:set>
                                    <p:animEffect transition="in" filter="diamond(in)">
                                      <p:cBhvr>
                                        <p:cTn id="32" dur="500"/>
                                        <p:tgtEl>
                                          <p:spTgt spid="2765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27652">
                                            <p:txEl>
                                              <p:pRg st="4" end="4"/>
                                            </p:txEl>
                                          </p:spTgt>
                                        </p:tgtEl>
                                        <p:attrNameLst>
                                          <p:attrName>style.visibility</p:attrName>
                                        </p:attrNameLst>
                                      </p:cBhvr>
                                      <p:to>
                                        <p:strVal val="visible"/>
                                      </p:to>
                                    </p:set>
                                    <p:animEffect transition="in" filter="diamond(in)">
                                      <p:cBhvr>
                                        <p:cTn id="37" dur="500"/>
                                        <p:tgtEl>
                                          <p:spTgt spid="2765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2" nodeType="clickEffect">
                                  <p:stCondLst>
                                    <p:cond delay="0"/>
                                  </p:stCondLst>
                                  <p:iterate type="lt">
                                    <p:tmPct val="5000"/>
                                  </p:iterate>
                                  <p:childTnLst>
                                    <p:set>
                                      <p:cBhvr>
                                        <p:cTn id="41" dur="1" fill="hold">
                                          <p:stCondLst>
                                            <p:cond delay="0"/>
                                          </p:stCondLst>
                                        </p:cTn>
                                        <p:tgtEl>
                                          <p:spTgt spid="27657"/>
                                        </p:tgtEl>
                                        <p:attrNameLst>
                                          <p:attrName>style.visibility</p:attrName>
                                        </p:attrNameLst>
                                      </p:cBhvr>
                                      <p:to>
                                        <p:strVal val="visible"/>
                                      </p:to>
                                    </p:set>
                                    <p:anim calcmode="lin" valueType="num">
                                      <p:cBhvr>
                                        <p:cTn id="42" dur="500" fill="hold"/>
                                        <p:tgtEl>
                                          <p:spTgt spid="27657"/>
                                        </p:tgtEl>
                                        <p:attrNameLst>
                                          <p:attrName>ppt_w</p:attrName>
                                        </p:attrNameLst>
                                      </p:cBhvr>
                                      <p:tavLst>
                                        <p:tav tm="0">
                                          <p:val>
                                            <p:fltVal val="0"/>
                                          </p:val>
                                        </p:tav>
                                        <p:tav tm="100000">
                                          <p:val>
                                            <p:strVal val="#ppt_w"/>
                                          </p:val>
                                        </p:tav>
                                      </p:tavLst>
                                    </p:anim>
                                    <p:anim calcmode="lin" valueType="num">
                                      <p:cBhvr>
                                        <p:cTn id="43" dur="500" fill="hold"/>
                                        <p:tgtEl>
                                          <p:spTgt spid="27657"/>
                                        </p:tgtEl>
                                        <p:attrNameLst>
                                          <p:attrName>ppt_h</p:attrName>
                                        </p:attrNameLst>
                                      </p:cBhvr>
                                      <p:tavLst>
                                        <p:tav tm="0">
                                          <p:val>
                                            <p:fltVal val="0"/>
                                          </p:val>
                                        </p:tav>
                                        <p:tav tm="100000">
                                          <p:val>
                                            <p:strVal val="#ppt_h"/>
                                          </p:val>
                                        </p:tav>
                                      </p:tavLst>
                                    </p:anim>
                                    <p:anim calcmode="lin" valueType="num">
                                      <p:cBhvr>
                                        <p:cTn id="44" dur="500" fill="hold"/>
                                        <p:tgtEl>
                                          <p:spTgt spid="27657"/>
                                        </p:tgtEl>
                                        <p:attrNameLst>
                                          <p:attrName>style.rotation</p:attrName>
                                        </p:attrNameLst>
                                      </p:cBhvr>
                                      <p:tavLst>
                                        <p:tav tm="0">
                                          <p:val>
                                            <p:fltVal val="90"/>
                                          </p:val>
                                        </p:tav>
                                        <p:tav tm="100000">
                                          <p:val>
                                            <p:fltVal val="0"/>
                                          </p:val>
                                        </p:tav>
                                      </p:tavLst>
                                    </p:anim>
                                    <p:animEffect transition="in" filter="fade">
                                      <p:cBhvr>
                                        <p:cTn id="45"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1" animBg="1"/>
      <p:bldP spid="27657"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880745" y="996950"/>
            <a:ext cx="10770235" cy="461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判断满足下列条件的两个直角三角形是否全等，不全等的画“</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，全等的注明理由：</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1</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）一个锐角和这个角的对边对应相等；（         ）</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）一个锐角和这个角的邻边对应相等；（         ）</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3</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）一个锐角和斜边对应相等；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4</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）两直角边对应相等；                        （         ）</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5</a:t>
            </a:r>
            <a:r>
              <a:rPr lang="zh-CN" altLang="en-US"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）一条直角边和斜边对应相等．          （         ）</a:t>
            </a:r>
          </a:p>
        </p:txBody>
      </p:sp>
      <p:sp>
        <p:nvSpPr>
          <p:cNvPr id="10248" name="Text Box 8"/>
          <p:cNvSpPr txBox="1">
            <a:spLocks noChangeArrowheads="1"/>
          </p:cNvSpPr>
          <p:nvPr/>
        </p:nvSpPr>
        <p:spPr bwMode="auto">
          <a:xfrm>
            <a:off x="8079707" y="5096537"/>
            <a:ext cx="12192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HL</a:t>
            </a:r>
          </a:p>
        </p:txBody>
      </p:sp>
      <p:sp>
        <p:nvSpPr>
          <p:cNvPr id="10249" name="Text Box 9"/>
          <p:cNvSpPr txBox="1">
            <a:spLocks noChangeArrowheads="1"/>
          </p:cNvSpPr>
          <p:nvPr/>
        </p:nvSpPr>
        <p:spPr bwMode="auto">
          <a:xfrm>
            <a:off x="8270207" y="3145795"/>
            <a:ext cx="8382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p>
        </p:txBody>
      </p:sp>
      <p:sp>
        <p:nvSpPr>
          <p:cNvPr id="10250" name="Text Box 10"/>
          <p:cNvSpPr txBox="1">
            <a:spLocks noChangeArrowheads="1"/>
          </p:cNvSpPr>
          <p:nvPr/>
        </p:nvSpPr>
        <p:spPr bwMode="auto">
          <a:xfrm>
            <a:off x="8080025" y="4445979"/>
            <a:ext cx="12192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SAS</a:t>
            </a:r>
          </a:p>
        </p:txBody>
      </p:sp>
      <p:sp>
        <p:nvSpPr>
          <p:cNvPr id="10251" name="Text Box 11"/>
          <p:cNvSpPr txBox="1">
            <a:spLocks noChangeArrowheads="1"/>
          </p:cNvSpPr>
          <p:nvPr/>
        </p:nvSpPr>
        <p:spPr bwMode="auto">
          <a:xfrm>
            <a:off x="8194325" y="2495576"/>
            <a:ext cx="9906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AAS</a:t>
            </a:r>
          </a:p>
        </p:txBody>
      </p:sp>
      <p:sp>
        <p:nvSpPr>
          <p:cNvPr id="10252" name="Text Box 12"/>
          <p:cNvSpPr txBox="1">
            <a:spLocks noChangeArrowheads="1"/>
          </p:cNvSpPr>
          <p:nvPr/>
        </p:nvSpPr>
        <p:spPr bwMode="auto">
          <a:xfrm>
            <a:off x="8194007" y="3796056"/>
            <a:ext cx="9906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AAS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3" nodeType="clickEffect">
                                  <p:stCondLst>
                                    <p:cond delay="0"/>
                                  </p:stCondLst>
                                  <p:childTnLst>
                                    <p:set>
                                      <p:cBhvr>
                                        <p:cTn id="6" dur="1" fill="hold">
                                          <p:stCondLst>
                                            <p:cond delay="0"/>
                                          </p:stCondLst>
                                        </p:cTn>
                                        <p:tgtEl>
                                          <p:spTgt spid="10251"/>
                                        </p:tgtEl>
                                        <p:attrNameLst>
                                          <p:attrName>style.visibility</p:attrName>
                                        </p:attrNameLst>
                                      </p:cBhvr>
                                      <p:to>
                                        <p:strVal val="visible"/>
                                      </p:to>
                                    </p:set>
                                    <p:animEffect transition="in" filter="dissolve">
                                      <p:cBhvr>
                                        <p:cTn id="7" dur="500"/>
                                        <p:tgtEl>
                                          <p:spTgt spid="102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dissolve">
                                      <p:cBhvr>
                                        <p:cTn id="12" dur="500"/>
                                        <p:tgtEl>
                                          <p:spTgt spid="1024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4" nodeType="clickEffect">
                                  <p:stCondLst>
                                    <p:cond delay="0"/>
                                  </p:stCondLst>
                                  <p:childTnLst>
                                    <p:set>
                                      <p:cBhvr>
                                        <p:cTn id="16" dur="1" fill="hold">
                                          <p:stCondLst>
                                            <p:cond delay="0"/>
                                          </p:stCondLst>
                                        </p:cTn>
                                        <p:tgtEl>
                                          <p:spTgt spid="10252"/>
                                        </p:tgtEl>
                                        <p:attrNameLst>
                                          <p:attrName>style.visibility</p:attrName>
                                        </p:attrNameLst>
                                      </p:cBhvr>
                                      <p:to>
                                        <p:strVal val="visible"/>
                                      </p:to>
                                    </p:set>
                                    <p:animEffect transition="in" filter="dissolve">
                                      <p:cBhvr>
                                        <p:cTn id="17" dur="500"/>
                                        <p:tgtEl>
                                          <p:spTgt spid="102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2" nodeType="click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dissolve">
                                      <p:cBhvr>
                                        <p:cTn id="22" dur="500"/>
                                        <p:tgtEl>
                                          <p:spTgt spid="1025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8"/>
                                        </p:tgtEl>
                                        <p:attrNameLst>
                                          <p:attrName>style.visibility</p:attrName>
                                        </p:attrNameLst>
                                      </p:cBhvr>
                                      <p:to>
                                        <p:strVal val="visible"/>
                                      </p:to>
                                    </p:set>
                                    <p:animEffect transition="in" filter="dissolve">
                                      <p:cBhvr>
                                        <p:cTn id="27"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1"/>
      <p:bldP spid="10250" grpId="2"/>
      <p:bldP spid="10251" grpId="3"/>
      <p:bldP spid="10252" grpId="4"/>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例题讲解</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20481" name="文本框 99"/>
          <p:cNvSpPr txBox="1"/>
          <p:nvPr/>
        </p:nvSpPr>
        <p:spPr>
          <a:xfrm>
            <a:off x="318770" y="721995"/>
            <a:ext cx="9337675" cy="1210945"/>
          </a:xfrm>
          <a:prstGeom prst="rect">
            <a:avLst/>
          </a:prstGeom>
          <a:noFill/>
          <a:ln w="9525">
            <a:noFill/>
          </a:ln>
        </p:spPr>
        <p:txBody>
          <a:bodyPr wrap="square" anchor="t">
            <a:spAutoFit/>
          </a:bodyPr>
          <a:lstStyle/>
          <a:p>
            <a:pPr indent="0">
              <a:lnSpc>
                <a:spcPct val="130000"/>
              </a:lnSpc>
              <a:buFont typeface="Arial" panose="020B0604020202020204" pitchFamily="34" charset="0"/>
              <a:buNone/>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1</a:t>
            </a:r>
            <a:r>
              <a:rPr lang="en-US" altLang="zh-CN" sz="2800">
                <a:solidFill>
                  <a:srgbClr val="149494"/>
                </a:solidFill>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如图</a:t>
            </a:r>
            <a:r>
              <a:rPr lang="zh-CN" altLang="en-US" sz="2800">
                <a:latin typeface="Times New Roman" panose="02020603050405020304" pitchFamily="18" charset="0"/>
                <a:ea typeface="黑体" panose="02010609060101010101" pitchFamily="49" charset="-122"/>
              </a:rPr>
              <a:t>，</a:t>
            </a:r>
            <a:r>
              <a:rPr lang="zh-CN" altLang="en-US" sz="2800">
                <a:latin typeface="微软雅黑" panose="020B0503020204020204" charset="-122"/>
                <a:ea typeface="微软雅黑" panose="020B0503020204020204" charset="-122"/>
                <a:cs typeface="微软雅黑" panose="020B0503020204020204" charset="-122"/>
              </a:rPr>
              <a:t>将矩形</a:t>
            </a:r>
            <a:r>
              <a:rPr lang="en-US" altLang="zh-CN" sz="2800" i="1">
                <a:latin typeface="Times New Roman" panose="02020603050405020304" pitchFamily="18" charset="0"/>
                <a:ea typeface="黑体" panose="02010609060101010101" pitchFamily="49" charset="-122"/>
              </a:rPr>
              <a:t>ABCD</a:t>
            </a:r>
            <a:r>
              <a:rPr lang="zh-CN" altLang="en-US" sz="2800">
                <a:latin typeface="微软雅黑" panose="020B0503020204020204" charset="-122"/>
                <a:ea typeface="微软雅黑" panose="020B0503020204020204" charset="-122"/>
                <a:cs typeface="微软雅黑" panose="020B0503020204020204" charset="-122"/>
              </a:rPr>
              <a:t>沿着直线</a:t>
            </a:r>
            <a:r>
              <a:rPr lang="en-US" altLang="zh-CN" sz="2800" i="1">
                <a:latin typeface="Times New Roman" panose="02020603050405020304" pitchFamily="18" charset="0"/>
                <a:ea typeface="黑体" panose="02010609060101010101" pitchFamily="49" charset="-122"/>
              </a:rPr>
              <a:t>BD</a:t>
            </a:r>
            <a:r>
              <a:rPr lang="zh-CN" altLang="en-US" sz="2800">
                <a:latin typeface="微软雅黑" panose="020B0503020204020204" charset="-122"/>
                <a:ea typeface="微软雅黑" panose="020B0503020204020204" charset="-122"/>
                <a:cs typeface="微软雅黑" panose="020B0503020204020204" charset="-122"/>
              </a:rPr>
              <a:t>折叠</a:t>
            </a:r>
            <a:r>
              <a:rPr lang="zh-CN" altLang="en-US" sz="2800">
                <a:latin typeface="Times New Roman" panose="02020603050405020304" pitchFamily="18" charset="0"/>
                <a:ea typeface="黑体" panose="02010609060101010101" pitchFamily="49" charset="-122"/>
              </a:rPr>
              <a:t>，</a:t>
            </a:r>
            <a:r>
              <a:rPr lang="zh-CN" altLang="en-US" sz="2800">
                <a:latin typeface="微软雅黑" panose="020B0503020204020204" charset="-122"/>
                <a:ea typeface="微软雅黑" panose="020B0503020204020204" charset="-122"/>
                <a:cs typeface="微软雅黑" panose="020B0503020204020204" charset="-122"/>
              </a:rPr>
              <a:t>使点</a:t>
            </a:r>
            <a:r>
              <a:rPr lang="en-US" altLang="zh-CN" sz="2800" i="1">
                <a:latin typeface="Times New Roman" panose="02020603050405020304" pitchFamily="18" charset="0"/>
                <a:ea typeface="黑体" panose="02010609060101010101" pitchFamily="49" charset="-122"/>
              </a:rPr>
              <a:t>C</a:t>
            </a:r>
            <a:r>
              <a:rPr lang="zh-CN" altLang="en-US" sz="2800">
                <a:latin typeface="微软雅黑" panose="020B0503020204020204" charset="-122"/>
                <a:ea typeface="微软雅黑" panose="020B0503020204020204" charset="-122"/>
                <a:cs typeface="微软雅黑" panose="020B0503020204020204" charset="-122"/>
              </a:rPr>
              <a:t>落在</a:t>
            </a:r>
            <a:r>
              <a:rPr lang="en-US" altLang="zh-CN" sz="2800" i="1">
                <a:latin typeface="Times New Roman" panose="02020603050405020304" pitchFamily="18" charset="0"/>
                <a:ea typeface="黑体" panose="02010609060101010101" pitchFamily="49" charset="-122"/>
              </a:rPr>
              <a:t>C</a:t>
            </a:r>
            <a:r>
              <a:rPr lang="en-US" altLang="zh-CN" sz="2800">
                <a:latin typeface="Times New Roman" panose="02020603050405020304" pitchFamily="18" charset="0"/>
                <a:ea typeface="黑体" panose="02010609060101010101" pitchFamily="49" charset="-122"/>
              </a:rPr>
              <a:t>′</a:t>
            </a:r>
            <a:r>
              <a:rPr lang="zh-CN" altLang="en-US" sz="2800">
                <a:latin typeface="微软雅黑" panose="020B0503020204020204" charset="-122"/>
                <a:ea typeface="微软雅黑" panose="020B0503020204020204" charset="-122"/>
                <a:cs typeface="微软雅黑" panose="020B0503020204020204" charset="-122"/>
              </a:rPr>
              <a:t>处</a:t>
            </a:r>
            <a:r>
              <a:rPr lang="zh-CN" altLang="en-US"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BC</a:t>
            </a:r>
            <a:r>
              <a:rPr lang="en-US" altLang="zh-CN" sz="2800">
                <a:latin typeface="Times New Roman" panose="02020603050405020304" pitchFamily="18" charset="0"/>
                <a:ea typeface="黑体" panose="02010609060101010101" pitchFamily="49" charset="-122"/>
              </a:rPr>
              <a:t>′</a:t>
            </a:r>
            <a:r>
              <a:rPr lang="zh-CN" altLang="en-US" sz="2800">
                <a:latin typeface="微软雅黑" panose="020B0503020204020204" charset="-122"/>
                <a:ea typeface="微软雅黑" panose="020B0503020204020204" charset="-122"/>
                <a:cs typeface="微软雅黑" panose="020B0503020204020204" charset="-122"/>
              </a:rPr>
              <a:t>交</a:t>
            </a:r>
            <a:r>
              <a:rPr lang="en-US" altLang="zh-CN" sz="2800" i="1">
                <a:latin typeface="Times New Roman" panose="02020603050405020304" pitchFamily="18" charset="0"/>
                <a:ea typeface="黑体" panose="02010609060101010101" pitchFamily="49" charset="-122"/>
              </a:rPr>
              <a:t>AD</a:t>
            </a:r>
            <a:r>
              <a:rPr lang="zh-CN" altLang="en-US" sz="2800">
                <a:latin typeface="微软雅黑" panose="020B0503020204020204" charset="-122"/>
                <a:ea typeface="微软雅黑" panose="020B0503020204020204" charset="-122"/>
                <a:cs typeface="微软雅黑" panose="020B0503020204020204" charset="-122"/>
              </a:rPr>
              <a:t>于点</a:t>
            </a:r>
            <a:r>
              <a:rPr lang="en-US" altLang="zh-CN" sz="2800" i="1">
                <a:latin typeface="Times New Roman" panose="02020603050405020304" pitchFamily="18" charset="0"/>
                <a:ea typeface="黑体" panose="02010609060101010101" pitchFamily="49" charset="-122"/>
              </a:rPr>
              <a:t>E</a:t>
            </a:r>
            <a:r>
              <a:rPr lang="zh-CN" altLang="en-US"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AD</a:t>
            </a:r>
            <a:r>
              <a:rPr lang="zh-CN" altLang="en-US" sz="2800">
                <a:latin typeface="Times New Roman" panose="02020603050405020304" pitchFamily="18" charset="0"/>
                <a:ea typeface="黑体" panose="02010609060101010101" pitchFamily="49" charset="-122"/>
              </a:rPr>
              <a:t>＝</a:t>
            </a:r>
            <a:r>
              <a:rPr lang="en-US" altLang="zh-CN" sz="2800">
                <a:latin typeface="Times New Roman" panose="02020603050405020304" pitchFamily="18" charset="0"/>
                <a:ea typeface="黑体" panose="02010609060101010101" pitchFamily="49" charset="-122"/>
              </a:rPr>
              <a:t>8</a:t>
            </a:r>
            <a:r>
              <a:rPr lang="zh-CN" altLang="en-US"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AB</a:t>
            </a:r>
            <a:r>
              <a:rPr lang="zh-CN" altLang="en-US" sz="2800">
                <a:latin typeface="Times New Roman" panose="02020603050405020304" pitchFamily="18" charset="0"/>
                <a:ea typeface="黑体" panose="02010609060101010101" pitchFamily="49" charset="-122"/>
              </a:rPr>
              <a:t>＝</a:t>
            </a:r>
            <a:r>
              <a:rPr lang="en-US" altLang="zh-CN" sz="2800">
                <a:latin typeface="Times New Roman" panose="02020603050405020304" pitchFamily="18" charset="0"/>
                <a:ea typeface="黑体" panose="02010609060101010101" pitchFamily="49" charset="-122"/>
              </a:rPr>
              <a:t>4</a:t>
            </a:r>
            <a:r>
              <a:rPr lang="zh-CN" altLang="en-US" sz="2800">
                <a:latin typeface="Times New Roman" panose="02020603050405020304" pitchFamily="18" charset="0"/>
                <a:ea typeface="黑体" panose="02010609060101010101" pitchFamily="49" charset="-122"/>
              </a:rPr>
              <a:t>，</a:t>
            </a:r>
            <a:r>
              <a:rPr lang="zh-CN" altLang="en-US" sz="2800">
                <a:latin typeface="微软雅黑" panose="020B0503020204020204" charset="-122"/>
                <a:ea typeface="微软雅黑" panose="020B0503020204020204" charset="-122"/>
                <a:cs typeface="微软雅黑" panose="020B0503020204020204" charset="-122"/>
              </a:rPr>
              <a:t>求</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BED</a:t>
            </a:r>
            <a:r>
              <a:rPr lang="zh-CN" altLang="en-US" sz="2800">
                <a:latin typeface="微软雅黑" panose="020B0503020204020204" charset="-122"/>
                <a:ea typeface="微软雅黑" panose="020B0503020204020204" charset="-122"/>
                <a:cs typeface="微软雅黑" panose="020B0503020204020204" charset="-122"/>
              </a:rPr>
              <a:t>的面积</a:t>
            </a:r>
            <a:r>
              <a:rPr lang="zh-CN" altLang="en-US" sz="2800">
                <a:latin typeface="Times New Roman" panose="02020603050405020304" pitchFamily="18" charset="0"/>
                <a:ea typeface="黑体" panose="02010609060101010101" pitchFamily="49" charset="-122"/>
              </a:rPr>
              <a:t>．</a:t>
            </a:r>
          </a:p>
        </p:txBody>
      </p:sp>
      <p:pic>
        <p:nvPicPr>
          <p:cNvPr id="20483" name="图片 -2147482607"/>
          <p:cNvPicPr>
            <a:picLocks noChangeAspect="1"/>
          </p:cNvPicPr>
          <p:nvPr/>
        </p:nvPicPr>
        <p:blipFill>
          <a:blip r:embed="rId3" cstate="email"/>
          <a:stretch>
            <a:fillRect/>
          </a:stretch>
        </p:blipFill>
        <p:spPr>
          <a:xfrm>
            <a:off x="8493760" y="2044065"/>
            <a:ext cx="2541588" cy="2170113"/>
          </a:xfrm>
          <a:prstGeom prst="rect">
            <a:avLst/>
          </a:prstGeom>
          <a:noFill/>
          <a:ln w="9525">
            <a:noFill/>
          </a:ln>
        </p:spPr>
      </p:pic>
      <p:grpSp>
        <p:nvGrpSpPr>
          <p:cNvPr id="2" name="组合 1"/>
          <p:cNvGrpSpPr/>
          <p:nvPr/>
        </p:nvGrpSpPr>
        <p:grpSpPr>
          <a:xfrm>
            <a:off x="413385" y="1875155"/>
            <a:ext cx="6278245" cy="4829810"/>
            <a:chOff x="651" y="2953"/>
            <a:chExt cx="9887" cy="7606"/>
          </a:xfrm>
        </p:grpSpPr>
        <p:sp>
          <p:nvSpPr>
            <p:cNvPr id="21506" name="文本框 1"/>
            <p:cNvSpPr txBox="1"/>
            <p:nvPr/>
          </p:nvSpPr>
          <p:spPr>
            <a:xfrm>
              <a:off x="651" y="2953"/>
              <a:ext cx="9887" cy="7606"/>
            </a:xfrm>
            <a:prstGeom prst="rect">
              <a:avLst/>
            </a:prstGeom>
            <a:noFill/>
            <a:ln w="9525">
              <a:noFill/>
            </a:ln>
          </p:spPr>
          <p:txBody>
            <a:bodyPr wrap="square" anchor="t">
              <a:spAutoFit/>
            </a:bodyPr>
            <a:lstStyle/>
            <a:p>
              <a:pPr indent="266700">
                <a:lnSpc>
                  <a:spcPct val="110000"/>
                </a:lnSpc>
              </a:pPr>
              <a:r>
                <a:rPr lang="zh-CN" altLang="en-US" sz="2800">
                  <a:solidFill>
                    <a:srgbClr val="FF0000"/>
                  </a:solidFill>
                  <a:latin typeface="微软雅黑" panose="020B0503020204020204" charset="-122"/>
                  <a:ea typeface="微软雅黑" panose="020B0503020204020204" charset="-122"/>
                </a:rPr>
                <a:t>解</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a:t>
              </a:r>
              <a:r>
                <a:rPr lang="zh-CN" altLang="en-US" sz="2800">
                  <a:solidFill>
                    <a:srgbClr val="FF0000"/>
                  </a:solidFill>
                  <a:latin typeface="微软雅黑" panose="020B0503020204020204" charset="-122"/>
                  <a:ea typeface="微软雅黑" panose="020B0503020204020204" charset="-122"/>
                </a:rPr>
                <a:t>四边形</a:t>
              </a:r>
              <a:r>
                <a:rPr lang="en-US" altLang="zh-CN" sz="2800" i="1">
                  <a:solidFill>
                    <a:srgbClr val="FF0000"/>
                  </a:solidFill>
                  <a:latin typeface="Times New Roman" panose="02020603050405020304" pitchFamily="18" charset="0"/>
                  <a:ea typeface="黑体" panose="02010609060101010101" pitchFamily="49" charset="-122"/>
                </a:rPr>
                <a:t>ABCD</a:t>
              </a:r>
              <a:r>
                <a:rPr lang="zh-CN" altLang="en-US" sz="2800">
                  <a:solidFill>
                    <a:srgbClr val="FF0000"/>
                  </a:solidFill>
                  <a:latin typeface="微软雅黑" panose="020B0503020204020204" charset="-122"/>
                  <a:ea typeface="微软雅黑" panose="020B0503020204020204" charset="-122"/>
                </a:rPr>
                <a:t>是矩形</a:t>
              </a:r>
              <a:r>
                <a:rPr lang="zh-CN" altLang="en-US"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AD</a:t>
              </a: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BC</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A</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90°</a:t>
              </a:r>
              <a:r>
                <a:rPr lang="zh-CN" altLang="en-US"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∠3.</a:t>
              </a:r>
            </a:p>
            <a:p>
              <a:pPr indent="266700">
                <a:lnSpc>
                  <a:spcPct val="110000"/>
                </a:lnSpc>
              </a:pPr>
              <a:r>
                <a:rPr lang="zh-CN" altLang="en-US" sz="2800">
                  <a:solidFill>
                    <a:srgbClr val="FF0000"/>
                  </a:solidFill>
                  <a:latin typeface="微软雅黑" panose="020B0503020204020204" charset="-122"/>
                  <a:ea typeface="微软雅黑" panose="020B0503020204020204" charset="-122"/>
                </a:rPr>
                <a:t>又由折叠知</a:t>
              </a:r>
              <a:r>
                <a:rPr lang="en-US" altLang="zh-CN" sz="2800">
                  <a:solidFill>
                    <a:srgbClr val="FF0000"/>
                  </a:solidFill>
                  <a:latin typeface="Times New Roman" panose="02020603050405020304" pitchFamily="18" charset="0"/>
                  <a:ea typeface="黑体" panose="02010609060101010101" pitchFamily="49" charset="-122"/>
                </a:rPr>
                <a:t>∠1</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∴∠1</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∠3</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BE</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DE</a:t>
              </a:r>
              <a:r>
                <a:rPr lang="en-US" altLang="zh-CN"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zh-CN" altLang="en-US" sz="2800">
                  <a:solidFill>
                    <a:srgbClr val="FF0000"/>
                  </a:solidFill>
                  <a:latin typeface="微软雅黑" panose="020B0503020204020204" charset="-122"/>
                  <a:ea typeface="微软雅黑" panose="020B0503020204020204" charset="-122"/>
                </a:rPr>
                <a:t>设</a:t>
              </a:r>
              <a:r>
                <a:rPr lang="en-US" altLang="zh-CN" sz="2800" i="1">
                  <a:solidFill>
                    <a:srgbClr val="FF0000"/>
                  </a:solidFill>
                  <a:latin typeface="Times New Roman" panose="02020603050405020304" pitchFamily="18" charset="0"/>
                  <a:ea typeface="黑体" panose="02010609060101010101" pitchFamily="49" charset="-122"/>
                </a:rPr>
                <a:t>BE</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DE</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x</a:t>
              </a:r>
              <a:r>
                <a:rPr lang="zh-CN" altLang="en-US" sz="2800">
                  <a:solidFill>
                    <a:srgbClr val="FF0000"/>
                  </a:solidFill>
                  <a:latin typeface="Times New Roman" panose="02020603050405020304" pitchFamily="18" charset="0"/>
                  <a:ea typeface="黑体" panose="02010609060101010101" pitchFamily="49" charset="-122"/>
                </a:rPr>
                <a:t>，</a:t>
              </a:r>
              <a:r>
                <a:rPr lang="zh-CN" altLang="en-US" sz="2800">
                  <a:solidFill>
                    <a:srgbClr val="FF0000"/>
                  </a:solidFill>
                  <a:latin typeface="微软雅黑" panose="020B0503020204020204" charset="-122"/>
                  <a:ea typeface="微软雅黑" panose="020B0503020204020204" charset="-122"/>
                </a:rPr>
                <a:t>则</a:t>
              </a:r>
              <a:r>
                <a:rPr lang="en-US" altLang="zh-CN" sz="2800" i="1">
                  <a:solidFill>
                    <a:srgbClr val="FF0000"/>
                  </a:solidFill>
                  <a:latin typeface="Times New Roman" panose="02020603050405020304" pitchFamily="18" charset="0"/>
                  <a:ea typeface="黑体" panose="02010609060101010101" pitchFamily="49" charset="-122"/>
                </a:rPr>
                <a:t>AE</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8</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x</a:t>
              </a:r>
              <a:r>
                <a:rPr lang="en-US" altLang="zh-CN"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a:t>
              </a:r>
              <a:r>
                <a:rPr lang="zh-CN" altLang="en-US" sz="2800">
                  <a:solidFill>
                    <a:srgbClr val="FF0000"/>
                  </a:solidFill>
                  <a:latin typeface="微软雅黑" panose="020B0503020204020204" charset="-122"/>
                  <a:ea typeface="微软雅黑" panose="020B0503020204020204" charset="-122"/>
                </a:rPr>
                <a:t>在</a:t>
              </a:r>
              <a:r>
                <a:rPr lang="en-US" altLang="zh-CN" sz="2800">
                  <a:solidFill>
                    <a:srgbClr val="FF0000"/>
                  </a:solidFill>
                  <a:latin typeface="Times New Roman" panose="02020603050405020304" pitchFamily="18" charset="0"/>
                  <a:ea typeface="黑体" panose="02010609060101010101" pitchFamily="49" charset="-122"/>
                </a:rPr>
                <a:t>Rt△</a:t>
              </a:r>
              <a:r>
                <a:rPr lang="en-US" altLang="zh-CN" sz="2800" i="1">
                  <a:solidFill>
                    <a:srgbClr val="FF0000"/>
                  </a:solidFill>
                  <a:latin typeface="Times New Roman" panose="02020603050405020304" pitchFamily="18" charset="0"/>
                  <a:ea typeface="黑体" panose="02010609060101010101" pitchFamily="49" charset="-122"/>
                </a:rPr>
                <a:t>ABE</a:t>
              </a:r>
              <a:r>
                <a:rPr lang="zh-CN" altLang="en-US" sz="2800">
                  <a:solidFill>
                    <a:srgbClr val="FF0000"/>
                  </a:solidFill>
                  <a:latin typeface="微软雅黑" panose="020B0503020204020204" charset="-122"/>
                  <a:ea typeface="微软雅黑" panose="020B0503020204020204" charset="-122"/>
                </a:rPr>
                <a:t>中</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AB</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AE</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BE</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∴4</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(8</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x</a:t>
              </a: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x</a:t>
              </a:r>
              <a:r>
                <a:rPr lang="en-US" altLang="zh-CN" sz="2800" baseline="30000">
                  <a:solidFill>
                    <a:srgbClr val="FF0000"/>
                  </a:solidFill>
                  <a:latin typeface="Times New Roman" panose="02020603050405020304" pitchFamily="18" charset="0"/>
                  <a:ea typeface="黑体" panose="02010609060101010101" pitchFamily="49" charset="-122"/>
                </a:rPr>
                <a:t>2</a:t>
              </a:r>
              <a:r>
                <a:rPr lang="zh-CN" altLang="en-US" sz="2800">
                  <a:solidFill>
                    <a:srgbClr val="FF0000"/>
                  </a:solidFill>
                  <a:latin typeface="Times New Roman" panose="02020603050405020304" pitchFamily="18" charset="0"/>
                  <a:ea typeface="黑体" panose="02010609060101010101" pitchFamily="49" charset="-122"/>
                </a:rPr>
                <a:t>，</a:t>
              </a:r>
            </a:p>
            <a:p>
              <a:pPr indent="266700">
                <a:lnSpc>
                  <a:spcPct val="110000"/>
                </a:lnSpc>
              </a:pPr>
              <a:r>
                <a:rPr lang="zh-CN" altLang="en-US" sz="2800">
                  <a:solidFill>
                    <a:srgbClr val="FF0000"/>
                  </a:solidFill>
                  <a:latin typeface="微软雅黑" panose="020B0503020204020204" charset="-122"/>
                  <a:ea typeface="微软雅黑" panose="020B0503020204020204" charset="-122"/>
                </a:rPr>
                <a:t>解得</a:t>
              </a:r>
              <a:r>
                <a:rPr lang="en-US" altLang="zh-CN" sz="2800" i="1">
                  <a:solidFill>
                    <a:srgbClr val="FF0000"/>
                  </a:solidFill>
                  <a:latin typeface="Times New Roman" panose="02020603050405020304" pitchFamily="18" charset="0"/>
                  <a:ea typeface="黑体" panose="02010609060101010101" pitchFamily="49" charset="-122"/>
                </a:rPr>
                <a:t>x</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5</a:t>
              </a:r>
              <a:r>
                <a:rPr lang="zh-CN" altLang="en-US" sz="2800">
                  <a:solidFill>
                    <a:srgbClr val="FF0000"/>
                  </a:solidFill>
                  <a:latin typeface="Times New Roman" panose="02020603050405020304" pitchFamily="18" charset="0"/>
                  <a:ea typeface="黑体" panose="02010609060101010101" pitchFamily="49" charset="-122"/>
                </a:rPr>
                <a:t>，</a:t>
              </a:r>
              <a:r>
                <a:rPr lang="zh-CN" altLang="en-US" sz="2800">
                  <a:solidFill>
                    <a:srgbClr val="FF0000"/>
                  </a:solidFill>
                  <a:latin typeface="微软雅黑" panose="020B0503020204020204" charset="-122"/>
                  <a:ea typeface="微软雅黑" panose="020B0503020204020204" charset="-122"/>
                </a:rPr>
                <a:t>即</a:t>
              </a:r>
              <a:r>
                <a:rPr lang="en-US" altLang="zh-CN" sz="2800" i="1">
                  <a:solidFill>
                    <a:srgbClr val="FF0000"/>
                  </a:solidFill>
                  <a:latin typeface="Times New Roman" panose="02020603050405020304" pitchFamily="18" charset="0"/>
                  <a:ea typeface="黑体" panose="02010609060101010101" pitchFamily="49" charset="-122"/>
                </a:rPr>
                <a:t>DE</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5.</a:t>
              </a:r>
            </a:p>
            <a:p>
              <a:pPr indent="266700">
                <a:lnSpc>
                  <a:spcPct val="110000"/>
                </a:lnSpc>
              </a:pP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S</a:t>
              </a:r>
              <a:r>
                <a:rPr lang="en-US" altLang="zh-CN" sz="2800" baseline="-25000">
                  <a:solidFill>
                    <a:srgbClr val="FF0000"/>
                  </a:solidFill>
                  <a:latin typeface="Times New Roman" panose="02020603050405020304" pitchFamily="18" charset="0"/>
                  <a:ea typeface="黑体" panose="02010609060101010101" pitchFamily="49" charset="-122"/>
                </a:rPr>
                <a:t>△</a:t>
              </a:r>
              <a:r>
                <a:rPr lang="en-US" altLang="zh-CN" sz="2800" i="1" baseline="-25000">
                  <a:solidFill>
                    <a:srgbClr val="FF0000"/>
                  </a:solidFill>
                  <a:latin typeface="Times New Roman" panose="02020603050405020304" pitchFamily="18" charset="0"/>
                  <a:ea typeface="黑体" panose="02010609060101010101" pitchFamily="49" charset="-122"/>
                </a:rPr>
                <a:t>BED</a:t>
              </a:r>
              <a:r>
                <a:rPr lang="zh-CN" altLang="en-US" sz="2800">
                  <a:solidFill>
                    <a:srgbClr val="FF0000"/>
                  </a:solidFill>
                  <a:latin typeface="Times New Roman" panose="02020603050405020304" pitchFamily="18" charset="0"/>
                  <a:ea typeface="黑体" panose="02010609060101010101" pitchFamily="49" charset="-122"/>
                </a:rPr>
                <a:t>＝    </a:t>
              </a:r>
              <a:r>
                <a:rPr lang="en-US" altLang="zh-CN" sz="2800" i="1">
                  <a:solidFill>
                    <a:srgbClr val="FF0000"/>
                  </a:solidFill>
                  <a:latin typeface="Times New Roman" panose="02020603050405020304" pitchFamily="18" charset="0"/>
                  <a:ea typeface="黑体" panose="02010609060101010101" pitchFamily="49" charset="-122"/>
                </a:rPr>
                <a:t>DE</a:t>
              </a:r>
              <a:r>
                <a:rPr lang="en-US" altLang="zh-CN" sz="2800">
                  <a:solidFill>
                    <a:srgbClr val="FF0000"/>
                  </a:solidFill>
                  <a:latin typeface="Times New Roman" panose="02020603050405020304" pitchFamily="18" charset="0"/>
                  <a:ea typeface="黑体" panose="02010609060101010101" pitchFamily="49" charset="-122"/>
                </a:rPr>
                <a:t>·</a:t>
              </a:r>
              <a:r>
                <a:rPr lang="en-US" altLang="zh-CN" sz="2800" i="1">
                  <a:solidFill>
                    <a:srgbClr val="FF0000"/>
                  </a:solidFill>
                  <a:latin typeface="Times New Roman" panose="02020603050405020304" pitchFamily="18" charset="0"/>
                  <a:ea typeface="黑体" panose="02010609060101010101" pitchFamily="49" charset="-122"/>
                </a:rPr>
                <a:t>AB</a:t>
              </a:r>
              <a:r>
                <a:rPr lang="zh-CN" altLang="en-US" sz="2800">
                  <a:solidFill>
                    <a:srgbClr val="FF0000"/>
                  </a:solidFill>
                  <a:latin typeface="Times New Roman" panose="02020603050405020304" pitchFamily="18" charset="0"/>
                  <a:ea typeface="黑体" panose="02010609060101010101" pitchFamily="49" charset="-122"/>
                </a:rPr>
                <a:t>＝    </a:t>
              </a:r>
              <a:r>
                <a:rPr lang="en-US" altLang="zh-CN" sz="2800">
                  <a:solidFill>
                    <a:srgbClr val="FF0000"/>
                  </a:solidFill>
                  <a:latin typeface="Times New Roman" panose="02020603050405020304" pitchFamily="18" charset="0"/>
                  <a:ea typeface="黑体" panose="02010609060101010101" pitchFamily="49" charset="-122"/>
                </a:rPr>
                <a:t>×5×4</a:t>
              </a:r>
              <a:r>
                <a:rPr lang="zh-CN" altLang="en-US" sz="2800">
                  <a:solidFill>
                    <a:srgbClr val="FF0000"/>
                  </a:solidFill>
                  <a:latin typeface="Times New Roman" panose="02020603050405020304" pitchFamily="18" charset="0"/>
                  <a:ea typeface="黑体" panose="02010609060101010101" pitchFamily="49" charset="-122"/>
                </a:rPr>
                <a:t>＝</a:t>
              </a:r>
              <a:r>
                <a:rPr lang="en-US" altLang="zh-CN" sz="2800">
                  <a:solidFill>
                    <a:srgbClr val="FF0000"/>
                  </a:solidFill>
                  <a:latin typeface="Times New Roman" panose="02020603050405020304" pitchFamily="18" charset="0"/>
                  <a:ea typeface="黑体" panose="02010609060101010101" pitchFamily="49" charset="-122"/>
                </a:rPr>
                <a:t>10.</a:t>
              </a:r>
            </a:p>
          </p:txBody>
        </p:sp>
        <p:graphicFrame>
          <p:nvGraphicFramePr>
            <p:cNvPr id="15422" name="对象 15421"/>
            <p:cNvGraphicFramePr>
              <a:graphicFrameLocks noChangeAspect="1"/>
            </p:cNvGraphicFramePr>
            <p:nvPr/>
          </p:nvGraphicFramePr>
          <p:xfrm>
            <a:off x="3817" y="9456"/>
            <a:ext cx="248" cy="1007"/>
          </p:xfrm>
          <a:graphic>
            <a:graphicData uri="http://schemas.openxmlformats.org/presentationml/2006/ole">
              <mc:AlternateContent xmlns:mc="http://schemas.openxmlformats.org/markup-compatibility/2006">
                <mc:Choice xmlns:v="urn:schemas-microsoft-com:vml" Requires="v">
                  <p:oleObj spid="_x0000_s1052" r:id="rId4" imgW="152400" imgH="393700" progId="Equation.DSMT4">
                    <p:embed/>
                  </p:oleObj>
                </mc:Choice>
                <mc:Fallback>
                  <p:oleObj r:id="rId4" imgW="152400" imgH="393700" progId="Equation.DSMT4">
                    <p:embed/>
                    <p:pic>
                      <p:nvPicPr>
                        <p:cNvPr id="0" name="OLE substitute image"/>
                        <p:cNvPicPr/>
                        <p:nvPr/>
                      </p:nvPicPr>
                      <p:blipFill>
                        <a:blip r:embed="rId5">
                          <a:clrChange>
                            <a:clrFrom>
                              <a:srgbClr val="000000"/>
                            </a:clrFrom>
                            <a:clrTo>
                              <a:srgbClr val="000000">
                                <a:alpha val="0"/>
                              </a:srgbClr>
                            </a:clrTo>
                          </a:clrChange>
                        </a:blip>
                        <a:stretch>
                          <a:fillRect/>
                        </a:stretch>
                      </p:blipFill>
                      <p:spPr>
                        <a:xfrm>
                          <a:off x="3817" y="9456"/>
                          <a:ext cx="248" cy="1007"/>
                        </a:xfrm>
                        <a:prstGeom prst="rect">
                          <a:avLst/>
                        </a:prstGeom>
                        <a:noFill/>
                        <a:ln w="38100">
                          <a:noFill/>
                          <a:miter/>
                        </a:ln>
                      </p:spPr>
                    </p:pic>
                  </p:oleObj>
                </mc:Fallback>
              </mc:AlternateContent>
            </a:graphicData>
          </a:graphic>
        </p:graphicFrame>
        <p:graphicFrame>
          <p:nvGraphicFramePr>
            <p:cNvPr id="3" name="对象 2"/>
            <p:cNvGraphicFramePr>
              <a:graphicFrameLocks noChangeAspect="1"/>
            </p:cNvGraphicFramePr>
            <p:nvPr/>
          </p:nvGraphicFramePr>
          <p:xfrm>
            <a:off x="6585" y="9456"/>
            <a:ext cx="312" cy="1045"/>
          </p:xfrm>
          <a:graphic>
            <a:graphicData uri="http://schemas.openxmlformats.org/presentationml/2006/ole">
              <mc:AlternateContent xmlns:mc="http://schemas.openxmlformats.org/markup-compatibility/2006">
                <mc:Choice xmlns:v="urn:schemas-microsoft-com:vml" Requires="v">
                  <p:oleObj spid="_x0000_s1053" r:id="rId6" imgW="152400" imgH="393700" progId="Equation.DSMT4">
                    <p:embed/>
                  </p:oleObj>
                </mc:Choice>
                <mc:Fallback>
                  <p:oleObj r:id="rId6" imgW="152400" imgH="393700" progId="Equation.DSMT4">
                    <p:embed/>
                    <p:pic>
                      <p:nvPicPr>
                        <p:cNvPr id="0" name="OLE substitute image"/>
                        <p:cNvPicPr/>
                        <p:nvPr/>
                      </p:nvPicPr>
                      <p:blipFill>
                        <a:blip r:embed="rId5">
                          <a:clrChange>
                            <a:clrFrom>
                              <a:srgbClr val="000000"/>
                            </a:clrFrom>
                            <a:clrTo>
                              <a:srgbClr val="000000">
                                <a:alpha val="0"/>
                              </a:srgbClr>
                            </a:clrTo>
                          </a:clrChange>
                        </a:blip>
                        <a:stretch>
                          <a:fillRect/>
                        </a:stretch>
                      </p:blipFill>
                      <p:spPr>
                        <a:xfrm>
                          <a:off x="6585" y="9456"/>
                          <a:ext cx="312" cy="1045"/>
                        </a:xfrm>
                        <a:prstGeom prst="rect">
                          <a:avLst/>
                        </a:prstGeom>
                        <a:noFill/>
                        <a:ln w="38100">
                          <a:noFill/>
                          <a:miter/>
                        </a:ln>
                      </p:spPr>
                    </p:pic>
                  </p:oleObj>
                </mc:Fallback>
              </mc:AlternateContent>
            </a:graphicData>
          </a:graphic>
        </p:graphicFrame>
      </p:grpSp>
      <p:sp>
        <p:nvSpPr>
          <p:cNvPr id="4" name="云形标注 3"/>
          <p:cNvSpPr/>
          <p:nvPr/>
        </p:nvSpPr>
        <p:spPr>
          <a:xfrm>
            <a:off x="7832090" y="4465638"/>
            <a:ext cx="3101975" cy="1528762"/>
          </a:xfrm>
          <a:prstGeom prst="cloudCallout">
            <a:avLst>
              <a:gd name="adj1" fmla="val -108148"/>
              <a:gd name="adj2" fmla="val -15231"/>
            </a:avLst>
          </a:prstGeom>
          <a:solidFill>
            <a:schemeClr val="accent6">
              <a:lumMod val="20000"/>
              <a:lumOff val="80000"/>
            </a:schemeClr>
          </a:solidFill>
          <a:ln w="9525" cap="flat" cmpd="sng">
            <a:solidFill>
              <a:schemeClr val="tx1"/>
            </a:solidFill>
            <a:prstDash val="solid"/>
            <a:round/>
            <a:headEnd type="none" w="med" len="med"/>
            <a:tailEnd type="none" w="med" len="med"/>
          </a:ln>
        </p:spPr>
        <p:txBody>
          <a:bodyPr wrap="square" lIns="91440" tIns="45720" rIns="91440" bIns="45720" anchor="t"/>
          <a:lstStyle/>
          <a:p>
            <a:pPr defTabSz="914400"/>
            <a:r>
              <a:rPr lang="zh-CN" altLang="en-US" sz="2400">
                <a:latin typeface="微软雅黑" panose="020B0503020204020204" charset="-122"/>
                <a:ea typeface="微软雅黑" panose="020B0503020204020204" charset="-122"/>
              </a:rPr>
              <a:t>矩形的折叠问题常与勾股定理结合考查</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1000"/>
                                        <p:tgtEl>
                                          <p:spTgt spid="20481"/>
                                        </p:tgtEl>
                                      </p:cBhvr>
                                    </p:animEffect>
                                    <p:anim calcmode="lin" valueType="num">
                                      <p:cBhvr>
                                        <p:cTn id="8" dur="1000" fill="hold"/>
                                        <p:tgtEl>
                                          <p:spTgt spid="20481"/>
                                        </p:tgtEl>
                                        <p:attrNameLst>
                                          <p:attrName>ppt_x</p:attrName>
                                        </p:attrNameLst>
                                      </p:cBhvr>
                                      <p:tavLst>
                                        <p:tav tm="0">
                                          <p:val>
                                            <p:strVal val="#ppt_x"/>
                                          </p:val>
                                        </p:tav>
                                        <p:tav tm="100000">
                                          <p:val>
                                            <p:strVal val="#ppt_x"/>
                                          </p:val>
                                        </p:tav>
                                      </p:tavLst>
                                    </p:anim>
                                    <p:anim calcmode="lin" valueType="num">
                                      <p:cBhvr>
                                        <p:cTn id="9" dur="1000" fill="hold"/>
                                        <p:tgtEl>
                                          <p:spTgt spid="2048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fade">
                                      <p:cBhvr>
                                        <p:cTn id="12" dur="1000"/>
                                        <p:tgtEl>
                                          <p:spTgt spid="20483"/>
                                        </p:tgtEl>
                                      </p:cBhvr>
                                    </p:animEffect>
                                    <p:anim calcmode="lin" valueType="num">
                                      <p:cBhvr>
                                        <p:cTn id="13" dur="1000" fill="hold"/>
                                        <p:tgtEl>
                                          <p:spTgt spid="20483"/>
                                        </p:tgtEl>
                                        <p:attrNameLst>
                                          <p:attrName>ppt_x</p:attrName>
                                        </p:attrNameLst>
                                      </p:cBhvr>
                                      <p:tavLst>
                                        <p:tav tm="0">
                                          <p:val>
                                            <p:strVal val="#ppt_x"/>
                                          </p:val>
                                        </p:tav>
                                        <p:tav tm="100000">
                                          <p:val>
                                            <p:strVal val="#ppt_x"/>
                                          </p:val>
                                        </p:tav>
                                      </p:tavLst>
                                    </p:anim>
                                    <p:anim calcmode="lin" valueType="num">
                                      <p:cBhvr>
                                        <p:cTn id="14" dur="1000" fill="hold"/>
                                        <p:tgtEl>
                                          <p:spTgt spid="2048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25855" y="866775"/>
            <a:ext cx="5346065" cy="521970"/>
          </a:xfrm>
          <a:prstGeom prst="rect">
            <a:avLst/>
          </a:prstGeom>
          <a:noFill/>
        </p:spPr>
        <p:txBody>
          <a:bodyPr wrap="square" rtlCol="0">
            <a:spAutoFit/>
          </a:bodyPr>
          <a:lstStyle/>
          <a:p>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利用“HL”判定直角三角形全等</a:t>
            </a:r>
          </a:p>
        </p:txBody>
      </p:sp>
      <p:grpSp>
        <p:nvGrpSpPr>
          <p:cNvPr id="24" name="组合 23"/>
          <p:cNvGrpSpPr/>
          <p:nvPr/>
        </p:nvGrpSpPr>
        <p:grpSpPr>
          <a:xfrm>
            <a:off x="1125855" y="1610360"/>
            <a:ext cx="10030460" cy="1955165"/>
            <a:chOff x="2604" y="8040"/>
            <a:chExt cx="15796" cy="3079"/>
          </a:xfrm>
        </p:grpSpPr>
        <p:sp>
          <p:nvSpPr>
            <p:cNvPr id="70" name="Line 37"/>
            <p:cNvSpPr>
              <a:spLocks noChangeShapeType="1"/>
            </p:cNvSpPr>
            <p:nvPr/>
          </p:nvSpPr>
          <p:spPr bwMode="auto">
            <a:xfrm flipH="1" flipV="1">
              <a:off x="2604" y="9239"/>
              <a:ext cx="0" cy="39"/>
            </a:xfrm>
            <a:prstGeom prst="line">
              <a:avLst/>
            </a:prstGeom>
            <a:noFill/>
            <a:ln w="12700" cap="rnd">
              <a:solidFill>
                <a:schemeClr val="bg2"/>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2000"/>
            </a:p>
          </p:txBody>
        </p:sp>
        <p:sp>
          <p:nvSpPr>
            <p:cNvPr id="23" name="文本框 22"/>
            <p:cNvSpPr txBox="1"/>
            <p:nvPr/>
          </p:nvSpPr>
          <p:spPr>
            <a:xfrm>
              <a:off x="2604" y="8040"/>
              <a:ext cx="15796" cy="3079"/>
            </a:xfrm>
            <a:prstGeom prst="rect">
              <a:avLst/>
            </a:prstGeom>
            <a:noFill/>
          </p:spPr>
          <p:txBody>
            <a:bodyPr wrap="square" rtlCol="0">
              <a:spAutoFit/>
            </a:bodyPr>
            <a:lstStyle/>
            <a:p>
              <a:pPr algn="l">
                <a:lnSpc>
                  <a:spcPct val="150000"/>
                </a:lnSpc>
              </a:pPr>
              <a:r>
                <a:rPr 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例</a:t>
              </a:r>
              <a:r>
                <a:rPr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1</a:t>
              </a:r>
              <a:r>
                <a:rPr lang="en-US" altLang="zh-CN" sz="2800" dirty="0">
                  <a:solidFill>
                    <a:schemeClr val="accent1">
                      <a:lumMod val="75000"/>
                    </a:schemeClr>
                  </a:solidFill>
                  <a:latin typeface="微软雅黑" panose="020B0503020204020204" charset="-122"/>
                  <a:ea typeface="微软雅黑" panose="020B0503020204020204" charset="-122"/>
                  <a:cs typeface="微软雅黑" panose="020B0503020204020204" charset="-122"/>
                </a:rPr>
                <a:t>     </a:t>
              </a:r>
              <a:r>
                <a:rPr 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已知一直角边和斜边，用尺规作直角三角形</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pPr algn="l">
                <a:lnSpc>
                  <a:spcPct val="150000"/>
                </a:lnSpc>
              </a:pP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      </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已知：如图，线段</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c.</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pPr algn="l">
                <a:lnSpc>
                  <a:spcPct val="150000"/>
                </a:lnSpc>
              </a:pP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      </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求作：△</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ABC</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，使</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∠C=90</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BC=a</a:t>
              </a:r>
              <a:r>
                <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AB=c</a:t>
              </a:r>
              <a:r>
                <a:rPr lang="en-US" altLang="zh-CN" sz="2800" dirty="0" smtClean="0">
                  <a:solidFill>
                    <a:sysClr val="windowText" lastClr="000000"/>
                  </a:solidFill>
                  <a:latin typeface="微软雅黑" panose="020B0503020204020204" charset="-122"/>
                  <a:ea typeface="微软雅黑" panose="020B0503020204020204" charset="-122"/>
                  <a:cs typeface="微软雅黑" panose="020B0503020204020204" charset="-122"/>
                  <a:sym typeface="+mn-ea"/>
                </a:rPr>
                <a:t>.</a:t>
              </a:r>
              <a:endParaRPr lang="en-US" altLang="zh-CN" sz="2800" dirty="0">
                <a:latin typeface="微软雅黑" panose="020B0503020204020204" charset="-122"/>
                <a:ea typeface="微软雅黑" panose="020B0503020204020204" charset="-122"/>
                <a:cs typeface="微软雅黑" panose="020B0503020204020204" charset="-122"/>
                <a:sym typeface="+mn-ea"/>
              </a:endParaRPr>
            </a:p>
          </p:txBody>
        </p:sp>
      </p:grpSp>
      <p:grpSp>
        <p:nvGrpSpPr>
          <p:cNvPr id="18" name="组合 17"/>
          <p:cNvGrpSpPr/>
          <p:nvPr/>
        </p:nvGrpSpPr>
        <p:grpSpPr>
          <a:xfrm>
            <a:off x="8107680" y="4293235"/>
            <a:ext cx="2448560" cy="957580"/>
            <a:chOff x="4818" y="6147"/>
            <a:chExt cx="3856" cy="1508"/>
          </a:xfrm>
        </p:grpSpPr>
        <p:grpSp>
          <p:nvGrpSpPr>
            <p:cNvPr id="3" name="组合 18"/>
            <p:cNvGrpSpPr/>
            <p:nvPr/>
          </p:nvGrpSpPr>
          <p:grpSpPr>
            <a:xfrm>
              <a:off x="6440" y="6147"/>
              <a:ext cx="528" cy="1508"/>
              <a:chOff x="2109129" y="4122680"/>
              <a:chExt cx="335162" cy="957160"/>
            </a:xfrm>
          </p:grpSpPr>
          <p:sp>
            <p:nvSpPr>
              <p:cNvPr id="11269" name="TextBox 16"/>
              <p:cNvSpPr txBox="1"/>
              <p:nvPr/>
            </p:nvSpPr>
            <p:spPr>
              <a:xfrm>
                <a:off x="2109129" y="4122680"/>
                <a:ext cx="335162" cy="460173"/>
              </a:xfrm>
              <a:prstGeom prst="rect">
                <a:avLst/>
              </a:prstGeom>
              <a:noFill/>
              <a:ln w="9525">
                <a:noFill/>
              </a:ln>
            </p:spPr>
            <p:txBody>
              <a:bodyPr wrap="none" anchor="t">
                <a:spAutoFit/>
              </a:bodyPr>
              <a:lstStyle/>
              <a:p>
                <a:r>
                  <a:rPr lang="en-US" altLang="zh-CN" sz="2400" b="1" i="1">
                    <a:solidFill>
                      <a:schemeClr val="tx1"/>
                    </a:solidFill>
                    <a:latin typeface="Times New Roman" panose="02020603050405020304" pitchFamily="18" charset="0"/>
                    <a:ea typeface="宋体" panose="02010600030101010101" pitchFamily="2" charset="-122"/>
                  </a:rPr>
                  <a:t>a</a:t>
                </a:r>
              </a:p>
            </p:txBody>
          </p:sp>
          <p:sp>
            <p:nvSpPr>
              <p:cNvPr id="11270" name="TextBox 17"/>
              <p:cNvSpPr txBox="1"/>
              <p:nvPr/>
            </p:nvSpPr>
            <p:spPr>
              <a:xfrm>
                <a:off x="2111711" y="4619667"/>
                <a:ext cx="318023" cy="460173"/>
              </a:xfrm>
              <a:prstGeom prst="rect">
                <a:avLst/>
              </a:prstGeom>
              <a:noFill/>
              <a:ln w="9525">
                <a:noFill/>
              </a:ln>
            </p:spPr>
            <p:txBody>
              <a:bodyPr wrap="none" anchor="t">
                <a:spAutoFit/>
              </a:bodyPr>
              <a:lstStyle/>
              <a:p>
                <a:r>
                  <a:rPr lang="en-US" altLang="zh-CN" sz="2400" b="1" i="1">
                    <a:solidFill>
                      <a:schemeClr val="tx1"/>
                    </a:solidFill>
                    <a:latin typeface="Times New Roman" panose="02020603050405020304" pitchFamily="18" charset="0"/>
                    <a:ea typeface="宋体" panose="02010600030101010101" pitchFamily="2" charset="-122"/>
                  </a:rPr>
                  <a:t>c</a:t>
                </a:r>
              </a:p>
            </p:txBody>
          </p:sp>
        </p:grpSp>
        <p:cxnSp>
          <p:nvCxnSpPr>
            <p:cNvPr id="15" name="直接连接符 14"/>
            <p:cNvCxnSpPr/>
            <p:nvPr/>
          </p:nvCxnSpPr>
          <p:spPr>
            <a:xfrm>
              <a:off x="5839" y="6874"/>
              <a:ext cx="1815" cy="0"/>
            </a:xfrm>
            <a:prstGeom prst="line">
              <a:avLst/>
            </a:prstGeom>
            <a:noFill/>
            <a:ln w="25400" cap="flat" cmpd="sng" algn="ctr">
              <a:solidFill>
                <a:sysClr val="windowText" lastClr="000000"/>
              </a:solidFill>
              <a:prstDash val="solid"/>
            </a:ln>
            <a:effectLst/>
          </p:spPr>
        </p:cxnSp>
        <p:cxnSp>
          <p:nvCxnSpPr>
            <p:cNvPr id="16" name="直接连接符 15"/>
            <p:cNvCxnSpPr/>
            <p:nvPr/>
          </p:nvCxnSpPr>
          <p:spPr>
            <a:xfrm>
              <a:off x="4818" y="7655"/>
              <a:ext cx="3856" cy="0"/>
            </a:xfrm>
            <a:prstGeom prst="line">
              <a:avLst/>
            </a:prstGeom>
            <a:noFill/>
            <a:ln w="25400" cap="flat" cmpd="sng" algn="ctr">
              <a:solidFill>
                <a:sysClr val="windowText" lastClr="000000"/>
              </a:solidFill>
              <a:prstDash val="solid"/>
            </a:ln>
            <a:effectLst/>
          </p:spPr>
        </p:cxnSp>
      </p:grpSp>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例题讲解</a:t>
              </a:r>
            </a:p>
          </p:txBody>
        </p:sp>
        <p:grpSp>
          <p:nvGrpSpPr>
            <p:cNvPr id="4" name="组合 3"/>
            <p:cNvGrpSpPr/>
            <p:nvPr/>
          </p:nvGrpSpPr>
          <p:grpSpPr>
            <a:xfrm>
              <a:off x="752" y="540"/>
              <a:ext cx="692" cy="442"/>
              <a:chOff x="7703976" y="5138335"/>
              <a:chExt cx="1084013" cy="853067"/>
            </a:xfrm>
          </p:grpSpPr>
          <p:sp>
            <p:nvSpPr>
              <p:cNvPr id="5"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7417" name="Text Box 9"/>
          <p:cNvSpPr txBox="1"/>
          <p:nvPr/>
        </p:nvSpPr>
        <p:spPr>
          <a:xfrm>
            <a:off x="1125538" y="3767773"/>
            <a:ext cx="6491287" cy="1198880"/>
          </a:xfrm>
          <a:prstGeom prst="rect">
            <a:avLst/>
          </a:prstGeom>
          <a:noFill/>
          <a:ln w="9525">
            <a:noFill/>
          </a:ln>
        </p:spPr>
        <p:txBody>
          <a:bodyPr wrap="square" anchor="t" anchorCtr="0">
            <a:spAutoFit/>
          </a:bodyPr>
          <a:lstStyle/>
          <a:p>
            <a:pPr>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分析：首先作出边BC,由</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∠C为直角可以作出另一直角边所在的射线，由AB=c可以确定点A。</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371965" y="1067118"/>
            <a:ext cx="7593965" cy="3322955"/>
          </a:xfrm>
          <a:prstGeom prst="rect">
            <a:avLst/>
          </a:prstGeom>
          <a:noFill/>
        </p:spPr>
        <p:txBody>
          <a:bodyPr wrap="square" rtlCol="0" anchor="t">
            <a:spAutoFit/>
          </a:bodyPr>
          <a:lstStyle/>
          <a:p>
            <a:pPr algn="l">
              <a:lnSpc>
                <a:spcPct val="150000"/>
              </a:lnSpc>
            </a:pPr>
            <a:r>
              <a:rPr lang="zh-CN" altLang="en-US" sz="2800" dirty="0">
                <a:solidFill>
                  <a:schemeClr val="accent1">
                    <a:lumMod val="75000"/>
                  </a:schemeClr>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作法：</a:t>
            </a:r>
          </a:p>
          <a:p>
            <a:pPr algn="l">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1</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）作线段</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CB=a</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p>
          <a:p>
            <a:pPr algn="l">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2</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）过点</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，作</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MC⊥CB</a:t>
            </a:r>
            <a:r>
              <a:rPr 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a:t>
            </a:r>
            <a:endPar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endParaRPr>
          </a:p>
          <a:p>
            <a:pPr algn="l">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3</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）以</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B</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为圆心，</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为半径画弧，交</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CM</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于点</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A,</a:t>
            </a:r>
            <a:endParaRPr lang="en-US" altLang="zh-CN" sz="2800" dirty="0">
              <a:solidFill>
                <a:srgbClr val="FF0000"/>
              </a:solidFill>
              <a:latin typeface="微软雅黑" panose="020B0503020204020204" charset="-122"/>
              <a:ea typeface="微软雅黑" panose="020B0503020204020204" charset="-122"/>
              <a:cs typeface="微软雅黑" panose="020B0503020204020204" charset="-122"/>
            </a:endParaRPr>
          </a:p>
          <a:p>
            <a:pPr algn="l">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4</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）连接</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AB.</a:t>
            </a:r>
          </a:p>
        </p:txBody>
      </p:sp>
      <p:grpSp>
        <p:nvGrpSpPr>
          <p:cNvPr id="31" name="组合 30"/>
          <p:cNvGrpSpPr/>
          <p:nvPr/>
        </p:nvGrpSpPr>
        <p:grpSpPr>
          <a:xfrm>
            <a:off x="8469630" y="2305685"/>
            <a:ext cx="1233170" cy="2573020"/>
            <a:chOff x="10363" y="2073"/>
            <a:chExt cx="1942" cy="4052"/>
          </a:xfrm>
        </p:grpSpPr>
        <p:cxnSp>
          <p:nvCxnSpPr>
            <p:cNvPr id="25" name="直接连接符 24"/>
            <p:cNvCxnSpPr/>
            <p:nvPr/>
          </p:nvCxnSpPr>
          <p:spPr>
            <a:xfrm flipV="1">
              <a:off x="10414" y="5394"/>
              <a:ext cx="1891" cy="6"/>
            </a:xfrm>
            <a:prstGeom prst="line">
              <a:avLst/>
            </a:prstGeom>
            <a:noFill/>
            <a:ln w="25400" cap="flat" cmpd="sng" algn="ctr">
              <a:solidFill>
                <a:sysClr val="windowText" lastClr="000000"/>
              </a:solidFill>
              <a:prstDash val="solid"/>
            </a:ln>
            <a:effectLst/>
          </p:spPr>
        </p:cxnSp>
        <p:sp>
          <p:nvSpPr>
            <p:cNvPr id="26" name="TextBox 17"/>
            <p:cNvSpPr txBox="1"/>
            <p:nvPr/>
          </p:nvSpPr>
          <p:spPr>
            <a:xfrm>
              <a:off x="10363" y="5400"/>
              <a:ext cx="608"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C</a:t>
              </a:r>
            </a:p>
          </p:txBody>
        </p:sp>
        <p:sp>
          <p:nvSpPr>
            <p:cNvPr id="30" name="文本框 29"/>
            <p:cNvSpPr txBox="1"/>
            <p:nvPr/>
          </p:nvSpPr>
          <p:spPr>
            <a:xfrm>
              <a:off x="10440" y="2073"/>
              <a:ext cx="688" cy="725"/>
            </a:xfrm>
            <a:prstGeom prst="rect">
              <a:avLst/>
            </a:prstGeom>
            <a:noFill/>
          </p:spPr>
          <p:txBody>
            <a:bodyPr wrap="none" rtlCol="0">
              <a:spAutoFit/>
            </a:bodyPr>
            <a:lstStyle/>
            <a:p>
              <a:pPr algn="l"/>
              <a:r>
                <a:rPr lang="en-US" altLang="zh-CN" sz="2400" i="1">
                  <a:solidFill>
                    <a:schemeClr val="tx1"/>
                  </a:solidFill>
                  <a:latin typeface="Times New Roman" panose="02020603050405020304" pitchFamily="18" charset="0"/>
                  <a:ea typeface="宋体" panose="02010600030101010101" pitchFamily="2" charset="-122"/>
                  <a:sym typeface="+mn-ea"/>
                </a:rPr>
                <a:t>M</a:t>
              </a:r>
            </a:p>
          </p:txBody>
        </p:sp>
      </p:grpSp>
      <p:sp>
        <p:nvSpPr>
          <p:cNvPr id="46" name="弧形 45"/>
          <p:cNvSpPr/>
          <p:nvPr/>
        </p:nvSpPr>
        <p:spPr>
          <a:xfrm rot="12600000">
            <a:off x="7517765" y="4018915"/>
            <a:ext cx="648335" cy="647700"/>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sp>
        <p:nvSpPr>
          <p:cNvPr id="47" name="TextBox 16"/>
          <p:cNvSpPr txBox="1"/>
          <p:nvPr/>
        </p:nvSpPr>
        <p:spPr>
          <a:xfrm>
            <a:off x="9622790" y="4418965"/>
            <a:ext cx="368935" cy="46037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B</a:t>
            </a:r>
          </a:p>
        </p:txBody>
      </p:sp>
      <p:sp>
        <p:nvSpPr>
          <p:cNvPr id="49" name="弧形 48"/>
          <p:cNvSpPr/>
          <p:nvPr/>
        </p:nvSpPr>
        <p:spPr>
          <a:xfrm rot="15780000">
            <a:off x="8458200" y="3636010"/>
            <a:ext cx="575945" cy="791845"/>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sp>
        <p:nvSpPr>
          <p:cNvPr id="50" name="TextBox 15"/>
          <p:cNvSpPr txBox="1"/>
          <p:nvPr/>
        </p:nvSpPr>
        <p:spPr>
          <a:xfrm>
            <a:off x="7931785" y="2766060"/>
            <a:ext cx="368935" cy="46037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A</a:t>
            </a:r>
          </a:p>
        </p:txBody>
      </p:sp>
      <p:cxnSp>
        <p:nvCxnSpPr>
          <p:cNvPr id="51" name="直接连接符 50"/>
          <p:cNvCxnSpPr/>
          <p:nvPr/>
        </p:nvCxnSpPr>
        <p:spPr>
          <a:xfrm>
            <a:off x="8469630" y="2578100"/>
            <a:ext cx="72390" cy="2592070"/>
          </a:xfrm>
          <a:prstGeom prst="line">
            <a:avLst/>
          </a:prstGeom>
          <a:noFill/>
          <a:ln w="31750" cap="flat" cmpd="sng" algn="ctr">
            <a:solidFill>
              <a:sysClr val="windowText" lastClr="000000"/>
            </a:solidFill>
            <a:prstDash val="solid"/>
          </a:ln>
          <a:effectLst/>
        </p:spPr>
      </p:cxnSp>
      <p:cxnSp>
        <p:nvCxnSpPr>
          <p:cNvPr id="5" name="直接连接符 4"/>
          <p:cNvCxnSpPr/>
          <p:nvPr/>
        </p:nvCxnSpPr>
        <p:spPr>
          <a:xfrm>
            <a:off x="7399020" y="4414520"/>
            <a:ext cx="1070610" cy="3810"/>
          </a:xfrm>
          <a:prstGeom prst="line">
            <a:avLst/>
          </a:prstGeom>
          <a:noFill/>
          <a:ln w="28575" cap="flat" cmpd="sng" algn="ctr">
            <a:solidFill>
              <a:sysClr val="windowText" lastClr="000000"/>
            </a:solidFill>
            <a:prstDash val="sysDash"/>
          </a:ln>
          <a:effectLst/>
        </p:spPr>
      </p:cxnSp>
      <p:sp>
        <p:nvSpPr>
          <p:cNvPr id="12" name="弧形 11"/>
          <p:cNvSpPr/>
          <p:nvPr/>
        </p:nvSpPr>
        <p:spPr>
          <a:xfrm rot="20460000">
            <a:off x="8053705" y="3805555"/>
            <a:ext cx="648335" cy="647700"/>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sp>
        <p:nvSpPr>
          <p:cNvPr id="14" name="弧形 13"/>
          <p:cNvSpPr/>
          <p:nvPr/>
        </p:nvSpPr>
        <p:spPr>
          <a:xfrm rot="6720000">
            <a:off x="8092440" y="4253230"/>
            <a:ext cx="575945" cy="791845"/>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sp>
        <p:nvSpPr>
          <p:cNvPr id="22" name="弧形 21"/>
          <p:cNvSpPr/>
          <p:nvPr/>
        </p:nvSpPr>
        <p:spPr>
          <a:xfrm rot="8940000">
            <a:off x="8331200" y="4244340"/>
            <a:ext cx="575945" cy="791845"/>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sp>
        <p:nvSpPr>
          <p:cNvPr id="23" name="弧形 22"/>
          <p:cNvSpPr/>
          <p:nvPr/>
        </p:nvSpPr>
        <p:spPr>
          <a:xfrm rot="17640000">
            <a:off x="8272145" y="2759710"/>
            <a:ext cx="648335" cy="647700"/>
          </a:xfrm>
          <a:prstGeom prst="arc">
            <a:avLst/>
          </a:prstGeom>
          <a:noFill/>
          <a:ln w="31750" cap="flat" cmpd="sng" algn="ctr">
            <a:solidFill>
              <a:srgbClr val="4F81BD"/>
            </a:solidFill>
            <a:prstDash val="solid"/>
          </a:ln>
          <a:effectLst/>
        </p:spPr>
        <p:txBody>
          <a:bodyPr rtlCol="0" anchor="ctr"/>
          <a:lstStyle/>
          <a:p>
            <a:pPr algn="ctr"/>
            <a:endParaRPr lang="zh-CN" altLang="en-US">
              <a:solidFill>
                <a:schemeClr val="bg2"/>
              </a:solidFill>
            </a:endParaRPr>
          </a:p>
        </p:txBody>
      </p:sp>
      <p:cxnSp>
        <p:nvCxnSpPr>
          <p:cNvPr id="28" name="直接连接符 27"/>
          <p:cNvCxnSpPr/>
          <p:nvPr/>
        </p:nvCxnSpPr>
        <p:spPr>
          <a:xfrm>
            <a:off x="8459470" y="2766060"/>
            <a:ext cx="1243330" cy="1648460"/>
          </a:xfrm>
          <a:prstGeom prst="line">
            <a:avLst/>
          </a:prstGeom>
          <a:noFill/>
          <a:ln w="25400" cap="flat" cmpd="sng" algn="ctr">
            <a:solidFill>
              <a:sysClr val="windowText" lastClr="000000"/>
            </a:solidFill>
            <a:prstDash val="solid"/>
          </a:ln>
          <a:effectLst/>
        </p:spPr>
      </p:cxnSp>
      <p:sp>
        <p:nvSpPr>
          <p:cNvPr id="18449" name="WordArt 29"/>
          <p:cNvSpPr/>
          <p:nvPr/>
        </p:nvSpPr>
        <p:spPr>
          <a:xfrm>
            <a:off x="461010" y="533718"/>
            <a:ext cx="1371600" cy="533400"/>
          </a:xfrm>
          <a:prstGeom prst="rect">
            <a:avLst/>
          </a:prstGeom>
        </p:spPr>
        <p:txBody>
          <a:bodyPr wrap="none" fromWordArt="1">
            <a:prstTxWarp prst="textPlain">
              <a:avLst>
                <a:gd name="adj" fmla="val 50000"/>
              </a:avLst>
            </a:prstTxWarp>
            <a:normAutofit/>
          </a:bodyPr>
          <a:lstStyle/>
          <a:p>
            <a:pPr algn="ctr"/>
            <a:r>
              <a:rPr lang="zh-CN" altLang="en-US" sz="2800" b="1">
                <a:solidFill>
                  <a:schemeClr val="tx1"/>
                </a:solidFill>
                <a:latin typeface="+mn-ea"/>
              </a:rPr>
              <a:t>画法一</a:t>
            </a:r>
          </a:p>
        </p:txBody>
      </p:sp>
    </p:spTree>
  </p:cSld>
  <p:clrMapOvr>
    <a:masterClrMapping/>
  </p:clrMapOvr>
  <p:transition>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3"/>
          <p:cNvGrpSpPr/>
          <p:nvPr/>
        </p:nvGrpSpPr>
        <p:grpSpPr>
          <a:xfrm>
            <a:off x="8534400" y="762000"/>
            <a:ext cx="1371600" cy="522288"/>
            <a:chOff x="0" y="0"/>
            <a:chExt cx="864" cy="329"/>
          </a:xfrm>
        </p:grpSpPr>
        <p:sp>
          <p:nvSpPr>
            <p:cNvPr id="19458" name="Line 4"/>
            <p:cNvSpPr/>
            <p:nvPr/>
          </p:nvSpPr>
          <p:spPr>
            <a:xfrm>
              <a:off x="0" y="288"/>
              <a:ext cx="864" cy="0"/>
            </a:xfrm>
            <a:prstGeom prst="line">
              <a:avLst/>
            </a:prstGeom>
            <a:ln w="38100"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59" name="Line 5"/>
            <p:cNvSpPr/>
            <p:nvPr/>
          </p:nvSpPr>
          <p:spPr>
            <a:xfrm flipH="1">
              <a:off x="0" y="240"/>
              <a:ext cx="0" cy="48"/>
            </a:xfrm>
            <a:prstGeom prst="line">
              <a:avLst/>
            </a:prstGeom>
            <a:ln w="9525"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60" name="Line 6"/>
            <p:cNvSpPr/>
            <p:nvPr/>
          </p:nvSpPr>
          <p:spPr>
            <a:xfrm flipH="1">
              <a:off x="864" y="240"/>
              <a:ext cx="0" cy="48"/>
            </a:xfrm>
            <a:prstGeom prst="line">
              <a:avLst/>
            </a:prstGeom>
            <a:ln w="9525"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61" name="Text Box 7"/>
            <p:cNvSpPr txBox="1"/>
            <p:nvPr/>
          </p:nvSpPr>
          <p:spPr>
            <a:xfrm>
              <a:off x="288" y="0"/>
              <a:ext cx="336" cy="329"/>
            </a:xfrm>
            <a:prstGeom prst="rect">
              <a:avLst/>
            </a:prstGeom>
            <a:noFill/>
            <a:ln w="9525">
              <a:noFill/>
            </a:ln>
          </p:spPr>
          <p:txBody>
            <a:bodyPr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a</a:t>
              </a:r>
            </a:p>
          </p:txBody>
        </p:sp>
      </p:grpSp>
      <p:grpSp>
        <p:nvGrpSpPr>
          <p:cNvPr id="19462" name="Group 8"/>
          <p:cNvGrpSpPr/>
          <p:nvPr/>
        </p:nvGrpSpPr>
        <p:grpSpPr>
          <a:xfrm>
            <a:off x="8305800" y="1295400"/>
            <a:ext cx="2133600" cy="584201"/>
            <a:chOff x="0" y="0"/>
            <a:chExt cx="1344" cy="368"/>
          </a:xfrm>
        </p:grpSpPr>
        <p:sp>
          <p:nvSpPr>
            <p:cNvPr id="19463" name="Line 9"/>
            <p:cNvSpPr/>
            <p:nvPr/>
          </p:nvSpPr>
          <p:spPr>
            <a:xfrm>
              <a:off x="0" y="336"/>
              <a:ext cx="1344" cy="0"/>
            </a:xfrm>
            <a:prstGeom prst="line">
              <a:avLst/>
            </a:prstGeom>
            <a:ln w="38100"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64" name="Line 10"/>
            <p:cNvSpPr/>
            <p:nvPr/>
          </p:nvSpPr>
          <p:spPr>
            <a:xfrm flipH="1">
              <a:off x="1344" y="288"/>
              <a:ext cx="0" cy="48"/>
            </a:xfrm>
            <a:prstGeom prst="line">
              <a:avLst/>
            </a:prstGeom>
            <a:ln w="9525"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65" name="Line 11"/>
            <p:cNvSpPr/>
            <p:nvPr/>
          </p:nvSpPr>
          <p:spPr>
            <a:xfrm flipH="1">
              <a:off x="0" y="288"/>
              <a:ext cx="0" cy="48"/>
            </a:xfrm>
            <a:prstGeom prst="line">
              <a:avLst/>
            </a:prstGeom>
            <a:ln w="9525" cap="flat" cmpd="sng">
              <a:solidFill>
                <a:schemeClr val="tx1"/>
              </a:solidFill>
              <a:prstDash val="solid"/>
              <a:round/>
              <a:headEnd type="none" w="med" len="med"/>
              <a:tailEnd type="none" w="med" len="med"/>
            </a:ln>
          </p:spPr>
          <p:txBody>
            <a:bodyPr wrap="none" anchor="t" anchorCtr="0"/>
            <a:lstStyle/>
            <a:p>
              <a:endParaRPr lang="zh-CN" altLang="en-US">
                <a:latin typeface="Times New Roman" panose="02020603050405020304" pitchFamily="18" charset="0"/>
                <a:ea typeface="宋体" panose="02010600030101010101" pitchFamily="2" charset="-122"/>
              </a:endParaRPr>
            </a:p>
          </p:txBody>
        </p:sp>
        <p:sp>
          <p:nvSpPr>
            <p:cNvPr id="19466" name="Text Box 12"/>
            <p:cNvSpPr txBox="1"/>
            <p:nvPr/>
          </p:nvSpPr>
          <p:spPr>
            <a:xfrm>
              <a:off x="432" y="0"/>
              <a:ext cx="336" cy="368"/>
            </a:xfrm>
            <a:prstGeom prst="rect">
              <a:avLst/>
            </a:prstGeom>
            <a:noFill/>
            <a:ln w="9525">
              <a:noFill/>
            </a:ln>
          </p:spPr>
          <p:txBody>
            <a:bodyPr anchor="t" anchorCtr="0">
              <a:spAutoFit/>
            </a:bodyPr>
            <a:lstStyle/>
            <a:p>
              <a:pPr eaLnBrk="0" hangingPunct="0">
                <a:spcBef>
                  <a:spcPct val="50000"/>
                </a:spcBef>
              </a:pPr>
              <a:r>
                <a:rPr lang="en-US" altLang="zh-CN" sz="3200" b="1">
                  <a:latin typeface="Times New Roman" panose="02020603050405020304" pitchFamily="18" charset="0"/>
                  <a:ea typeface="宋体" panose="02010600030101010101" pitchFamily="2" charset="-122"/>
                </a:rPr>
                <a:t>c</a:t>
              </a:r>
            </a:p>
          </p:txBody>
        </p:sp>
      </p:grpSp>
      <p:sp>
        <p:nvSpPr>
          <p:cNvPr id="11277" name="Text Box 13"/>
          <p:cNvSpPr txBox="1"/>
          <p:nvPr/>
        </p:nvSpPr>
        <p:spPr>
          <a:xfrm>
            <a:off x="1752600" y="1992313"/>
            <a:ext cx="4478338" cy="521970"/>
          </a:xfrm>
          <a:prstGeom prst="rect">
            <a:avLst/>
          </a:prstGeom>
          <a:noFill/>
          <a:ln w="9525">
            <a:noFill/>
          </a:ln>
        </p:spPr>
        <p:txBody>
          <a:bodyPr wrap="square" anchor="t" anchorCtr="0">
            <a:spAutoFit/>
          </a:bodyPr>
          <a:lstStyle/>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画法：1.画</a:t>
            </a:r>
            <a:r>
              <a:rPr lang="en-US" altLang="zh-CN" sz="2800">
                <a:latin typeface="微软雅黑" panose="020B0503020204020204" charset="-122"/>
                <a:ea typeface="微软雅黑" panose="020B0503020204020204" charset="-122"/>
                <a:cs typeface="微软雅黑" panose="020B0503020204020204" charset="-122"/>
              </a:rPr>
              <a:t>∠MCN=90 </a:t>
            </a:r>
            <a:r>
              <a:rPr lang="zh-CN" altLang="en-US" sz="2800">
                <a:solidFill>
                  <a:srgbClr val="040400"/>
                </a:solidFill>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a:t>
            </a:r>
            <a:endParaRPr lang="en-US" altLang="zh-CN" sz="2800">
              <a:latin typeface="微软雅黑" panose="020B0503020204020204" charset="-122"/>
              <a:ea typeface="微软雅黑" panose="020B0503020204020204" charset="-122"/>
              <a:cs typeface="微软雅黑" panose="020B0503020204020204" charset="-122"/>
            </a:endParaRPr>
          </a:p>
        </p:txBody>
      </p:sp>
      <p:sp>
        <p:nvSpPr>
          <p:cNvPr id="11278" name="Rectangle 14"/>
          <p:cNvSpPr/>
          <p:nvPr/>
        </p:nvSpPr>
        <p:spPr>
          <a:xfrm>
            <a:off x="2903538" y="3505200"/>
            <a:ext cx="5019675" cy="1168400"/>
          </a:xfrm>
          <a:prstGeom prst="rect">
            <a:avLst/>
          </a:prstGeom>
          <a:noFill/>
          <a:ln w="9525">
            <a:noFill/>
          </a:ln>
        </p:spPr>
        <p:txBody>
          <a:bodyPr wrap="square" anchor="t" anchorCtr="0">
            <a:spAutoFit/>
          </a:bodyPr>
          <a:lstStyle/>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3.以</a:t>
            </a:r>
            <a:r>
              <a:rPr lang="en-US" altLang="zh-CN" sz="2800">
                <a:latin typeface="微软雅黑" panose="020B0503020204020204" charset="-122"/>
                <a:ea typeface="微软雅黑" panose="020B0503020204020204" charset="-122"/>
                <a:cs typeface="微软雅黑" panose="020B0503020204020204" charset="-122"/>
              </a:rPr>
              <a:t>B</a:t>
            </a:r>
            <a:r>
              <a:rPr lang="zh-CN" altLang="en-US" sz="2800">
                <a:latin typeface="微软雅黑" panose="020B0503020204020204" charset="-122"/>
                <a:ea typeface="微软雅黑" panose="020B0503020204020204" charset="-122"/>
                <a:cs typeface="微软雅黑" panose="020B0503020204020204" charset="-122"/>
              </a:rPr>
              <a:t>为圆心，</a:t>
            </a:r>
            <a:r>
              <a:rPr lang="en-US" altLang="zh-CN" sz="2800">
                <a:latin typeface="微软雅黑" panose="020B0503020204020204" charset="-122"/>
                <a:ea typeface="微软雅黑" panose="020B0503020204020204" charset="-122"/>
                <a:cs typeface="微软雅黑" panose="020B0503020204020204" charset="-122"/>
              </a:rPr>
              <a:t>c</a:t>
            </a:r>
            <a:r>
              <a:rPr lang="zh-CN" altLang="en-US" sz="2800">
                <a:latin typeface="微软雅黑" panose="020B0503020204020204" charset="-122"/>
                <a:ea typeface="微软雅黑" panose="020B0503020204020204" charset="-122"/>
                <a:cs typeface="微软雅黑" panose="020B0503020204020204" charset="-122"/>
              </a:rPr>
              <a:t>为半径画弧，</a:t>
            </a:r>
          </a:p>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交射线</a:t>
            </a:r>
            <a:r>
              <a:rPr lang="en-US" altLang="zh-CN" sz="2800">
                <a:latin typeface="微软雅黑" panose="020B0503020204020204" charset="-122"/>
                <a:ea typeface="微软雅黑" panose="020B0503020204020204" charset="-122"/>
                <a:cs typeface="微软雅黑" panose="020B0503020204020204" charset="-122"/>
              </a:rPr>
              <a:t>CN</a:t>
            </a:r>
            <a:r>
              <a:rPr lang="zh-CN" altLang="en-US" sz="2800">
                <a:latin typeface="微软雅黑" panose="020B0503020204020204" charset="-122"/>
                <a:ea typeface="微软雅黑" panose="020B0503020204020204" charset="-122"/>
                <a:cs typeface="微软雅黑" panose="020B0503020204020204" charset="-122"/>
              </a:rPr>
              <a:t>于点</a:t>
            </a:r>
            <a:r>
              <a:rPr lang="en-US" altLang="zh-CN" sz="2800">
                <a:latin typeface="微软雅黑" panose="020B0503020204020204" charset="-122"/>
                <a:ea typeface="微软雅黑" panose="020B0503020204020204" charset="-122"/>
                <a:cs typeface="微软雅黑" panose="020B0503020204020204" charset="-122"/>
              </a:rPr>
              <a:t>A.</a:t>
            </a:r>
          </a:p>
        </p:txBody>
      </p:sp>
      <p:sp>
        <p:nvSpPr>
          <p:cNvPr id="11279" name="Rectangle 15"/>
          <p:cNvSpPr/>
          <p:nvPr/>
        </p:nvSpPr>
        <p:spPr>
          <a:xfrm>
            <a:off x="2903538" y="4891088"/>
            <a:ext cx="1852295" cy="521970"/>
          </a:xfrm>
          <a:prstGeom prst="rect">
            <a:avLst/>
          </a:prstGeom>
          <a:noFill/>
          <a:ln w="9525">
            <a:noFill/>
          </a:ln>
        </p:spPr>
        <p:txBody>
          <a:bodyPr wrap="none" anchor="t" anchorCtr="0">
            <a:spAutoFit/>
          </a:bodyPr>
          <a:lstStyle/>
          <a:p>
            <a:pPr eaLnBrk="0" hangingPunct="0">
              <a:spcBef>
                <a:spcPct val="50000"/>
              </a:spcBef>
            </a:pPr>
            <a:r>
              <a:rPr lang="en-US" altLang="zh-CN" sz="2800">
                <a:latin typeface="微软雅黑" panose="020B0503020204020204" charset="-122"/>
                <a:ea typeface="微软雅黑" panose="020B0503020204020204" charset="-122"/>
                <a:cs typeface="微软雅黑" panose="020B0503020204020204" charset="-122"/>
              </a:rPr>
              <a:t>4.</a:t>
            </a:r>
            <a:r>
              <a:rPr lang="zh-CN" altLang="en-US" sz="2800">
                <a:latin typeface="微软雅黑" panose="020B0503020204020204" charset="-122"/>
                <a:ea typeface="微软雅黑" panose="020B0503020204020204" charset="-122"/>
                <a:cs typeface="微软雅黑" panose="020B0503020204020204" charset="-122"/>
              </a:rPr>
              <a:t>连结</a:t>
            </a:r>
            <a:r>
              <a:rPr lang="en-US" altLang="zh-CN" sz="2800">
                <a:latin typeface="微软雅黑" panose="020B0503020204020204" charset="-122"/>
                <a:ea typeface="微软雅黑" panose="020B0503020204020204" charset="-122"/>
                <a:cs typeface="微软雅黑" panose="020B0503020204020204" charset="-122"/>
              </a:rPr>
              <a:t>AB </a:t>
            </a:r>
            <a:r>
              <a:rPr lang="zh-CN" altLang="en-US" sz="2800">
                <a:latin typeface="微软雅黑" panose="020B0503020204020204" charset="-122"/>
                <a:ea typeface="微软雅黑" panose="020B0503020204020204" charset="-122"/>
                <a:cs typeface="微软雅黑" panose="020B0503020204020204" charset="-122"/>
              </a:rPr>
              <a:t>.</a:t>
            </a:r>
          </a:p>
        </p:txBody>
      </p:sp>
      <p:sp>
        <p:nvSpPr>
          <p:cNvPr id="11280" name="Rectangle 16"/>
          <p:cNvSpPr/>
          <p:nvPr/>
        </p:nvSpPr>
        <p:spPr>
          <a:xfrm>
            <a:off x="1757045" y="5562283"/>
            <a:ext cx="5567363" cy="521970"/>
          </a:xfrm>
          <a:prstGeom prst="rect">
            <a:avLst/>
          </a:prstGeom>
          <a:noFill/>
          <a:ln w="9525">
            <a:noFill/>
          </a:ln>
        </p:spPr>
        <p:txBody>
          <a:bodyPr wrap="square" anchor="t" anchorCtr="0">
            <a:spAutoFit/>
          </a:bodyPr>
          <a:lstStyle/>
          <a:p>
            <a:pPr eaLnBrk="0" hangingPunct="0">
              <a:spcBef>
                <a:spcPct val="50000"/>
              </a:spcBef>
            </a:pPr>
            <a:r>
              <a:rPr lang="zh-CN" altLang="en-US" sz="2800">
                <a:solidFill>
                  <a:srgbClr val="040400"/>
                </a:solidFill>
                <a:latin typeface="微软雅黑" panose="020B0503020204020204" charset="-122"/>
                <a:ea typeface="微软雅黑" panose="020B0503020204020204" charset="-122"/>
                <a:cs typeface="微软雅黑" panose="020B0503020204020204" charset="-122"/>
              </a:rPr>
              <a:t>△</a:t>
            </a:r>
            <a:r>
              <a:rPr lang="en-US" altLang="zh-CN" sz="2800">
                <a:solidFill>
                  <a:srgbClr val="040400"/>
                </a:solidFill>
                <a:latin typeface="微软雅黑" panose="020B0503020204020204" charset="-122"/>
                <a:ea typeface="微软雅黑" panose="020B0503020204020204" charset="-122"/>
                <a:cs typeface="微软雅黑" panose="020B0503020204020204" charset="-122"/>
              </a:rPr>
              <a:t>ABC</a:t>
            </a:r>
            <a:r>
              <a:rPr lang="zh-CN" altLang="en-US" sz="2800">
                <a:solidFill>
                  <a:srgbClr val="040400"/>
                </a:solidFill>
                <a:latin typeface="微软雅黑" panose="020B0503020204020204" charset="-122"/>
                <a:ea typeface="微软雅黑" panose="020B0503020204020204" charset="-122"/>
                <a:cs typeface="微软雅黑" panose="020B0503020204020204" charset="-122"/>
              </a:rPr>
              <a:t>就是所要画的直角三角形.</a:t>
            </a:r>
          </a:p>
        </p:txBody>
      </p:sp>
      <p:sp>
        <p:nvSpPr>
          <p:cNvPr id="11281" name="Line 17"/>
          <p:cNvSpPr/>
          <p:nvPr/>
        </p:nvSpPr>
        <p:spPr>
          <a:xfrm>
            <a:off x="7248525" y="5562600"/>
            <a:ext cx="2209800" cy="0"/>
          </a:xfrm>
          <a:prstGeom prst="line">
            <a:avLst/>
          </a:prstGeom>
          <a:ln w="38100" cap="flat" cmpd="sng">
            <a:solidFill>
              <a:schemeClr val="tx1"/>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1282" name="Line 18"/>
          <p:cNvSpPr/>
          <p:nvPr/>
        </p:nvSpPr>
        <p:spPr>
          <a:xfrm flipH="1">
            <a:off x="9458325" y="2514600"/>
            <a:ext cx="0" cy="3048000"/>
          </a:xfrm>
          <a:prstGeom prst="line">
            <a:avLst/>
          </a:prstGeom>
          <a:ln w="38100" cap="flat" cmpd="sng">
            <a:solidFill>
              <a:schemeClr val="tx1"/>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1283" name="Text Box 19"/>
          <p:cNvSpPr txBox="1"/>
          <p:nvPr/>
        </p:nvSpPr>
        <p:spPr>
          <a:xfrm>
            <a:off x="7324725" y="5486400"/>
            <a:ext cx="518795"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M</a:t>
            </a:r>
          </a:p>
        </p:txBody>
      </p:sp>
      <p:sp>
        <p:nvSpPr>
          <p:cNvPr id="11284" name="Text Box 20"/>
          <p:cNvSpPr txBox="1"/>
          <p:nvPr/>
        </p:nvSpPr>
        <p:spPr>
          <a:xfrm>
            <a:off x="9290050" y="5502275"/>
            <a:ext cx="439420"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C</a:t>
            </a:r>
          </a:p>
        </p:txBody>
      </p:sp>
      <p:sp>
        <p:nvSpPr>
          <p:cNvPr id="11285" name="Text Box 21"/>
          <p:cNvSpPr txBox="1"/>
          <p:nvPr/>
        </p:nvSpPr>
        <p:spPr>
          <a:xfrm>
            <a:off x="9518650" y="2505075"/>
            <a:ext cx="439420"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N</a:t>
            </a:r>
          </a:p>
        </p:txBody>
      </p:sp>
      <p:sp>
        <p:nvSpPr>
          <p:cNvPr id="11286" name="Text Box 22"/>
          <p:cNvSpPr txBox="1"/>
          <p:nvPr/>
        </p:nvSpPr>
        <p:spPr>
          <a:xfrm>
            <a:off x="8543925" y="5410200"/>
            <a:ext cx="360680"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a</a:t>
            </a:r>
          </a:p>
        </p:txBody>
      </p:sp>
      <p:sp>
        <p:nvSpPr>
          <p:cNvPr id="11287" name="Text Box 23"/>
          <p:cNvSpPr txBox="1"/>
          <p:nvPr/>
        </p:nvSpPr>
        <p:spPr>
          <a:xfrm>
            <a:off x="7923213" y="5481638"/>
            <a:ext cx="420370"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B</a:t>
            </a:r>
          </a:p>
        </p:txBody>
      </p:sp>
      <p:sp>
        <p:nvSpPr>
          <p:cNvPr id="11288" name="Arc 24"/>
          <p:cNvSpPr/>
          <p:nvPr/>
        </p:nvSpPr>
        <p:spPr>
          <a:xfrm>
            <a:off x="9305925" y="3505200"/>
            <a:ext cx="304800" cy="152400"/>
          </a:xfrm>
          <a:custGeom>
            <a:avLst/>
            <a:gdLst/>
            <a:ahLst/>
            <a:cxnLst>
              <a:cxn ang="0">
                <a:pos x="0" y="0"/>
              </a:cxn>
              <a:cxn ang="0">
                <a:pos x="304800" y="152400"/>
              </a:cxn>
              <a:cxn ang="0">
                <a:pos x="0" y="152400"/>
              </a:cxn>
            </a:cxnLst>
            <a:rect l="l" t="t" r="r" b="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28575" cap="flat" cmpd="sng">
            <a:solidFill>
              <a:schemeClr val="tx1"/>
            </a:solidFill>
            <a:prstDash val="solid"/>
            <a:round/>
            <a:headEnd type="none" w="med" len="med"/>
            <a:tailEnd type="none" w="med" len="med"/>
          </a:ln>
        </p:spPr>
        <p:txBody>
          <a:bodyPr/>
          <a:lstStyle/>
          <a:p>
            <a:endParaRPr lang="zh-CN" altLang="en-US"/>
          </a:p>
        </p:txBody>
      </p:sp>
      <p:sp>
        <p:nvSpPr>
          <p:cNvPr id="11289" name="Text Box 25"/>
          <p:cNvSpPr txBox="1"/>
          <p:nvPr/>
        </p:nvSpPr>
        <p:spPr>
          <a:xfrm>
            <a:off x="8223250" y="3800475"/>
            <a:ext cx="340995"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c</a:t>
            </a:r>
          </a:p>
        </p:txBody>
      </p:sp>
      <p:sp>
        <p:nvSpPr>
          <p:cNvPr id="11290" name="Text Box 26"/>
          <p:cNvSpPr txBox="1"/>
          <p:nvPr/>
        </p:nvSpPr>
        <p:spPr>
          <a:xfrm>
            <a:off x="9594850" y="3267075"/>
            <a:ext cx="439420" cy="521970"/>
          </a:xfrm>
          <a:prstGeom prst="rect">
            <a:avLst/>
          </a:prstGeom>
          <a:noFill/>
          <a:ln w="9525">
            <a:noFill/>
          </a:ln>
        </p:spPr>
        <p:txBody>
          <a:bodyPr wrap="none" anchor="t" anchorCtr="0">
            <a:spAutoFit/>
          </a:bodyPr>
          <a:lstStyle/>
          <a:p>
            <a:pPr eaLnBrk="0" hangingPunct="0">
              <a:spcBef>
                <a:spcPct val="50000"/>
              </a:spcBef>
            </a:pPr>
            <a:r>
              <a:rPr lang="en-US" altLang="zh-CN" sz="2800" b="1">
                <a:latin typeface="Times New Roman" panose="02020603050405020304" pitchFamily="18" charset="0"/>
                <a:ea typeface="宋体" panose="02010600030101010101" pitchFamily="2" charset="-122"/>
              </a:rPr>
              <a:t>A</a:t>
            </a:r>
          </a:p>
        </p:txBody>
      </p:sp>
      <p:sp>
        <p:nvSpPr>
          <p:cNvPr id="11291" name="Line 27"/>
          <p:cNvSpPr/>
          <p:nvPr/>
        </p:nvSpPr>
        <p:spPr>
          <a:xfrm flipH="1">
            <a:off x="8086725" y="3505200"/>
            <a:ext cx="1371600" cy="2057400"/>
          </a:xfrm>
          <a:prstGeom prst="line">
            <a:avLst/>
          </a:prstGeom>
          <a:ln w="38100" cap="flat" cmpd="sng">
            <a:solidFill>
              <a:schemeClr val="tx1"/>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1292" name="Text Box 28"/>
          <p:cNvSpPr txBox="1"/>
          <p:nvPr/>
        </p:nvSpPr>
        <p:spPr>
          <a:xfrm>
            <a:off x="2903538" y="2744788"/>
            <a:ext cx="3847465" cy="521970"/>
          </a:xfrm>
          <a:prstGeom prst="rect">
            <a:avLst/>
          </a:prstGeom>
          <a:noFill/>
          <a:ln w="9525">
            <a:noFill/>
          </a:ln>
        </p:spPr>
        <p:txBody>
          <a:bodyPr wrap="none" anchor="t" anchorCtr="0">
            <a:spAutoFit/>
          </a:bodyPr>
          <a:lstStyle/>
          <a:p>
            <a:pPr eaLnBrk="0" hangingPunct="0">
              <a:spcBef>
                <a:spcPct val="50000"/>
              </a:spcBef>
            </a:pPr>
            <a:r>
              <a:rPr lang="zh-CN" altLang="en-US" sz="2800">
                <a:latin typeface="微软雅黑" panose="020B0503020204020204" charset="-122"/>
                <a:ea typeface="微软雅黑" panose="020B0503020204020204" charset="-122"/>
                <a:cs typeface="微软雅黑" panose="020B0503020204020204" charset="-122"/>
              </a:rPr>
              <a:t>2.在射线</a:t>
            </a:r>
            <a:r>
              <a:rPr lang="en-US" altLang="zh-CN" sz="2800">
                <a:latin typeface="微软雅黑" panose="020B0503020204020204" charset="-122"/>
                <a:ea typeface="微软雅黑" panose="020B0503020204020204" charset="-122"/>
                <a:cs typeface="微软雅黑" panose="020B0503020204020204" charset="-122"/>
              </a:rPr>
              <a:t>CM</a:t>
            </a:r>
            <a:r>
              <a:rPr lang="zh-CN" altLang="en-US" sz="2800">
                <a:latin typeface="微软雅黑" panose="020B0503020204020204" charset="-122"/>
                <a:ea typeface="微软雅黑" panose="020B0503020204020204" charset="-122"/>
                <a:cs typeface="微软雅黑" panose="020B0503020204020204" charset="-122"/>
              </a:rPr>
              <a:t>上取</a:t>
            </a:r>
            <a:r>
              <a:rPr lang="en-US" altLang="zh-CN" sz="2800">
                <a:latin typeface="微软雅黑" panose="020B0503020204020204" charset="-122"/>
                <a:ea typeface="微软雅黑" panose="020B0503020204020204" charset="-122"/>
                <a:cs typeface="微软雅黑" panose="020B0503020204020204" charset="-122"/>
              </a:rPr>
              <a:t>CB=a.</a:t>
            </a:r>
          </a:p>
        </p:txBody>
      </p:sp>
      <p:sp>
        <p:nvSpPr>
          <p:cNvPr id="19483" name="WordArt 29"/>
          <p:cNvSpPr/>
          <p:nvPr/>
        </p:nvSpPr>
        <p:spPr>
          <a:xfrm>
            <a:off x="1232853" y="685800"/>
            <a:ext cx="1371600" cy="533400"/>
          </a:xfrm>
          <a:prstGeom prst="rect">
            <a:avLst/>
          </a:prstGeom>
        </p:spPr>
        <p:txBody>
          <a:bodyPr wrap="none" fromWordArt="1">
            <a:prstTxWarp prst="textPlain">
              <a:avLst>
                <a:gd name="adj" fmla="val 50000"/>
              </a:avLst>
            </a:prstTxWarp>
            <a:normAutofit/>
          </a:bodyPr>
          <a:lstStyle/>
          <a:p>
            <a:pPr algn="ctr"/>
            <a:r>
              <a:rPr lang="zh-CN" altLang="en-US" sz="2800" b="1">
                <a:solidFill>
                  <a:schemeClr val="tx1"/>
                </a:solidFill>
                <a:latin typeface="+mn-ea"/>
              </a:rPr>
              <a:t>画法二</a:t>
            </a:r>
          </a:p>
        </p:txBody>
      </p:sp>
    </p:spTree>
  </p:cSld>
  <p:clrMapOvr>
    <a:masterClrMapping/>
  </p:clrMapOvr>
  <p:transition spd="med">
    <p:wip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 calcmode="lin" valueType="num">
                                      <p:cBhvr>
                                        <p:cTn id="7" dur="500" fill="hold"/>
                                        <p:tgtEl>
                                          <p:spTgt spid="11277"/>
                                        </p:tgtEl>
                                        <p:attrNameLst>
                                          <p:attrName>ppt_x</p:attrName>
                                        </p:attrNameLst>
                                      </p:cBhvr>
                                      <p:tavLst>
                                        <p:tav tm="0">
                                          <p:val>
                                            <p:strVal val="0-#ppt_w/2"/>
                                          </p:val>
                                        </p:tav>
                                        <p:tav tm="100000">
                                          <p:val>
                                            <p:strVal val="#ppt_x"/>
                                          </p:val>
                                        </p:tav>
                                      </p:tavLst>
                                    </p:anim>
                                    <p:anim calcmode="lin" valueType="num">
                                      <p:cBhvr>
                                        <p:cTn id="8" dur="500" fill="hold"/>
                                        <p:tgtEl>
                                          <p:spTgt spid="112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4" nodeType="clickEffect">
                                  <p:stCondLst>
                                    <p:cond delay="0"/>
                                  </p:stCondLst>
                                  <p:childTnLst>
                                    <p:set>
                                      <p:cBhvr>
                                        <p:cTn id="12" dur="1" fill="hold">
                                          <p:stCondLst>
                                            <p:cond delay="0"/>
                                          </p:stCondLst>
                                        </p:cTn>
                                        <p:tgtEl>
                                          <p:spTgt spid="11281"/>
                                        </p:tgtEl>
                                        <p:attrNameLst>
                                          <p:attrName>style.visibility</p:attrName>
                                        </p:attrNameLst>
                                      </p:cBhvr>
                                      <p:to>
                                        <p:strVal val="visible"/>
                                      </p:to>
                                    </p:set>
                                    <p:anim calcmode="lin" valueType="num">
                                      <p:cBhvr>
                                        <p:cTn id="13" dur="500" fill="hold"/>
                                        <p:tgtEl>
                                          <p:spTgt spid="11281"/>
                                        </p:tgtEl>
                                        <p:attrNameLst>
                                          <p:attrName>ppt_x</p:attrName>
                                        </p:attrNameLst>
                                      </p:cBhvr>
                                      <p:tavLst>
                                        <p:tav tm="0">
                                          <p:val>
                                            <p:strVal val="0-#ppt_w/2"/>
                                          </p:val>
                                        </p:tav>
                                        <p:tav tm="100000">
                                          <p:val>
                                            <p:strVal val="#ppt_x"/>
                                          </p:val>
                                        </p:tav>
                                      </p:tavLst>
                                    </p:anim>
                                    <p:anim calcmode="lin" valueType="num">
                                      <p:cBhvr>
                                        <p:cTn id="14" dur="500" fill="hold"/>
                                        <p:tgtEl>
                                          <p:spTgt spid="112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5" nodeType="clickEffect">
                                  <p:stCondLst>
                                    <p:cond delay="0"/>
                                  </p:stCondLst>
                                  <p:childTnLst>
                                    <p:set>
                                      <p:cBhvr>
                                        <p:cTn id="18" dur="1" fill="hold">
                                          <p:stCondLst>
                                            <p:cond delay="0"/>
                                          </p:stCondLst>
                                        </p:cTn>
                                        <p:tgtEl>
                                          <p:spTgt spid="11282"/>
                                        </p:tgtEl>
                                        <p:attrNameLst>
                                          <p:attrName>style.visibility</p:attrName>
                                        </p:attrNameLst>
                                      </p:cBhvr>
                                      <p:to>
                                        <p:strVal val="visible"/>
                                      </p:to>
                                    </p:set>
                                    <p:anim calcmode="lin" valueType="num">
                                      <p:cBhvr>
                                        <p:cTn id="19" dur="500" fill="hold"/>
                                        <p:tgtEl>
                                          <p:spTgt spid="11282"/>
                                        </p:tgtEl>
                                        <p:attrNameLst>
                                          <p:attrName>ppt_x</p:attrName>
                                        </p:attrNameLst>
                                      </p:cBhvr>
                                      <p:tavLst>
                                        <p:tav tm="0">
                                          <p:val>
                                            <p:strVal val="0-#ppt_w/2"/>
                                          </p:val>
                                        </p:tav>
                                        <p:tav tm="100000">
                                          <p:val>
                                            <p:strVal val="#ppt_x"/>
                                          </p:val>
                                        </p:tav>
                                      </p:tavLst>
                                    </p:anim>
                                    <p:anim calcmode="lin" valueType="num">
                                      <p:cBhvr>
                                        <p:cTn id="20" dur="500" fill="hold"/>
                                        <p:tgtEl>
                                          <p:spTgt spid="1128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6" nodeType="clickEffect">
                                  <p:stCondLst>
                                    <p:cond delay="0"/>
                                  </p:stCondLst>
                                  <p:childTnLst>
                                    <p:set>
                                      <p:cBhvr>
                                        <p:cTn id="24" dur="1" fill="hold">
                                          <p:stCondLst>
                                            <p:cond delay="0"/>
                                          </p:stCondLst>
                                        </p:cTn>
                                        <p:tgtEl>
                                          <p:spTgt spid="11283"/>
                                        </p:tgtEl>
                                        <p:attrNameLst>
                                          <p:attrName>style.visibility</p:attrName>
                                        </p:attrNameLst>
                                      </p:cBhvr>
                                      <p:to>
                                        <p:strVal val="visible"/>
                                      </p:to>
                                    </p:set>
                                    <p:anim calcmode="lin" valueType="num">
                                      <p:cBhvr>
                                        <p:cTn id="25" dur="500" fill="hold"/>
                                        <p:tgtEl>
                                          <p:spTgt spid="11283"/>
                                        </p:tgtEl>
                                        <p:attrNameLst>
                                          <p:attrName>ppt_x</p:attrName>
                                        </p:attrNameLst>
                                      </p:cBhvr>
                                      <p:tavLst>
                                        <p:tav tm="0">
                                          <p:val>
                                            <p:strVal val="0-#ppt_w/2"/>
                                          </p:val>
                                        </p:tav>
                                        <p:tav tm="100000">
                                          <p:val>
                                            <p:strVal val="#ppt_x"/>
                                          </p:val>
                                        </p:tav>
                                      </p:tavLst>
                                    </p:anim>
                                    <p:anim calcmode="lin" valueType="num">
                                      <p:cBhvr>
                                        <p:cTn id="26" dur="500" fill="hold"/>
                                        <p:tgtEl>
                                          <p:spTgt spid="1128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7" nodeType="clickEffect">
                                  <p:stCondLst>
                                    <p:cond delay="0"/>
                                  </p:stCondLst>
                                  <p:childTnLst>
                                    <p:set>
                                      <p:cBhvr>
                                        <p:cTn id="30" dur="1" fill="hold">
                                          <p:stCondLst>
                                            <p:cond delay="0"/>
                                          </p:stCondLst>
                                        </p:cTn>
                                        <p:tgtEl>
                                          <p:spTgt spid="11284"/>
                                        </p:tgtEl>
                                        <p:attrNameLst>
                                          <p:attrName>style.visibility</p:attrName>
                                        </p:attrNameLst>
                                      </p:cBhvr>
                                      <p:to>
                                        <p:strVal val="visible"/>
                                      </p:to>
                                    </p:set>
                                    <p:anim calcmode="lin" valueType="num">
                                      <p:cBhvr>
                                        <p:cTn id="31" dur="500" fill="hold"/>
                                        <p:tgtEl>
                                          <p:spTgt spid="11284"/>
                                        </p:tgtEl>
                                        <p:attrNameLst>
                                          <p:attrName>ppt_x</p:attrName>
                                        </p:attrNameLst>
                                      </p:cBhvr>
                                      <p:tavLst>
                                        <p:tav tm="0">
                                          <p:val>
                                            <p:strVal val="0-#ppt_w/2"/>
                                          </p:val>
                                        </p:tav>
                                        <p:tav tm="100000">
                                          <p:val>
                                            <p:strVal val="#ppt_x"/>
                                          </p:val>
                                        </p:tav>
                                      </p:tavLst>
                                    </p:anim>
                                    <p:anim calcmode="lin" valueType="num">
                                      <p:cBhvr>
                                        <p:cTn id="32" dur="500" fill="hold"/>
                                        <p:tgtEl>
                                          <p:spTgt spid="1128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8" nodeType="clickEffect">
                                  <p:stCondLst>
                                    <p:cond delay="0"/>
                                  </p:stCondLst>
                                  <p:childTnLst>
                                    <p:set>
                                      <p:cBhvr>
                                        <p:cTn id="36" dur="1" fill="hold">
                                          <p:stCondLst>
                                            <p:cond delay="0"/>
                                          </p:stCondLst>
                                        </p:cTn>
                                        <p:tgtEl>
                                          <p:spTgt spid="11285"/>
                                        </p:tgtEl>
                                        <p:attrNameLst>
                                          <p:attrName>style.visibility</p:attrName>
                                        </p:attrNameLst>
                                      </p:cBhvr>
                                      <p:to>
                                        <p:strVal val="visible"/>
                                      </p:to>
                                    </p:set>
                                    <p:anim calcmode="lin" valueType="num">
                                      <p:cBhvr>
                                        <p:cTn id="37" dur="500" fill="hold"/>
                                        <p:tgtEl>
                                          <p:spTgt spid="11285"/>
                                        </p:tgtEl>
                                        <p:attrNameLst>
                                          <p:attrName>ppt_x</p:attrName>
                                        </p:attrNameLst>
                                      </p:cBhvr>
                                      <p:tavLst>
                                        <p:tav tm="0">
                                          <p:val>
                                            <p:strVal val="0-#ppt_w/2"/>
                                          </p:val>
                                        </p:tav>
                                        <p:tav tm="100000">
                                          <p:val>
                                            <p:strVal val="#ppt_x"/>
                                          </p:val>
                                        </p:tav>
                                      </p:tavLst>
                                    </p:anim>
                                    <p:anim calcmode="lin" valueType="num">
                                      <p:cBhvr>
                                        <p:cTn id="38" dur="500" fill="hold"/>
                                        <p:tgtEl>
                                          <p:spTgt spid="1128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15" nodeType="clickEffect">
                                  <p:stCondLst>
                                    <p:cond delay="0"/>
                                  </p:stCondLst>
                                  <p:childTnLst>
                                    <p:set>
                                      <p:cBhvr>
                                        <p:cTn id="42" dur="1" fill="hold">
                                          <p:stCondLst>
                                            <p:cond delay="0"/>
                                          </p:stCondLst>
                                        </p:cTn>
                                        <p:tgtEl>
                                          <p:spTgt spid="11292"/>
                                        </p:tgtEl>
                                        <p:attrNameLst>
                                          <p:attrName>style.visibility</p:attrName>
                                        </p:attrNameLst>
                                      </p:cBhvr>
                                      <p:to>
                                        <p:strVal val="visible"/>
                                      </p:to>
                                    </p:set>
                                    <p:anim calcmode="lin" valueType="num">
                                      <p:cBhvr>
                                        <p:cTn id="43" dur="500" fill="hold"/>
                                        <p:tgtEl>
                                          <p:spTgt spid="11292"/>
                                        </p:tgtEl>
                                        <p:attrNameLst>
                                          <p:attrName>ppt_x</p:attrName>
                                        </p:attrNameLst>
                                      </p:cBhvr>
                                      <p:tavLst>
                                        <p:tav tm="0">
                                          <p:val>
                                            <p:strVal val="0-#ppt_w/2"/>
                                          </p:val>
                                        </p:tav>
                                        <p:tav tm="100000">
                                          <p:val>
                                            <p:strVal val="#ppt_x"/>
                                          </p:val>
                                        </p:tav>
                                      </p:tavLst>
                                    </p:anim>
                                    <p:anim calcmode="lin" valueType="num">
                                      <p:cBhvr>
                                        <p:cTn id="44" dur="500" fill="hold"/>
                                        <p:tgtEl>
                                          <p:spTgt spid="1129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9" nodeType="clickEffect">
                                  <p:stCondLst>
                                    <p:cond delay="0"/>
                                  </p:stCondLst>
                                  <p:childTnLst>
                                    <p:set>
                                      <p:cBhvr>
                                        <p:cTn id="48" dur="1" fill="hold">
                                          <p:stCondLst>
                                            <p:cond delay="0"/>
                                          </p:stCondLst>
                                        </p:cTn>
                                        <p:tgtEl>
                                          <p:spTgt spid="11286"/>
                                        </p:tgtEl>
                                        <p:attrNameLst>
                                          <p:attrName>style.visibility</p:attrName>
                                        </p:attrNameLst>
                                      </p:cBhvr>
                                      <p:to>
                                        <p:strVal val="visible"/>
                                      </p:to>
                                    </p:set>
                                    <p:anim calcmode="lin" valueType="num">
                                      <p:cBhvr>
                                        <p:cTn id="49" dur="500" fill="hold"/>
                                        <p:tgtEl>
                                          <p:spTgt spid="11286"/>
                                        </p:tgtEl>
                                        <p:attrNameLst>
                                          <p:attrName>ppt_x</p:attrName>
                                        </p:attrNameLst>
                                      </p:cBhvr>
                                      <p:tavLst>
                                        <p:tav tm="0">
                                          <p:val>
                                            <p:strVal val="0-#ppt_w/2"/>
                                          </p:val>
                                        </p:tav>
                                        <p:tav tm="100000">
                                          <p:val>
                                            <p:strVal val="#ppt_x"/>
                                          </p:val>
                                        </p:tav>
                                      </p:tavLst>
                                    </p:anim>
                                    <p:anim calcmode="lin" valueType="num">
                                      <p:cBhvr>
                                        <p:cTn id="50" dur="500" fill="hold"/>
                                        <p:tgtEl>
                                          <p:spTgt spid="1128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10" nodeType="clickEffect">
                                  <p:stCondLst>
                                    <p:cond delay="0"/>
                                  </p:stCondLst>
                                  <p:childTnLst>
                                    <p:set>
                                      <p:cBhvr>
                                        <p:cTn id="54" dur="1" fill="hold">
                                          <p:stCondLst>
                                            <p:cond delay="0"/>
                                          </p:stCondLst>
                                        </p:cTn>
                                        <p:tgtEl>
                                          <p:spTgt spid="11287"/>
                                        </p:tgtEl>
                                        <p:attrNameLst>
                                          <p:attrName>style.visibility</p:attrName>
                                        </p:attrNameLst>
                                      </p:cBhvr>
                                      <p:to>
                                        <p:strVal val="visible"/>
                                      </p:to>
                                    </p:set>
                                    <p:anim calcmode="lin" valueType="num">
                                      <p:cBhvr>
                                        <p:cTn id="55" dur="500" fill="hold"/>
                                        <p:tgtEl>
                                          <p:spTgt spid="11287"/>
                                        </p:tgtEl>
                                        <p:attrNameLst>
                                          <p:attrName>ppt_x</p:attrName>
                                        </p:attrNameLst>
                                      </p:cBhvr>
                                      <p:tavLst>
                                        <p:tav tm="0">
                                          <p:val>
                                            <p:strVal val="0-#ppt_w/2"/>
                                          </p:val>
                                        </p:tav>
                                        <p:tav tm="100000">
                                          <p:val>
                                            <p:strVal val="#ppt_x"/>
                                          </p:val>
                                        </p:tav>
                                      </p:tavLst>
                                    </p:anim>
                                    <p:anim calcmode="lin" valueType="num">
                                      <p:cBhvr>
                                        <p:cTn id="56" dur="500" fill="hold"/>
                                        <p:tgtEl>
                                          <p:spTgt spid="11287"/>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1" nodeType="clickEffect">
                                  <p:stCondLst>
                                    <p:cond delay="0"/>
                                  </p:stCondLst>
                                  <p:childTnLst>
                                    <p:set>
                                      <p:cBhvr>
                                        <p:cTn id="60" dur="1" fill="hold">
                                          <p:stCondLst>
                                            <p:cond delay="0"/>
                                          </p:stCondLst>
                                        </p:cTn>
                                        <p:tgtEl>
                                          <p:spTgt spid="11278"/>
                                        </p:tgtEl>
                                        <p:attrNameLst>
                                          <p:attrName>style.visibility</p:attrName>
                                        </p:attrNameLst>
                                      </p:cBhvr>
                                      <p:to>
                                        <p:strVal val="visible"/>
                                      </p:to>
                                    </p:set>
                                    <p:anim calcmode="lin" valueType="num">
                                      <p:cBhvr>
                                        <p:cTn id="61" dur="500" fill="hold"/>
                                        <p:tgtEl>
                                          <p:spTgt spid="11278"/>
                                        </p:tgtEl>
                                        <p:attrNameLst>
                                          <p:attrName>ppt_x</p:attrName>
                                        </p:attrNameLst>
                                      </p:cBhvr>
                                      <p:tavLst>
                                        <p:tav tm="0">
                                          <p:val>
                                            <p:strVal val="0-#ppt_w/2"/>
                                          </p:val>
                                        </p:tav>
                                        <p:tav tm="100000">
                                          <p:val>
                                            <p:strVal val="#ppt_x"/>
                                          </p:val>
                                        </p:tav>
                                      </p:tavLst>
                                    </p:anim>
                                    <p:anim calcmode="lin" valueType="num">
                                      <p:cBhvr>
                                        <p:cTn id="62" dur="500" fill="hold"/>
                                        <p:tgtEl>
                                          <p:spTgt spid="1127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11" nodeType="clickEffect">
                                  <p:stCondLst>
                                    <p:cond delay="0"/>
                                  </p:stCondLst>
                                  <p:childTnLst>
                                    <p:set>
                                      <p:cBhvr>
                                        <p:cTn id="66" dur="1" fill="hold">
                                          <p:stCondLst>
                                            <p:cond delay="0"/>
                                          </p:stCondLst>
                                        </p:cTn>
                                        <p:tgtEl>
                                          <p:spTgt spid="11288"/>
                                        </p:tgtEl>
                                        <p:attrNameLst>
                                          <p:attrName>style.visibility</p:attrName>
                                        </p:attrNameLst>
                                      </p:cBhvr>
                                      <p:to>
                                        <p:strVal val="visible"/>
                                      </p:to>
                                    </p:set>
                                    <p:anim calcmode="lin" valueType="num">
                                      <p:cBhvr>
                                        <p:cTn id="67" dur="500" fill="hold"/>
                                        <p:tgtEl>
                                          <p:spTgt spid="11288"/>
                                        </p:tgtEl>
                                        <p:attrNameLst>
                                          <p:attrName>ppt_x</p:attrName>
                                        </p:attrNameLst>
                                      </p:cBhvr>
                                      <p:tavLst>
                                        <p:tav tm="0">
                                          <p:val>
                                            <p:strVal val="0-#ppt_w/2"/>
                                          </p:val>
                                        </p:tav>
                                        <p:tav tm="100000">
                                          <p:val>
                                            <p:strVal val="#ppt_x"/>
                                          </p:val>
                                        </p:tav>
                                      </p:tavLst>
                                    </p:anim>
                                    <p:anim calcmode="lin" valueType="num">
                                      <p:cBhvr>
                                        <p:cTn id="68" dur="500" fill="hold"/>
                                        <p:tgtEl>
                                          <p:spTgt spid="1128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12" nodeType="clickEffect">
                                  <p:stCondLst>
                                    <p:cond delay="0"/>
                                  </p:stCondLst>
                                  <p:childTnLst>
                                    <p:set>
                                      <p:cBhvr>
                                        <p:cTn id="72" dur="1" fill="hold">
                                          <p:stCondLst>
                                            <p:cond delay="0"/>
                                          </p:stCondLst>
                                        </p:cTn>
                                        <p:tgtEl>
                                          <p:spTgt spid="11289"/>
                                        </p:tgtEl>
                                        <p:attrNameLst>
                                          <p:attrName>style.visibility</p:attrName>
                                        </p:attrNameLst>
                                      </p:cBhvr>
                                      <p:to>
                                        <p:strVal val="visible"/>
                                      </p:to>
                                    </p:set>
                                    <p:anim calcmode="lin" valueType="num">
                                      <p:cBhvr>
                                        <p:cTn id="73" dur="500" fill="hold"/>
                                        <p:tgtEl>
                                          <p:spTgt spid="11289"/>
                                        </p:tgtEl>
                                        <p:attrNameLst>
                                          <p:attrName>ppt_x</p:attrName>
                                        </p:attrNameLst>
                                      </p:cBhvr>
                                      <p:tavLst>
                                        <p:tav tm="0">
                                          <p:val>
                                            <p:strVal val="0-#ppt_w/2"/>
                                          </p:val>
                                        </p:tav>
                                        <p:tav tm="100000">
                                          <p:val>
                                            <p:strVal val="#ppt_x"/>
                                          </p:val>
                                        </p:tav>
                                      </p:tavLst>
                                    </p:anim>
                                    <p:anim calcmode="lin" valueType="num">
                                      <p:cBhvr>
                                        <p:cTn id="74" dur="500" fill="hold"/>
                                        <p:tgtEl>
                                          <p:spTgt spid="11289"/>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13" nodeType="clickEffect">
                                  <p:stCondLst>
                                    <p:cond delay="0"/>
                                  </p:stCondLst>
                                  <p:childTnLst>
                                    <p:set>
                                      <p:cBhvr>
                                        <p:cTn id="78" dur="1" fill="hold">
                                          <p:stCondLst>
                                            <p:cond delay="0"/>
                                          </p:stCondLst>
                                        </p:cTn>
                                        <p:tgtEl>
                                          <p:spTgt spid="11290"/>
                                        </p:tgtEl>
                                        <p:attrNameLst>
                                          <p:attrName>style.visibility</p:attrName>
                                        </p:attrNameLst>
                                      </p:cBhvr>
                                      <p:to>
                                        <p:strVal val="visible"/>
                                      </p:to>
                                    </p:set>
                                    <p:anim calcmode="lin" valueType="num">
                                      <p:cBhvr>
                                        <p:cTn id="79" dur="500" fill="hold"/>
                                        <p:tgtEl>
                                          <p:spTgt spid="11290"/>
                                        </p:tgtEl>
                                        <p:attrNameLst>
                                          <p:attrName>ppt_x</p:attrName>
                                        </p:attrNameLst>
                                      </p:cBhvr>
                                      <p:tavLst>
                                        <p:tav tm="0">
                                          <p:val>
                                            <p:strVal val="0-#ppt_w/2"/>
                                          </p:val>
                                        </p:tav>
                                        <p:tav tm="100000">
                                          <p:val>
                                            <p:strVal val="#ppt_x"/>
                                          </p:val>
                                        </p:tav>
                                      </p:tavLst>
                                    </p:anim>
                                    <p:anim calcmode="lin" valueType="num">
                                      <p:cBhvr>
                                        <p:cTn id="80" dur="500" fill="hold"/>
                                        <p:tgtEl>
                                          <p:spTgt spid="112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2" nodeType="clickEffect">
                                  <p:stCondLst>
                                    <p:cond delay="0"/>
                                  </p:stCondLst>
                                  <p:childTnLst>
                                    <p:set>
                                      <p:cBhvr>
                                        <p:cTn id="84" dur="1" fill="hold">
                                          <p:stCondLst>
                                            <p:cond delay="0"/>
                                          </p:stCondLst>
                                        </p:cTn>
                                        <p:tgtEl>
                                          <p:spTgt spid="11279"/>
                                        </p:tgtEl>
                                        <p:attrNameLst>
                                          <p:attrName>style.visibility</p:attrName>
                                        </p:attrNameLst>
                                      </p:cBhvr>
                                      <p:to>
                                        <p:strVal val="visible"/>
                                      </p:to>
                                    </p:set>
                                    <p:anim calcmode="lin" valueType="num">
                                      <p:cBhvr>
                                        <p:cTn id="85" dur="500" fill="hold"/>
                                        <p:tgtEl>
                                          <p:spTgt spid="11279"/>
                                        </p:tgtEl>
                                        <p:attrNameLst>
                                          <p:attrName>ppt_x</p:attrName>
                                        </p:attrNameLst>
                                      </p:cBhvr>
                                      <p:tavLst>
                                        <p:tav tm="0">
                                          <p:val>
                                            <p:strVal val="0-#ppt_w/2"/>
                                          </p:val>
                                        </p:tav>
                                        <p:tav tm="100000">
                                          <p:val>
                                            <p:strVal val="#ppt_x"/>
                                          </p:val>
                                        </p:tav>
                                      </p:tavLst>
                                    </p:anim>
                                    <p:anim calcmode="lin" valueType="num">
                                      <p:cBhvr>
                                        <p:cTn id="86" dur="500" fill="hold"/>
                                        <p:tgtEl>
                                          <p:spTgt spid="1127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14" nodeType="clickEffect">
                                  <p:stCondLst>
                                    <p:cond delay="0"/>
                                  </p:stCondLst>
                                  <p:childTnLst>
                                    <p:set>
                                      <p:cBhvr>
                                        <p:cTn id="90" dur="1" fill="hold">
                                          <p:stCondLst>
                                            <p:cond delay="0"/>
                                          </p:stCondLst>
                                        </p:cTn>
                                        <p:tgtEl>
                                          <p:spTgt spid="11291"/>
                                        </p:tgtEl>
                                        <p:attrNameLst>
                                          <p:attrName>style.visibility</p:attrName>
                                        </p:attrNameLst>
                                      </p:cBhvr>
                                      <p:to>
                                        <p:strVal val="visible"/>
                                      </p:to>
                                    </p:set>
                                    <p:anim calcmode="lin" valueType="num">
                                      <p:cBhvr>
                                        <p:cTn id="91" dur="500" fill="hold"/>
                                        <p:tgtEl>
                                          <p:spTgt spid="11291"/>
                                        </p:tgtEl>
                                        <p:attrNameLst>
                                          <p:attrName>ppt_x</p:attrName>
                                        </p:attrNameLst>
                                      </p:cBhvr>
                                      <p:tavLst>
                                        <p:tav tm="0">
                                          <p:val>
                                            <p:strVal val="0-#ppt_w/2"/>
                                          </p:val>
                                        </p:tav>
                                        <p:tav tm="100000">
                                          <p:val>
                                            <p:strVal val="#ppt_x"/>
                                          </p:val>
                                        </p:tav>
                                      </p:tavLst>
                                    </p:anim>
                                    <p:anim calcmode="lin" valueType="num">
                                      <p:cBhvr>
                                        <p:cTn id="92" dur="500" fill="hold"/>
                                        <p:tgtEl>
                                          <p:spTgt spid="11291"/>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3" nodeType="clickEffect">
                                  <p:stCondLst>
                                    <p:cond delay="0"/>
                                  </p:stCondLst>
                                  <p:childTnLst>
                                    <p:set>
                                      <p:cBhvr>
                                        <p:cTn id="96" dur="1" fill="hold">
                                          <p:stCondLst>
                                            <p:cond delay="0"/>
                                          </p:stCondLst>
                                        </p:cTn>
                                        <p:tgtEl>
                                          <p:spTgt spid="11280"/>
                                        </p:tgtEl>
                                        <p:attrNameLst>
                                          <p:attrName>style.visibility</p:attrName>
                                        </p:attrNameLst>
                                      </p:cBhvr>
                                      <p:to>
                                        <p:strVal val="visible"/>
                                      </p:to>
                                    </p:set>
                                    <p:anim calcmode="lin" valueType="num">
                                      <p:cBhvr>
                                        <p:cTn id="97" dur="500" fill="hold"/>
                                        <p:tgtEl>
                                          <p:spTgt spid="11280"/>
                                        </p:tgtEl>
                                        <p:attrNameLst>
                                          <p:attrName>ppt_x</p:attrName>
                                        </p:attrNameLst>
                                      </p:cBhvr>
                                      <p:tavLst>
                                        <p:tav tm="0">
                                          <p:val>
                                            <p:strVal val="0-#ppt_w/2"/>
                                          </p:val>
                                        </p:tav>
                                        <p:tav tm="100000">
                                          <p:val>
                                            <p:strVal val="#ppt_x"/>
                                          </p:val>
                                        </p:tav>
                                      </p:tavLst>
                                    </p:anim>
                                    <p:anim calcmode="lin" valueType="num">
                                      <p:cBhvr>
                                        <p:cTn id="98" dur="500" fill="hold"/>
                                        <p:tgtEl>
                                          <p:spTgt spid="112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p:bldP spid="11278" grpId="1"/>
      <p:bldP spid="11279" grpId="2"/>
      <p:bldP spid="11280" grpId="3"/>
      <p:bldP spid="11281" grpId="4" animBg="1"/>
      <p:bldP spid="11282" grpId="5" animBg="1"/>
      <p:bldP spid="11283" grpId="6"/>
      <p:bldP spid="11284" grpId="7"/>
      <p:bldP spid="11285" grpId="8"/>
      <p:bldP spid="11286" grpId="9"/>
      <p:bldP spid="11287" grpId="10"/>
      <p:bldP spid="11288" grpId="11" animBg="1"/>
      <p:bldP spid="11289" grpId="12"/>
      <p:bldP spid="11290" grpId="13"/>
      <p:bldP spid="11291" grpId="14" animBg="1"/>
      <p:bldP spid="11292" grpId="1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1201420" y="1096645"/>
            <a:ext cx="10289540" cy="2676525"/>
            <a:chOff x="2768" y="8719"/>
            <a:chExt cx="16204" cy="4215"/>
          </a:xfrm>
        </p:grpSpPr>
        <p:sp>
          <p:nvSpPr>
            <p:cNvPr id="69" name="Line 36"/>
            <p:cNvSpPr>
              <a:spLocks noChangeShapeType="1"/>
            </p:cNvSpPr>
            <p:nvPr/>
          </p:nvSpPr>
          <p:spPr bwMode="auto">
            <a:xfrm>
              <a:off x="2768" y="9267"/>
              <a:ext cx="114" cy="0"/>
            </a:xfrm>
            <a:prstGeom prst="line">
              <a:avLst/>
            </a:prstGeom>
            <a:noFill/>
            <a:ln w="12700" cap="rnd">
              <a:solidFill>
                <a:schemeClr val="bg2"/>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2000"/>
            </a:p>
          </p:txBody>
        </p:sp>
        <p:sp>
          <p:nvSpPr>
            <p:cNvPr id="23" name="文本框 22"/>
            <p:cNvSpPr txBox="1"/>
            <p:nvPr/>
          </p:nvSpPr>
          <p:spPr>
            <a:xfrm>
              <a:off x="3176" y="8719"/>
              <a:ext cx="15796" cy="4215"/>
            </a:xfrm>
            <a:prstGeom prst="rect">
              <a:avLst/>
            </a:prstGeom>
            <a:noFill/>
          </p:spPr>
          <p:txBody>
            <a:bodyPr wrap="square" rtlCol="0">
              <a:spAutoFit/>
            </a:bodyPr>
            <a:lstStyle/>
            <a:p>
              <a:pPr algn="l">
                <a:lnSpc>
                  <a:spcPct val="150000"/>
                </a:lnSpc>
                <a:buClrTx/>
                <a:buSzTx/>
                <a:buFont typeface="Arial" panose="020B0604020202020204" pitchFamily="34" charset="0"/>
                <a:defRPr/>
              </a:pPr>
              <a:r>
                <a:rPr lang="zh-CN" sz="2800" b="1">
                  <a:solidFill>
                    <a:schemeClr val="accent1">
                      <a:lumMod val="75000"/>
                    </a:schemeClr>
                  </a:solidFill>
                  <a:latin typeface="微软雅黑" panose="020B0503020204020204" charset="-122"/>
                  <a:ea typeface="微软雅黑" panose="020B0503020204020204" charset="-122"/>
                  <a:cs typeface="微软雅黑" panose="020B0503020204020204" charset="-122"/>
                </a:rPr>
                <a:t>例</a:t>
              </a:r>
              <a:r>
                <a:rPr lang="en-US" altLang="zh-CN" sz="2800" b="1">
                  <a:solidFill>
                    <a:schemeClr val="accent1">
                      <a:lumMod val="75000"/>
                    </a:schemeClr>
                  </a:solidFill>
                  <a:latin typeface="微软雅黑" panose="020B0503020204020204" charset="-122"/>
                  <a:ea typeface="微软雅黑" panose="020B0503020204020204" charset="-122"/>
                  <a:cs typeface="微软雅黑" panose="020B0503020204020204" charset="-122"/>
                </a:rPr>
                <a:t>2 </a:t>
              </a:r>
              <a:r>
                <a:rPr lang="en-US" altLang="zh-CN" sz="2800">
                  <a:solidFill>
                    <a:schemeClr val="accent1">
                      <a:lumMod val="75000"/>
                    </a:schemeClr>
                  </a:solidFill>
                  <a:latin typeface="微软雅黑" panose="020B0503020204020204" charset="-122"/>
                  <a:ea typeface="微软雅黑" panose="020B0503020204020204" charset="-122"/>
                  <a:cs typeface="微软雅黑" panose="020B0503020204020204" charset="-122"/>
                </a:rPr>
                <a:t>   </a:t>
              </a:r>
              <a:r>
                <a:rPr sz="2800" noProof="0">
                  <a:solidFill>
                    <a:sysClr val="windowText" lastClr="000000"/>
                  </a:solidFill>
                  <a:latin typeface="微软雅黑" panose="020B0503020204020204" charset="-122"/>
                  <a:ea typeface="微软雅黑" panose="020B0503020204020204" charset="-122"/>
                  <a:cs typeface="微软雅黑" panose="020B0503020204020204" charset="-122"/>
                  <a:sym typeface="+mn-ea"/>
                </a:rPr>
                <a:t>已知：如图，点P在∠AOB的内部，PC⊥OA，PD⊥OB，垂足分别为C， D，且PC=PD.</a:t>
              </a:r>
              <a:endParaRPr sz="2800" noProof="0">
                <a:latin typeface="微软雅黑" panose="020B0503020204020204" charset="-122"/>
                <a:ea typeface="微软雅黑" panose="020B0503020204020204" charset="-122"/>
                <a:cs typeface="微软雅黑" panose="020B0503020204020204" charset="-122"/>
                <a:sym typeface="+mn-ea"/>
              </a:endParaRPr>
            </a:p>
            <a:p>
              <a:pPr algn="l">
                <a:lnSpc>
                  <a:spcPct val="150000"/>
                </a:lnSpc>
                <a:buClrTx/>
                <a:buSzTx/>
                <a:buFont typeface="Arial" panose="020B0604020202020204" pitchFamily="34" charset="0"/>
                <a:defRPr/>
              </a:pPr>
              <a:r>
                <a:rPr sz="2800" noProof="0">
                  <a:solidFill>
                    <a:sysClr val="windowText" lastClr="000000"/>
                  </a:solidFill>
                  <a:latin typeface="微软雅黑" panose="020B0503020204020204" charset="-122"/>
                  <a:ea typeface="微软雅黑" panose="020B0503020204020204" charset="-122"/>
                  <a:cs typeface="微软雅黑" panose="020B0503020204020204" charset="-122"/>
                  <a:sym typeface="+mn-ea"/>
                </a:rPr>
                <a:t>求证：点P在∠AOB的平分线上.</a:t>
              </a:r>
              <a:endParaRPr sz="2800" noProof="0">
                <a:latin typeface="微软雅黑" panose="020B0503020204020204" charset="-122"/>
                <a:ea typeface="微软雅黑" panose="020B0503020204020204" charset="-122"/>
                <a:cs typeface="微软雅黑" panose="020B0503020204020204" charset="-122"/>
                <a:sym typeface="+mn-ea"/>
              </a:endParaRPr>
            </a:p>
            <a:p>
              <a:pPr algn="l">
                <a:lnSpc>
                  <a:spcPct val="150000"/>
                </a:lnSpc>
              </a:pPr>
              <a:endParaRPr lang="en-US" altLang="zh-CN" sz="2800">
                <a:solidFill>
                  <a:schemeClr val="accent1">
                    <a:lumMod val="75000"/>
                  </a:schemeClr>
                </a:solidFill>
                <a:latin typeface="微软雅黑" panose="020B0503020204020204" charset="-122"/>
                <a:ea typeface="微软雅黑" panose="020B0503020204020204" charset="-122"/>
                <a:cs typeface="微软雅黑" panose="020B0503020204020204" charset="-122"/>
              </a:endParaRPr>
            </a:p>
          </p:txBody>
        </p:sp>
      </p:grpSp>
      <p:grpSp>
        <p:nvGrpSpPr>
          <p:cNvPr id="14" name="组合 13"/>
          <p:cNvGrpSpPr/>
          <p:nvPr/>
        </p:nvGrpSpPr>
        <p:grpSpPr>
          <a:xfrm>
            <a:off x="7801610" y="3483610"/>
            <a:ext cx="2853055" cy="2534285"/>
            <a:chOff x="4494" y="5422"/>
            <a:chExt cx="4493" cy="3991"/>
          </a:xfrm>
        </p:grpSpPr>
        <p:grpSp>
          <p:nvGrpSpPr>
            <p:cNvPr id="31" name="组合 30"/>
            <p:cNvGrpSpPr/>
            <p:nvPr/>
          </p:nvGrpSpPr>
          <p:grpSpPr>
            <a:xfrm>
              <a:off x="5129" y="5422"/>
              <a:ext cx="3858" cy="3991"/>
              <a:chOff x="8561" y="4390"/>
              <a:chExt cx="3858" cy="3991"/>
            </a:xfrm>
          </p:grpSpPr>
          <p:cxnSp>
            <p:nvCxnSpPr>
              <p:cNvPr id="18" name="直接连接符 17"/>
              <p:cNvCxnSpPr/>
              <p:nvPr/>
            </p:nvCxnSpPr>
            <p:spPr>
              <a:xfrm flipH="1">
                <a:off x="8561" y="4834"/>
                <a:ext cx="2299" cy="2834"/>
              </a:xfrm>
              <a:prstGeom prst="line">
                <a:avLst/>
              </a:prstGeom>
              <a:noFill/>
              <a:ln w="25400" cap="flat" cmpd="sng" algn="ctr">
                <a:solidFill>
                  <a:sysClr val="windowText" lastClr="000000"/>
                </a:solidFill>
                <a:prstDash val="solid"/>
              </a:ln>
              <a:effectLst/>
            </p:spPr>
          </p:cxnSp>
          <p:cxnSp>
            <p:nvCxnSpPr>
              <p:cNvPr id="19" name="直接连接符 18"/>
              <p:cNvCxnSpPr/>
              <p:nvPr/>
            </p:nvCxnSpPr>
            <p:spPr>
              <a:xfrm>
                <a:off x="10973" y="6522"/>
                <a:ext cx="7" cy="1146"/>
              </a:xfrm>
              <a:prstGeom prst="line">
                <a:avLst/>
              </a:prstGeom>
              <a:noFill/>
              <a:ln w="25400" cap="flat" cmpd="sng" algn="ctr">
                <a:solidFill>
                  <a:sysClr val="windowText" lastClr="000000"/>
                </a:solidFill>
                <a:prstDash val="solid"/>
              </a:ln>
              <a:effectLst/>
            </p:spPr>
          </p:cxnSp>
          <p:cxnSp>
            <p:nvCxnSpPr>
              <p:cNvPr id="20" name="直接连接符 19"/>
              <p:cNvCxnSpPr/>
              <p:nvPr/>
            </p:nvCxnSpPr>
            <p:spPr>
              <a:xfrm>
                <a:off x="10129" y="5744"/>
                <a:ext cx="844" cy="778"/>
              </a:xfrm>
              <a:prstGeom prst="line">
                <a:avLst/>
              </a:prstGeom>
              <a:noFill/>
              <a:ln w="25400" cap="flat" cmpd="sng" algn="ctr">
                <a:solidFill>
                  <a:sysClr val="windowText" lastClr="000000"/>
                </a:solidFill>
                <a:prstDash val="solid"/>
              </a:ln>
              <a:effectLst/>
            </p:spPr>
          </p:cxnSp>
          <p:cxnSp>
            <p:nvCxnSpPr>
              <p:cNvPr id="21" name="直接连接符 20"/>
              <p:cNvCxnSpPr/>
              <p:nvPr/>
            </p:nvCxnSpPr>
            <p:spPr>
              <a:xfrm flipV="1">
                <a:off x="8561" y="7656"/>
                <a:ext cx="3652" cy="12"/>
              </a:xfrm>
              <a:prstGeom prst="line">
                <a:avLst/>
              </a:prstGeom>
              <a:noFill/>
              <a:ln w="25400" cap="flat" cmpd="sng" algn="ctr">
                <a:solidFill>
                  <a:sysClr val="windowText" lastClr="000000"/>
                </a:solidFill>
                <a:prstDash val="solid"/>
              </a:ln>
              <a:effectLst/>
            </p:spPr>
          </p:cxnSp>
          <p:sp>
            <p:nvSpPr>
              <p:cNvPr id="27" name="TextBox 15"/>
              <p:cNvSpPr txBox="1"/>
              <p:nvPr/>
            </p:nvSpPr>
            <p:spPr>
              <a:xfrm>
                <a:off x="10365" y="4390"/>
                <a:ext cx="581" cy="725"/>
              </a:xfrm>
              <a:prstGeom prst="rect">
                <a:avLst/>
              </a:prstGeom>
              <a:noFill/>
              <a:ln w="9525">
                <a:noFill/>
              </a:ln>
            </p:spPr>
            <p:txBody>
              <a:bodyPr wrap="none" anchor="t">
                <a:spAutoFit/>
              </a:bodyPr>
              <a:lstStyle/>
              <a:p>
                <a:pPr algn="l"/>
                <a:r>
                  <a:rPr lang="en-US" altLang="zh-CN" sz="2400" i="1">
                    <a:solidFill>
                      <a:schemeClr val="tx1"/>
                    </a:solidFill>
                    <a:latin typeface="Times New Roman" panose="02020603050405020304" pitchFamily="18" charset="0"/>
                    <a:ea typeface="宋体" panose="02010600030101010101" pitchFamily="2" charset="-122"/>
                  </a:rPr>
                  <a:t>A</a:t>
                </a:r>
              </a:p>
            </p:txBody>
          </p:sp>
          <p:sp>
            <p:nvSpPr>
              <p:cNvPr id="28" name="TextBox 16"/>
              <p:cNvSpPr txBox="1"/>
              <p:nvPr/>
            </p:nvSpPr>
            <p:spPr>
              <a:xfrm>
                <a:off x="11838" y="7533"/>
                <a:ext cx="581"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B</a:t>
                </a:r>
              </a:p>
            </p:txBody>
          </p:sp>
          <p:sp>
            <p:nvSpPr>
              <p:cNvPr id="29" name="TextBox 17"/>
              <p:cNvSpPr txBox="1"/>
              <p:nvPr/>
            </p:nvSpPr>
            <p:spPr>
              <a:xfrm>
                <a:off x="9630" y="5128"/>
                <a:ext cx="608"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C</a:t>
                </a:r>
              </a:p>
            </p:txBody>
          </p:sp>
          <p:sp>
            <p:nvSpPr>
              <p:cNvPr id="30" name="文本框 29"/>
              <p:cNvSpPr txBox="1"/>
              <p:nvPr/>
            </p:nvSpPr>
            <p:spPr>
              <a:xfrm>
                <a:off x="10765" y="7656"/>
                <a:ext cx="635" cy="725"/>
              </a:xfrm>
              <a:prstGeom prst="rect">
                <a:avLst/>
              </a:prstGeom>
              <a:noFill/>
            </p:spPr>
            <p:txBody>
              <a:bodyPr wrap="none" rtlCol="0">
                <a:spAutoFit/>
              </a:bodyPr>
              <a:lstStyle/>
              <a:p>
                <a:pPr algn="l"/>
                <a:r>
                  <a:rPr lang="en-US" altLang="zh-CN" sz="2400" i="1" noProof="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D</a:t>
                </a:r>
              </a:p>
            </p:txBody>
          </p:sp>
        </p:grpSp>
        <p:sp>
          <p:nvSpPr>
            <p:cNvPr id="11" name="TextBox 17"/>
            <p:cNvSpPr txBox="1"/>
            <p:nvPr/>
          </p:nvSpPr>
          <p:spPr>
            <a:xfrm>
              <a:off x="4494" y="8565"/>
              <a:ext cx="635"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O</a:t>
              </a:r>
            </a:p>
          </p:txBody>
        </p:sp>
        <p:sp>
          <p:nvSpPr>
            <p:cNvPr id="12" name="TextBox 17"/>
            <p:cNvSpPr txBox="1"/>
            <p:nvPr/>
          </p:nvSpPr>
          <p:spPr>
            <a:xfrm>
              <a:off x="7548" y="7054"/>
              <a:ext cx="581"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P</a:t>
              </a:r>
            </a:p>
          </p:txBody>
        </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框 31"/>
          <p:cNvSpPr txBox="1"/>
          <p:nvPr/>
        </p:nvSpPr>
        <p:spPr>
          <a:xfrm>
            <a:off x="860425" y="1017905"/>
            <a:ext cx="7356475" cy="4631055"/>
          </a:xfrm>
          <a:prstGeom prst="rect">
            <a:avLst/>
          </a:prstGeom>
          <a:noFill/>
        </p:spPr>
        <p:txBody>
          <a:bodyPr wrap="none" rtlCol="0" anchor="t">
            <a:spAutoFit/>
          </a:bodyPr>
          <a:lstStyle/>
          <a:p>
            <a:pPr algn="l">
              <a:lnSpc>
                <a:spcPct val="110000"/>
              </a:lnSpc>
              <a:spcBef>
                <a:spcPct val="50000"/>
              </a:spcBef>
            </a:pPr>
            <a:r>
              <a:rPr lang="zh-CN" altLang="en-US" sz="2400">
                <a:solidFill>
                  <a:schemeClr val="accent1">
                    <a:lumMod val="75000"/>
                  </a:schemeClr>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证明：</a:t>
            </a:r>
            <a:r>
              <a:rPr sz="2400">
                <a:solidFill>
                  <a:srgbClr val="FF0000"/>
                </a:solidFill>
                <a:latin typeface="微软雅黑" panose="020B0503020204020204" charset="-122"/>
                <a:ea typeface="微软雅黑" panose="020B0503020204020204" charset="-122"/>
                <a:cs typeface="微软雅黑" panose="020B0503020204020204" charset="-122"/>
                <a:sym typeface="+mn-ea"/>
              </a:rPr>
              <a:t>如图，作射线OP.</a:t>
            </a:r>
          </a:p>
          <a:p>
            <a:pPr algn="l">
              <a:lnSpc>
                <a:spcPct val="110000"/>
              </a:lnSpc>
              <a:spcBef>
                <a:spcPct val="50000"/>
              </a:spcBef>
            </a:pPr>
            <a:r>
              <a:rPr sz="2400">
                <a:solidFill>
                  <a:srgbClr val="FF0000"/>
                </a:solidFill>
                <a:latin typeface="微软雅黑" panose="020B0503020204020204" charset="-122"/>
                <a:ea typeface="微软雅黑" panose="020B0503020204020204" charset="-122"/>
                <a:cs typeface="微软雅黑" panose="020B0503020204020204" charset="-122"/>
                <a:sym typeface="+mn-ea"/>
              </a:rPr>
              <a:t>           ∵PC⊥OA， PD⊥OB，∴∠PCO=∠PDO=90°.</a:t>
            </a:r>
          </a:p>
          <a:p>
            <a:pPr algn="l">
              <a:lnSpc>
                <a:spcPct val="110000"/>
              </a:lnSpc>
              <a:spcBef>
                <a:spcPct val="50000"/>
              </a:spcBef>
            </a:pPr>
            <a:r>
              <a:rPr sz="2400">
                <a:solidFill>
                  <a:srgbClr val="FF0000"/>
                </a:solidFill>
                <a:latin typeface="微软雅黑" panose="020B0503020204020204" charset="-122"/>
                <a:ea typeface="微软雅黑" panose="020B0503020204020204" charset="-122"/>
                <a:cs typeface="微软雅黑" panose="020B0503020204020204" charset="-122"/>
                <a:sym typeface="+mn-ea"/>
              </a:rPr>
              <a:t>          在 Rt△OPC 和 Rt△OPD 中，</a:t>
            </a:r>
          </a:p>
          <a:p>
            <a:pPr algn="l">
              <a:lnSpc>
                <a:spcPct val="110000"/>
              </a:lnSpc>
              <a:spcBef>
                <a:spcPct val="50000"/>
              </a:spcBef>
            </a:pPr>
            <a:endParaRPr sz="2400">
              <a:solidFill>
                <a:srgbClr val="FF0000"/>
              </a:solidFill>
              <a:latin typeface="微软雅黑" panose="020B0503020204020204" charset="-122"/>
              <a:ea typeface="微软雅黑" panose="020B0503020204020204" charset="-122"/>
              <a:cs typeface="微软雅黑" panose="020B0503020204020204" charset="-122"/>
              <a:sym typeface="+mn-ea"/>
            </a:endParaRPr>
          </a:p>
          <a:p>
            <a:pPr algn="l">
              <a:lnSpc>
                <a:spcPct val="110000"/>
              </a:lnSpc>
              <a:spcBef>
                <a:spcPct val="50000"/>
              </a:spcBef>
            </a:pPr>
            <a:endParaRPr sz="2400">
              <a:solidFill>
                <a:srgbClr val="FF0000"/>
              </a:solidFill>
              <a:latin typeface="微软雅黑" panose="020B0503020204020204" charset="-122"/>
              <a:ea typeface="微软雅黑" panose="020B0503020204020204" charset="-122"/>
              <a:cs typeface="微软雅黑" panose="020B0503020204020204" charset="-122"/>
              <a:sym typeface="+mn-ea"/>
            </a:endParaRPr>
          </a:p>
          <a:p>
            <a:pPr algn="l">
              <a:lnSpc>
                <a:spcPct val="110000"/>
              </a:lnSpc>
              <a:spcBef>
                <a:spcPct val="50000"/>
              </a:spcBef>
            </a:pPr>
            <a:r>
              <a:rPr sz="2400">
                <a:solidFill>
                  <a:srgbClr val="FF0000"/>
                </a:solidFill>
                <a:latin typeface="微软雅黑" panose="020B0503020204020204" charset="-122"/>
                <a:ea typeface="微软雅黑" panose="020B0503020204020204" charset="-122"/>
                <a:cs typeface="微软雅黑" panose="020B0503020204020204" charset="-122"/>
                <a:sym typeface="+mn-ea"/>
              </a:rPr>
              <a:t>        ∴Rt△OFC≌Rt△OPD( HL).</a:t>
            </a:r>
          </a:p>
          <a:p>
            <a:pPr algn="l">
              <a:lnSpc>
                <a:spcPct val="110000"/>
              </a:lnSpc>
              <a:spcBef>
                <a:spcPct val="50000"/>
              </a:spcBef>
            </a:pPr>
            <a:r>
              <a:rPr sz="2400">
                <a:solidFill>
                  <a:srgbClr val="FF0000"/>
                </a:solidFill>
                <a:latin typeface="微软雅黑" panose="020B0503020204020204" charset="-122"/>
                <a:ea typeface="微软雅黑" panose="020B0503020204020204" charset="-122"/>
                <a:cs typeface="微软雅黑" panose="020B0503020204020204" charset="-122"/>
                <a:sym typeface="+mn-ea"/>
              </a:rPr>
              <a:t>        ∴∠POA=∠POB.∴OP是∠AOB的平分线，</a:t>
            </a:r>
          </a:p>
          <a:p>
            <a:pPr algn="l">
              <a:lnSpc>
                <a:spcPct val="110000"/>
              </a:lnSpc>
              <a:spcBef>
                <a:spcPct val="50000"/>
              </a:spcBef>
            </a:pPr>
            <a:r>
              <a:rPr sz="2400">
                <a:solidFill>
                  <a:srgbClr val="FF0000"/>
                </a:solidFill>
                <a:latin typeface="微软雅黑" panose="020B0503020204020204" charset="-122"/>
                <a:ea typeface="微软雅黑" panose="020B0503020204020204" charset="-122"/>
                <a:cs typeface="微软雅黑" panose="020B0503020204020204" charset="-122"/>
                <a:sym typeface="+mn-ea"/>
              </a:rPr>
              <a:t>        即点P在∠AOB的平分线上.</a:t>
            </a:r>
          </a:p>
        </p:txBody>
      </p:sp>
      <p:grpSp>
        <p:nvGrpSpPr>
          <p:cNvPr id="14" name="组合 13"/>
          <p:cNvGrpSpPr/>
          <p:nvPr/>
        </p:nvGrpSpPr>
        <p:grpSpPr>
          <a:xfrm>
            <a:off x="8070850" y="2634615"/>
            <a:ext cx="2853055" cy="2534285"/>
            <a:chOff x="4494" y="5422"/>
            <a:chExt cx="4493" cy="3991"/>
          </a:xfrm>
        </p:grpSpPr>
        <p:grpSp>
          <p:nvGrpSpPr>
            <p:cNvPr id="11" name="组合 10"/>
            <p:cNvGrpSpPr/>
            <p:nvPr/>
          </p:nvGrpSpPr>
          <p:grpSpPr>
            <a:xfrm>
              <a:off x="5129" y="5422"/>
              <a:ext cx="3858" cy="3991"/>
              <a:chOff x="8561" y="4390"/>
              <a:chExt cx="3858" cy="3991"/>
            </a:xfrm>
          </p:grpSpPr>
          <p:cxnSp>
            <p:nvCxnSpPr>
              <p:cNvPr id="12" name="直接连接符 11"/>
              <p:cNvCxnSpPr/>
              <p:nvPr/>
            </p:nvCxnSpPr>
            <p:spPr>
              <a:xfrm flipH="1">
                <a:off x="8561" y="4834"/>
                <a:ext cx="2299" cy="2834"/>
              </a:xfrm>
              <a:prstGeom prst="line">
                <a:avLst/>
              </a:prstGeom>
              <a:noFill/>
              <a:ln w="25400" cap="flat" cmpd="sng" algn="ctr">
                <a:solidFill>
                  <a:sysClr val="windowText" lastClr="000000"/>
                </a:solidFill>
                <a:prstDash val="solid"/>
              </a:ln>
              <a:effectLst/>
            </p:spPr>
          </p:cxnSp>
          <p:cxnSp>
            <p:nvCxnSpPr>
              <p:cNvPr id="15" name="直接连接符 14"/>
              <p:cNvCxnSpPr/>
              <p:nvPr/>
            </p:nvCxnSpPr>
            <p:spPr>
              <a:xfrm>
                <a:off x="10973" y="6522"/>
                <a:ext cx="7" cy="1146"/>
              </a:xfrm>
              <a:prstGeom prst="line">
                <a:avLst/>
              </a:prstGeom>
              <a:noFill/>
              <a:ln w="25400" cap="flat" cmpd="sng" algn="ctr">
                <a:solidFill>
                  <a:sysClr val="windowText" lastClr="000000"/>
                </a:solidFill>
                <a:prstDash val="solid"/>
              </a:ln>
              <a:effectLst/>
            </p:spPr>
          </p:cxnSp>
          <p:cxnSp>
            <p:nvCxnSpPr>
              <p:cNvPr id="16" name="直接连接符 15"/>
              <p:cNvCxnSpPr/>
              <p:nvPr/>
            </p:nvCxnSpPr>
            <p:spPr>
              <a:xfrm>
                <a:off x="10129" y="5744"/>
                <a:ext cx="844" cy="778"/>
              </a:xfrm>
              <a:prstGeom prst="line">
                <a:avLst/>
              </a:prstGeom>
              <a:noFill/>
              <a:ln w="25400" cap="flat" cmpd="sng" algn="ctr">
                <a:solidFill>
                  <a:sysClr val="windowText" lastClr="000000"/>
                </a:solidFill>
                <a:prstDash val="solid"/>
              </a:ln>
              <a:effectLst/>
            </p:spPr>
          </p:cxnSp>
          <p:cxnSp>
            <p:nvCxnSpPr>
              <p:cNvPr id="35" name="直接连接符 34"/>
              <p:cNvCxnSpPr/>
              <p:nvPr/>
            </p:nvCxnSpPr>
            <p:spPr>
              <a:xfrm flipV="1">
                <a:off x="8561" y="7656"/>
                <a:ext cx="3652" cy="12"/>
              </a:xfrm>
              <a:prstGeom prst="line">
                <a:avLst/>
              </a:prstGeom>
              <a:noFill/>
              <a:ln w="25400" cap="flat" cmpd="sng" algn="ctr">
                <a:solidFill>
                  <a:sysClr val="windowText" lastClr="000000"/>
                </a:solidFill>
                <a:prstDash val="solid"/>
              </a:ln>
              <a:effectLst/>
            </p:spPr>
          </p:cxnSp>
          <p:sp>
            <p:nvSpPr>
              <p:cNvPr id="3" name="TextBox 15"/>
              <p:cNvSpPr txBox="1"/>
              <p:nvPr/>
            </p:nvSpPr>
            <p:spPr>
              <a:xfrm>
                <a:off x="10365" y="4390"/>
                <a:ext cx="581" cy="725"/>
              </a:xfrm>
              <a:prstGeom prst="rect">
                <a:avLst/>
              </a:prstGeom>
              <a:noFill/>
              <a:ln w="9525">
                <a:noFill/>
              </a:ln>
            </p:spPr>
            <p:txBody>
              <a:bodyPr wrap="none" anchor="t">
                <a:spAutoFit/>
              </a:bodyPr>
              <a:lstStyle/>
              <a:p>
                <a:pPr algn="l"/>
                <a:r>
                  <a:rPr lang="en-US" altLang="zh-CN" sz="2400" i="1">
                    <a:solidFill>
                      <a:schemeClr val="tx1"/>
                    </a:solidFill>
                    <a:latin typeface="Times New Roman" panose="02020603050405020304" pitchFamily="18" charset="0"/>
                    <a:ea typeface="宋体" panose="02010600030101010101" pitchFamily="2" charset="-122"/>
                  </a:rPr>
                  <a:t>A</a:t>
                </a:r>
              </a:p>
            </p:txBody>
          </p:sp>
          <p:sp>
            <p:nvSpPr>
              <p:cNvPr id="4" name="TextBox 16"/>
              <p:cNvSpPr txBox="1"/>
              <p:nvPr/>
            </p:nvSpPr>
            <p:spPr>
              <a:xfrm>
                <a:off x="11838" y="7533"/>
                <a:ext cx="581"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B</a:t>
                </a:r>
              </a:p>
            </p:txBody>
          </p:sp>
          <p:sp>
            <p:nvSpPr>
              <p:cNvPr id="5" name="TextBox 17"/>
              <p:cNvSpPr txBox="1"/>
              <p:nvPr/>
            </p:nvSpPr>
            <p:spPr>
              <a:xfrm>
                <a:off x="9630" y="5128"/>
                <a:ext cx="608"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C</a:t>
                </a:r>
              </a:p>
            </p:txBody>
          </p:sp>
          <p:sp>
            <p:nvSpPr>
              <p:cNvPr id="39" name="文本框 38"/>
              <p:cNvSpPr txBox="1"/>
              <p:nvPr/>
            </p:nvSpPr>
            <p:spPr>
              <a:xfrm>
                <a:off x="10765" y="7656"/>
                <a:ext cx="635" cy="725"/>
              </a:xfrm>
              <a:prstGeom prst="rect">
                <a:avLst/>
              </a:prstGeom>
              <a:noFill/>
            </p:spPr>
            <p:txBody>
              <a:bodyPr wrap="none" rtlCol="0">
                <a:spAutoFit/>
              </a:bodyPr>
              <a:lstStyle/>
              <a:p>
                <a:pPr algn="l"/>
                <a:r>
                  <a:rPr lang="en-US" altLang="zh-CN" sz="2400" i="1" noProof="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D</a:t>
                </a:r>
              </a:p>
            </p:txBody>
          </p:sp>
        </p:grpSp>
        <p:sp>
          <p:nvSpPr>
            <p:cNvPr id="6" name="TextBox 17"/>
            <p:cNvSpPr txBox="1"/>
            <p:nvPr/>
          </p:nvSpPr>
          <p:spPr>
            <a:xfrm>
              <a:off x="4494" y="8565"/>
              <a:ext cx="635"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O</a:t>
              </a:r>
            </a:p>
          </p:txBody>
        </p:sp>
        <p:sp>
          <p:nvSpPr>
            <p:cNvPr id="41" name="TextBox 17"/>
            <p:cNvSpPr txBox="1"/>
            <p:nvPr/>
          </p:nvSpPr>
          <p:spPr>
            <a:xfrm>
              <a:off x="7417" y="6835"/>
              <a:ext cx="581" cy="725"/>
            </a:xfrm>
            <a:prstGeom prst="rect">
              <a:avLst/>
            </a:prstGeom>
            <a:noFill/>
            <a:ln w="9525">
              <a:noFill/>
            </a:ln>
          </p:spPr>
          <p:txBody>
            <a:bodyPr wrap="none" anchor="t">
              <a:spAutoFit/>
            </a:bodyPr>
            <a:lstStyle/>
            <a:p>
              <a:r>
                <a:rPr lang="en-US" altLang="zh-CN" sz="2400" i="1">
                  <a:solidFill>
                    <a:schemeClr val="tx1"/>
                  </a:solidFill>
                  <a:latin typeface="Times New Roman" panose="02020603050405020304" pitchFamily="18" charset="0"/>
                  <a:ea typeface="宋体" panose="02010600030101010101" pitchFamily="2" charset="-122"/>
                </a:rPr>
                <a:t>P</a:t>
              </a:r>
            </a:p>
          </p:txBody>
        </p:sp>
      </p:grpSp>
      <p:graphicFrame>
        <p:nvGraphicFramePr>
          <p:cNvPr id="42" name="Object 18"/>
          <p:cNvGraphicFramePr>
            <a:graphicFrameLocks noChangeAspect="1"/>
          </p:cNvGraphicFramePr>
          <p:nvPr/>
        </p:nvGraphicFramePr>
        <p:xfrm>
          <a:off x="2063750" y="2848610"/>
          <a:ext cx="2877820" cy="969010"/>
        </p:xfrm>
        <a:graphic>
          <a:graphicData uri="http://schemas.openxmlformats.org/presentationml/2006/ole">
            <mc:AlternateContent xmlns:mc="http://schemas.openxmlformats.org/markup-compatibility/2006">
              <mc:Choice xmlns:v="urn:schemas-microsoft-com:vml" Requires="v">
                <p:oleObj spid="_x0000_s2056" r:id="rId3" imgW="1397000" imgH="469900" progId="Equation.DSMT4">
                  <p:embed/>
                </p:oleObj>
              </mc:Choice>
              <mc:Fallback>
                <p:oleObj r:id="rId3" imgW="1397000" imgH="469900" progId="Equation.DSMT4">
                  <p:embed/>
                  <p:pic>
                    <p:nvPicPr>
                      <p:cNvPr id="0" name="OLE substitute image"/>
                      <p:cNvPicPr/>
                      <p:nvPr/>
                    </p:nvPicPr>
                    <p:blipFill>
                      <a:blip r:embed="rId4"/>
                      <a:stretch>
                        <a:fillRect/>
                      </a:stretch>
                    </p:blipFill>
                    <p:spPr>
                      <a:xfrm>
                        <a:off x="2063750" y="2848610"/>
                        <a:ext cx="2877820" cy="969010"/>
                      </a:xfrm>
                      <a:prstGeom prst="rect">
                        <a:avLst/>
                      </a:prstGeom>
                      <a:noFill/>
                      <a:ln w="38100">
                        <a:noFill/>
                        <a:miter/>
                      </a:ln>
                    </p:spPr>
                  </p:pic>
                </p:oleObj>
              </mc:Fallback>
            </mc:AlternateContent>
          </a:graphicData>
        </a:graphic>
      </p:graphicFrame>
      <p:cxnSp>
        <p:nvCxnSpPr>
          <p:cNvPr id="43" name="直接连接符 42"/>
          <p:cNvCxnSpPr/>
          <p:nvPr/>
        </p:nvCxnSpPr>
        <p:spPr>
          <a:xfrm flipH="1">
            <a:off x="8474075" y="3848100"/>
            <a:ext cx="1863090" cy="868045"/>
          </a:xfrm>
          <a:prstGeom prst="line">
            <a:avLst/>
          </a:prstGeom>
          <a:ln w="25400" cmpd="sng">
            <a:solidFill>
              <a:srgbClr val="FF0000"/>
            </a:solidFill>
            <a:prstDash val="dash"/>
          </a:ln>
        </p:spPr>
        <p:style>
          <a:lnRef idx="1">
            <a:srgbClr val="4F81BD"/>
          </a:lnRef>
          <a:fillRef idx="0">
            <a:srgbClr val="4F81BD"/>
          </a:fillRef>
          <a:effectRef idx="0">
            <a:srgbClr val="4F81BD"/>
          </a:effectRef>
          <a:fontRef idx="minor">
            <a:sysClr val="windowText" lastClr="000000"/>
          </a:fontRef>
        </p:style>
      </p:cxn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wipe(left)">
                                      <p:cBhvr>
                                        <p:cTn id="7" dur="500"/>
                                        <p:tgtEl>
                                          <p:spTgt spid="32">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2">
                                            <p:txEl>
                                              <p:pRg st="1" end="1"/>
                                            </p:txEl>
                                          </p:spTgt>
                                        </p:tgtEl>
                                        <p:attrNameLst>
                                          <p:attrName>style.visibility</p:attrName>
                                        </p:attrNameLst>
                                      </p:cBhvr>
                                      <p:to>
                                        <p:strVal val="visible"/>
                                      </p:to>
                                    </p:set>
                                    <p:animEffect transition="in" filter="wipe(left)">
                                      <p:cBhvr>
                                        <p:cTn id="13" dur="500"/>
                                        <p:tgtEl>
                                          <p:spTgt spid="32">
                                            <p:txEl>
                                              <p:pRg st="1" end="1"/>
                                            </p:txEl>
                                          </p:spTgt>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32">
                                            <p:txEl>
                                              <p:pRg st="2" end="2"/>
                                            </p:txEl>
                                          </p:spTgt>
                                        </p:tgtEl>
                                        <p:attrNameLst>
                                          <p:attrName>style.visibility</p:attrName>
                                        </p:attrNameLst>
                                      </p:cBhvr>
                                      <p:to>
                                        <p:strVal val="visible"/>
                                      </p:to>
                                    </p:set>
                                    <p:animEffect transition="in" filter="wipe(left)">
                                      <p:cBhvr>
                                        <p:cTn id="17" dur="500"/>
                                        <p:tgtEl>
                                          <p:spTgt spid="32">
                                            <p:txEl>
                                              <p:pRg st="2" end="2"/>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500"/>
                                        <p:tgtEl>
                                          <p:spTgt spid="42"/>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32">
                                            <p:txEl>
                                              <p:pRg st="5" end="5"/>
                                            </p:txEl>
                                          </p:spTgt>
                                        </p:tgtEl>
                                        <p:attrNameLst>
                                          <p:attrName>style.visibility</p:attrName>
                                        </p:attrNameLst>
                                      </p:cBhvr>
                                      <p:to>
                                        <p:strVal val="visible"/>
                                      </p:to>
                                    </p:set>
                                    <p:animEffect transition="in" filter="wipe(left)">
                                      <p:cBhvr>
                                        <p:cTn id="25" dur="500"/>
                                        <p:tgtEl>
                                          <p:spTgt spid="32">
                                            <p:txEl>
                                              <p:pRg st="5" end="5"/>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2">
                                            <p:txEl>
                                              <p:pRg st="6" end="6"/>
                                            </p:txEl>
                                          </p:spTgt>
                                        </p:tgtEl>
                                        <p:attrNameLst>
                                          <p:attrName>style.visibility</p:attrName>
                                        </p:attrNameLst>
                                      </p:cBhvr>
                                      <p:to>
                                        <p:strVal val="visible"/>
                                      </p:to>
                                    </p:set>
                                    <p:animEffect transition="in" filter="wipe(left)">
                                      <p:cBhvr>
                                        <p:cTn id="29" dur="500"/>
                                        <p:tgtEl>
                                          <p:spTgt spid="32">
                                            <p:txEl>
                                              <p:pRg st="6" end="6"/>
                                            </p:txEl>
                                          </p:spTgt>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32">
                                            <p:txEl>
                                              <p:pRg st="7" end="7"/>
                                            </p:txEl>
                                          </p:spTgt>
                                        </p:tgtEl>
                                        <p:attrNameLst>
                                          <p:attrName>style.visibility</p:attrName>
                                        </p:attrNameLst>
                                      </p:cBhvr>
                                      <p:to>
                                        <p:strVal val="visible"/>
                                      </p:to>
                                    </p:set>
                                    <p:animEffect transition="in" filter="wipe(left)">
                                      <p:cBhvr>
                                        <p:cTn id="33" dur="500"/>
                                        <p:tgtEl>
                                          <p:spTgt spid="3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6"/>
          <p:cNvSpPr txBox="1">
            <a:spLocks noChangeArrowheads="1"/>
          </p:cNvSpPr>
          <p:nvPr/>
        </p:nvSpPr>
        <p:spPr bwMode="auto">
          <a:xfrm>
            <a:off x="276543" y="294958"/>
            <a:ext cx="8810625" cy="1383665"/>
          </a:xfrm>
          <a:prstGeom prst="rect">
            <a:avLst/>
          </a:prstGeom>
          <a:noFill/>
          <a:ln w="9525">
            <a:noFill/>
            <a:miter lim="800000"/>
          </a:ln>
          <a:effectLst/>
        </p:spPr>
        <p:txBody>
          <a:bodyPr wrap="square">
            <a:spAutoFit/>
          </a:bodyPr>
          <a:lstStyle/>
          <a:p>
            <a:pPr marR="0" defTabSz="914400">
              <a:lnSpc>
                <a:spcPct val="150000"/>
              </a:lnSpc>
              <a:buClrTx/>
              <a:buSzTx/>
              <a:buFont typeface="Arial" panose="020B0604020202020204" pitchFamily="34" charset="0"/>
              <a:defRPr/>
            </a:pPr>
            <a:r>
              <a:rPr kumimoji="0" lang="zh-CN" altLang="en-US" sz="2800" kern="1200" cap="none" spc="0" normalizeH="0" baseline="0" noProof="0">
                <a:solidFill>
                  <a:srgbClr val="FF3300"/>
                </a:solidFill>
                <a:latin typeface="微软雅黑" panose="020B0503020204020204" charset="-122"/>
                <a:ea typeface="微软雅黑" panose="020B0503020204020204" charset="-122"/>
                <a:cs typeface="微软雅黑" panose="020B0503020204020204" charset="-122"/>
              </a:rPr>
              <a:t> </a:t>
            </a:r>
            <a:r>
              <a:rPr kumimoji="0" lang="zh-CN" altLang="en-US" sz="2800" b="1" kern="1200" cap="none" spc="0" normalizeH="0" baseline="0" noProof="0">
                <a:solidFill>
                  <a:schemeClr val="accent1">
                    <a:lumMod val="75000"/>
                  </a:schemeClr>
                </a:solidFill>
                <a:latin typeface="微软雅黑" panose="020B0503020204020204" charset="-122"/>
                <a:ea typeface="微软雅黑" panose="020B0503020204020204" charset="-122"/>
                <a:cs typeface="微软雅黑" panose="020B0503020204020204" charset="-122"/>
              </a:rPr>
              <a:t>例</a:t>
            </a:r>
            <a:r>
              <a:rPr kumimoji="0" lang="en-US" altLang="zh-CN" sz="2800" b="1" kern="1200" cap="none" spc="0" normalizeH="0" baseline="0" noProof="0">
                <a:solidFill>
                  <a:schemeClr val="accent1">
                    <a:lumMod val="75000"/>
                  </a:schemeClr>
                </a:solidFill>
                <a:latin typeface="微软雅黑" panose="020B0503020204020204" charset="-122"/>
                <a:ea typeface="微软雅黑" panose="020B0503020204020204" charset="-122"/>
                <a:cs typeface="微软雅黑" panose="020B0503020204020204" charset="-122"/>
              </a:rPr>
              <a:t>3  </a:t>
            </a:r>
            <a:r>
              <a:rPr kumimoji="0" lang="zh-CN" altLang="en-US" sz="2800" kern="1200" cap="none" spc="0" normalizeH="0" baseline="0" noProof="0">
                <a:solidFill>
                  <a:schemeClr val="accent6">
                    <a:lumMod val="75000"/>
                  </a:schemeClr>
                </a:solidFill>
                <a:latin typeface="微软雅黑" panose="020B0503020204020204" charset="-122"/>
                <a:ea typeface="微软雅黑" panose="020B0503020204020204" charset="-122"/>
                <a:cs typeface="微软雅黑" panose="020B0503020204020204" charset="-122"/>
              </a:rPr>
              <a:t> </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如图，</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AC⊥BC</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BD⊥AD</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AC﹦BD</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a:t>
            </a:r>
          </a:p>
          <a:p>
            <a:pPr marR="0" defTabSz="914400">
              <a:lnSpc>
                <a:spcPct val="150000"/>
              </a:lnSpc>
              <a:buClrTx/>
              <a:buSzTx/>
              <a:buFont typeface="Arial" panose="020B0604020202020204" pitchFamily="34" charset="0"/>
              <a:defRPr/>
            </a:pP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求证：</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BC﹦AD.</a:t>
            </a:r>
          </a:p>
        </p:txBody>
      </p:sp>
      <p:sp>
        <p:nvSpPr>
          <p:cNvPr id="19" name="Text Box 21"/>
          <p:cNvSpPr txBox="1"/>
          <p:nvPr/>
        </p:nvSpPr>
        <p:spPr>
          <a:xfrm>
            <a:off x="2063750" y="2420938"/>
            <a:ext cx="4752975" cy="1014730"/>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证明： ∵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AC⊥BC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BD⊥AD</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p>
          <a:p>
            <a:pPr>
              <a:spcBef>
                <a:spcPct val="50000"/>
              </a:spcBef>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            ∴∠C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与∠</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D</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都是直角</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p>
        </p:txBody>
      </p:sp>
      <p:grpSp>
        <p:nvGrpSpPr>
          <p:cNvPr id="3" name="Group 33"/>
          <p:cNvGrpSpPr/>
          <p:nvPr/>
        </p:nvGrpSpPr>
        <p:grpSpPr>
          <a:xfrm>
            <a:off x="3044825" y="4076700"/>
            <a:ext cx="5788025" cy="1014413"/>
            <a:chOff x="1111" y="2750"/>
            <a:chExt cx="3646" cy="639"/>
          </a:xfrm>
        </p:grpSpPr>
        <p:sp>
          <p:nvSpPr>
            <p:cNvPr id="14340" name="Text Box 23"/>
            <p:cNvSpPr txBox="1"/>
            <p:nvPr/>
          </p:nvSpPr>
          <p:spPr>
            <a:xfrm>
              <a:off x="1111" y="2750"/>
              <a:ext cx="3646" cy="639"/>
            </a:xfrm>
            <a:prstGeom prst="rect">
              <a:avLst/>
            </a:prstGeom>
            <a:noFill/>
            <a:ln w="9525">
              <a:noFill/>
            </a:ln>
          </p:spPr>
          <p:txBody>
            <a:bodyPr anchor="t" anchorCtr="0">
              <a:spAutoFit/>
            </a:bodyPr>
            <a:lstStyle/>
            <a:p>
              <a:pPr eaLnBrk="0" hangingPunct="0">
                <a:spcBef>
                  <a:spcPct val="50000"/>
                </a:spcBef>
              </a:pPr>
              <a:r>
                <a:rPr lang="en-US" altLang="zh-CN" sz="2400" b="1">
                  <a:solidFill>
                    <a:srgbClr val="FF0000"/>
                  </a:solidFill>
                  <a:latin typeface="Times New Roman" panose="02020603050405020304" pitchFamily="18" charset="0"/>
                  <a:ea typeface="宋体" panose="02010600030101010101" pitchFamily="2" charset="-122"/>
                </a:rPr>
                <a:t>     </a:t>
              </a:r>
              <a:r>
                <a:rPr lang="en-US" altLang="zh-CN" sz="2400" b="1" i="1">
                  <a:solidFill>
                    <a:srgbClr val="FF0000"/>
                  </a:solidFill>
                  <a:latin typeface="Times New Roman" panose="02020603050405020304" pitchFamily="18" charset="0"/>
                  <a:ea typeface="宋体" panose="02010600030101010101" pitchFamily="2" charset="-122"/>
                </a:rPr>
                <a:t>AB</a:t>
              </a:r>
              <a:r>
                <a:rPr lang="en-US" altLang="zh-CN" sz="2400" b="1">
                  <a:solidFill>
                    <a:srgbClr val="FF0000"/>
                  </a:solidFill>
                  <a:latin typeface="Times New Roman" panose="02020603050405020304" pitchFamily="18" charset="0"/>
                  <a:ea typeface="宋体" panose="02010600030101010101" pitchFamily="2" charset="-122"/>
                </a:rPr>
                <a:t>=</a:t>
              </a:r>
              <a:r>
                <a:rPr lang="en-US" altLang="zh-CN" sz="2400" b="1" i="1">
                  <a:solidFill>
                    <a:srgbClr val="FF0000"/>
                  </a:solidFill>
                  <a:latin typeface="Times New Roman" panose="02020603050405020304" pitchFamily="18" charset="0"/>
                  <a:ea typeface="宋体" panose="02010600030101010101" pitchFamily="2" charset="-122"/>
                </a:rPr>
                <a:t>BA</a:t>
              </a:r>
              <a:r>
                <a:rPr lang="en-US" altLang="zh-CN" sz="2400" b="1">
                  <a:solidFill>
                    <a:srgbClr val="FF0000"/>
                  </a:solidFill>
                  <a:latin typeface="Times New Roman" panose="02020603050405020304" pitchFamily="18" charset="0"/>
                  <a:ea typeface="宋体" panose="02010600030101010101" pitchFamily="2" charset="-122"/>
                </a:rPr>
                <a:t>,</a:t>
              </a:r>
            </a:p>
            <a:p>
              <a:pPr eaLnBrk="0" hangingPunct="0">
                <a:spcBef>
                  <a:spcPct val="50000"/>
                </a:spcBef>
              </a:pPr>
              <a:r>
                <a:rPr lang="en-US" altLang="zh-CN" sz="2400" b="1">
                  <a:solidFill>
                    <a:srgbClr val="FF0000"/>
                  </a:solidFill>
                  <a:latin typeface="Times New Roman" panose="02020603050405020304" pitchFamily="18" charset="0"/>
                  <a:ea typeface="宋体" panose="02010600030101010101" pitchFamily="2" charset="-122"/>
                </a:rPr>
                <a:t>     </a:t>
              </a:r>
              <a:r>
                <a:rPr lang="en-US" altLang="zh-CN" sz="2400" b="1" i="1">
                  <a:solidFill>
                    <a:srgbClr val="FF0000"/>
                  </a:solidFill>
                  <a:latin typeface="Times New Roman" panose="02020603050405020304" pitchFamily="18" charset="0"/>
                  <a:ea typeface="宋体" panose="02010600030101010101" pitchFamily="2" charset="-122"/>
                </a:rPr>
                <a:t>AC</a:t>
              </a:r>
              <a:r>
                <a:rPr lang="en-US" altLang="zh-CN" sz="2400" b="1">
                  <a:solidFill>
                    <a:srgbClr val="FF0000"/>
                  </a:solidFill>
                  <a:latin typeface="Times New Roman" panose="02020603050405020304" pitchFamily="18" charset="0"/>
                  <a:ea typeface="宋体" panose="02010600030101010101" pitchFamily="2" charset="-122"/>
                </a:rPr>
                <a:t>=</a:t>
              </a:r>
              <a:r>
                <a:rPr lang="en-US" altLang="zh-CN" sz="2400" b="1" i="1">
                  <a:solidFill>
                    <a:srgbClr val="FF0000"/>
                  </a:solidFill>
                  <a:latin typeface="Times New Roman" panose="02020603050405020304" pitchFamily="18" charset="0"/>
                  <a:ea typeface="宋体" panose="02010600030101010101" pitchFamily="2" charset="-122"/>
                </a:rPr>
                <a:t>BD</a:t>
              </a:r>
              <a:r>
                <a:rPr lang="en-US" altLang="zh-CN" sz="2400" b="1">
                  <a:solidFill>
                    <a:srgbClr val="FF0000"/>
                  </a:solidFill>
                  <a:latin typeface="Times New Roman" panose="02020603050405020304" pitchFamily="18" charset="0"/>
                  <a:ea typeface="宋体" panose="02010600030101010101" pitchFamily="2" charset="-122"/>
                </a:rPr>
                <a:t> </a:t>
              </a:r>
              <a:r>
                <a:rPr lang="en-US" altLang="zh-CN" sz="2000" b="1">
                  <a:solidFill>
                    <a:srgbClr val="FF0000"/>
                  </a:solidFill>
                  <a:latin typeface="Arial" panose="020B0604020202020204" pitchFamily="34" charset="0"/>
                  <a:ea typeface="宋体" panose="02010600030101010101" pitchFamily="2" charset="-122"/>
                </a:rPr>
                <a:t>.</a:t>
              </a:r>
            </a:p>
          </p:txBody>
        </p:sp>
        <p:sp>
          <p:nvSpPr>
            <p:cNvPr id="14341" name="AutoShape 24"/>
            <p:cNvSpPr/>
            <p:nvPr/>
          </p:nvSpPr>
          <p:spPr>
            <a:xfrm>
              <a:off x="1242" y="2852"/>
              <a:ext cx="141" cy="402"/>
            </a:xfrm>
            <a:prstGeom prst="leftBrace">
              <a:avLst>
                <a:gd name="adj1" fmla="val 23666"/>
                <a:gd name="adj2" fmla="val 50000"/>
              </a:avLst>
            </a:prstGeom>
            <a:noFill/>
            <a:ln w="25400" cap="flat" cmpd="sng">
              <a:solidFill>
                <a:srgbClr val="FF0000"/>
              </a:solidFill>
              <a:prstDash val="solid"/>
              <a:round/>
              <a:headEnd type="none" w="med" len="med"/>
              <a:tailEnd type="none" w="med" len="med"/>
            </a:ln>
          </p:spPr>
          <p:txBody>
            <a:bodyPr wrap="none" anchor="ctr" anchorCtr="0"/>
            <a:lstStyle/>
            <a:p>
              <a:endParaRPr lang="zh-CN" altLang="en-US">
                <a:solidFill>
                  <a:srgbClr val="FF0000"/>
                </a:solidFill>
                <a:latin typeface="Arial" panose="020B0604020202020204" pitchFamily="34" charset="0"/>
                <a:ea typeface="宋体" panose="02010600030101010101" pitchFamily="2" charset="-122"/>
              </a:endParaRPr>
            </a:p>
          </p:txBody>
        </p:sp>
      </p:grpSp>
      <p:sp>
        <p:nvSpPr>
          <p:cNvPr id="23" name="Text Box 32"/>
          <p:cNvSpPr txBox="1"/>
          <p:nvPr/>
        </p:nvSpPr>
        <p:spPr>
          <a:xfrm>
            <a:off x="3143250" y="3500438"/>
            <a:ext cx="4897438"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在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Rt△ABC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和</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Rt△BAD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中，</a:t>
            </a:r>
          </a:p>
        </p:txBody>
      </p:sp>
      <p:sp>
        <p:nvSpPr>
          <p:cNvPr id="24" name="Text Box 30"/>
          <p:cNvSpPr txBox="1"/>
          <p:nvPr/>
        </p:nvSpPr>
        <p:spPr>
          <a:xfrm>
            <a:off x="2135188" y="5157788"/>
            <a:ext cx="5438775" cy="1198880"/>
          </a:xfrm>
          <a:prstGeom prst="rect">
            <a:avLst/>
          </a:prstGeom>
          <a:noFill/>
          <a:ln w="9525">
            <a:noFill/>
          </a:ln>
        </p:spPr>
        <p:txBody>
          <a:bodyPr anchor="t" anchorCtr="0">
            <a:spAutoFit/>
          </a:bodyPr>
          <a:lstStyle/>
          <a:p>
            <a:pPr>
              <a:lnSpc>
                <a:spcPct val="150000"/>
              </a:lnSpc>
            </a:pPr>
            <a:r>
              <a:rPr lang="en-US" altLang="zh-CN" sz="2400" b="1">
                <a:solidFill>
                  <a:srgbClr val="FF0000"/>
                </a:solidFill>
                <a:latin typeface="宋体" panose="02010600030101010101" pitchFamily="2" charset="-122"/>
                <a:ea typeface="宋体" panose="02010600030101010101" pitchFamily="2" charset="-122"/>
              </a:rPr>
              <a:t>∴ Rt△ABC≌Rt△BAD (HL).</a:t>
            </a:r>
          </a:p>
          <a:p>
            <a:pPr>
              <a:lnSpc>
                <a:spcPct val="150000"/>
              </a:lnSpc>
            </a:pPr>
            <a:r>
              <a:rPr lang="en-US" altLang="zh-CN" sz="2400" b="1">
                <a:solidFill>
                  <a:srgbClr val="FF0000"/>
                </a:solidFill>
                <a:latin typeface="宋体" panose="02010600030101010101" pitchFamily="2" charset="-122"/>
                <a:ea typeface="宋体" panose="02010600030101010101" pitchFamily="2" charset="-122"/>
              </a:rPr>
              <a:t>∴ BC﹦AD(</a:t>
            </a:r>
            <a:r>
              <a:rPr lang="zh-CN" altLang="en-US" sz="2400" b="1">
                <a:solidFill>
                  <a:srgbClr val="FF0000"/>
                </a:solidFill>
                <a:latin typeface="宋体" panose="02010600030101010101" pitchFamily="2" charset="-122"/>
                <a:ea typeface="宋体" panose="02010600030101010101" pitchFamily="2" charset="-122"/>
              </a:rPr>
              <a:t>全等三角形的对应边相等</a:t>
            </a:r>
            <a:r>
              <a:rPr lang="en-US" altLang="zh-CN" sz="2400" b="1">
                <a:solidFill>
                  <a:srgbClr val="FF0000"/>
                </a:solidFill>
                <a:latin typeface="宋体" panose="02010600030101010101" pitchFamily="2" charset="-122"/>
                <a:ea typeface="宋体" panose="02010600030101010101" pitchFamily="2" charset="-122"/>
              </a:rPr>
              <a:t>).</a:t>
            </a:r>
          </a:p>
        </p:txBody>
      </p:sp>
      <p:grpSp>
        <p:nvGrpSpPr>
          <p:cNvPr id="14344" name="组合 30"/>
          <p:cNvGrpSpPr/>
          <p:nvPr/>
        </p:nvGrpSpPr>
        <p:grpSpPr>
          <a:xfrm>
            <a:off x="7032625" y="2413000"/>
            <a:ext cx="3553186" cy="2239963"/>
            <a:chOff x="5868144" y="3787072"/>
            <a:chExt cx="2612710" cy="1647082"/>
          </a:xfrm>
        </p:grpSpPr>
        <p:sp>
          <p:nvSpPr>
            <p:cNvPr id="14345" name="AutoShape 8"/>
            <p:cNvSpPr/>
            <p:nvPr/>
          </p:nvSpPr>
          <p:spPr>
            <a:xfrm rot="-8948491" flipH="1">
              <a:off x="6365271" y="4428900"/>
              <a:ext cx="1705511" cy="1005254"/>
            </a:xfrm>
            <a:prstGeom prst="rtTriangle">
              <a:avLst/>
            </a:prstGeom>
            <a:noFill/>
            <a:ln w="25400" cap="flat" cmpd="sng">
              <a:solidFill>
                <a:srgbClr val="0000FF"/>
              </a:solidFill>
              <a:prstDash val="solid"/>
              <a:miter/>
              <a:headEnd type="none" w="med" len="med"/>
              <a:tailEnd type="none" w="med" len="med"/>
            </a:ln>
          </p:spPr>
          <p:txBody>
            <a:bodyPr wrap="none" anchor="ctr" anchorCtr="0"/>
            <a:lstStyle/>
            <a:p>
              <a:endParaRPr lang="zh-CN" altLang="en-US" i="1">
                <a:latin typeface="Arial" panose="020B0604020202020204" pitchFamily="34" charset="0"/>
                <a:ea typeface="宋体" panose="02010600030101010101" pitchFamily="2" charset="-122"/>
              </a:endParaRPr>
            </a:p>
          </p:txBody>
        </p:sp>
        <p:sp>
          <p:nvSpPr>
            <p:cNvPr id="14346" name="AutoShape 7"/>
            <p:cNvSpPr/>
            <p:nvPr/>
          </p:nvSpPr>
          <p:spPr>
            <a:xfrm rot="9009058">
              <a:off x="6365103" y="4427462"/>
              <a:ext cx="1705511" cy="1005254"/>
            </a:xfrm>
            <a:prstGeom prst="rtTriangle">
              <a:avLst/>
            </a:prstGeom>
            <a:noFill/>
            <a:ln w="25400" cap="flat" cmpd="sng">
              <a:solidFill>
                <a:srgbClr val="CC0066"/>
              </a:solidFill>
              <a:prstDash val="solid"/>
              <a:miter/>
              <a:headEnd type="none" w="med" len="med"/>
              <a:tailEnd type="none" w="med" len="med"/>
            </a:ln>
          </p:spPr>
          <p:txBody>
            <a:bodyPr wrap="none" anchor="ctr" anchorCtr="0"/>
            <a:lstStyle/>
            <a:p>
              <a:endParaRPr lang="zh-CN" altLang="en-US" i="1">
                <a:latin typeface="Arial" panose="020B0604020202020204" pitchFamily="34" charset="0"/>
                <a:ea typeface="宋体" panose="02010600030101010101" pitchFamily="2" charset="-122"/>
              </a:endParaRPr>
            </a:p>
          </p:txBody>
        </p:sp>
        <p:sp>
          <p:nvSpPr>
            <p:cNvPr id="14347" name="Text Box 10"/>
            <p:cNvSpPr txBox="1"/>
            <p:nvPr/>
          </p:nvSpPr>
          <p:spPr>
            <a:xfrm>
              <a:off x="5868144" y="4805527"/>
              <a:ext cx="283890" cy="33852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A</a:t>
              </a:r>
              <a:endParaRPr lang="en-US" altLang="zh-CN" sz="2400" b="1" i="1">
                <a:latin typeface="Times New Roman" panose="02020603050405020304" pitchFamily="18" charset="0"/>
                <a:ea typeface="Times New Roman" panose="02020603050405020304" pitchFamily="18" charset="0"/>
              </a:endParaRPr>
            </a:p>
          </p:txBody>
        </p:sp>
        <p:sp>
          <p:nvSpPr>
            <p:cNvPr id="14348" name="Text Box 10"/>
            <p:cNvSpPr txBox="1"/>
            <p:nvPr/>
          </p:nvSpPr>
          <p:spPr>
            <a:xfrm>
              <a:off x="8196964" y="4782076"/>
              <a:ext cx="283890" cy="33852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B</a:t>
              </a:r>
              <a:endParaRPr lang="en-US" altLang="zh-CN" sz="2400" b="1" i="1">
                <a:latin typeface="Times New Roman" panose="02020603050405020304" pitchFamily="18" charset="0"/>
                <a:ea typeface="Times New Roman" panose="02020603050405020304" pitchFamily="18" charset="0"/>
              </a:endParaRPr>
            </a:p>
          </p:txBody>
        </p:sp>
        <p:sp>
          <p:nvSpPr>
            <p:cNvPr id="14349" name="Text Box 10"/>
            <p:cNvSpPr txBox="1"/>
            <p:nvPr/>
          </p:nvSpPr>
          <p:spPr>
            <a:xfrm>
              <a:off x="6541904" y="3787072"/>
              <a:ext cx="296497" cy="33852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D</a:t>
              </a:r>
              <a:endParaRPr lang="en-US" altLang="zh-CN" sz="2400" b="1" i="1">
                <a:latin typeface="Times New Roman" panose="02020603050405020304" pitchFamily="18" charset="0"/>
                <a:ea typeface="Times New Roman" panose="02020603050405020304" pitchFamily="18" charset="0"/>
              </a:endParaRPr>
            </a:p>
          </p:txBody>
        </p:sp>
        <p:sp>
          <p:nvSpPr>
            <p:cNvPr id="14350" name="Text Box 10"/>
            <p:cNvSpPr txBox="1"/>
            <p:nvPr/>
          </p:nvSpPr>
          <p:spPr>
            <a:xfrm>
              <a:off x="7534997" y="3794104"/>
              <a:ext cx="283890" cy="33852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C</a:t>
              </a:r>
              <a:endParaRPr lang="en-US" altLang="zh-CN" sz="2400" b="1" i="1">
                <a:latin typeface="Times New Roman" panose="02020603050405020304" pitchFamily="18" charset="0"/>
                <a:ea typeface="Times New Roman" panose="02020603050405020304" pitchFamily="18" charset="0"/>
              </a:endParaRPr>
            </a:p>
          </p:txBody>
        </p:sp>
      </p:grpSp>
      <p:grpSp>
        <p:nvGrpSpPr>
          <p:cNvPr id="5" name="组合 33"/>
          <p:cNvGrpSpPr/>
          <p:nvPr/>
        </p:nvGrpSpPr>
        <p:grpSpPr>
          <a:xfrm>
            <a:off x="3076575" y="1666875"/>
            <a:ext cx="7437438" cy="1835150"/>
            <a:chOff x="1547664" y="1738672"/>
            <a:chExt cx="6912768" cy="1834344"/>
          </a:xfrm>
        </p:grpSpPr>
        <p:sp>
          <p:nvSpPr>
            <p:cNvPr id="14352" name="AutoShape 33"/>
            <p:cNvSpPr/>
            <p:nvPr/>
          </p:nvSpPr>
          <p:spPr>
            <a:xfrm>
              <a:off x="5498913" y="1738672"/>
              <a:ext cx="2961519" cy="875915"/>
            </a:xfrm>
            <a:prstGeom prst="wedgeRectCallout">
              <a:avLst>
                <a:gd name="adj1" fmla="val -81310"/>
                <a:gd name="adj2" fmla="val 54856"/>
              </a:avLst>
            </a:prstGeom>
            <a:noFill/>
            <a:ln w="9525" cap="flat" cmpd="sng">
              <a:solidFill>
                <a:schemeClr val="tx1"/>
              </a:solidFill>
              <a:prstDash val="solid"/>
              <a:miter/>
              <a:headEnd type="none" w="med" len="med"/>
              <a:tailEnd type="none" w="med" len="med"/>
            </a:ln>
          </p:spPr>
          <p:txBody>
            <a:bodyPr anchor="t" anchorCtr="0"/>
            <a:lstStyle/>
            <a:p>
              <a:r>
                <a:rPr lang="zh-CN" altLang="en-US" sz="2400">
                  <a:latin typeface="黑体" panose="02010609060101010101" pitchFamily="49" charset="-122"/>
                  <a:ea typeface="黑体" panose="02010609060101010101" pitchFamily="49" charset="-122"/>
                </a:rPr>
                <a:t>应用</a:t>
              </a:r>
              <a:r>
                <a:rPr lang="zh-CN" altLang="en-US" sz="2400" b="1">
                  <a:latin typeface="Times New Roman" panose="02020603050405020304" pitchFamily="18" charset="0"/>
                  <a:ea typeface="宋体" panose="02010600030101010101" pitchFamily="2" charset="-122"/>
                </a:rPr>
                <a:t>“</a:t>
              </a:r>
              <a:r>
                <a:rPr lang="en-US" altLang="zh-CN" sz="2400" b="1">
                  <a:latin typeface="Times New Roman" panose="02020603050405020304" pitchFamily="18" charset="0"/>
                  <a:ea typeface="宋体" panose="02010600030101010101" pitchFamily="2" charset="-122"/>
                </a:rPr>
                <a:t>HL”</a:t>
              </a:r>
              <a:r>
                <a:rPr lang="zh-CN" altLang="en-US" sz="2400">
                  <a:latin typeface="黑体" panose="02010609060101010101" pitchFamily="49" charset="-122"/>
                  <a:ea typeface="黑体" panose="02010609060101010101" pitchFamily="49" charset="-122"/>
                </a:rPr>
                <a:t>的前提条件是在直角三角形中</a:t>
              </a:r>
              <a:r>
                <a:rPr lang="en-US" altLang="zh-CN" sz="2400" b="1">
                  <a:latin typeface="Times New Roman" panose="02020603050405020304" pitchFamily="18" charset="0"/>
                  <a:ea typeface="宋体" panose="02010600030101010101" pitchFamily="2" charset="-122"/>
                </a:rPr>
                <a:t>.</a:t>
              </a:r>
            </a:p>
          </p:txBody>
        </p:sp>
        <p:sp>
          <p:nvSpPr>
            <p:cNvPr id="33" name="矩形 32"/>
            <p:cNvSpPr/>
            <p:nvPr/>
          </p:nvSpPr>
          <p:spPr bwMode="auto">
            <a:xfrm>
              <a:off x="1547664" y="2349591"/>
              <a:ext cx="3600863" cy="1223425"/>
            </a:xfrm>
            <a:prstGeom prst="rect">
              <a:avLst/>
            </a:prstGeom>
            <a:noFill/>
            <a:ln w="25400" cap="flat" cmpd="sng" algn="ctr">
              <a:solidFill>
                <a:schemeClr val="accent6">
                  <a:lumMod val="50000"/>
                </a:schemeClr>
              </a:solidFill>
              <a:prstDash val="solid"/>
              <a:round/>
              <a:headEnd type="none" w="med" len="med"/>
              <a:tailEnd type="none" w="med" len="me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 name="组合 25"/>
          <p:cNvGrpSpPr/>
          <p:nvPr/>
        </p:nvGrpSpPr>
        <p:grpSpPr>
          <a:xfrm>
            <a:off x="3143250" y="4005263"/>
            <a:ext cx="5545138" cy="1223962"/>
            <a:chOff x="1619250" y="4005263"/>
            <a:chExt cx="5545138" cy="1223962"/>
          </a:xfrm>
        </p:grpSpPr>
        <p:sp>
          <p:nvSpPr>
            <p:cNvPr id="38" name="矩形 37"/>
            <p:cNvSpPr/>
            <p:nvPr/>
          </p:nvSpPr>
          <p:spPr bwMode="auto">
            <a:xfrm>
              <a:off x="1619250" y="4005263"/>
              <a:ext cx="1728788" cy="1223962"/>
            </a:xfrm>
            <a:prstGeom prst="rect">
              <a:avLst/>
            </a:prstGeom>
            <a:noFill/>
            <a:ln w="25400" cap="flat" cmpd="sng" algn="ctr">
              <a:solidFill>
                <a:schemeClr val="accent6">
                  <a:lumMod val="50000"/>
                </a:schemeClr>
              </a:solidFill>
              <a:prstDash val="solid"/>
              <a:round/>
              <a:headEnd type="none" w="med" len="med"/>
              <a:tailEnd type="none" w="med" len="me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mn-cs"/>
              </a:endParaRPr>
            </a:p>
          </p:txBody>
        </p:sp>
        <p:sp>
          <p:nvSpPr>
            <p:cNvPr id="14356" name="AutoShape 34"/>
            <p:cNvSpPr/>
            <p:nvPr/>
          </p:nvSpPr>
          <p:spPr>
            <a:xfrm>
              <a:off x="4284663" y="4221163"/>
              <a:ext cx="2879725" cy="936625"/>
            </a:xfrm>
            <a:prstGeom prst="wedgeRectCallout">
              <a:avLst>
                <a:gd name="adj1" fmla="val -86333"/>
                <a:gd name="adj2" fmla="val 12324"/>
              </a:avLst>
            </a:prstGeom>
            <a:noFill/>
            <a:ln w="25400" cap="flat" cmpd="sng">
              <a:solidFill>
                <a:schemeClr val="tx1"/>
              </a:solidFill>
              <a:prstDash val="solid"/>
              <a:miter/>
              <a:headEnd type="none" w="med" len="med"/>
              <a:tailEnd type="none" w="med" len="med"/>
            </a:ln>
          </p:spPr>
          <p:txBody>
            <a:bodyPr anchor="t" anchorCtr="0"/>
            <a:lstStyle/>
            <a:p>
              <a:r>
                <a:rPr lang="zh-CN" altLang="en-US" sz="2400">
                  <a:latin typeface="微软雅黑" panose="020B0503020204020204" charset="-122"/>
                  <a:ea typeface="微软雅黑" panose="020B0503020204020204" charset="-122"/>
                  <a:cs typeface="微软雅黑" panose="020B0503020204020204" charset="-122"/>
                </a:rPr>
                <a:t>这是应用“</a:t>
              </a:r>
              <a:r>
                <a:rPr lang="en-US" altLang="zh-CN" sz="2400" b="1">
                  <a:latin typeface="微软雅黑" panose="020B0503020204020204" charset="-122"/>
                  <a:ea typeface="微软雅黑" panose="020B0503020204020204" charset="-122"/>
                  <a:cs typeface="微软雅黑" panose="020B0503020204020204" charset="-122"/>
                </a:rPr>
                <a:t>HL</a:t>
              </a:r>
              <a:r>
                <a:rPr lang="en-US" altLang="zh-CN" sz="2400">
                  <a:latin typeface="微软雅黑" panose="020B0503020204020204" charset="-122"/>
                  <a:ea typeface="微软雅黑" panose="020B0503020204020204" charset="-122"/>
                  <a:cs typeface="微软雅黑" panose="020B0503020204020204" charset="-122"/>
                </a:rPr>
                <a:t>”</a:t>
              </a:r>
              <a:r>
                <a:rPr lang="zh-CN" altLang="en-US" sz="2400">
                  <a:latin typeface="微软雅黑" panose="020B0503020204020204" charset="-122"/>
                  <a:ea typeface="微软雅黑" panose="020B0503020204020204" charset="-122"/>
                  <a:cs typeface="微软雅黑" panose="020B0503020204020204" charset="-122"/>
                </a:rPr>
                <a:t>判定方法的书写格式</a:t>
              </a:r>
              <a:r>
                <a:rPr lang="en-US" altLang="zh-CN" sz="2400">
                  <a:latin typeface="微软雅黑" panose="020B0503020204020204" charset="-122"/>
                  <a:ea typeface="微软雅黑" panose="020B0503020204020204" charset="-122"/>
                  <a:cs typeface="微软雅黑" panose="020B0503020204020204" charset="-122"/>
                </a:rPr>
                <a:t>.</a:t>
              </a:r>
            </a:p>
          </p:txBody>
        </p:sp>
      </p:grpSp>
      <p:grpSp>
        <p:nvGrpSpPr>
          <p:cNvPr id="7" name="组合 26"/>
          <p:cNvGrpSpPr/>
          <p:nvPr/>
        </p:nvGrpSpPr>
        <p:grpSpPr>
          <a:xfrm>
            <a:off x="2206625" y="5157788"/>
            <a:ext cx="8280400" cy="1223962"/>
            <a:chOff x="827723" y="5229225"/>
            <a:chExt cx="8279765" cy="1223963"/>
          </a:xfrm>
        </p:grpSpPr>
        <p:sp>
          <p:nvSpPr>
            <p:cNvPr id="41" name="矩形 40"/>
            <p:cNvSpPr/>
            <p:nvPr/>
          </p:nvSpPr>
          <p:spPr bwMode="auto">
            <a:xfrm>
              <a:off x="827723" y="5372735"/>
              <a:ext cx="5501640" cy="1007745"/>
            </a:xfrm>
            <a:prstGeom prst="rect">
              <a:avLst/>
            </a:prstGeom>
            <a:noFill/>
            <a:ln w="25400" cap="flat" cmpd="sng" algn="ctr">
              <a:solidFill>
                <a:schemeClr val="accent6">
                  <a:lumMod val="50000"/>
                </a:schemeClr>
              </a:solidFill>
              <a:prstDash val="solid"/>
              <a:round/>
              <a:headEnd type="none" w="med" len="med"/>
              <a:tailEnd type="none" w="med" len="me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mn-cs"/>
              </a:endParaRPr>
            </a:p>
          </p:txBody>
        </p:sp>
        <p:sp>
          <p:nvSpPr>
            <p:cNvPr id="14359" name="AutoShape 35"/>
            <p:cNvSpPr/>
            <p:nvPr/>
          </p:nvSpPr>
          <p:spPr>
            <a:xfrm>
              <a:off x="6659563" y="5229225"/>
              <a:ext cx="2447925" cy="1223963"/>
            </a:xfrm>
            <a:prstGeom prst="wedgeRectCallout">
              <a:avLst>
                <a:gd name="adj1" fmla="val -61542"/>
                <a:gd name="adj2" fmla="val 17630"/>
              </a:avLst>
            </a:prstGeom>
            <a:noFill/>
            <a:ln w="25400" cap="flat" cmpd="sng">
              <a:solidFill>
                <a:schemeClr val="tx1"/>
              </a:solidFill>
              <a:prstDash val="solid"/>
              <a:miter/>
              <a:headEnd type="none" w="med" len="med"/>
              <a:tailEnd type="none" w="med" len="med"/>
            </a:ln>
          </p:spPr>
          <p:txBody>
            <a:bodyPr anchor="t" anchorCtr="0"/>
            <a:lstStyle/>
            <a:p>
              <a:r>
                <a:rPr lang="zh-CN" altLang="en-US" sz="2400">
                  <a:latin typeface="微软雅黑" panose="020B0503020204020204" charset="-122"/>
                  <a:ea typeface="微软雅黑" panose="020B0503020204020204" charset="-122"/>
                  <a:cs typeface="微软雅黑" panose="020B0503020204020204" charset="-122"/>
                </a:rPr>
                <a:t>利用全等证明两条线段相等，这是常见的思路</a:t>
              </a:r>
              <a:r>
                <a:rPr lang="en-US" altLang="zh-CN" sz="2400" b="1">
                  <a:latin typeface="微软雅黑" panose="020B0503020204020204" charset="-122"/>
                  <a:ea typeface="微软雅黑" panose="020B0503020204020204" charset="-122"/>
                  <a:cs typeface="微软雅黑" panose="020B0503020204020204" charset="-122"/>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100000">
                                          <p:val>
                                            <p:strVal val="#ppt_x"/>
                                          </p:val>
                                        </p:tav>
                                      </p:tavLst>
                                    </p:anim>
                                    <p:anim calcmode="lin" valueType="num">
                                      <p:cBhvr>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
                                          </p:val>
                                        </p:tav>
                                        <p:tav tm="100000">
                                          <p:val>
                                            <p:strVal val="#ppt_x"/>
                                          </p:val>
                                        </p:tav>
                                      </p:tavLst>
                                    </p:anim>
                                    <p:anim calcmode="lin" valueType="num">
                                      <p:cBhvr>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ppt_x</p:attrName>
                                        </p:attrNameLst>
                                      </p:cBhvr>
                                      <p:tavLst>
                                        <p:tav tm="0">
                                          <p:val>
                                            <p:strVal val="#ppt_x"/>
                                          </p:val>
                                        </p:tav>
                                        <p:tav tm="100000">
                                          <p:val>
                                            <p:strVal val="#ppt_x"/>
                                          </p:val>
                                        </p:tav>
                                      </p:tavLst>
                                    </p:anim>
                                    <p:anim calcmode="lin" valueType="num">
                                      <p:cBhvr>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heckerboard(across)">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heckerboard(across)">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圆角矩形 31"/>
          <p:cNvSpPr/>
          <p:nvPr/>
        </p:nvSpPr>
        <p:spPr>
          <a:xfrm>
            <a:off x="1154430" y="996950"/>
            <a:ext cx="1174750" cy="513080"/>
          </a:xfrm>
          <a:prstGeom prst="roundRect">
            <a:avLst>
              <a:gd name="adj" fmla="val 16667"/>
            </a:avLst>
          </a:prstGeom>
          <a:noFill/>
          <a:ln w="25400">
            <a:noFill/>
          </a:ln>
        </p:spPr>
        <p:txBody>
          <a:bodyPr anchor="t" anchorCtr="0"/>
          <a:lstStyle/>
          <a:p>
            <a:pPr algn="ctr">
              <a:buFont typeface="Arial" panose="020B0604020202020204" pitchFamily="34" charset="0"/>
            </a:pPr>
            <a:r>
              <a:rPr lang="zh-CN" altLang="en-US" sz="3200" b="1" dirty="0">
                <a:solidFill>
                  <a:srgbClr val="FF0000"/>
                </a:solidFill>
                <a:latin typeface="微软雅黑" panose="020B0503020204020204" charset="-122"/>
                <a:ea typeface="微软雅黑" panose="020B0503020204020204" charset="-122"/>
                <a:sym typeface="微软雅黑" panose="020B0503020204020204" charset="-122"/>
              </a:rPr>
              <a:t>复习</a:t>
            </a:r>
          </a:p>
        </p:txBody>
      </p:sp>
      <p:sp>
        <p:nvSpPr>
          <p:cNvPr id="4099" name="Text Box 3"/>
          <p:cNvSpPr txBox="1"/>
          <p:nvPr/>
        </p:nvSpPr>
        <p:spPr>
          <a:xfrm>
            <a:off x="1703388" y="3067050"/>
            <a:ext cx="7632700" cy="521970"/>
          </a:xfrm>
          <a:prstGeom prst="rect">
            <a:avLst/>
          </a:prstGeom>
          <a:noFill/>
          <a:ln w="9525">
            <a:noFill/>
          </a:ln>
        </p:spPr>
        <p:txBody>
          <a:bodyPr anchor="t" anchorCtr="0">
            <a:spAutoFit/>
          </a:bodyPr>
          <a:lstStyle/>
          <a:p>
            <a:pPr>
              <a:spcBef>
                <a:spcPct val="50000"/>
              </a:spcBef>
              <a:buFont typeface="Arial" panose="020B0604020202020204" pitchFamily="34" charset="0"/>
            </a:pPr>
            <a:r>
              <a:rPr lang="zh-CN" altLang="en-US" sz="2800" b="1" dirty="0">
                <a:latin typeface="微软雅黑" panose="020B0503020204020204" charset="-122"/>
                <a:ea typeface="微软雅黑" panose="020B0503020204020204" charset="-122"/>
                <a:cs typeface="微软雅黑" panose="020B0503020204020204" charset="-122"/>
              </a:rPr>
              <a:t>   2.</a:t>
            </a:r>
            <a:r>
              <a:rPr lang="zh-CN" altLang="en-US" sz="2800" dirty="0">
                <a:latin typeface="微软雅黑" panose="020B0503020204020204" charset="-122"/>
                <a:ea typeface="微软雅黑" panose="020B0503020204020204" charset="-122"/>
                <a:cs typeface="微软雅黑" panose="020B0503020204020204" charset="-122"/>
              </a:rPr>
              <a:t>判别两个三角形全等的方法:     </a:t>
            </a:r>
            <a:r>
              <a:rPr lang="zh-CN" altLang="en-US" sz="2800" u="sng" dirty="0">
                <a:latin typeface="微软雅黑" panose="020B0503020204020204" charset="-122"/>
                <a:ea typeface="微软雅黑" panose="020B0503020204020204" charset="-122"/>
                <a:cs typeface="微软雅黑" panose="020B0503020204020204" charset="-122"/>
              </a:rPr>
              <a:t>                 </a:t>
            </a:r>
            <a:endParaRPr lang="zh-CN" altLang="en-US" sz="2800" dirty="0">
              <a:latin typeface="微软雅黑" panose="020B0503020204020204" charset="-122"/>
              <a:ea typeface="微软雅黑" panose="020B0503020204020204" charset="-122"/>
              <a:cs typeface="微软雅黑" panose="020B0503020204020204" charset="-122"/>
            </a:endParaRPr>
          </a:p>
        </p:txBody>
      </p:sp>
      <p:sp>
        <p:nvSpPr>
          <p:cNvPr id="5" name="Text Box 4"/>
          <p:cNvSpPr txBox="1"/>
          <p:nvPr/>
        </p:nvSpPr>
        <p:spPr>
          <a:xfrm>
            <a:off x="2279650" y="3736975"/>
            <a:ext cx="1152525" cy="521970"/>
          </a:xfrm>
          <a:prstGeom prst="rect">
            <a:avLst/>
          </a:prstGeom>
          <a:noFill/>
          <a:ln w="9525">
            <a:noFill/>
          </a:ln>
        </p:spPr>
        <p:txBody>
          <a:bodyPr anchor="t" anchorCtr="0">
            <a:spAutoFit/>
          </a:bodyPr>
          <a:lstStyle/>
          <a:p>
            <a:pPr>
              <a:spcBef>
                <a:spcPct val="50000"/>
              </a:spcBef>
              <a:buFont typeface="Arial" panose="020B0604020202020204" pitchFamily="34" charset="0"/>
            </a:pPr>
            <a:r>
              <a:rPr lang="zh-CN" altLang="en-US" sz="2800" dirty="0">
                <a:solidFill>
                  <a:srgbClr val="FF0000"/>
                </a:solidFill>
                <a:latin typeface="微软雅黑" panose="020B0503020204020204" charset="-122"/>
                <a:ea typeface="微软雅黑" panose="020B0503020204020204" charset="-122"/>
              </a:rPr>
              <a:t>SSS </a:t>
            </a:r>
          </a:p>
        </p:txBody>
      </p:sp>
      <p:sp>
        <p:nvSpPr>
          <p:cNvPr id="2" name="Text Box 5"/>
          <p:cNvSpPr txBox="1"/>
          <p:nvPr/>
        </p:nvSpPr>
        <p:spPr>
          <a:xfrm>
            <a:off x="4872038" y="3729038"/>
            <a:ext cx="1296987" cy="521970"/>
          </a:xfrm>
          <a:prstGeom prst="rect">
            <a:avLst/>
          </a:prstGeom>
          <a:noFill/>
          <a:ln w="9525">
            <a:noFill/>
          </a:ln>
        </p:spPr>
        <p:txBody>
          <a:bodyPr anchor="t" anchorCtr="0">
            <a:spAutoFit/>
          </a:bodyPr>
          <a:lstStyle/>
          <a:p>
            <a:pPr>
              <a:spcBef>
                <a:spcPct val="50000"/>
              </a:spcBef>
              <a:buFont typeface="Arial" panose="020B0604020202020204" pitchFamily="34" charset="0"/>
            </a:pPr>
            <a:r>
              <a:rPr lang="en-US" altLang="zh-CN" sz="2800" dirty="0">
                <a:solidFill>
                  <a:srgbClr val="FF0000"/>
                </a:solidFill>
                <a:latin typeface="微软雅黑" panose="020B0503020204020204" charset="-122"/>
                <a:ea typeface="微软雅黑" panose="020B0503020204020204" charset="-122"/>
              </a:rPr>
              <a:t>ASA</a:t>
            </a:r>
          </a:p>
        </p:txBody>
      </p:sp>
      <p:sp>
        <p:nvSpPr>
          <p:cNvPr id="7" name="Text Box 6"/>
          <p:cNvSpPr txBox="1"/>
          <p:nvPr/>
        </p:nvSpPr>
        <p:spPr>
          <a:xfrm>
            <a:off x="6311900" y="3714750"/>
            <a:ext cx="1223963" cy="521970"/>
          </a:xfrm>
          <a:prstGeom prst="rect">
            <a:avLst/>
          </a:prstGeom>
          <a:noFill/>
          <a:ln w="9525">
            <a:noFill/>
          </a:ln>
        </p:spPr>
        <p:txBody>
          <a:bodyPr anchor="t" anchorCtr="0">
            <a:spAutoFit/>
          </a:bodyPr>
          <a:lstStyle/>
          <a:p>
            <a:pPr>
              <a:spcBef>
                <a:spcPct val="50000"/>
              </a:spcBef>
              <a:buFont typeface="Arial" panose="020B0604020202020204" pitchFamily="34" charset="0"/>
            </a:pPr>
            <a:r>
              <a:rPr lang="en-US" altLang="zh-CN" sz="2800" dirty="0">
                <a:solidFill>
                  <a:srgbClr val="FF0000"/>
                </a:solidFill>
                <a:latin typeface="微软雅黑" panose="020B0503020204020204" charset="-122"/>
                <a:ea typeface="微软雅黑" panose="020B0503020204020204" charset="-122"/>
              </a:rPr>
              <a:t>AAS</a:t>
            </a:r>
          </a:p>
        </p:txBody>
      </p:sp>
      <p:sp>
        <p:nvSpPr>
          <p:cNvPr id="8" name="Text Box 7"/>
          <p:cNvSpPr txBox="1"/>
          <p:nvPr/>
        </p:nvSpPr>
        <p:spPr>
          <a:xfrm>
            <a:off x="3575050" y="3736975"/>
            <a:ext cx="1296988" cy="521970"/>
          </a:xfrm>
          <a:prstGeom prst="rect">
            <a:avLst/>
          </a:prstGeom>
          <a:noFill/>
          <a:ln w="9525">
            <a:noFill/>
          </a:ln>
        </p:spPr>
        <p:txBody>
          <a:bodyPr anchor="t" anchorCtr="0">
            <a:spAutoFit/>
          </a:bodyPr>
          <a:lstStyle/>
          <a:p>
            <a:pPr>
              <a:spcBef>
                <a:spcPct val="50000"/>
              </a:spcBef>
              <a:buFont typeface="Arial" panose="020B0604020202020204" pitchFamily="34" charset="0"/>
            </a:pPr>
            <a:r>
              <a:rPr lang="en-US" altLang="zh-CN" sz="2800" dirty="0">
                <a:solidFill>
                  <a:srgbClr val="FF0000"/>
                </a:solidFill>
                <a:latin typeface="微软雅黑" panose="020B0503020204020204" charset="-122"/>
                <a:ea typeface="微软雅黑" panose="020B0503020204020204" charset="-122"/>
                <a:cs typeface="Sitka Banner" panose="02000505000000020004" charset="0"/>
              </a:rPr>
              <a:t>SAS</a:t>
            </a:r>
          </a:p>
        </p:txBody>
      </p:sp>
      <p:sp>
        <p:nvSpPr>
          <p:cNvPr id="5128" name="Text Box 10"/>
          <p:cNvSpPr txBox="1"/>
          <p:nvPr/>
        </p:nvSpPr>
        <p:spPr>
          <a:xfrm>
            <a:off x="2063433" y="1668463"/>
            <a:ext cx="6197600" cy="521970"/>
          </a:xfrm>
          <a:prstGeom prst="rect">
            <a:avLst/>
          </a:prstGeom>
          <a:noFill/>
          <a:ln w="9525">
            <a:noFill/>
          </a:ln>
        </p:spPr>
        <p:txBody>
          <a:bodyPr anchor="t" anchorCtr="0">
            <a:spAutoFit/>
          </a:bodyPr>
          <a:lstStyle/>
          <a:p>
            <a:pPr>
              <a:buFont typeface="Arial" panose="020B0604020202020204" pitchFamily="34" charset="0"/>
            </a:pPr>
            <a:r>
              <a:rPr lang="zh-CN" altLang="en-US" sz="2800" b="1" dirty="0">
                <a:latin typeface="微软雅黑" panose="020B0503020204020204" charset="-122"/>
                <a:ea typeface="微软雅黑" panose="020B0503020204020204" charset="-122"/>
                <a:cs typeface="微软雅黑" panose="020B0503020204020204" charset="-122"/>
              </a:rPr>
              <a:t>1.</a:t>
            </a:r>
            <a:r>
              <a:rPr lang="zh-CN" altLang="en-US" sz="2800" dirty="0">
                <a:latin typeface="微软雅黑" panose="020B0503020204020204" charset="-122"/>
                <a:ea typeface="微软雅黑" panose="020B0503020204020204" charset="-122"/>
                <a:cs typeface="微软雅黑" panose="020B0503020204020204" charset="-122"/>
              </a:rPr>
              <a:t>全等三角形的性质：</a:t>
            </a:r>
          </a:p>
        </p:txBody>
      </p:sp>
      <p:sp>
        <p:nvSpPr>
          <p:cNvPr id="11" name="Text Box 11"/>
          <p:cNvSpPr txBox="1"/>
          <p:nvPr/>
        </p:nvSpPr>
        <p:spPr>
          <a:xfrm>
            <a:off x="2063750" y="2308225"/>
            <a:ext cx="5702300" cy="521970"/>
          </a:xfrm>
          <a:prstGeom prst="rect">
            <a:avLst/>
          </a:prstGeom>
          <a:noFill/>
          <a:ln w="9525">
            <a:noFill/>
          </a:ln>
        </p:spPr>
        <p:txBody>
          <a:bodyPr anchor="t" anchorCtr="0">
            <a:spAutoFit/>
          </a:bodyPr>
          <a:lstStyle/>
          <a:p>
            <a:pPr>
              <a:buFont typeface="Arial" panose="020B0604020202020204" pitchFamily="34" charset="0"/>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对应角相等，对应边相等</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a:t>
            </a:r>
          </a:p>
        </p:txBody>
      </p:sp>
      <p:grpSp>
        <p:nvGrpSpPr>
          <p:cNvPr id="6" name="组合 5"/>
          <p:cNvGrpSpPr/>
          <p:nvPr/>
        </p:nvGrpSpPr>
        <p:grpSpPr>
          <a:xfrm>
            <a:off x="499745" y="316865"/>
            <a:ext cx="2044700" cy="521970"/>
            <a:chOff x="752" y="350"/>
            <a:chExt cx="3220" cy="822"/>
          </a:xfrm>
        </p:grpSpPr>
        <p:sp>
          <p:nvSpPr>
            <p:cNvPr id="10"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知识回顾</a:t>
              </a:r>
            </a:p>
          </p:txBody>
        </p:sp>
        <p:grpSp>
          <p:nvGrpSpPr>
            <p:cNvPr id="3" name="组合 2"/>
            <p:cNvGrpSpPr/>
            <p:nvPr/>
          </p:nvGrpSpPr>
          <p:grpSpPr>
            <a:xfrm>
              <a:off x="752" y="540"/>
              <a:ext cx="692" cy="442"/>
              <a:chOff x="7703976" y="5138335"/>
              <a:chExt cx="1084013" cy="853067"/>
            </a:xfrm>
          </p:grpSpPr>
          <p:sp>
            <p:nvSpPr>
              <p:cNvPr id="12"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4"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9"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p:cTn id="12" dur="1000" fill="hold"/>
                                        <p:tgtEl>
                                          <p:spTgt spid="4099"/>
                                        </p:tgtEl>
                                        <p:attrNameLst>
                                          <p:attrName>ppt_w</p:attrName>
                                        </p:attrNameLst>
                                      </p:cBhvr>
                                      <p:tavLst>
                                        <p:tav tm="0">
                                          <p:val>
                                            <p:fltVal val="0"/>
                                          </p:val>
                                        </p:tav>
                                        <p:tav tm="100000">
                                          <p:val>
                                            <p:strVal val="#ppt_w"/>
                                          </p:val>
                                        </p:tav>
                                      </p:tavLst>
                                    </p:anim>
                                    <p:anim calcmode="lin" valueType="num">
                                      <p:cBhvr>
                                        <p:cTn id="13" dur="1000" fill="hold"/>
                                        <p:tgtEl>
                                          <p:spTgt spid="4099"/>
                                        </p:tgtEl>
                                        <p:attrNameLst>
                                          <p:attrName>ppt_h</p:attrName>
                                        </p:attrNameLst>
                                      </p:cBhvr>
                                      <p:tavLst>
                                        <p:tav tm="0">
                                          <p:val>
                                            <p:fltVal val="0"/>
                                          </p:val>
                                        </p:tav>
                                        <p:tav tm="100000">
                                          <p:val>
                                            <p:strVal val="#ppt_h"/>
                                          </p:val>
                                        </p:tav>
                                      </p:tavLst>
                                    </p:anim>
                                    <p:anim calcmode="lin" valueType="num">
                                      <p:cBhvr>
                                        <p:cTn id="14" dur="1000" fill="hold"/>
                                        <p:tgtEl>
                                          <p:spTgt spid="4099"/>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09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out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outHorizont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outHorizontal)">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outHorizontal)">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5" grpId="0"/>
      <p:bldP spid="2" grpId="0"/>
      <p:bldP spid="7" grpId="0"/>
      <p:bldP spid="8"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随堂演练</a:t>
              </a:r>
            </a:p>
          </p:txBody>
        </p:sp>
        <p:grpSp>
          <p:nvGrpSpPr>
            <p:cNvPr id="8" name="组合 7"/>
            <p:cNvGrpSpPr/>
            <p:nvPr/>
          </p:nvGrpSpPr>
          <p:grpSpPr>
            <a:xfrm>
              <a:off x="752" y="540"/>
              <a:ext cx="692" cy="442"/>
              <a:chOff x="7703976" y="5138335"/>
              <a:chExt cx="1084013" cy="853067"/>
            </a:xfrm>
          </p:grpSpPr>
          <p:sp>
            <p:nvSpPr>
              <p:cNvPr id="10"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1"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2"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6153" name="内容占位符 7"/>
          <p:cNvSpPr txBox="1">
            <a:spLocks noChangeArrowheads="1"/>
          </p:cNvSpPr>
          <p:nvPr/>
        </p:nvSpPr>
        <p:spPr bwMode="auto">
          <a:xfrm>
            <a:off x="607060" y="1082040"/>
            <a:ext cx="7633970" cy="3322955"/>
          </a:xfrm>
          <a:prstGeom prst="rect">
            <a:avLst/>
          </a:prstGeom>
          <a:noFill/>
          <a:ln w="9525">
            <a:noFill/>
            <a:miter lim="800000"/>
          </a:ln>
        </p:spPr>
        <p:txBody>
          <a:bodyPr wrap="square">
            <a:spAutoFit/>
          </a:bodyPr>
          <a:lstStyle/>
          <a:p>
            <a:pPr marR="0" defTabSz="457200">
              <a:lnSpc>
                <a:spcPct val="150000"/>
              </a:lnSpc>
              <a:buClrTx/>
              <a:buSzTx/>
              <a:buFontTx/>
              <a:defRPr/>
            </a:pP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1. </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下列说法不正确的是</a:t>
            </a: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　　</a:t>
            </a: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a:t>
            </a:r>
          </a:p>
          <a:p>
            <a:pPr marR="0" defTabSz="457200">
              <a:lnSpc>
                <a:spcPct val="150000"/>
              </a:lnSpc>
              <a:buClrTx/>
              <a:buSzTx/>
              <a:buFontTx/>
              <a:defRPr/>
            </a:pP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A</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．矩形是平行四边形</a:t>
            </a:r>
          </a:p>
          <a:p>
            <a:pPr marR="0" defTabSz="457200">
              <a:lnSpc>
                <a:spcPct val="150000"/>
              </a:lnSpc>
              <a:buClrTx/>
              <a:buSzTx/>
              <a:buFontTx/>
              <a:defRPr/>
            </a:pP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B</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．矩形不一定是平行四边形</a:t>
            </a:r>
          </a:p>
          <a:p>
            <a:pPr marR="0" defTabSz="457200">
              <a:lnSpc>
                <a:spcPct val="150000"/>
              </a:lnSpc>
              <a:buClrTx/>
              <a:buSzTx/>
              <a:buFontTx/>
              <a:defRPr/>
            </a:pP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C</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．有一个角是直角的平行四边形是矩形</a:t>
            </a:r>
          </a:p>
          <a:p>
            <a:pPr marR="0" defTabSz="457200">
              <a:lnSpc>
                <a:spcPct val="150000"/>
              </a:lnSpc>
              <a:buClrTx/>
              <a:buSzTx/>
              <a:buFontTx/>
              <a:defRPr/>
            </a:pPr>
            <a:r>
              <a:rPr kumimoji="0" lang="en-US" altLang="zh-CN" sz="2800" kern="1200" cap="none" spc="0" normalizeH="0" baseline="0" noProof="0">
                <a:latin typeface="Times New Roman" panose="02020603050405020304" pitchFamily="18" charset="0"/>
                <a:ea typeface="+mn-ea"/>
                <a:cs typeface="Times New Roman" panose="02020603050405020304" pitchFamily="18" charset="0"/>
              </a:rPr>
              <a:t>D</a:t>
            </a:r>
            <a:r>
              <a:rPr kumimoji="0" lang="zh-CN" altLang="en-US" sz="2800" kern="1200" cap="none" spc="0" normalizeH="0" baseline="0" noProof="0">
                <a:latin typeface="Times New Roman" panose="02020603050405020304" pitchFamily="18" charset="0"/>
                <a:ea typeface="+mn-ea"/>
                <a:cs typeface="Times New Roman" panose="02020603050405020304" pitchFamily="18" charset="0"/>
              </a:rPr>
              <a:t>．平行四边形具有的性质矩形都具有</a:t>
            </a:r>
          </a:p>
        </p:txBody>
      </p:sp>
      <p:sp>
        <p:nvSpPr>
          <p:cNvPr id="2" name="矩形 1"/>
          <p:cNvSpPr/>
          <p:nvPr/>
        </p:nvSpPr>
        <p:spPr>
          <a:xfrm>
            <a:off x="4531995" y="1295718"/>
            <a:ext cx="420370" cy="521970"/>
          </a:xfrm>
          <a:prstGeom prst="rect">
            <a:avLst/>
          </a:prstGeom>
          <a:noFill/>
          <a:ln w="9525">
            <a:noFill/>
          </a:ln>
        </p:spPr>
        <p:txBody>
          <a:bodyPr wrap="none">
            <a:spAutoFit/>
          </a:bodyPr>
          <a:lstStyle/>
          <a:p>
            <a:r>
              <a:rPr lang="en-US" altLang="zh-CN" sz="2800" b="1" i="1">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fade">
                                      <p:cBhvr>
                                        <p:cTn id="7" dur="1000"/>
                                        <p:tgtEl>
                                          <p:spTgt spid="6153"/>
                                        </p:tgtEl>
                                      </p:cBhvr>
                                    </p:animEffect>
                                    <p:anim calcmode="lin" valueType="num">
                                      <p:cBhvr>
                                        <p:cTn id="8" dur="1000" fill="hold"/>
                                        <p:tgtEl>
                                          <p:spTgt spid="6153"/>
                                        </p:tgtEl>
                                        <p:attrNameLst>
                                          <p:attrName>ppt_x</p:attrName>
                                        </p:attrNameLst>
                                      </p:cBhvr>
                                      <p:tavLst>
                                        <p:tav tm="0">
                                          <p:val>
                                            <p:strVal val="#ppt_x"/>
                                          </p:val>
                                        </p:tav>
                                        <p:tav tm="100000">
                                          <p:val>
                                            <p:strVal val="#ppt_x"/>
                                          </p:val>
                                        </p:tav>
                                      </p:tavLst>
                                    </p:anim>
                                    <p:anim calcmode="lin" valueType="num">
                                      <p:cBhvr>
                                        <p:cTn id="9" dur="1000" fill="hold"/>
                                        <p:tgtEl>
                                          <p:spTgt spid="615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框 1"/>
          <p:cNvSpPr txBox="1"/>
          <p:nvPr/>
        </p:nvSpPr>
        <p:spPr>
          <a:xfrm>
            <a:off x="1543050" y="744220"/>
            <a:ext cx="7524750" cy="5217160"/>
          </a:xfrm>
          <a:prstGeom prst="rect">
            <a:avLst/>
          </a:prstGeom>
          <a:noFill/>
          <a:ln w="9525">
            <a:noFill/>
          </a:ln>
        </p:spPr>
        <p:txBody>
          <a:bodyPr wrap="square" anchor="t" anchorCtr="0">
            <a:spAutoFit/>
          </a:bodyPr>
          <a:lstStyle/>
          <a:p>
            <a:pPr>
              <a:lnSpc>
                <a:spcPct val="170000"/>
              </a:lnSpc>
            </a:pP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下列条件：</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①两条直角边对应相等；</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②斜边和一锐角对应相等；</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③斜边和一直角边对应相等;</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④直角边和一锐角对应相等.</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以上能判定两直角三角形全等的个数有</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A.1个         B.2个</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C.3个          D.4个</a:t>
            </a:r>
          </a:p>
        </p:txBody>
      </p:sp>
      <p:sp>
        <p:nvSpPr>
          <p:cNvPr id="8" name="文本框 7"/>
          <p:cNvSpPr txBox="1"/>
          <p:nvPr/>
        </p:nvSpPr>
        <p:spPr>
          <a:xfrm>
            <a:off x="7917815" y="4603433"/>
            <a:ext cx="439420" cy="521970"/>
          </a:xfrm>
          <a:prstGeom prst="rect">
            <a:avLst/>
          </a:prstGeom>
          <a:noFill/>
          <a:ln w="9525">
            <a:noFill/>
          </a:ln>
        </p:spPr>
        <p:txBody>
          <a:bodyPr wrap="none" anchor="t" anchorCtr="0">
            <a:spAutoFit/>
          </a:bodyPr>
          <a:lstStyle/>
          <a:p>
            <a:r>
              <a:rPr lang="en-US" altLang="zh-CN" sz="2800" b="1">
                <a:solidFill>
                  <a:srgbClr val="FF0000"/>
                </a:solidFill>
                <a:latin typeface="Times New Roman" panose="02020603050405020304" pitchFamily="18" charset="0"/>
                <a:ea typeface="黑体" panose="02010609060101010101" pitchFamily="49" charset="-122"/>
              </a:rPr>
              <a:t>D</a:t>
            </a:r>
          </a:p>
        </p:txBody>
      </p:sp>
      <p:grpSp>
        <p:nvGrpSpPr>
          <p:cNvPr id="7" name="组合 6"/>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随堂演练</a:t>
              </a:r>
            </a:p>
          </p:txBody>
        </p:sp>
        <p:grpSp>
          <p:nvGrpSpPr>
            <p:cNvPr id="2" name="组合 1"/>
            <p:cNvGrpSpPr/>
            <p:nvPr/>
          </p:nvGrpSpPr>
          <p:grpSpPr>
            <a:xfrm>
              <a:off x="752" y="540"/>
              <a:ext cx="692" cy="442"/>
              <a:chOff x="7703976" y="5138335"/>
              <a:chExt cx="1084013" cy="853067"/>
            </a:xfrm>
          </p:grpSpPr>
          <p:sp>
            <p:nvSpPr>
              <p:cNvPr id="10"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1"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2"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100000">
                                          <p:val>
                                            <p:strVal val="#ppt_x"/>
                                          </p:val>
                                        </p:tav>
                                      </p:tavLst>
                                    </p:anim>
                                    <p:anim calcmode="lin" valueType="num">
                                      <p:cBhvr>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文本框 2"/>
          <p:cNvSpPr txBox="1"/>
          <p:nvPr/>
        </p:nvSpPr>
        <p:spPr>
          <a:xfrm>
            <a:off x="1344295" y="820103"/>
            <a:ext cx="8669338" cy="5217160"/>
          </a:xfrm>
          <a:prstGeom prst="rect">
            <a:avLst/>
          </a:prstGeom>
          <a:noFill/>
          <a:ln w="9525">
            <a:noFill/>
          </a:ln>
        </p:spPr>
        <p:txBody>
          <a:bodyPr wrap="square" anchor="t" anchorCtr="0">
            <a:spAutoFit/>
          </a:bodyPr>
          <a:lstStyle/>
          <a:p>
            <a:pPr indent="133350" defTabSz="0">
              <a:lnSpc>
                <a:spcPct val="170000"/>
              </a:lnSpc>
              <a:tabLst>
                <a:tab pos="114300" algn="l"/>
              </a:tabLst>
            </a:pP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如图，在</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△ABC</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中，</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AD⊥BC</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于点</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D</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CE⊥AB</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于点</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 E </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AD</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CE</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交于点</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H</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，已知</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EH</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EB</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3</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AE</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4</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 则</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 CH</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的长为</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endParaRPr lang="zh-CN" altLang="en-US" sz="2800">
              <a:latin typeface="微软雅黑" panose="020B0503020204020204" charset="-122"/>
              <a:ea typeface="微软雅黑" panose="020B0503020204020204" charset="-122"/>
              <a:cs typeface="微软雅黑" panose="020B0503020204020204" charset="-122"/>
            </a:endParaRPr>
          </a:p>
          <a:p>
            <a:pPr indent="133350" defTabSz="0" eaLnBrk="0" hangingPunct="0">
              <a:lnSpc>
                <a:spcPct val="170000"/>
              </a:lnSpc>
              <a:tabLst>
                <a:tab pos="114300" algn="l"/>
              </a:tabLst>
            </a:pP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A</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1           </a:t>
            </a:r>
          </a:p>
          <a:p>
            <a:pPr indent="133350" defTabSz="0" eaLnBrk="0" hangingPunct="0">
              <a:lnSpc>
                <a:spcPct val="170000"/>
              </a:lnSpc>
              <a:tabLst>
                <a:tab pos="114300" algn="l"/>
              </a:tabLst>
            </a:pP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B</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2            </a:t>
            </a:r>
          </a:p>
          <a:p>
            <a:pPr indent="133350" defTabSz="0" eaLnBrk="0" hangingPunct="0">
              <a:lnSpc>
                <a:spcPct val="170000"/>
              </a:lnSpc>
              <a:tabLst>
                <a:tab pos="114300" algn="l"/>
              </a:tabLst>
            </a:pP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C</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3              </a:t>
            </a:r>
          </a:p>
          <a:p>
            <a:pPr indent="133350" defTabSz="0" eaLnBrk="0" hangingPunct="0">
              <a:lnSpc>
                <a:spcPct val="170000"/>
              </a:lnSpc>
              <a:tabLst>
                <a:tab pos="114300" algn="l"/>
              </a:tabLst>
            </a:pP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D</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4</a:t>
            </a:r>
          </a:p>
        </p:txBody>
      </p:sp>
      <p:grpSp>
        <p:nvGrpSpPr>
          <p:cNvPr id="22530" name="组合 9"/>
          <p:cNvGrpSpPr/>
          <p:nvPr/>
        </p:nvGrpSpPr>
        <p:grpSpPr>
          <a:xfrm>
            <a:off x="7404100" y="2687638"/>
            <a:ext cx="2749550" cy="2846914"/>
            <a:chOff x="6609" y="2558"/>
            <a:chExt cx="5150" cy="5402"/>
          </a:xfrm>
        </p:grpSpPr>
        <p:cxnSp>
          <p:nvCxnSpPr>
            <p:cNvPr id="22531" name="直接连接符 4"/>
            <p:cNvCxnSpPr/>
            <p:nvPr/>
          </p:nvCxnSpPr>
          <p:spPr>
            <a:xfrm flipH="1" flipV="1">
              <a:off x="10035" y="3193"/>
              <a:ext cx="0" cy="3856"/>
            </a:xfrm>
            <a:prstGeom prst="line">
              <a:avLst/>
            </a:prstGeom>
            <a:ln w="31750" cap="flat" cmpd="sng">
              <a:solidFill>
                <a:srgbClr val="000000"/>
              </a:solidFill>
              <a:prstDash val="solid"/>
              <a:round/>
              <a:headEnd type="none" w="med" len="med"/>
              <a:tailEnd type="none" w="med" len="med"/>
            </a:ln>
          </p:spPr>
        </p:cxnSp>
        <p:cxnSp>
          <p:nvCxnSpPr>
            <p:cNvPr id="22532" name="直接连接符 5"/>
            <p:cNvCxnSpPr/>
            <p:nvPr/>
          </p:nvCxnSpPr>
          <p:spPr>
            <a:xfrm>
              <a:off x="7094" y="7003"/>
              <a:ext cx="4083" cy="0"/>
            </a:xfrm>
            <a:prstGeom prst="line">
              <a:avLst/>
            </a:prstGeom>
            <a:ln w="31750" cap="flat" cmpd="sng">
              <a:solidFill>
                <a:srgbClr val="000000"/>
              </a:solidFill>
              <a:prstDash val="solid"/>
              <a:round/>
              <a:headEnd type="none" w="med" len="med"/>
              <a:tailEnd type="none" w="med" len="med"/>
            </a:ln>
          </p:spPr>
        </p:cxnSp>
        <p:cxnSp>
          <p:nvCxnSpPr>
            <p:cNvPr id="22533" name="直接连接符 6"/>
            <p:cNvCxnSpPr/>
            <p:nvPr/>
          </p:nvCxnSpPr>
          <p:spPr>
            <a:xfrm flipH="1" flipV="1">
              <a:off x="9014" y="4606"/>
              <a:ext cx="2155" cy="2469"/>
            </a:xfrm>
            <a:prstGeom prst="line">
              <a:avLst/>
            </a:prstGeom>
            <a:ln w="31750" cap="flat" cmpd="sng">
              <a:solidFill>
                <a:srgbClr val="000000"/>
              </a:solidFill>
              <a:prstDash val="solid"/>
              <a:round/>
              <a:headEnd type="none" w="med" len="med"/>
              <a:tailEnd type="none" w="med" len="med"/>
            </a:ln>
          </p:spPr>
        </p:cxnSp>
        <p:cxnSp>
          <p:nvCxnSpPr>
            <p:cNvPr id="22534" name="直接连接符 8"/>
            <p:cNvCxnSpPr/>
            <p:nvPr/>
          </p:nvCxnSpPr>
          <p:spPr>
            <a:xfrm flipV="1">
              <a:off x="7094" y="3245"/>
              <a:ext cx="2941" cy="3758"/>
            </a:xfrm>
            <a:prstGeom prst="line">
              <a:avLst/>
            </a:prstGeom>
            <a:ln w="31750" cap="flat" cmpd="sng">
              <a:solidFill>
                <a:srgbClr val="000000"/>
              </a:solidFill>
              <a:prstDash val="solid"/>
              <a:round/>
              <a:headEnd type="none" w="med" len="med"/>
              <a:tailEnd type="none" w="med" len="med"/>
            </a:ln>
          </p:spPr>
        </p:cxnSp>
        <p:cxnSp>
          <p:nvCxnSpPr>
            <p:cNvPr id="22535" name="直接连接符 12"/>
            <p:cNvCxnSpPr/>
            <p:nvPr/>
          </p:nvCxnSpPr>
          <p:spPr>
            <a:xfrm flipH="1" flipV="1">
              <a:off x="10035" y="3219"/>
              <a:ext cx="1134" cy="3856"/>
            </a:xfrm>
            <a:prstGeom prst="line">
              <a:avLst/>
            </a:prstGeom>
            <a:ln w="31750" cap="flat" cmpd="sng">
              <a:solidFill>
                <a:srgbClr val="000000"/>
              </a:solidFill>
              <a:prstDash val="solid"/>
              <a:round/>
              <a:headEnd type="none" w="med" len="med"/>
              <a:tailEnd type="none" w="med" len="med"/>
            </a:ln>
          </p:spPr>
        </p:cxnSp>
        <p:sp>
          <p:nvSpPr>
            <p:cNvPr id="22536" name="矩形 13"/>
            <p:cNvSpPr/>
            <p:nvPr/>
          </p:nvSpPr>
          <p:spPr>
            <a:xfrm rot="2520000">
              <a:off x="8993" y="4484"/>
              <a:ext cx="227" cy="227"/>
            </a:xfrm>
            <a:prstGeom prst="rect">
              <a:avLst/>
            </a:prstGeom>
            <a:noFill/>
            <a:ln w="31750" cap="flat" cmpd="sng">
              <a:solidFill>
                <a:srgbClr val="000000"/>
              </a:solidFill>
              <a:prstDash val="solid"/>
              <a:round/>
              <a:headEnd type="none" w="med" len="med"/>
              <a:tailEnd type="none" w="med" len="med"/>
            </a:ln>
          </p:spPr>
          <p:txBody>
            <a:bodyPr anchor="ctr" anchorCtr="0"/>
            <a:lstStyle/>
            <a:p>
              <a:pPr algn="ctr"/>
              <a:endParaRPr lang="zh-CN" altLang="en-US" sz="2400" b="1">
                <a:latin typeface="Times New Roman" panose="02020603050405020304" pitchFamily="18" charset="0"/>
                <a:ea typeface="宋体" panose="02010600030101010101" pitchFamily="2" charset="-122"/>
              </a:endParaRPr>
            </a:p>
          </p:txBody>
        </p:sp>
        <p:sp>
          <p:nvSpPr>
            <p:cNvPr id="22537" name="矩形 14"/>
            <p:cNvSpPr/>
            <p:nvPr/>
          </p:nvSpPr>
          <p:spPr>
            <a:xfrm>
              <a:off x="9784" y="6744"/>
              <a:ext cx="227" cy="227"/>
            </a:xfrm>
            <a:prstGeom prst="rect">
              <a:avLst/>
            </a:prstGeom>
            <a:noFill/>
            <a:ln w="31750" cap="flat" cmpd="sng">
              <a:solidFill>
                <a:srgbClr val="000000"/>
              </a:solidFill>
              <a:prstDash val="solid"/>
              <a:round/>
              <a:headEnd type="none" w="med" len="med"/>
              <a:tailEnd type="none" w="med" len="med"/>
            </a:ln>
          </p:spPr>
          <p:txBody>
            <a:bodyPr anchor="ctr" anchorCtr="0"/>
            <a:lstStyle/>
            <a:p>
              <a:pPr algn="ctr"/>
              <a:endParaRPr lang="zh-CN" altLang="en-US" sz="2400" b="1">
                <a:latin typeface="Times New Roman" panose="02020603050405020304" pitchFamily="18" charset="0"/>
                <a:ea typeface="宋体" panose="02010600030101010101" pitchFamily="2" charset="-122"/>
              </a:endParaRPr>
            </a:p>
          </p:txBody>
        </p:sp>
        <p:sp>
          <p:nvSpPr>
            <p:cNvPr id="22538" name="Text Box 10"/>
            <p:cNvSpPr txBox="1"/>
            <p:nvPr/>
          </p:nvSpPr>
          <p:spPr>
            <a:xfrm>
              <a:off x="9692" y="2558"/>
              <a:ext cx="761"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A</a:t>
              </a:r>
            </a:p>
          </p:txBody>
        </p:sp>
        <p:sp>
          <p:nvSpPr>
            <p:cNvPr id="22539" name="Text Box 11"/>
            <p:cNvSpPr txBox="1"/>
            <p:nvPr/>
          </p:nvSpPr>
          <p:spPr>
            <a:xfrm>
              <a:off x="6609" y="7015"/>
              <a:ext cx="761"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B</a:t>
              </a:r>
            </a:p>
          </p:txBody>
        </p:sp>
        <p:sp>
          <p:nvSpPr>
            <p:cNvPr id="22540" name="Text Box 12"/>
            <p:cNvSpPr txBox="1"/>
            <p:nvPr/>
          </p:nvSpPr>
          <p:spPr>
            <a:xfrm>
              <a:off x="11106" y="7086"/>
              <a:ext cx="653"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C</a:t>
              </a:r>
            </a:p>
          </p:txBody>
        </p:sp>
        <p:sp>
          <p:nvSpPr>
            <p:cNvPr id="22541" name="Text Box 15"/>
            <p:cNvSpPr txBox="1"/>
            <p:nvPr/>
          </p:nvSpPr>
          <p:spPr>
            <a:xfrm>
              <a:off x="8438" y="3886"/>
              <a:ext cx="653"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E</a:t>
              </a:r>
            </a:p>
          </p:txBody>
        </p:sp>
        <p:sp>
          <p:nvSpPr>
            <p:cNvPr id="22542" name="Text Box 16"/>
            <p:cNvSpPr txBox="1"/>
            <p:nvPr/>
          </p:nvSpPr>
          <p:spPr>
            <a:xfrm>
              <a:off x="9643" y="7036"/>
              <a:ext cx="544"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D</a:t>
              </a:r>
            </a:p>
          </p:txBody>
        </p:sp>
        <p:sp>
          <p:nvSpPr>
            <p:cNvPr id="22543" name="Text Box 15"/>
            <p:cNvSpPr txBox="1"/>
            <p:nvPr/>
          </p:nvSpPr>
          <p:spPr>
            <a:xfrm>
              <a:off x="9323" y="5585"/>
              <a:ext cx="653" cy="874"/>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H</a:t>
              </a:r>
            </a:p>
          </p:txBody>
        </p:sp>
      </p:grpSp>
      <p:sp>
        <p:nvSpPr>
          <p:cNvPr id="10251" name="Text Box 11"/>
          <p:cNvSpPr txBox="1"/>
          <p:nvPr/>
        </p:nvSpPr>
        <p:spPr>
          <a:xfrm>
            <a:off x="3068320" y="2527935"/>
            <a:ext cx="990600" cy="521970"/>
          </a:xfrm>
          <a:prstGeom prst="rect">
            <a:avLst/>
          </a:prstGeom>
          <a:noFill/>
          <a:ln w="9525">
            <a:noFill/>
          </a:ln>
        </p:spPr>
        <p:txBody>
          <a:bodyPr anchor="t" anchorCtr="0">
            <a:spAutoFit/>
          </a:bodyPr>
          <a:lstStyle/>
          <a:p>
            <a:pPr algn="ctr"/>
            <a:r>
              <a:rPr lang="en-US" altLang="zh-CN" sz="2800" b="1">
                <a:solidFill>
                  <a:srgbClr val="FF0000"/>
                </a:solidFill>
                <a:latin typeface="Times New Roman" panose="02020603050405020304" pitchFamily="18" charset="0"/>
                <a:ea typeface="黑体" panose="02010609060101010101" pitchFamily="49" charset="-122"/>
                <a:sym typeface="宋体" panose="02010600030101010101" pitchFamily="2" charset="-122"/>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51"/>
                                        </p:tgtEl>
                                        <p:attrNameLst>
                                          <p:attrName>style.visibility</p:attrName>
                                        </p:attrNameLst>
                                      </p:cBhvr>
                                      <p:to>
                                        <p:strVal val="visible"/>
                                      </p:to>
                                    </p:set>
                                    <p:animEffect transition="in" filter="dissolve">
                                      <p:cBhvr>
                                        <p:cTn id="7"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p:nvPr/>
        </p:nvSpPr>
        <p:spPr>
          <a:xfrm>
            <a:off x="1724978" y="672148"/>
            <a:ext cx="8472805" cy="1383665"/>
          </a:xfrm>
          <a:prstGeom prst="rect">
            <a:avLst/>
          </a:prstGeom>
          <a:noFill/>
          <a:ln w="9525">
            <a:noFill/>
          </a:ln>
        </p:spPr>
        <p:txBody>
          <a:bodyPr wrap="none" anchor="t" anchorCtr="0">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3.</a:t>
            </a:r>
            <a:r>
              <a:rPr lang="zh-CN" altLang="en-US" sz="2800">
                <a:latin typeface="微软雅黑" panose="020B0503020204020204" charset="-122"/>
                <a:ea typeface="微软雅黑" panose="020B0503020204020204" charset="-122"/>
                <a:cs typeface="微软雅黑" panose="020B0503020204020204" charset="-122"/>
              </a:rPr>
              <a:t>如图，∠</a:t>
            </a:r>
            <a:r>
              <a:rPr lang="en-US" altLang="zh-CN" sz="2800">
                <a:latin typeface="微软雅黑" panose="020B0503020204020204" charset="-122"/>
                <a:ea typeface="微软雅黑" panose="020B0503020204020204" charset="-122"/>
                <a:cs typeface="微软雅黑" panose="020B0503020204020204" charset="-122"/>
              </a:rPr>
              <a:t>B=∠D=90°</a:t>
            </a:r>
            <a:r>
              <a:rPr lang="zh-CN" altLang="en-US" sz="2800">
                <a:latin typeface="微软雅黑" panose="020B0503020204020204" charset="-122"/>
                <a:ea typeface="微软雅黑" panose="020B0503020204020204" charset="-122"/>
                <a:cs typeface="微软雅黑" panose="020B0503020204020204" charset="-122"/>
              </a:rPr>
              <a:t>，要证明△</a:t>
            </a:r>
            <a:r>
              <a:rPr lang="en-US" altLang="zh-CN" sz="2800">
                <a:latin typeface="微软雅黑" panose="020B0503020204020204" charset="-122"/>
                <a:ea typeface="微软雅黑" panose="020B0503020204020204" charset="-122"/>
                <a:cs typeface="微软雅黑" panose="020B0503020204020204" charset="-122"/>
              </a:rPr>
              <a:t>ABC </a:t>
            </a:r>
            <a:r>
              <a:rPr lang="zh-CN" altLang="en-US" sz="2800">
                <a:latin typeface="微软雅黑" panose="020B0503020204020204" charset="-122"/>
                <a:ea typeface="微软雅黑" panose="020B0503020204020204" charset="-122"/>
                <a:cs typeface="微软雅黑" panose="020B0503020204020204" charset="-122"/>
              </a:rPr>
              <a:t>与△</a:t>
            </a:r>
            <a:r>
              <a:rPr lang="en-US" altLang="zh-CN" sz="2800">
                <a:latin typeface="微软雅黑" panose="020B0503020204020204" charset="-122"/>
                <a:ea typeface="微软雅黑" panose="020B0503020204020204" charset="-122"/>
                <a:cs typeface="微软雅黑" panose="020B0503020204020204" charset="-122"/>
              </a:rPr>
              <a:t>ADC</a:t>
            </a:r>
            <a:r>
              <a:rPr lang="zh-CN" altLang="en-US" sz="2800">
                <a:latin typeface="微软雅黑" panose="020B0503020204020204" charset="-122"/>
                <a:ea typeface="微软雅黑" panose="020B0503020204020204" charset="-122"/>
                <a:cs typeface="微软雅黑" panose="020B0503020204020204" charset="-122"/>
              </a:rPr>
              <a:t>全等，</a:t>
            </a: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还需要补充的条件是</a:t>
            </a:r>
            <a:r>
              <a:rPr lang="zh-CN" altLang="en-US" sz="2800" u="sng">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（写出一个即可）</a:t>
            </a:r>
            <a:r>
              <a:rPr lang="en-US" altLang="zh-CN" sz="2800">
                <a:latin typeface="微软雅黑" panose="020B0503020204020204" charset="-122"/>
                <a:ea typeface="微软雅黑" panose="020B0503020204020204" charset="-122"/>
                <a:cs typeface="微软雅黑" panose="020B0503020204020204" charset="-122"/>
                <a:sym typeface="Arial" panose="020B0604020202020204" pitchFamily="34" charset="0"/>
              </a:rPr>
              <a:t>.</a:t>
            </a:r>
          </a:p>
        </p:txBody>
      </p:sp>
      <p:sp>
        <p:nvSpPr>
          <p:cNvPr id="6" name="Text Box 6"/>
          <p:cNvSpPr txBox="1"/>
          <p:nvPr/>
        </p:nvSpPr>
        <p:spPr>
          <a:xfrm>
            <a:off x="4900613" y="3140075"/>
            <a:ext cx="5435600" cy="1014730"/>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答案：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AB=AD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或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BC=DC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或 </a:t>
            </a:r>
          </a:p>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BAC=∠DAC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或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ACB=∠ACD.</a:t>
            </a:r>
          </a:p>
        </p:txBody>
      </p:sp>
      <p:grpSp>
        <p:nvGrpSpPr>
          <p:cNvPr id="2" name="组合 9"/>
          <p:cNvGrpSpPr/>
          <p:nvPr/>
        </p:nvGrpSpPr>
        <p:grpSpPr>
          <a:xfrm>
            <a:off x="2259013" y="5238750"/>
            <a:ext cx="7939087" cy="1079500"/>
            <a:chOff x="521382" y="5229225"/>
            <a:chExt cx="7939050" cy="1079500"/>
          </a:xfrm>
        </p:grpSpPr>
        <p:sp>
          <p:nvSpPr>
            <p:cNvPr id="11" name="矩形 10"/>
            <p:cNvSpPr>
              <a:spLocks noChangeArrowheads="1"/>
            </p:cNvSpPr>
            <p:nvPr/>
          </p:nvSpPr>
          <p:spPr bwMode="auto">
            <a:xfrm>
              <a:off x="540432" y="5229225"/>
              <a:ext cx="7920000" cy="1079500"/>
            </a:xfrm>
            <a:prstGeom prst="rect">
              <a:avLst/>
            </a:prstGeom>
            <a:solidFill>
              <a:schemeClr val="accent1"/>
            </a:solidFill>
            <a:ln w="25400">
              <a:solidFill>
                <a:srgbClr val="CC0066"/>
              </a:solidFill>
              <a:prstDash val="sysDash"/>
              <a:round/>
            </a:ln>
          </p:spPr>
          <p:txBody>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en-US"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一定要注意直角三角形不是只能用</a:t>
              </a:r>
              <a:r>
                <a:rPr kumimoji="0" lang="en-US"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HL</a:t>
              </a:r>
              <a:r>
                <a:rPr kumimoji="0" lang="zh-CN" altLang="en-US"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证明全等，但</a:t>
              </a:r>
              <a:r>
                <a:rPr kumimoji="0" lang="en-US"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HL</a:t>
              </a:r>
              <a:r>
                <a:rPr kumimoji="0" lang="zh-CN" altLang="en-US"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只能用于证明直角三角形的全等</a:t>
              </a:r>
              <a:r>
                <a:rPr kumimoji="0" lang="en-US"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endParaRPr kumimoji="0" lang="en-US" altLang="zh-CN" sz="2400" b="1"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cs typeface="微软雅黑" panose="020B0503020204020204" charset="-122"/>
              </a:endParaRPr>
            </a:p>
          </p:txBody>
        </p:sp>
        <p:grpSp>
          <p:nvGrpSpPr>
            <p:cNvPr id="23557" name="组合 38"/>
            <p:cNvGrpSpPr/>
            <p:nvPr/>
          </p:nvGrpSpPr>
          <p:grpSpPr>
            <a:xfrm>
              <a:off x="521382" y="5258250"/>
              <a:ext cx="909017" cy="649287"/>
              <a:chOff x="579589" y="5302447"/>
              <a:chExt cx="907881" cy="648072"/>
            </a:xfrm>
          </p:grpSpPr>
          <p:sp>
            <p:nvSpPr>
              <p:cNvPr id="23558" name="椭圆 33"/>
              <p:cNvSpPr/>
              <p:nvPr/>
            </p:nvSpPr>
            <p:spPr>
              <a:xfrm>
                <a:off x="611560" y="5302447"/>
                <a:ext cx="648072" cy="648072"/>
              </a:xfrm>
              <a:prstGeom prst="ellipse">
                <a:avLst/>
              </a:prstGeom>
              <a:solidFill>
                <a:srgbClr val="EB2A03"/>
              </a:solidFill>
              <a:ln w="9525">
                <a:noFill/>
              </a:ln>
            </p:spPr>
            <p:txBody>
              <a:bodyPr anchor="t" anchorCtr="0"/>
              <a:lstStyle/>
              <a:p>
                <a:endParaRPr lang="zh-CN" altLang="en-US" sz="2400">
                  <a:latin typeface="微软雅黑" panose="020B0503020204020204" charset="-122"/>
                  <a:ea typeface="微软雅黑" panose="020B0503020204020204" charset="-122"/>
                </a:endParaRPr>
              </a:p>
            </p:txBody>
          </p:sp>
          <p:sp>
            <p:nvSpPr>
              <p:cNvPr id="23559" name="TextBox 37"/>
              <p:cNvSpPr txBox="1"/>
              <p:nvPr/>
            </p:nvSpPr>
            <p:spPr>
              <a:xfrm>
                <a:off x="579589" y="5373216"/>
                <a:ext cx="907881" cy="459514"/>
              </a:xfrm>
              <a:prstGeom prst="rect">
                <a:avLst/>
              </a:prstGeom>
              <a:noFill/>
              <a:ln w="9525">
                <a:noFill/>
              </a:ln>
            </p:spPr>
            <p:txBody>
              <a:bodyPr wrap="none" anchor="t" anchorCtr="0">
                <a:spAutoFit/>
              </a:bodyPr>
              <a:lstStyle/>
              <a:p>
                <a:r>
                  <a:rPr lang="zh-CN" altLang="en-US" sz="2400" b="1">
                    <a:solidFill>
                      <a:srgbClr val="002060"/>
                    </a:solidFill>
                    <a:latin typeface="微软雅黑" panose="020B0503020204020204" charset="-122"/>
                    <a:ea typeface="微软雅黑" panose="020B0503020204020204" charset="-122"/>
                  </a:rPr>
                  <a:t>注意</a:t>
                </a:r>
              </a:p>
            </p:txBody>
          </p:sp>
        </p:grpSp>
      </p:grpSp>
      <p:sp>
        <p:nvSpPr>
          <p:cNvPr id="23560" name="TextBox 17"/>
          <p:cNvSpPr txBox="1"/>
          <p:nvPr/>
        </p:nvSpPr>
        <p:spPr>
          <a:xfrm>
            <a:off x="3143250" y="4538663"/>
            <a:ext cx="386080" cy="460375"/>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C</a:t>
            </a:r>
            <a:endParaRPr lang="zh-CN" altLang="en-US" sz="2400" b="1" i="1">
              <a:latin typeface="Times New Roman" panose="02020603050405020304" pitchFamily="18" charset="0"/>
              <a:ea typeface="Times New Roman" panose="02020603050405020304" pitchFamily="18" charset="0"/>
            </a:endParaRPr>
          </a:p>
        </p:txBody>
      </p:sp>
      <p:grpSp>
        <p:nvGrpSpPr>
          <p:cNvPr id="23561" name="组合 35"/>
          <p:cNvGrpSpPr/>
          <p:nvPr/>
        </p:nvGrpSpPr>
        <p:grpSpPr>
          <a:xfrm>
            <a:off x="1928813" y="1844675"/>
            <a:ext cx="2794430" cy="2754313"/>
            <a:chOff x="405586" y="1844824"/>
            <a:chExt cx="2793931" cy="2754334"/>
          </a:xfrm>
        </p:grpSpPr>
        <p:grpSp>
          <p:nvGrpSpPr>
            <p:cNvPr id="23562" name="组合 32"/>
            <p:cNvGrpSpPr/>
            <p:nvPr/>
          </p:nvGrpSpPr>
          <p:grpSpPr>
            <a:xfrm>
              <a:off x="405586" y="1844824"/>
              <a:ext cx="2793931" cy="2754334"/>
              <a:chOff x="405586" y="1844824"/>
              <a:chExt cx="2793931" cy="2754334"/>
            </a:xfrm>
          </p:grpSpPr>
          <p:sp>
            <p:nvSpPr>
              <p:cNvPr id="23563" name="TextBox 14"/>
              <p:cNvSpPr txBox="1"/>
              <p:nvPr/>
            </p:nvSpPr>
            <p:spPr>
              <a:xfrm>
                <a:off x="1633062" y="1844824"/>
                <a:ext cx="386011" cy="460379"/>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A</a:t>
                </a:r>
                <a:endParaRPr lang="zh-CN" altLang="en-US" sz="2400" b="1" i="1">
                  <a:latin typeface="Times New Roman" panose="02020603050405020304" pitchFamily="18" charset="0"/>
                  <a:ea typeface="Times New Roman" panose="02020603050405020304" pitchFamily="18" charset="0"/>
                </a:endParaRPr>
              </a:p>
            </p:txBody>
          </p:sp>
          <p:sp>
            <p:nvSpPr>
              <p:cNvPr id="23564" name="TextBox 16"/>
              <p:cNvSpPr txBox="1"/>
              <p:nvPr/>
            </p:nvSpPr>
            <p:spPr>
              <a:xfrm>
                <a:off x="405586" y="2679303"/>
                <a:ext cx="386011" cy="460379"/>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B</a:t>
                </a:r>
                <a:endParaRPr lang="zh-CN" altLang="en-US" sz="2400" b="1" i="1">
                  <a:latin typeface="Times New Roman" panose="02020603050405020304" pitchFamily="18" charset="0"/>
                  <a:ea typeface="Times New Roman" panose="02020603050405020304" pitchFamily="18" charset="0"/>
                </a:endParaRPr>
              </a:p>
            </p:txBody>
          </p:sp>
          <p:sp>
            <p:nvSpPr>
              <p:cNvPr id="23565" name="TextBox 18"/>
              <p:cNvSpPr txBox="1"/>
              <p:nvPr/>
            </p:nvSpPr>
            <p:spPr>
              <a:xfrm>
                <a:off x="2796364" y="2550363"/>
                <a:ext cx="403153" cy="460379"/>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D</a:t>
                </a:r>
                <a:endParaRPr lang="zh-CN" altLang="en-US" sz="2400" b="1" i="1">
                  <a:latin typeface="Times New Roman" panose="02020603050405020304" pitchFamily="18" charset="0"/>
                  <a:ea typeface="Times New Roman" panose="02020603050405020304" pitchFamily="18" charset="0"/>
                </a:endParaRPr>
              </a:p>
            </p:txBody>
          </p:sp>
          <p:cxnSp>
            <p:nvCxnSpPr>
              <p:cNvPr id="23566" name="直接连接符 20"/>
              <p:cNvCxnSpPr>
                <a:stCxn id="23563" idx="2"/>
              </p:cNvCxnSpPr>
              <p:nvPr/>
            </p:nvCxnSpPr>
            <p:spPr>
              <a:xfrm flipH="1">
                <a:off x="1824903" y="2305219"/>
                <a:ext cx="1108" cy="31196"/>
              </a:xfrm>
              <a:prstGeom prst="line">
                <a:avLst/>
              </a:prstGeom>
              <a:ln w="9525" cap="flat" cmpd="sng">
                <a:solidFill>
                  <a:schemeClr val="tx1"/>
                </a:solidFill>
                <a:prstDash val="solid"/>
                <a:round/>
                <a:headEnd type="none" w="med" len="med"/>
                <a:tailEnd type="none" w="med" len="med"/>
              </a:ln>
            </p:spPr>
          </p:cxnSp>
          <p:cxnSp>
            <p:nvCxnSpPr>
              <p:cNvPr id="23567" name="直接连接符 23"/>
              <p:cNvCxnSpPr>
                <a:stCxn id="23563" idx="2"/>
              </p:cNvCxnSpPr>
              <p:nvPr/>
            </p:nvCxnSpPr>
            <p:spPr>
              <a:xfrm flipH="1">
                <a:off x="1812574" y="2305219"/>
                <a:ext cx="13390" cy="2231659"/>
              </a:xfrm>
              <a:prstGeom prst="line">
                <a:avLst/>
              </a:prstGeom>
              <a:ln w="25400" cap="flat" cmpd="sng">
                <a:solidFill>
                  <a:schemeClr val="tx1"/>
                </a:solidFill>
                <a:prstDash val="solid"/>
                <a:round/>
                <a:headEnd type="none" w="med" len="med"/>
                <a:tailEnd type="none" w="med" len="med"/>
              </a:ln>
            </p:spPr>
          </p:cxnSp>
          <p:grpSp>
            <p:nvGrpSpPr>
              <p:cNvPr id="23568" name="组合 30"/>
              <p:cNvGrpSpPr/>
              <p:nvPr/>
            </p:nvGrpSpPr>
            <p:grpSpPr>
              <a:xfrm>
                <a:off x="755576" y="2276872"/>
                <a:ext cx="2032000" cy="2322286"/>
                <a:chOff x="755576" y="2276872"/>
                <a:chExt cx="2032000" cy="2322286"/>
              </a:xfrm>
            </p:grpSpPr>
            <p:sp>
              <p:nvSpPr>
                <p:cNvPr id="23569" name="任意多边形 13"/>
                <p:cNvSpPr/>
                <p:nvPr/>
              </p:nvSpPr>
              <p:spPr>
                <a:xfrm>
                  <a:off x="755576" y="2276872"/>
                  <a:ext cx="2032000" cy="2322286"/>
                </a:xfrm>
                <a:custGeom>
                  <a:avLst/>
                  <a:gdLst/>
                  <a:ahLst/>
                  <a:cxnLst>
                    <a:cxn ang="0">
                      <a:pos x="1030514" y="0"/>
                    </a:cxn>
                    <a:cxn ang="0">
                      <a:pos x="0" y="609600"/>
                    </a:cxn>
                    <a:cxn ang="0">
                      <a:pos x="1030514" y="2322286"/>
                    </a:cxn>
                    <a:cxn ang="0">
                      <a:pos x="2032000" y="522514"/>
                    </a:cxn>
                    <a:cxn ang="0">
                      <a:pos x="1030514" y="0"/>
                    </a:cxn>
                  </a:cxnLst>
                  <a:rect l="l" t="t" r="r" b="b"/>
                  <a:pathLst>
                    <a:path w="2032000" h="2322286">
                      <a:moveTo>
                        <a:pt x="1030514" y="0"/>
                      </a:moveTo>
                      <a:lnTo>
                        <a:pt x="0" y="609600"/>
                      </a:lnTo>
                      <a:lnTo>
                        <a:pt x="1030514" y="2322286"/>
                      </a:lnTo>
                      <a:lnTo>
                        <a:pt x="2032000" y="522514"/>
                      </a:lnTo>
                      <a:lnTo>
                        <a:pt x="1030514" y="0"/>
                      </a:lnTo>
                      <a:close/>
                    </a:path>
                  </a:pathLst>
                </a:custGeom>
                <a:noFill/>
                <a:ln w="25400" cap="flat" cmpd="sng">
                  <a:solidFill>
                    <a:schemeClr val="tx1"/>
                  </a:solidFill>
                  <a:prstDash val="solid"/>
                  <a:round/>
                  <a:headEnd type="none" w="med" len="med"/>
                  <a:tailEnd type="none" w="med" len="med"/>
                </a:ln>
              </p:spPr>
              <p:txBody>
                <a:bodyPr/>
                <a:lstStyle/>
                <a:p>
                  <a:endParaRPr lang="zh-CN" altLang="en-US"/>
                </a:p>
              </p:txBody>
            </p:sp>
            <p:sp>
              <p:nvSpPr>
                <p:cNvPr id="23570" name="矩形 27"/>
                <p:cNvSpPr/>
                <p:nvPr/>
              </p:nvSpPr>
              <p:spPr>
                <a:xfrm rot="3462144">
                  <a:off x="789205" y="2836087"/>
                  <a:ext cx="198685" cy="186048"/>
                </a:xfrm>
                <a:prstGeom prst="rect">
                  <a:avLst/>
                </a:prstGeom>
                <a:solidFill>
                  <a:schemeClr val="accent1"/>
                </a:solidFill>
                <a:ln w="25400" cap="flat" cmpd="sng">
                  <a:solidFill>
                    <a:schemeClr val="tx1"/>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3571" name="矩形 29"/>
                <p:cNvSpPr/>
                <p:nvPr/>
              </p:nvSpPr>
              <p:spPr>
                <a:xfrm rot="-3521029">
                  <a:off x="2601332" y="2740789"/>
                  <a:ext cx="153925" cy="193194"/>
                </a:xfrm>
                <a:prstGeom prst="rect">
                  <a:avLst/>
                </a:prstGeom>
                <a:solidFill>
                  <a:schemeClr val="accent1"/>
                </a:solidFill>
                <a:ln w="25400" cap="flat" cmpd="sng">
                  <a:solidFill>
                    <a:schemeClr val="tx1"/>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cxnSp>
          <p:nvCxnSpPr>
            <p:cNvPr id="23572" name="直接连接符 34"/>
            <p:cNvCxnSpPr>
              <a:stCxn id="23569" idx="0"/>
              <a:endCxn id="23569" idx="2"/>
            </p:cNvCxnSpPr>
            <p:nvPr/>
          </p:nvCxnSpPr>
          <p:spPr>
            <a:xfrm flipH="1">
              <a:off x="1786090" y="2276872"/>
              <a:ext cx="0" cy="2322286"/>
            </a:xfrm>
            <a:prstGeom prst="line">
              <a:avLst/>
            </a:prstGeom>
            <a:ln w="25400" cap="flat" cmpd="sng">
              <a:solidFill>
                <a:schemeClr val="tx1"/>
              </a:solidFill>
              <a:prstDash val="solid"/>
              <a:round/>
              <a:headEnd type="none" w="med" len="med"/>
              <a:tailEnd type="non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p:nvPr/>
        </p:nvSpPr>
        <p:spPr>
          <a:xfrm>
            <a:off x="1640840" y="489903"/>
            <a:ext cx="7993063" cy="1383665"/>
          </a:xfrm>
          <a:prstGeom prst="rect">
            <a:avLst/>
          </a:prstGeom>
          <a:noFill/>
          <a:ln w="9525">
            <a:noFill/>
          </a:ln>
        </p:spPr>
        <p:txBody>
          <a:bodyPr anchor="t" anchorCtr="0">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4.</a:t>
            </a:r>
            <a:r>
              <a:rPr lang="zh-CN" altLang="en-US" sz="2800">
                <a:latin typeface="微软雅黑" panose="020B0503020204020204" charset="-122"/>
                <a:ea typeface="微软雅黑" panose="020B0503020204020204" charset="-122"/>
                <a:cs typeface="微软雅黑" panose="020B0503020204020204" charset="-122"/>
              </a:rPr>
              <a:t>如图 在△</a:t>
            </a:r>
            <a:r>
              <a:rPr lang="en-US" altLang="zh-CN" sz="2800">
                <a:latin typeface="微软雅黑" panose="020B0503020204020204" charset="-122"/>
                <a:ea typeface="微软雅黑" panose="020B0503020204020204" charset="-122"/>
                <a:cs typeface="微软雅黑" panose="020B0503020204020204" charset="-122"/>
              </a:rPr>
              <a:t>ABC</a:t>
            </a:r>
            <a:r>
              <a:rPr lang="zh-CN" altLang="en-US" sz="2800">
                <a:latin typeface="微软雅黑" panose="020B0503020204020204" charset="-122"/>
                <a:ea typeface="微软雅黑" panose="020B0503020204020204" charset="-122"/>
                <a:cs typeface="微软雅黑" panose="020B0503020204020204" charset="-122"/>
              </a:rPr>
              <a:t>中，已知</a:t>
            </a:r>
            <a:r>
              <a:rPr lang="en-US" altLang="zh-CN" sz="2800">
                <a:latin typeface="微软雅黑" panose="020B0503020204020204" charset="-122"/>
                <a:ea typeface="微软雅黑" panose="020B0503020204020204" charset="-122"/>
                <a:cs typeface="微软雅黑" panose="020B0503020204020204" charset="-122"/>
              </a:rPr>
              <a:t>BD⊥AC</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CE ⊥AB</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BD=CE.</a:t>
            </a:r>
            <a:r>
              <a:rPr lang="zh-CN" altLang="en-US" sz="2800">
                <a:latin typeface="微软雅黑" panose="020B0503020204020204" charset="-122"/>
                <a:ea typeface="微软雅黑" panose="020B0503020204020204" charset="-122"/>
                <a:cs typeface="微软雅黑" panose="020B0503020204020204" charset="-122"/>
              </a:rPr>
              <a:t>求证：△</a:t>
            </a:r>
            <a:r>
              <a:rPr lang="en-US" altLang="zh-CN" sz="2800">
                <a:latin typeface="微软雅黑" panose="020B0503020204020204" charset="-122"/>
                <a:ea typeface="微软雅黑" panose="020B0503020204020204" charset="-122"/>
                <a:cs typeface="微软雅黑" panose="020B0503020204020204" charset="-122"/>
              </a:rPr>
              <a:t>EBC≌△DCB.</a:t>
            </a:r>
          </a:p>
        </p:txBody>
      </p:sp>
      <p:sp>
        <p:nvSpPr>
          <p:cNvPr id="24578" name="Line 19"/>
          <p:cNvSpPr/>
          <p:nvPr/>
        </p:nvSpPr>
        <p:spPr>
          <a:xfrm flipH="1">
            <a:off x="5016500" y="5876925"/>
            <a:ext cx="0" cy="0"/>
          </a:xfrm>
          <a:prstGeom prst="line">
            <a:avLst/>
          </a:prstGeom>
          <a:ln w="9525" cap="flat" cmpd="sng">
            <a:solidFill>
              <a:schemeClr val="tx1"/>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nvGrpSpPr>
          <p:cNvPr id="24579" name="组合 22"/>
          <p:cNvGrpSpPr/>
          <p:nvPr/>
        </p:nvGrpSpPr>
        <p:grpSpPr>
          <a:xfrm>
            <a:off x="6813550" y="1196975"/>
            <a:ext cx="3890963" cy="3767548"/>
            <a:chOff x="4716016" y="1196752"/>
            <a:chExt cx="3890361" cy="3768495"/>
          </a:xfrm>
        </p:grpSpPr>
        <p:grpSp>
          <p:nvGrpSpPr>
            <p:cNvPr id="24580" name="Group 3"/>
            <p:cNvGrpSpPr/>
            <p:nvPr/>
          </p:nvGrpSpPr>
          <p:grpSpPr>
            <a:xfrm>
              <a:off x="4716016" y="1196752"/>
              <a:ext cx="3890361" cy="3768495"/>
              <a:chOff x="3946" y="2088"/>
              <a:chExt cx="1774" cy="1886"/>
            </a:xfrm>
          </p:grpSpPr>
          <p:grpSp>
            <p:nvGrpSpPr>
              <p:cNvPr id="24581" name="Group 5"/>
              <p:cNvGrpSpPr/>
              <p:nvPr/>
            </p:nvGrpSpPr>
            <p:grpSpPr>
              <a:xfrm>
                <a:off x="3946" y="2088"/>
                <a:ext cx="1774" cy="1886"/>
                <a:chOff x="3466" y="1416"/>
                <a:chExt cx="1774" cy="1886"/>
              </a:xfrm>
            </p:grpSpPr>
            <p:grpSp>
              <p:nvGrpSpPr>
                <p:cNvPr id="24582" name="Group 6"/>
                <p:cNvGrpSpPr/>
                <p:nvPr/>
              </p:nvGrpSpPr>
              <p:grpSpPr>
                <a:xfrm>
                  <a:off x="3696" y="1632"/>
                  <a:ext cx="1248" cy="1536"/>
                  <a:chOff x="4176" y="1776"/>
                  <a:chExt cx="1248" cy="1536"/>
                </a:xfrm>
              </p:grpSpPr>
              <p:sp>
                <p:nvSpPr>
                  <p:cNvPr id="24583" name="AutoShape 7"/>
                  <p:cNvSpPr/>
                  <p:nvPr/>
                </p:nvSpPr>
                <p:spPr>
                  <a:xfrm>
                    <a:off x="4176" y="1776"/>
                    <a:ext cx="1248" cy="1536"/>
                  </a:xfrm>
                  <a:prstGeom prst="triangle">
                    <a:avLst>
                      <a:gd name="adj" fmla="val 50000"/>
                    </a:avLst>
                  </a:prstGeom>
                  <a:noFill/>
                  <a:ln w="25400" cap="flat" cmpd="sng">
                    <a:solidFill>
                      <a:schemeClr val="tx1"/>
                    </a:solidFill>
                    <a:prstDash val="solid"/>
                    <a:miter/>
                    <a:headEnd type="none" w="med" len="med"/>
                    <a:tailEnd type="none" w="med" len="med"/>
                  </a:ln>
                </p:spPr>
                <p:txBody>
                  <a:bodyPr wrap="none" anchor="ctr" anchorCtr="0"/>
                  <a:lstStyle/>
                  <a:p>
                    <a:endParaRPr lang="zh-CN" altLang="en-US" sz="2400" b="1" i="1">
                      <a:latin typeface="Arial" panose="020B0604020202020204" pitchFamily="34" charset="0"/>
                      <a:ea typeface="宋体" panose="02010600030101010101" pitchFamily="2" charset="-122"/>
                    </a:endParaRPr>
                  </a:p>
                </p:txBody>
              </p:sp>
              <p:sp>
                <p:nvSpPr>
                  <p:cNvPr id="24584" name="Line 8"/>
                  <p:cNvSpPr/>
                  <p:nvPr/>
                </p:nvSpPr>
                <p:spPr>
                  <a:xfrm flipV="1">
                    <a:off x="4176" y="2832"/>
                    <a:ext cx="1056" cy="480"/>
                  </a:xfrm>
                  <a:prstGeom prst="line">
                    <a:avLst/>
                  </a:prstGeom>
                  <a:ln w="25400" cap="flat" cmpd="sng">
                    <a:solidFill>
                      <a:schemeClr val="tx1"/>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4585" name="Line 9"/>
                  <p:cNvSpPr/>
                  <p:nvPr/>
                </p:nvSpPr>
                <p:spPr>
                  <a:xfrm flipH="1" flipV="1">
                    <a:off x="4368" y="2832"/>
                    <a:ext cx="1056" cy="480"/>
                  </a:xfrm>
                  <a:prstGeom prst="line">
                    <a:avLst/>
                  </a:prstGeom>
                  <a:ln w="25400" cap="flat" cmpd="sng">
                    <a:solidFill>
                      <a:schemeClr val="tx1"/>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sp>
              <p:nvSpPr>
                <p:cNvPr id="24586" name="Text Box 10"/>
                <p:cNvSpPr txBox="1"/>
                <p:nvPr/>
              </p:nvSpPr>
              <p:spPr>
                <a:xfrm>
                  <a:off x="4128" y="1416"/>
                  <a:ext cx="336" cy="230"/>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A</a:t>
                  </a:r>
                </a:p>
              </p:txBody>
            </p:sp>
            <p:sp>
              <p:nvSpPr>
                <p:cNvPr id="24587" name="Text Box 11"/>
                <p:cNvSpPr txBox="1"/>
                <p:nvPr/>
              </p:nvSpPr>
              <p:spPr>
                <a:xfrm>
                  <a:off x="3466" y="3072"/>
                  <a:ext cx="336" cy="230"/>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B</a:t>
                  </a:r>
                </a:p>
              </p:txBody>
            </p:sp>
            <p:sp>
              <p:nvSpPr>
                <p:cNvPr id="24588" name="Text Box 12"/>
                <p:cNvSpPr txBox="1"/>
                <p:nvPr/>
              </p:nvSpPr>
              <p:spPr>
                <a:xfrm>
                  <a:off x="4952" y="3002"/>
                  <a:ext cx="288" cy="230"/>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C</a:t>
                  </a:r>
                </a:p>
              </p:txBody>
            </p:sp>
          </p:grpSp>
          <p:sp>
            <p:nvSpPr>
              <p:cNvPr id="24589" name="Text Box 15"/>
              <p:cNvSpPr txBox="1"/>
              <p:nvPr/>
            </p:nvSpPr>
            <p:spPr>
              <a:xfrm>
                <a:off x="4158" y="3161"/>
                <a:ext cx="288" cy="230"/>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E</a:t>
                </a:r>
              </a:p>
            </p:txBody>
          </p:sp>
          <p:sp>
            <p:nvSpPr>
              <p:cNvPr id="24590" name="Text Box 16"/>
              <p:cNvSpPr txBox="1"/>
              <p:nvPr/>
            </p:nvSpPr>
            <p:spPr>
              <a:xfrm>
                <a:off x="5235" y="3192"/>
                <a:ext cx="240" cy="230"/>
              </a:xfrm>
              <a:prstGeom prst="rect">
                <a:avLst/>
              </a:prstGeom>
              <a:noFill/>
              <a:ln w="9525">
                <a:noFill/>
              </a:ln>
            </p:spPr>
            <p:txBody>
              <a:bodyPr anchor="t" anchorCtr="0">
                <a:spAutoFit/>
              </a:bodyPr>
              <a:lstStyle/>
              <a:p>
                <a:pPr>
                  <a:spcBef>
                    <a:spcPct val="50000"/>
                  </a:spcBef>
                </a:pPr>
                <a:r>
                  <a:rPr lang="en-US" altLang="zh-CN" sz="2400" b="1" i="1">
                    <a:latin typeface="Times New Roman" panose="02020603050405020304" pitchFamily="18" charset="0"/>
                    <a:ea typeface="宋体" panose="02010600030101010101" pitchFamily="2" charset="-122"/>
                  </a:rPr>
                  <a:t>D</a:t>
                </a:r>
              </a:p>
            </p:txBody>
          </p:sp>
        </p:grpSp>
        <p:sp>
          <p:nvSpPr>
            <p:cNvPr id="24591" name="矩形 20"/>
            <p:cNvSpPr/>
            <p:nvPr/>
          </p:nvSpPr>
          <p:spPr>
            <a:xfrm rot="-9601146">
              <a:off x="5602836" y="3780111"/>
              <a:ext cx="232926" cy="190903"/>
            </a:xfrm>
            <a:prstGeom prst="rect">
              <a:avLst/>
            </a:prstGeom>
            <a:solidFill>
              <a:schemeClr val="accent1"/>
            </a:solidFill>
            <a:ln w="25400" cap="flat" cmpd="sng">
              <a:solidFill>
                <a:schemeClr val="tx1"/>
              </a:solidFill>
              <a:prstDash val="solid"/>
              <a:round/>
              <a:headEnd type="none" w="med" len="med"/>
              <a:tailEnd type="none" w="med" len="med"/>
            </a:ln>
          </p:spPr>
          <p:txBody>
            <a:bodyPr anchor="t" anchorCtr="0"/>
            <a:lstStyle/>
            <a:p>
              <a:endParaRPr lang="zh-CN" altLang="en-US" sz="2400" i="1">
                <a:latin typeface="Arial" panose="020B0604020202020204" pitchFamily="34" charset="0"/>
                <a:ea typeface="宋体" panose="02010600030101010101" pitchFamily="2" charset="-122"/>
              </a:endParaRPr>
            </a:p>
          </p:txBody>
        </p:sp>
        <p:sp>
          <p:nvSpPr>
            <p:cNvPr id="24592" name="矩形 21"/>
            <p:cNvSpPr/>
            <p:nvPr/>
          </p:nvSpPr>
          <p:spPr>
            <a:xfrm rot="9618210">
              <a:off x="7336863" y="3783058"/>
              <a:ext cx="251923" cy="213203"/>
            </a:xfrm>
            <a:prstGeom prst="rect">
              <a:avLst/>
            </a:prstGeom>
            <a:solidFill>
              <a:schemeClr val="accent1"/>
            </a:solidFill>
            <a:ln w="25400" cap="flat" cmpd="sng">
              <a:solidFill>
                <a:schemeClr val="tx1"/>
              </a:solidFill>
              <a:prstDash val="solid"/>
              <a:round/>
              <a:headEnd type="none" w="med" len="med"/>
              <a:tailEnd type="none" w="med" len="med"/>
            </a:ln>
          </p:spPr>
          <p:txBody>
            <a:bodyPr anchor="t" anchorCtr="0"/>
            <a:lstStyle/>
            <a:p>
              <a:endParaRPr lang="zh-CN" altLang="en-US" sz="2400" i="1">
                <a:latin typeface="Arial" panose="020B0604020202020204" pitchFamily="34" charset="0"/>
                <a:ea typeface="宋体" panose="02010600030101010101" pitchFamily="2" charset="-122"/>
              </a:endParaRPr>
            </a:p>
          </p:txBody>
        </p:sp>
      </p:grpSp>
      <p:sp>
        <p:nvSpPr>
          <p:cNvPr id="24" name="Text Box 21"/>
          <p:cNvSpPr txBox="1"/>
          <p:nvPr/>
        </p:nvSpPr>
        <p:spPr>
          <a:xfrm>
            <a:off x="1992313" y="1844675"/>
            <a:ext cx="4752975" cy="1383665"/>
          </a:xfrm>
          <a:prstGeom prst="rect">
            <a:avLst/>
          </a:prstGeom>
          <a:noFill/>
          <a:ln w="9525">
            <a:noFill/>
          </a:ln>
        </p:spPr>
        <p:txBody>
          <a:bodyPr anchor="t" anchorCtr="0">
            <a:spAutoFit/>
          </a:bodyPr>
          <a:lstStyle/>
          <a:p>
            <a:pPr>
              <a:lnSpc>
                <a:spcPct val="150000"/>
              </a:lnSpc>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证明： ∵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BD⊥AC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CE⊥AB</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p>
          <a:p>
            <a:pPr>
              <a:lnSpc>
                <a:spcPct val="150000"/>
              </a:lnSpc>
              <a:spcBef>
                <a:spcPct val="50000"/>
              </a:spcBef>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       ∴∠BEC=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BDC=90 °.</a:t>
            </a:r>
          </a:p>
        </p:txBody>
      </p:sp>
      <p:sp>
        <p:nvSpPr>
          <p:cNvPr id="25" name="Text Box 32"/>
          <p:cNvSpPr txBox="1"/>
          <p:nvPr/>
        </p:nvSpPr>
        <p:spPr>
          <a:xfrm>
            <a:off x="2531745" y="3401378"/>
            <a:ext cx="4897438"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在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Rt△EBC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和</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Rt△DCB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中，</a:t>
            </a:r>
          </a:p>
        </p:txBody>
      </p:sp>
      <p:grpSp>
        <p:nvGrpSpPr>
          <p:cNvPr id="6" name="Group 33"/>
          <p:cNvGrpSpPr/>
          <p:nvPr/>
        </p:nvGrpSpPr>
        <p:grpSpPr>
          <a:xfrm>
            <a:off x="2477770" y="3904933"/>
            <a:ext cx="5788025" cy="1014413"/>
            <a:chOff x="913" y="2876"/>
            <a:chExt cx="3646" cy="639"/>
          </a:xfrm>
        </p:grpSpPr>
        <p:sp>
          <p:nvSpPr>
            <p:cNvPr id="24596" name="Text Box 23"/>
            <p:cNvSpPr txBox="1"/>
            <p:nvPr/>
          </p:nvSpPr>
          <p:spPr>
            <a:xfrm>
              <a:off x="913" y="2876"/>
              <a:ext cx="3646" cy="639"/>
            </a:xfrm>
            <a:prstGeom prst="rect">
              <a:avLst/>
            </a:prstGeom>
            <a:noFill/>
            <a:ln w="9525">
              <a:noFill/>
            </a:ln>
          </p:spPr>
          <p:txBody>
            <a:bodyPr anchor="t" anchorCtr="0">
              <a:spAutoFit/>
            </a:bodyPr>
            <a:lstStyle/>
            <a:p>
              <a:pPr eaLnBrk="0" hangingPunct="0">
                <a:spcBef>
                  <a:spcPct val="50000"/>
                </a:spcBef>
              </a:pPr>
              <a:r>
                <a:rPr lang="en-US" altLang="zh-CN" sz="2400" b="1">
                  <a:solidFill>
                    <a:srgbClr val="FF0000"/>
                  </a:solidFill>
                  <a:latin typeface="Times New Roman" panose="02020603050405020304" pitchFamily="18" charset="0"/>
                  <a:ea typeface="宋体" panose="02010600030101010101" pitchFamily="2" charset="-122"/>
                </a:rPr>
                <a:t>     </a:t>
              </a:r>
              <a:r>
                <a:rPr lang="en-US" altLang="zh-CN" sz="2400" b="1" i="1">
                  <a:solidFill>
                    <a:srgbClr val="FF0000"/>
                  </a:solidFill>
                  <a:latin typeface="Times New Roman" panose="02020603050405020304" pitchFamily="18" charset="0"/>
                  <a:ea typeface="宋体" panose="02010600030101010101" pitchFamily="2" charset="-122"/>
                </a:rPr>
                <a:t>CE=BD</a:t>
              </a:r>
              <a:r>
                <a:rPr lang="en-US" altLang="zh-CN" sz="2400" b="1">
                  <a:solidFill>
                    <a:srgbClr val="FF0000"/>
                  </a:solidFill>
                  <a:latin typeface="Times New Roman" panose="02020603050405020304" pitchFamily="18" charset="0"/>
                  <a:ea typeface="宋体" panose="02010600030101010101" pitchFamily="2" charset="-122"/>
                </a:rPr>
                <a:t>,</a:t>
              </a:r>
            </a:p>
            <a:p>
              <a:pPr eaLnBrk="0" hangingPunct="0">
                <a:spcBef>
                  <a:spcPct val="50000"/>
                </a:spcBef>
              </a:pPr>
              <a:r>
                <a:rPr lang="en-US" altLang="zh-CN" sz="2400" b="1">
                  <a:solidFill>
                    <a:srgbClr val="FF0000"/>
                  </a:solidFill>
                  <a:latin typeface="Times New Roman" panose="02020603050405020304" pitchFamily="18" charset="0"/>
                  <a:ea typeface="宋体" panose="02010600030101010101" pitchFamily="2" charset="-122"/>
                </a:rPr>
                <a:t>     </a:t>
              </a:r>
              <a:r>
                <a:rPr lang="en-US" altLang="zh-CN" sz="2400" b="1" i="1">
                  <a:solidFill>
                    <a:srgbClr val="FF0000"/>
                  </a:solidFill>
                  <a:latin typeface="Times New Roman" panose="02020603050405020304" pitchFamily="18" charset="0"/>
                  <a:ea typeface="宋体" panose="02010600030101010101" pitchFamily="2" charset="-122"/>
                </a:rPr>
                <a:t>BC=CB</a:t>
              </a:r>
              <a:r>
                <a:rPr lang="en-US" altLang="zh-CN" sz="2400" b="1">
                  <a:solidFill>
                    <a:srgbClr val="FF0000"/>
                  </a:solidFill>
                  <a:latin typeface="Times New Roman" panose="02020603050405020304" pitchFamily="18" charset="0"/>
                  <a:ea typeface="宋体" panose="02010600030101010101" pitchFamily="2" charset="-122"/>
                </a:rPr>
                <a:t> </a:t>
              </a:r>
              <a:r>
                <a:rPr lang="en-US" altLang="zh-CN" sz="2000" b="1">
                  <a:solidFill>
                    <a:srgbClr val="FF0000"/>
                  </a:solidFill>
                  <a:latin typeface="Arial" panose="020B0604020202020204" pitchFamily="34" charset="0"/>
                  <a:ea typeface="宋体" panose="02010600030101010101" pitchFamily="2" charset="-122"/>
                </a:rPr>
                <a:t>.</a:t>
              </a:r>
            </a:p>
          </p:txBody>
        </p:sp>
        <p:sp>
          <p:nvSpPr>
            <p:cNvPr id="24597" name="AutoShape 24"/>
            <p:cNvSpPr/>
            <p:nvPr/>
          </p:nvSpPr>
          <p:spPr>
            <a:xfrm>
              <a:off x="947" y="2973"/>
              <a:ext cx="141" cy="402"/>
            </a:xfrm>
            <a:prstGeom prst="leftBrace">
              <a:avLst>
                <a:gd name="adj1" fmla="val 23666"/>
                <a:gd name="adj2" fmla="val 50000"/>
              </a:avLst>
            </a:prstGeom>
            <a:noFill/>
            <a:ln w="25400" cap="flat" cmpd="sng">
              <a:solidFill>
                <a:srgbClr val="FF0000"/>
              </a:solidFill>
              <a:prstDash val="solid"/>
              <a:round/>
              <a:headEnd type="none" w="med" len="med"/>
              <a:tailEnd type="none" w="med" len="med"/>
            </a:ln>
          </p:spPr>
          <p:txBody>
            <a:bodyPr wrap="none" anchor="ctr" anchorCtr="0"/>
            <a:lstStyle/>
            <a:p>
              <a:endParaRPr lang="zh-CN" altLang="en-US">
                <a:solidFill>
                  <a:srgbClr val="FF0000"/>
                </a:solidFill>
                <a:latin typeface="Arial" panose="020B0604020202020204" pitchFamily="34" charset="0"/>
                <a:ea typeface="宋体" panose="02010600030101010101" pitchFamily="2" charset="-122"/>
              </a:endParaRPr>
            </a:p>
          </p:txBody>
        </p:sp>
      </p:grpSp>
      <p:sp>
        <p:nvSpPr>
          <p:cNvPr id="29" name="Text Box 30"/>
          <p:cNvSpPr txBox="1"/>
          <p:nvPr/>
        </p:nvSpPr>
        <p:spPr>
          <a:xfrm>
            <a:off x="2099945" y="4964430"/>
            <a:ext cx="5329238" cy="645160"/>
          </a:xfrm>
          <a:prstGeom prst="rect">
            <a:avLst/>
          </a:prstGeom>
          <a:noFill/>
          <a:ln w="9525">
            <a:noFill/>
          </a:ln>
        </p:spPr>
        <p:txBody>
          <a:bodyPr anchor="t" anchorCtr="0">
            <a:spAutoFit/>
          </a:bodyPr>
          <a:lstStyle/>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 Rt△EBC≌Rt△DCB (HL).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100000">
                                          <p:val>
                                            <p:strVal val="#ppt_x"/>
                                          </p:val>
                                        </p:tav>
                                      </p:tavLst>
                                    </p:anim>
                                    <p:anim calcmode="lin" valueType="num">
                                      <p:cBhvr>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500" fill="hold"/>
                                        <p:tgtEl>
                                          <p:spTgt spid="25"/>
                                        </p:tgtEl>
                                        <p:attrNameLst>
                                          <p:attrName>ppt_x</p:attrName>
                                        </p:attrNameLst>
                                      </p:cBhvr>
                                      <p:tavLst>
                                        <p:tav tm="0">
                                          <p:val>
                                            <p:strVal val="#ppt_x"/>
                                          </p:val>
                                        </p:tav>
                                        <p:tav tm="100000">
                                          <p:val>
                                            <p:strVal val="#ppt_x"/>
                                          </p:val>
                                        </p:tav>
                                      </p:tavLst>
                                    </p:anim>
                                    <p:anim calcmode="lin" valueType="num">
                                      <p:cBhvr>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ppt_x</p:attrName>
                                        </p:attrNameLst>
                                      </p:cBhvr>
                                      <p:tavLst>
                                        <p:tav tm="0">
                                          <p:val>
                                            <p:strVal val="#ppt_x"/>
                                          </p:val>
                                        </p:tav>
                                        <p:tav tm="100000">
                                          <p:val>
                                            <p:strVal val="#ppt_x"/>
                                          </p:val>
                                        </p:tav>
                                      </p:tavLst>
                                    </p:anim>
                                    <p:anim calcmode="lin" valueType="num">
                                      <p:cBhvr>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ppt_x</p:attrName>
                                        </p:attrNameLst>
                                      </p:cBhvr>
                                      <p:tavLst>
                                        <p:tav tm="0">
                                          <p:val>
                                            <p:strVal val="#ppt_x"/>
                                          </p:val>
                                        </p:tav>
                                        <p:tav tm="100000">
                                          <p:val>
                                            <p:strVal val="#ppt_x"/>
                                          </p:val>
                                        </p:tav>
                                      </p:tavLst>
                                    </p:anim>
                                    <p:anim calcmode="lin" valueType="num">
                                      <p:cBhvr>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Group 33"/>
          <p:cNvGrpSpPr/>
          <p:nvPr/>
        </p:nvGrpSpPr>
        <p:grpSpPr>
          <a:xfrm>
            <a:off x="5375275" y="2636838"/>
            <a:ext cx="5616575" cy="3168650"/>
            <a:chOff x="1383" y="1616"/>
            <a:chExt cx="3538" cy="1996"/>
          </a:xfrm>
        </p:grpSpPr>
        <p:grpSp>
          <p:nvGrpSpPr>
            <p:cNvPr id="25602" name="Group 21"/>
            <p:cNvGrpSpPr/>
            <p:nvPr/>
          </p:nvGrpSpPr>
          <p:grpSpPr>
            <a:xfrm>
              <a:off x="1383" y="1616"/>
              <a:ext cx="3538" cy="1996"/>
              <a:chOff x="3420" y="3930"/>
              <a:chExt cx="4155" cy="2445"/>
            </a:xfrm>
          </p:grpSpPr>
          <p:sp>
            <p:nvSpPr>
              <p:cNvPr id="25603" name="Text Box 22"/>
              <p:cNvSpPr txBox="1"/>
              <p:nvPr/>
            </p:nvSpPr>
            <p:spPr>
              <a:xfrm>
                <a:off x="3420" y="5007"/>
                <a:ext cx="555" cy="390"/>
              </a:xfrm>
              <a:prstGeom prst="rect">
                <a:avLst/>
              </a:prstGeom>
              <a:solidFill>
                <a:srgbClr val="FFFFFF"/>
              </a:solid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A</a:t>
                </a:r>
              </a:p>
            </p:txBody>
          </p:sp>
          <p:sp>
            <p:nvSpPr>
              <p:cNvPr id="25604" name="Text Box 23"/>
              <p:cNvSpPr txBox="1"/>
              <p:nvPr/>
            </p:nvSpPr>
            <p:spPr>
              <a:xfrm>
                <a:off x="5871" y="4764"/>
                <a:ext cx="555" cy="390"/>
              </a:xfrm>
              <a:prstGeom prst="rect">
                <a:avLst/>
              </a:prstGeom>
              <a:solidFill>
                <a:srgbClr val="FFFFFF"/>
              </a:solid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F</a:t>
                </a:r>
              </a:p>
            </p:txBody>
          </p:sp>
          <p:sp>
            <p:nvSpPr>
              <p:cNvPr id="25605" name="Text Box 24"/>
              <p:cNvSpPr txBox="1"/>
              <p:nvPr/>
            </p:nvSpPr>
            <p:spPr>
              <a:xfrm>
                <a:off x="7020" y="4914"/>
                <a:ext cx="555" cy="390"/>
              </a:xfrm>
              <a:prstGeom prst="rect">
                <a:avLst/>
              </a:prstGeom>
              <a:no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C</a:t>
                </a:r>
              </a:p>
            </p:txBody>
          </p:sp>
          <p:sp>
            <p:nvSpPr>
              <p:cNvPr id="25606" name="Text Box 25"/>
              <p:cNvSpPr txBox="1"/>
              <p:nvPr/>
            </p:nvSpPr>
            <p:spPr>
              <a:xfrm>
                <a:off x="4485" y="5091"/>
                <a:ext cx="555" cy="390"/>
              </a:xfrm>
              <a:prstGeom prst="rect">
                <a:avLst/>
              </a:prstGeom>
              <a:solidFill>
                <a:srgbClr val="FFFFFF"/>
              </a:solid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E</a:t>
                </a:r>
              </a:p>
            </p:txBody>
          </p:sp>
          <p:sp>
            <p:nvSpPr>
              <p:cNvPr id="25607" name="Text Box 26"/>
              <p:cNvSpPr txBox="1"/>
              <p:nvPr/>
            </p:nvSpPr>
            <p:spPr>
              <a:xfrm>
                <a:off x="4815" y="5985"/>
                <a:ext cx="555" cy="390"/>
              </a:xfrm>
              <a:prstGeom prst="rect">
                <a:avLst/>
              </a:prstGeom>
              <a:solidFill>
                <a:srgbClr val="FFFFFF"/>
              </a:solid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D</a:t>
                </a:r>
              </a:p>
            </p:txBody>
          </p:sp>
          <p:sp>
            <p:nvSpPr>
              <p:cNvPr id="25608" name="Text Box 27"/>
              <p:cNvSpPr txBox="1"/>
              <p:nvPr/>
            </p:nvSpPr>
            <p:spPr>
              <a:xfrm>
                <a:off x="5880" y="3930"/>
                <a:ext cx="555" cy="390"/>
              </a:xfrm>
              <a:prstGeom prst="rect">
                <a:avLst/>
              </a:prstGeom>
              <a:solidFill>
                <a:srgbClr val="FFFFFF"/>
              </a:solidFill>
              <a:ln w="9525">
                <a:noFill/>
              </a:ln>
            </p:spPr>
            <p:txBody>
              <a:bodyPr anchor="t" anchorCtr="0"/>
              <a:lstStyle/>
              <a:p>
                <a:pPr algn="just"/>
                <a:r>
                  <a:rPr lang="en-US" altLang="zh-CN" sz="2400" b="1" i="1">
                    <a:latin typeface="Times New Roman" panose="02020603050405020304" pitchFamily="18" charset="0"/>
                    <a:ea typeface="宋体" panose="02010600030101010101" pitchFamily="2" charset="-122"/>
                  </a:rPr>
                  <a:t>B</a:t>
                </a:r>
              </a:p>
            </p:txBody>
          </p:sp>
        </p:grpSp>
        <p:grpSp>
          <p:nvGrpSpPr>
            <p:cNvPr id="25609" name="Group 31"/>
            <p:cNvGrpSpPr/>
            <p:nvPr/>
          </p:nvGrpSpPr>
          <p:grpSpPr>
            <a:xfrm>
              <a:off x="1519" y="1706"/>
              <a:ext cx="2945" cy="1685"/>
              <a:chOff x="1512" y="1699"/>
              <a:chExt cx="2945" cy="1685"/>
            </a:xfrm>
          </p:grpSpPr>
          <p:grpSp>
            <p:nvGrpSpPr>
              <p:cNvPr id="25610" name="Group 5"/>
              <p:cNvGrpSpPr>
                <a:grpSpLocks noChangeAspect="1"/>
              </p:cNvGrpSpPr>
              <p:nvPr/>
            </p:nvGrpSpPr>
            <p:grpSpPr>
              <a:xfrm>
                <a:off x="1512" y="1699"/>
                <a:ext cx="1946" cy="844"/>
                <a:chOff x="4320" y="2297"/>
                <a:chExt cx="2161" cy="936"/>
              </a:xfrm>
            </p:grpSpPr>
            <p:grpSp>
              <p:nvGrpSpPr>
                <p:cNvPr id="25611" name="Group 6"/>
                <p:cNvGrpSpPr>
                  <a:grpSpLocks noChangeAspect="1"/>
                </p:cNvGrpSpPr>
                <p:nvPr/>
              </p:nvGrpSpPr>
              <p:grpSpPr>
                <a:xfrm>
                  <a:off x="4320" y="2297"/>
                  <a:ext cx="2161" cy="936"/>
                  <a:chOff x="4711" y="2819"/>
                  <a:chExt cx="1879" cy="816"/>
                </a:xfrm>
              </p:grpSpPr>
              <p:sp>
                <p:nvSpPr>
                  <p:cNvPr id="25612" name="Line 7"/>
                  <p:cNvSpPr>
                    <a:spLocks noChangeAspect="1"/>
                  </p:cNvSpPr>
                  <p:nvPr/>
                </p:nvSpPr>
                <p:spPr>
                  <a:xfrm flipH="1">
                    <a:off x="6590" y="2819"/>
                    <a:ext cx="0" cy="81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13" name="Line 8"/>
                  <p:cNvSpPr>
                    <a:spLocks noChangeAspect="1"/>
                  </p:cNvSpPr>
                  <p:nvPr/>
                </p:nvSpPr>
                <p:spPr>
                  <a:xfrm flipH="1">
                    <a:off x="4711" y="3635"/>
                    <a:ext cx="1879" cy="0"/>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14" name="Line 9"/>
                  <p:cNvSpPr>
                    <a:spLocks noChangeAspect="1"/>
                  </p:cNvSpPr>
                  <p:nvPr/>
                </p:nvSpPr>
                <p:spPr>
                  <a:xfrm flipV="1">
                    <a:off x="4711" y="2819"/>
                    <a:ext cx="1879" cy="81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nvGrpSpPr>
                <p:cNvPr id="25615" name="Group 10"/>
                <p:cNvGrpSpPr>
                  <a:grpSpLocks noChangeAspect="1"/>
                </p:cNvGrpSpPr>
                <p:nvPr/>
              </p:nvGrpSpPr>
              <p:grpSpPr>
                <a:xfrm>
                  <a:off x="6285" y="3062"/>
                  <a:ext cx="179" cy="156"/>
                  <a:chOff x="6590" y="4857"/>
                  <a:chExt cx="156" cy="136"/>
                </a:xfrm>
              </p:grpSpPr>
              <p:sp>
                <p:nvSpPr>
                  <p:cNvPr id="25616" name="Line 11"/>
                  <p:cNvSpPr>
                    <a:spLocks noChangeAspect="1"/>
                  </p:cNvSpPr>
                  <p:nvPr/>
                </p:nvSpPr>
                <p:spPr>
                  <a:xfrm flipH="1">
                    <a:off x="6590" y="4857"/>
                    <a:ext cx="0" cy="13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17" name="Line 12"/>
                  <p:cNvSpPr>
                    <a:spLocks noChangeAspect="1"/>
                  </p:cNvSpPr>
                  <p:nvPr/>
                </p:nvSpPr>
                <p:spPr>
                  <a:xfrm>
                    <a:off x="6590" y="4857"/>
                    <a:ext cx="156" cy="0"/>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grpSp>
            <p:nvGrpSpPr>
              <p:cNvPr id="25618" name="Group 14"/>
              <p:cNvGrpSpPr>
                <a:grpSpLocks noChangeAspect="1"/>
              </p:cNvGrpSpPr>
              <p:nvPr/>
            </p:nvGrpSpPr>
            <p:grpSpPr>
              <a:xfrm rot="10800000">
                <a:off x="2511" y="2540"/>
                <a:ext cx="1946" cy="844"/>
                <a:chOff x="4711" y="2819"/>
                <a:chExt cx="1879" cy="816"/>
              </a:xfrm>
            </p:grpSpPr>
            <p:sp>
              <p:nvSpPr>
                <p:cNvPr id="25619" name="Line 15"/>
                <p:cNvSpPr>
                  <a:spLocks noChangeAspect="1"/>
                </p:cNvSpPr>
                <p:nvPr/>
              </p:nvSpPr>
              <p:spPr>
                <a:xfrm flipH="1">
                  <a:off x="6590" y="2819"/>
                  <a:ext cx="0" cy="81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20" name="Line 16"/>
                <p:cNvSpPr>
                  <a:spLocks noChangeAspect="1"/>
                </p:cNvSpPr>
                <p:nvPr/>
              </p:nvSpPr>
              <p:spPr>
                <a:xfrm flipH="1">
                  <a:off x="4711" y="3635"/>
                  <a:ext cx="1879" cy="0"/>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21" name="Line 17"/>
                <p:cNvSpPr>
                  <a:spLocks noChangeAspect="1"/>
                </p:cNvSpPr>
                <p:nvPr/>
              </p:nvSpPr>
              <p:spPr>
                <a:xfrm flipV="1">
                  <a:off x="4711" y="2819"/>
                  <a:ext cx="1879" cy="81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nvGrpSpPr>
              <p:cNvPr id="25622" name="Group 18"/>
              <p:cNvGrpSpPr>
                <a:grpSpLocks noChangeAspect="1"/>
              </p:cNvGrpSpPr>
              <p:nvPr/>
            </p:nvGrpSpPr>
            <p:grpSpPr>
              <a:xfrm rot="10800000">
                <a:off x="2524" y="2554"/>
                <a:ext cx="161" cy="140"/>
                <a:chOff x="6590" y="4857"/>
                <a:chExt cx="156" cy="136"/>
              </a:xfrm>
            </p:grpSpPr>
            <p:sp>
              <p:nvSpPr>
                <p:cNvPr id="25623" name="Line 19"/>
                <p:cNvSpPr>
                  <a:spLocks noChangeAspect="1"/>
                </p:cNvSpPr>
                <p:nvPr/>
              </p:nvSpPr>
              <p:spPr>
                <a:xfrm flipH="1">
                  <a:off x="6590" y="4857"/>
                  <a:ext cx="0" cy="136"/>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24" name="Line 20"/>
                <p:cNvSpPr>
                  <a:spLocks noChangeAspect="1"/>
                </p:cNvSpPr>
                <p:nvPr/>
              </p:nvSpPr>
              <p:spPr>
                <a:xfrm>
                  <a:off x="6590" y="4857"/>
                  <a:ext cx="156" cy="0"/>
                </a:xfrm>
                <a:prstGeom prst="line">
                  <a:avLst/>
                </a:prstGeom>
                <a:ln w="25400"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grpSp>
      <p:sp>
        <p:nvSpPr>
          <p:cNvPr id="25625" name="Text Box 28"/>
          <p:cNvSpPr txBox="1"/>
          <p:nvPr/>
        </p:nvSpPr>
        <p:spPr>
          <a:xfrm>
            <a:off x="290195" y="309245"/>
            <a:ext cx="10037445" cy="737235"/>
          </a:xfrm>
          <a:prstGeom prst="rect">
            <a:avLst/>
          </a:prstGeom>
          <a:noFill/>
          <a:ln w="9525">
            <a:noFill/>
          </a:ln>
        </p:spPr>
        <p:txBody>
          <a:bodyPr wrap="square" anchor="t" anchorCtr="0">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5.</a:t>
            </a:r>
            <a:r>
              <a:rPr lang="zh-CN" altLang="en-US" sz="2800">
                <a:latin typeface="微软雅黑" panose="020B0503020204020204" charset="-122"/>
                <a:ea typeface="微软雅黑" panose="020B0503020204020204" charset="-122"/>
                <a:cs typeface="微软雅黑" panose="020B0503020204020204" charset="-122"/>
              </a:rPr>
              <a:t>如图，</a:t>
            </a:r>
            <a:r>
              <a:rPr lang="en-US" altLang="zh-CN" sz="2800">
                <a:latin typeface="微软雅黑" panose="020B0503020204020204" charset="-122"/>
                <a:ea typeface="微软雅黑" panose="020B0503020204020204" charset="-122"/>
                <a:cs typeface="微软雅黑" panose="020B0503020204020204" charset="-122"/>
              </a:rPr>
              <a:t>AB=CD, BF⊥AC,DE⊥AC,AE=CF.</a:t>
            </a:r>
            <a:r>
              <a:rPr lang="zh-CN" altLang="en-US" sz="2800">
                <a:latin typeface="微软雅黑" panose="020B0503020204020204" charset="-122"/>
                <a:ea typeface="微软雅黑" panose="020B0503020204020204" charset="-122"/>
                <a:cs typeface="微软雅黑" panose="020B0503020204020204" charset="-122"/>
              </a:rPr>
              <a:t>求证：</a:t>
            </a:r>
            <a:r>
              <a:rPr lang="en-US" altLang="zh-CN" sz="2800">
                <a:latin typeface="微软雅黑" panose="020B0503020204020204" charset="-122"/>
                <a:ea typeface="微软雅黑" panose="020B0503020204020204" charset="-122"/>
                <a:cs typeface="微软雅黑" panose="020B0503020204020204" charset="-122"/>
              </a:rPr>
              <a:t>BF=DE.</a:t>
            </a:r>
          </a:p>
        </p:txBody>
      </p:sp>
      <p:sp>
        <p:nvSpPr>
          <p:cNvPr id="27" name="Text Box 87"/>
          <p:cNvSpPr txBox="1"/>
          <p:nvPr/>
        </p:nvSpPr>
        <p:spPr>
          <a:xfrm>
            <a:off x="1990725" y="1268413"/>
            <a:ext cx="5164138" cy="3230245"/>
          </a:xfrm>
          <a:prstGeom prst="rect">
            <a:avLst/>
          </a:prstGeom>
          <a:noFill/>
          <a:ln w="9525">
            <a:noFill/>
          </a:ln>
        </p:spPr>
        <p:txBody>
          <a:bodyPr anchor="t" anchorCtr="0">
            <a:spAutoFit/>
          </a:bodyPr>
          <a:lstStyle/>
          <a:p>
            <a:pPr>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证明</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 ∵ BF⊥AC,DE⊥AC, ∴∠BFA=</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DEC=90 °.</a:t>
            </a:r>
            <a:endParaRPr lang="zh-CN" altLang="en-US"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AE=CF</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 ∴AE+EF=CF+EF.</a:t>
            </a:r>
          </a:p>
          <a:p>
            <a:pPr>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即</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AF=CE.</a:t>
            </a:r>
          </a:p>
          <a:p>
            <a:pPr>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在</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Rt△ABF</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和</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Rt△CDE</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中，</a:t>
            </a:r>
          </a:p>
          <a:p>
            <a:endParaRPr lang="en-US" altLang="zh-CN" sz="2400">
              <a:solidFill>
                <a:srgbClr val="FF0000"/>
              </a:solidFill>
              <a:latin typeface="微软雅黑" panose="020B0503020204020204" charset="-122"/>
              <a:ea typeface="微软雅黑" panose="020B0503020204020204" charset="-122"/>
              <a:cs typeface="微软雅黑" panose="020B0503020204020204" charset="-122"/>
            </a:endParaRPr>
          </a:p>
        </p:txBody>
      </p:sp>
      <p:grpSp>
        <p:nvGrpSpPr>
          <p:cNvPr id="10" name="Group 88"/>
          <p:cNvGrpSpPr/>
          <p:nvPr/>
        </p:nvGrpSpPr>
        <p:grpSpPr>
          <a:xfrm>
            <a:off x="1990725" y="4292600"/>
            <a:ext cx="4852988" cy="1014413"/>
            <a:chOff x="1110" y="2437"/>
            <a:chExt cx="3646" cy="639"/>
          </a:xfrm>
        </p:grpSpPr>
        <p:sp>
          <p:nvSpPr>
            <p:cNvPr id="25628" name="Text Box 89"/>
            <p:cNvSpPr txBox="1"/>
            <p:nvPr/>
          </p:nvSpPr>
          <p:spPr>
            <a:xfrm>
              <a:off x="1110" y="2437"/>
              <a:ext cx="3646" cy="639"/>
            </a:xfrm>
            <a:prstGeom prst="rect">
              <a:avLst/>
            </a:prstGeom>
            <a:noFill/>
            <a:ln w="9525">
              <a:noFill/>
            </a:ln>
          </p:spPr>
          <p:txBody>
            <a:bodyPr anchor="t" anchorCtr="0">
              <a:spAutoFit/>
            </a:bodyPr>
            <a:lstStyle/>
            <a:p>
              <a:pPr eaLnBrk="0" hangingPunct="0">
                <a:spcBef>
                  <a:spcPct val="50000"/>
                </a:spcBef>
              </a:pPr>
              <a:r>
                <a:rPr lang="en-US" altLang="zh-CN" sz="2400">
                  <a:latin typeface="Sitka Heading" panose="02000505000000020004" charset="0"/>
                  <a:ea typeface="宋体" panose="02010600030101010101" pitchFamily="2" charset="-122"/>
                  <a:cs typeface="Sitka Heading" panose="02000505000000020004" charset="0"/>
                </a:rPr>
                <a:t>      </a:t>
              </a:r>
              <a:r>
                <a:rPr lang="en-US" altLang="zh-CN" sz="2400" i="1">
                  <a:solidFill>
                    <a:srgbClr val="FF0000"/>
                  </a:solidFill>
                  <a:latin typeface="Sitka Heading" panose="02000505000000020004" charset="0"/>
                  <a:ea typeface="宋体" panose="02010600030101010101" pitchFamily="2" charset="-122"/>
                  <a:cs typeface="Sitka Heading" panose="02000505000000020004" charset="0"/>
                </a:rPr>
                <a:t>AB=CD</a:t>
              </a:r>
              <a:r>
                <a:rPr lang="en-US" altLang="zh-CN" sz="2400">
                  <a:solidFill>
                    <a:srgbClr val="FF0000"/>
                  </a:solidFill>
                  <a:latin typeface="Sitka Heading" panose="02000505000000020004" charset="0"/>
                  <a:ea typeface="宋体" panose="02010600030101010101" pitchFamily="2" charset="-122"/>
                  <a:cs typeface="Sitka Heading" panose="02000505000000020004" charset="0"/>
                </a:rPr>
                <a:t>,</a:t>
              </a:r>
            </a:p>
            <a:p>
              <a:pPr eaLnBrk="0" hangingPunct="0">
                <a:spcBef>
                  <a:spcPct val="50000"/>
                </a:spcBef>
              </a:pPr>
              <a:r>
                <a:rPr lang="en-US" altLang="zh-CN" sz="2400">
                  <a:solidFill>
                    <a:srgbClr val="FF0000"/>
                  </a:solidFill>
                  <a:latin typeface="Sitka Heading" panose="02000505000000020004" charset="0"/>
                  <a:ea typeface="宋体" panose="02010600030101010101" pitchFamily="2" charset="-122"/>
                  <a:cs typeface="Sitka Heading" panose="02000505000000020004" charset="0"/>
                </a:rPr>
                <a:t>      </a:t>
              </a:r>
              <a:r>
                <a:rPr lang="en-US" altLang="zh-CN" sz="2400" i="1">
                  <a:solidFill>
                    <a:srgbClr val="FF0000"/>
                  </a:solidFill>
                  <a:latin typeface="Sitka Heading" panose="02000505000000020004" charset="0"/>
                  <a:ea typeface="宋体" panose="02010600030101010101" pitchFamily="2" charset="-122"/>
                  <a:cs typeface="Sitka Heading" panose="02000505000000020004" charset="0"/>
                </a:rPr>
                <a:t>AF=CE</a:t>
              </a:r>
              <a:r>
                <a:rPr lang="en-US" altLang="zh-CN" sz="2400">
                  <a:solidFill>
                    <a:srgbClr val="FF0000"/>
                  </a:solidFill>
                  <a:latin typeface="Sitka Heading" panose="02000505000000020004" charset="0"/>
                  <a:ea typeface="宋体" panose="02010600030101010101" pitchFamily="2" charset="-122"/>
                  <a:cs typeface="Sitka Heading" panose="02000505000000020004" charset="0"/>
                </a:rPr>
                <a:t>.</a:t>
              </a:r>
              <a:endParaRPr lang="en-US" altLang="zh-CN" sz="2400">
                <a:solidFill>
                  <a:srgbClr val="FF0000"/>
                </a:solidFill>
                <a:latin typeface="Sitka Heading" panose="02000505000000020004" charset="0"/>
                <a:ea typeface="Times New Roman" panose="02020603050405020304" pitchFamily="18" charset="0"/>
                <a:cs typeface="Sitka Heading" panose="02000505000000020004" charset="0"/>
              </a:endParaRPr>
            </a:p>
          </p:txBody>
        </p:sp>
        <p:sp>
          <p:nvSpPr>
            <p:cNvPr id="25629" name="AutoShape 90"/>
            <p:cNvSpPr/>
            <p:nvPr/>
          </p:nvSpPr>
          <p:spPr>
            <a:xfrm>
              <a:off x="1327" y="2528"/>
              <a:ext cx="141" cy="402"/>
            </a:xfrm>
            <a:prstGeom prst="leftBrace">
              <a:avLst>
                <a:gd name="adj1" fmla="val 23666"/>
                <a:gd name="adj2" fmla="val 50000"/>
              </a:avLst>
            </a:prstGeom>
            <a:noFill/>
            <a:ln w="25400" cap="flat" cmpd="sng">
              <a:solidFill>
                <a:srgbClr val="FF0000"/>
              </a:solidFill>
              <a:prstDash val="solid"/>
              <a:round/>
              <a:headEnd type="none" w="med" len="med"/>
              <a:tailEnd type="none" w="med" len="med"/>
            </a:ln>
          </p:spPr>
          <p:txBody>
            <a:bodyPr wrap="none" anchor="ctr" anchorCtr="0"/>
            <a:lstStyle/>
            <a:p>
              <a:endParaRPr lang="zh-CN" altLang="en-US" sz="2400" b="1">
                <a:latin typeface="Times New Roman" panose="02020603050405020304" pitchFamily="18" charset="0"/>
                <a:ea typeface="Times New Roman" panose="02020603050405020304" pitchFamily="18" charset="0"/>
              </a:endParaRPr>
            </a:p>
          </p:txBody>
        </p:sp>
      </p:grpSp>
      <p:sp>
        <p:nvSpPr>
          <p:cNvPr id="31" name="Text Box 91"/>
          <p:cNvSpPr txBox="1"/>
          <p:nvPr/>
        </p:nvSpPr>
        <p:spPr>
          <a:xfrm>
            <a:off x="1990725" y="5373688"/>
            <a:ext cx="3484880" cy="460375"/>
          </a:xfrm>
          <a:prstGeom prst="rect">
            <a:avLst/>
          </a:prstGeom>
          <a:noFill/>
          <a:ln w="9525">
            <a:noFill/>
          </a:ln>
        </p:spPr>
        <p:txBody>
          <a:bodyPr wrap="none" anchor="t" anchorCtr="0">
            <a:spAutoFit/>
          </a:bodyPr>
          <a:lstStyle/>
          <a:p>
            <a:r>
              <a:rPr lang="en-US" altLang="zh-CN" sz="2400">
                <a:solidFill>
                  <a:srgbClr val="FF0000"/>
                </a:solidFill>
                <a:latin typeface="微软雅黑" panose="020B0503020204020204" charset="-122"/>
                <a:ea typeface="微软雅黑" panose="020B0503020204020204" charset="-122"/>
                <a:cs typeface="微软雅黑" panose="020B0503020204020204" charset="-122"/>
              </a:rPr>
              <a:t>∴ Rt△ABF≌Rt△CDE(HL).</a:t>
            </a:r>
          </a:p>
        </p:txBody>
      </p:sp>
      <p:sp>
        <p:nvSpPr>
          <p:cNvPr id="25631" name="Line 94"/>
          <p:cNvSpPr/>
          <p:nvPr/>
        </p:nvSpPr>
        <p:spPr>
          <a:xfrm>
            <a:off x="7375525" y="3213100"/>
            <a:ext cx="215900" cy="144463"/>
          </a:xfrm>
          <a:prstGeom prst="line">
            <a:avLst/>
          </a:prstGeom>
          <a:ln w="57150" cap="flat" cmpd="sng">
            <a:solidFill>
              <a:srgbClr val="0000FF"/>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32" name="Line 95"/>
          <p:cNvSpPr/>
          <p:nvPr/>
        </p:nvSpPr>
        <p:spPr>
          <a:xfrm>
            <a:off x="8815388" y="4652963"/>
            <a:ext cx="215900" cy="144462"/>
          </a:xfrm>
          <a:prstGeom prst="line">
            <a:avLst/>
          </a:prstGeom>
          <a:ln w="57150" cap="flat" cmpd="sng">
            <a:solidFill>
              <a:srgbClr val="0000FF"/>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33" name="Line 96"/>
          <p:cNvSpPr/>
          <p:nvPr/>
        </p:nvSpPr>
        <p:spPr>
          <a:xfrm flipH="1">
            <a:off x="6438900" y="4005263"/>
            <a:ext cx="0" cy="215900"/>
          </a:xfrm>
          <a:prstGeom prst="line">
            <a:avLst/>
          </a:prstGeom>
          <a:ln w="38100" cap="flat" cmpd="sng">
            <a:solidFill>
              <a:srgbClr val="FF33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5634" name="Line 97"/>
          <p:cNvSpPr/>
          <p:nvPr/>
        </p:nvSpPr>
        <p:spPr>
          <a:xfrm>
            <a:off x="9390063" y="4005263"/>
            <a:ext cx="1587" cy="215900"/>
          </a:xfrm>
          <a:prstGeom prst="line">
            <a:avLst/>
          </a:prstGeom>
          <a:ln w="38100" cap="flat" cmpd="sng">
            <a:solidFill>
              <a:srgbClr val="FF33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 name="文本框 1"/>
          <p:cNvSpPr txBox="1"/>
          <p:nvPr/>
        </p:nvSpPr>
        <p:spPr>
          <a:xfrm>
            <a:off x="2063750" y="5805488"/>
            <a:ext cx="1449705" cy="645160"/>
          </a:xfrm>
          <a:prstGeom prst="rect">
            <a:avLst/>
          </a:prstGeom>
          <a:noFill/>
          <a:ln w="9525">
            <a:noFill/>
          </a:ln>
        </p:spPr>
        <p:txBody>
          <a:bodyPr wrap="none" anchor="t" anchorCtr="0">
            <a:spAutoFit/>
          </a:bodyPr>
          <a:lstStyle/>
          <a:p>
            <a:pPr>
              <a:lnSpc>
                <a:spcPct val="150000"/>
              </a:lnSpc>
            </a:pPr>
            <a:r>
              <a:rPr lang="en-US" altLang="zh-CN" sz="2400">
                <a:solidFill>
                  <a:srgbClr val="FF0000"/>
                </a:solidFill>
                <a:latin typeface="微软雅黑" panose="020B0503020204020204" charset="-122"/>
                <a:ea typeface="微软雅黑" panose="020B0503020204020204" charset="-122"/>
                <a:sym typeface="Arial" panose="020B0604020202020204" pitchFamily="34" charset="0"/>
              </a:rPr>
              <a:t>∴BF=DE.</a:t>
            </a:r>
          </a:p>
        </p:txBody>
      </p:sp>
      <p:sp>
        <p:nvSpPr>
          <p:cNvPr id="3" name="文本框 2"/>
          <p:cNvSpPr txBox="1"/>
          <p:nvPr/>
        </p:nvSpPr>
        <p:spPr>
          <a:xfrm>
            <a:off x="2548255" y="4151630"/>
            <a:ext cx="1476375" cy="521970"/>
          </a:xfrm>
          <a:prstGeom prst="rect">
            <a:avLst/>
          </a:prstGeom>
          <a:noFill/>
        </p:spPr>
        <p:txBody>
          <a:bodyPr wrap="square" rtlCol="0">
            <a:spAutoFit/>
          </a:bodyPr>
          <a:lstStyle/>
          <a:p>
            <a:r>
              <a:rPr lang="en-US" altLang="zh-CN" sz="2800">
                <a:solidFill>
                  <a:srgbClr val="FF0000"/>
                </a:solidFill>
                <a:latin typeface="Times New Roman" panose="02020603050405020304" pitchFamily="18" charset="0"/>
                <a:cs typeface="Times New Roman" panose="02020603050405020304" pitchFamily="18" charset="0"/>
              </a:rPr>
              <a:t>AF=CE</a:t>
            </a:r>
          </a:p>
        </p:txBody>
      </p:sp>
      <p:sp>
        <p:nvSpPr>
          <p:cNvPr id="4" name="文本框 3"/>
          <p:cNvSpPr txBox="1"/>
          <p:nvPr/>
        </p:nvSpPr>
        <p:spPr>
          <a:xfrm>
            <a:off x="2531110" y="4777105"/>
            <a:ext cx="1476375" cy="521970"/>
          </a:xfrm>
          <a:prstGeom prst="rect">
            <a:avLst/>
          </a:prstGeom>
          <a:noFill/>
        </p:spPr>
        <p:txBody>
          <a:bodyPr wrap="square" rtlCol="0">
            <a:spAutoFit/>
          </a:bodyPr>
          <a:lstStyle/>
          <a:p>
            <a:r>
              <a:rPr lang="en-US" altLang="zh-CN" sz="2800">
                <a:solidFill>
                  <a:srgbClr val="FF0000"/>
                </a:solidFill>
                <a:latin typeface="Times New Roman" panose="02020603050405020304" pitchFamily="18" charset="0"/>
                <a:cs typeface="Times New Roman" panose="02020603050405020304" pitchFamily="18" charset="0"/>
              </a:rPr>
              <a:t>AB=CD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charRg st="0" end="35"/>
                                            </p:txEl>
                                          </p:spTgt>
                                        </p:tgtEl>
                                        <p:attrNameLst>
                                          <p:attrName>style.visibility</p:attrName>
                                        </p:attrNameLst>
                                      </p:cBhvr>
                                      <p:to>
                                        <p:strVal val="visible"/>
                                      </p:to>
                                    </p:set>
                                    <p:anim calcmode="lin" valueType="num">
                                      <p:cBhvr>
                                        <p:cTn id="7" dur="500" fill="hold"/>
                                        <p:tgtEl>
                                          <p:spTgt spid="27">
                                            <p:txEl>
                                              <p:charRg st="0" end="35"/>
                                            </p:txEl>
                                          </p:spTgt>
                                        </p:tgtEl>
                                        <p:attrNameLst>
                                          <p:attrName>ppt_x</p:attrName>
                                        </p:attrNameLst>
                                      </p:cBhvr>
                                      <p:tavLst>
                                        <p:tav tm="0">
                                          <p:val>
                                            <p:strVal val="#ppt_x"/>
                                          </p:val>
                                        </p:tav>
                                        <p:tav tm="100000">
                                          <p:val>
                                            <p:strVal val="#ppt_x"/>
                                          </p:val>
                                        </p:tav>
                                      </p:tavLst>
                                    </p:anim>
                                    <p:anim calcmode="lin" valueType="num">
                                      <p:cBhvr>
                                        <p:cTn id="8" dur="500" fill="hold"/>
                                        <p:tgtEl>
                                          <p:spTgt spid="27">
                                            <p:txEl>
                                              <p:charRg st="0" end="3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charRg st="35" end="55"/>
                                            </p:txEl>
                                          </p:spTgt>
                                        </p:tgtEl>
                                        <p:attrNameLst>
                                          <p:attrName>style.visibility</p:attrName>
                                        </p:attrNameLst>
                                      </p:cBhvr>
                                      <p:to>
                                        <p:strVal val="visible"/>
                                      </p:to>
                                    </p:set>
                                    <p:anim calcmode="lin" valueType="num">
                                      <p:cBhvr>
                                        <p:cTn id="13" dur="500" fill="hold"/>
                                        <p:tgtEl>
                                          <p:spTgt spid="27">
                                            <p:txEl>
                                              <p:charRg st="35" end="55"/>
                                            </p:txEl>
                                          </p:spTgt>
                                        </p:tgtEl>
                                        <p:attrNameLst>
                                          <p:attrName>ppt_x</p:attrName>
                                        </p:attrNameLst>
                                      </p:cBhvr>
                                      <p:tavLst>
                                        <p:tav tm="0">
                                          <p:val>
                                            <p:strVal val="#ppt_x"/>
                                          </p:val>
                                        </p:tav>
                                        <p:tav tm="100000">
                                          <p:val>
                                            <p:strVal val="#ppt_x"/>
                                          </p:val>
                                        </p:tav>
                                      </p:tavLst>
                                    </p:anim>
                                    <p:anim calcmode="lin" valueType="num">
                                      <p:cBhvr>
                                        <p:cTn id="14" dur="500" fill="hold"/>
                                        <p:tgtEl>
                                          <p:spTgt spid="27">
                                            <p:txEl>
                                              <p:charRg st="35" end="5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charRg st="55" end="62"/>
                                            </p:txEl>
                                          </p:spTgt>
                                        </p:tgtEl>
                                        <p:attrNameLst>
                                          <p:attrName>style.visibility</p:attrName>
                                        </p:attrNameLst>
                                      </p:cBhvr>
                                      <p:to>
                                        <p:strVal val="visible"/>
                                      </p:to>
                                    </p:set>
                                    <p:anim calcmode="lin" valueType="num">
                                      <p:cBhvr>
                                        <p:cTn id="19" dur="500" fill="hold"/>
                                        <p:tgtEl>
                                          <p:spTgt spid="27">
                                            <p:txEl>
                                              <p:charRg st="55" end="62"/>
                                            </p:txEl>
                                          </p:spTgt>
                                        </p:tgtEl>
                                        <p:attrNameLst>
                                          <p:attrName>ppt_x</p:attrName>
                                        </p:attrNameLst>
                                      </p:cBhvr>
                                      <p:tavLst>
                                        <p:tav tm="0">
                                          <p:val>
                                            <p:strVal val="#ppt_x"/>
                                          </p:val>
                                        </p:tav>
                                        <p:tav tm="100000">
                                          <p:val>
                                            <p:strVal val="#ppt_x"/>
                                          </p:val>
                                        </p:tav>
                                      </p:tavLst>
                                    </p:anim>
                                    <p:anim calcmode="lin" valueType="num">
                                      <p:cBhvr>
                                        <p:cTn id="20" dur="500" fill="hold"/>
                                        <p:tgtEl>
                                          <p:spTgt spid="27">
                                            <p:txEl>
                                              <p:charRg st="55" end="6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charRg st="62" end="79"/>
                                            </p:txEl>
                                          </p:spTgt>
                                        </p:tgtEl>
                                        <p:attrNameLst>
                                          <p:attrName>style.visibility</p:attrName>
                                        </p:attrNameLst>
                                      </p:cBhvr>
                                      <p:to>
                                        <p:strVal val="visible"/>
                                      </p:to>
                                    </p:set>
                                    <p:anim calcmode="lin" valueType="num">
                                      <p:cBhvr>
                                        <p:cTn id="25" dur="500" fill="hold"/>
                                        <p:tgtEl>
                                          <p:spTgt spid="27">
                                            <p:txEl>
                                              <p:charRg st="62" end="79"/>
                                            </p:txEl>
                                          </p:spTgt>
                                        </p:tgtEl>
                                        <p:attrNameLst>
                                          <p:attrName>ppt_x</p:attrName>
                                        </p:attrNameLst>
                                      </p:cBhvr>
                                      <p:tavLst>
                                        <p:tav tm="0">
                                          <p:val>
                                            <p:strVal val="#ppt_x"/>
                                          </p:val>
                                        </p:tav>
                                        <p:tav tm="100000">
                                          <p:val>
                                            <p:strVal val="#ppt_x"/>
                                          </p:val>
                                        </p:tav>
                                      </p:tavLst>
                                    </p:anim>
                                    <p:anim calcmode="lin" valueType="num">
                                      <p:cBhvr>
                                        <p:cTn id="26" dur="500" fill="hold"/>
                                        <p:tgtEl>
                                          <p:spTgt spid="27">
                                            <p:txEl>
                                              <p:charRg st="62" end="7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ppt_x</p:attrName>
                                        </p:attrNameLst>
                                      </p:cBhvr>
                                      <p:tavLst>
                                        <p:tav tm="0">
                                          <p:val>
                                            <p:strVal val="#ppt_x"/>
                                          </p:val>
                                        </p:tav>
                                        <p:tav tm="100000">
                                          <p:val>
                                            <p:strVal val="#ppt_x"/>
                                          </p:val>
                                        </p:tav>
                                      </p:tavLst>
                                    </p:anim>
                                    <p:anim calcmode="lin" valueType="num">
                                      <p:cBhvr>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1">
                                            <p:txEl>
                                              <p:pRg st="0" end="0"/>
                                            </p:txEl>
                                          </p:spTgt>
                                        </p:tgtEl>
                                        <p:attrNameLst>
                                          <p:attrName>style.visibility</p:attrName>
                                        </p:attrNameLst>
                                      </p:cBhvr>
                                      <p:to>
                                        <p:strVal val="visible"/>
                                      </p:to>
                                    </p:set>
                                    <p:anim calcmode="lin" valueType="num">
                                      <p:cBhvr>
                                        <p:cTn id="37"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ppt_x</p:attrName>
                                        </p:attrNameLst>
                                      </p:cBhvr>
                                      <p:tavLst>
                                        <p:tav tm="0">
                                          <p:val>
                                            <p:strVal val="#ppt_x"/>
                                          </p:val>
                                        </p:tav>
                                        <p:tav tm="100000">
                                          <p:val>
                                            <p:strVal val="#ppt_x"/>
                                          </p:val>
                                        </p:tav>
                                      </p:tavLst>
                                    </p:anim>
                                    <p:anim calcmode="lin" valueType="num">
                                      <p:cBhvr>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4015" y="441325"/>
            <a:ext cx="10948670" cy="2030095"/>
          </a:xfrm>
          <a:prstGeom prst="rect">
            <a:avLst/>
          </a:prstGeom>
          <a:noFill/>
          <a:ln w="9525">
            <a:noFill/>
          </a:ln>
        </p:spPr>
        <p:txBody>
          <a:bodyPr wrap="square" anchor="t" anchorCtr="0">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6.</a:t>
            </a:r>
            <a:r>
              <a:rPr lang="zh-CN" altLang="en-US" sz="2800">
                <a:latin typeface="微软雅黑" panose="020B0503020204020204" charset="-122"/>
                <a:ea typeface="微软雅黑" panose="020B0503020204020204" charset="-122"/>
                <a:cs typeface="微软雅黑" panose="020B0503020204020204" charset="-122"/>
              </a:rPr>
              <a:t>如图，有一直角三角形</a:t>
            </a:r>
            <a:r>
              <a:rPr lang="en-US" altLang="zh-CN" sz="2800">
                <a:latin typeface="微软雅黑" panose="020B0503020204020204" charset="-122"/>
                <a:ea typeface="微软雅黑" panose="020B0503020204020204" charset="-122"/>
                <a:cs typeface="微软雅黑" panose="020B0503020204020204" charset="-122"/>
              </a:rPr>
              <a:t>ABC</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∠C</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90°</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AC</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10cm</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BC</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5cm</a:t>
            </a:r>
            <a:r>
              <a:rPr lang="zh-CN" altLang="en-US" sz="2800">
                <a:latin typeface="微软雅黑" panose="020B0503020204020204" charset="-122"/>
                <a:ea typeface="微软雅黑" panose="020B0503020204020204" charset="-122"/>
                <a:cs typeface="微软雅黑" panose="020B0503020204020204" charset="-122"/>
              </a:rPr>
              <a:t>，一条线段</a:t>
            </a:r>
            <a:r>
              <a:rPr lang="en-US" altLang="zh-CN" sz="2800">
                <a:latin typeface="微软雅黑" panose="020B0503020204020204" charset="-122"/>
                <a:ea typeface="微软雅黑" panose="020B0503020204020204" charset="-122"/>
                <a:cs typeface="微软雅黑" panose="020B0503020204020204" charset="-122"/>
              </a:rPr>
              <a:t>PQ</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AB</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P</a:t>
            </a:r>
            <a:r>
              <a:rPr lang="en-US"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Q</a:t>
            </a:r>
            <a:r>
              <a:rPr lang="zh-CN" altLang="en-US" sz="2800">
                <a:latin typeface="微软雅黑" panose="020B0503020204020204" charset="-122"/>
                <a:ea typeface="微软雅黑" panose="020B0503020204020204" charset="-122"/>
                <a:cs typeface="微软雅黑" panose="020B0503020204020204" charset="-122"/>
              </a:rPr>
              <a:t>两点分别在</a:t>
            </a:r>
            <a:r>
              <a:rPr lang="en-US" altLang="zh-CN" sz="2800">
                <a:latin typeface="微软雅黑" panose="020B0503020204020204" charset="-122"/>
                <a:ea typeface="微软雅黑" panose="020B0503020204020204" charset="-122"/>
                <a:cs typeface="微软雅黑" panose="020B0503020204020204" charset="-122"/>
              </a:rPr>
              <a:t>AC</a:t>
            </a:r>
            <a:r>
              <a:rPr lang="zh-CN" altLang="en-US" sz="2800">
                <a:latin typeface="微软雅黑" panose="020B0503020204020204" charset="-122"/>
                <a:ea typeface="微软雅黑" panose="020B0503020204020204" charset="-122"/>
                <a:cs typeface="微软雅黑" panose="020B0503020204020204" charset="-122"/>
              </a:rPr>
              <a:t>上和过</a:t>
            </a:r>
            <a:r>
              <a:rPr lang="en-US" altLang="zh-CN" sz="2800">
                <a:latin typeface="微软雅黑" panose="020B0503020204020204" charset="-122"/>
                <a:ea typeface="微软雅黑" panose="020B0503020204020204" charset="-122"/>
                <a:cs typeface="微软雅黑" panose="020B0503020204020204" charset="-122"/>
              </a:rPr>
              <a:t>A</a:t>
            </a:r>
            <a:r>
              <a:rPr lang="zh-CN" altLang="en-US" sz="2800">
                <a:latin typeface="微软雅黑" panose="020B0503020204020204" charset="-122"/>
                <a:ea typeface="微软雅黑" panose="020B0503020204020204" charset="-122"/>
                <a:cs typeface="微软雅黑" panose="020B0503020204020204" charset="-122"/>
              </a:rPr>
              <a:t>点且垂直于</a:t>
            </a:r>
            <a:r>
              <a:rPr lang="en-US" altLang="zh-CN" sz="2800">
                <a:latin typeface="微软雅黑" panose="020B0503020204020204" charset="-122"/>
                <a:ea typeface="微软雅黑" panose="020B0503020204020204" charset="-122"/>
                <a:cs typeface="微软雅黑" panose="020B0503020204020204" charset="-122"/>
              </a:rPr>
              <a:t>AC</a:t>
            </a:r>
            <a:r>
              <a:rPr lang="zh-CN" altLang="en-US" sz="2800">
                <a:latin typeface="微软雅黑" panose="020B0503020204020204" charset="-122"/>
                <a:ea typeface="微软雅黑" panose="020B0503020204020204" charset="-122"/>
                <a:cs typeface="微软雅黑" panose="020B0503020204020204" charset="-122"/>
              </a:rPr>
              <a:t>的射线</a:t>
            </a:r>
            <a:r>
              <a:rPr lang="en-US" altLang="zh-CN" sz="2800">
                <a:latin typeface="微软雅黑" panose="020B0503020204020204" charset="-122"/>
                <a:ea typeface="微软雅黑" panose="020B0503020204020204" charset="-122"/>
                <a:cs typeface="微软雅黑" panose="020B0503020204020204" charset="-122"/>
              </a:rPr>
              <a:t>AQ</a:t>
            </a:r>
            <a:r>
              <a:rPr lang="zh-CN" altLang="en-US" sz="2800">
                <a:latin typeface="微软雅黑" panose="020B0503020204020204" charset="-122"/>
                <a:ea typeface="微软雅黑" panose="020B0503020204020204" charset="-122"/>
                <a:cs typeface="微软雅黑" panose="020B0503020204020204" charset="-122"/>
              </a:rPr>
              <a:t>上运动，问</a:t>
            </a:r>
            <a:r>
              <a:rPr lang="en-US" altLang="zh-CN" sz="2800">
                <a:latin typeface="微软雅黑" panose="020B0503020204020204" charset="-122"/>
                <a:ea typeface="微软雅黑" panose="020B0503020204020204" charset="-122"/>
                <a:cs typeface="微软雅黑" panose="020B0503020204020204" charset="-122"/>
              </a:rPr>
              <a:t>P</a:t>
            </a:r>
            <a:r>
              <a:rPr lang="zh-CN" altLang="en-US" sz="2800">
                <a:latin typeface="微软雅黑" panose="020B0503020204020204" charset="-122"/>
                <a:ea typeface="微软雅黑" panose="020B0503020204020204" charset="-122"/>
                <a:cs typeface="微软雅黑" panose="020B0503020204020204" charset="-122"/>
              </a:rPr>
              <a:t>点运动到</a:t>
            </a:r>
            <a:r>
              <a:rPr lang="en-US" altLang="zh-CN" sz="2800">
                <a:latin typeface="微软雅黑" panose="020B0503020204020204" charset="-122"/>
                <a:ea typeface="微软雅黑" panose="020B0503020204020204" charset="-122"/>
                <a:cs typeface="微软雅黑" panose="020B0503020204020204" charset="-122"/>
              </a:rPr>
              <a:t>AC</a:t>
            </a:r>
            <a:r>
              <a:rPr lang="zh-CN" altLang="en-US" sz="2800">
                <a:latin typeface="微软雅黑" panose="020B0503020204020204" charset="-122"/>
                <a:ea typeface="微软雅黑" panose="020B0503020204020204" charset="-122"/>
                <a:cs typeface="微软雅黑" panose="020B0503020204020204" charset="-122"/>
              </a:rPr>
              <a:t>上什么位置时</a:t>
            </a:r>
            <a:r>
              <a:rPr lang="zh-CN" altLang="zh-CN"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ABC</a:t>
            </a:r>
            <a:r>
              <a:rPr lang="zh-CN" altLang="en-US" sz="2800">
                <a:latin typeface="微软雅黑" panose="020B0503020204020204" charset="-122"/>
                <a:ea typeface="微软雅黑" panose="020B0503020204020204" charset="-122"/>
                <a:cs typeface="微软雅黑" panose="020B0503020204020204" charset="-122"/>
              </a:rPr>
              <a:t>才能和</a:t>
            </a:r>
            <a:r>
              <a:rPr lang="zh-CN" altLang="zh-CN"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APQ</a:t>
            </a:r>
            <a:r>
              <a:rPr lang="zh-CN" altLang="en-US" sz="2800">
                <a:latin typeface="微软雅黑" panose="020B0503020204020204" charset="-122"/>
                <a:ea typeface="微软雅黑" panose="020B0503020204020204" charset="-122"/>
                <a:cs typeface="微软雅黑" panose="020B0503020204020204" charset="-122"/>
              </a:rPr>
              <a:t>全等？</a:t>
            </a:r>
          </a:p>
        </p:txBody>
      </p:sp>
      <p:pic>
        <p:nvPicPr>
          <p:cNvPr id="19458" name="图片 -2147482613"/>
          <p:cNvPicPr>
            <a:picLocks noChangeAspect="1"/>
          </p:cNvPicPr>
          <p:nvPr/>
        </p:nvPicPr>
        <p:blipFill>
          <a:blip r:embed="rId2" cstate="email"/>
          <a:stretch>
            <a:fillRect/>
          </a:stretch>
        </p:blipFill>
        <p:spPr>
          <a:xfrm>
            <a:off x="7432675" y="3056255"/>
            <a:ext cx="3048635" cy="1870710"/>
          </a:xfrm>
          <a:prstGeom prst="rect">
            <a:avLst/>
          </a:prstGeom>
          <a:noFill/>
          <a:ln w="9525">
            <a:noFill/>
          </a:ln>
        </p:spPr>
      </p:pic>
      <p:sp>
        <p:nvSpPr>
          <p:cNvPr id="19459" name="文本框 2"/>
          <p:cNvSpPr txBox="1"/>
          <p:nvPr/>
        </p:nvSpPr>
        <p:spPr>
          <a:xfrm>
            <a:off x="1083310" y="2684780"/>
            <a:ext cx="5939790" cy="3322955"/>
          </a:xfrm>
          <a:prstGeom prst="rect">
            <a:avLst/>
          </a:prstGeom>
          <a:noFill/>
          <a:ln w="9525" cap="flat" cmpd="sng">
            <a:solidFill>
              <a:srgbClr val="269999"/>
            </a:solidFill>
            <a:prstDash val="sysDot"/>
            <a:round/>
            <a:headEnd type="none" w="med" len="med"/>
            <a:tailEnd type="none" w="med" len="med"/>
          </a:ln>
        </p:spPr>
        <p:txBody>
          <a:bodyPr wrap="square" anchor="t" anchorCtr="0">
            <a:spAutoFit/>
          </a:bodyPr>
          <a:lstStyle/>
          <a:p>
            <a:pPr>
              <a:lnSpc>
                <a:spcPct val="150000"/>
              </a:lnSpc>
            </a:pPr>
            <a:r>
              <a:rPr lang="zh-CN" altLang="en-US" sz="2800" b="1">
                <a:solidFill>
                  <a:srgbClr val="FF0000"/>
                </a:solidFill>
                <a:latin typeface="+mj-ea"/>
                <a:ea typeface="+mj-ea"/>
                <a:cs typeface="+mj-ea"/>
              </a:rPr>
              <a:t>【分析】本题要分情况讨论：</a:t>
            </a:r>
            <a:r>
              <a:rPr lang="en-US" altLang="zh-CN" sz="2800" b="1">
                <a:solidFill>
                  <a:srgbClr val="FF0000"/>
                </a:solidFill>
                <a:latin typeface="+mj-ea"/>
                <a:ea typeface="+mj-ea"/>
                <a:cs typeface="+mj-ea"/>
              </a:rPr>
              <a:t>(1)Rt△APQ≌Rt△CBA</a:t>
            </a:r>
            <a:r>
              <a:rPr lang="zh-CN" altLang="en-US" sz="2800" b="1">
                <a:solidFill>
                  <a:srgbClr val="FF0000"/>
                </a:solidFill>
                <a:latin typeface="+mj-ea"/>
                <a:ea typeface="+mj-ea"/>
                <a:cs typeface="+mj-ea"/>
              </a:rPr>
              <a:t>，此时</a:t>
            </a:r>
            <a:r>
              <a:rPr lang="en-US" altLang="zh-CN" sz="2800" b="1">
                <a:solidFill>
                  <a:srgbClr val="FF0000"/>
                </a:solidFill>
                <a:latin typeface="+mj-ea"/>
                <a:ea typeface="+mj-ea"/>
                <a:cs typeface="+mj-ea"/>
              </a:rPr>
              <a:t>AP</a:t>
            </a:r>
            <a:r>
              <a:rPr lang="zh-CN" altLang="en-US" sz="2800" b="1">
                <a:solidFill>
                  <a:srgbClr val="FF0000"/>
                </a:solidFill>
                <a:latin typeface="+mj-ea"/>
                <a:ea typeface="+mj-ea"/>
                <a:cs typeface="+mj-ea"/>
              </a:rPr>
              <a:t>＝</a:t>
            </a:r>
            <a:r>
              <a:rPr lang="en-US" altLang="zh-CN" sz="2800" b="1">
                <a:solidFill>
                  <a:srgbClr val="FF0000"/>
                </a:solidFill>
                <a:latin typeface="+mj-ea"/>
                <a:ea typeface="+mj-ea"/>
                <a:cs typeface="+mj-ea"/>
              </a:rPr>
              <a:t>BC</a:t>
            </a:r>
            <a:r>
              <a:rPr lang="zh-CN" altLang="en-US" sz="2800" b="1">
                <a:solidFill>
                  <a:srgbClr val="FF0000"/>
                </a:solidFill>
                <a:latin typeface="+mj-ea"/>
                <a:ea typeface="+mj-ea"/>
                <a:cs typeface="+mj-ea"/>
              </a:rPr>
              <a:t>＝</a:t>
            </a:r>
            <a:r>
              <a:rPr lang="en-US" altLang="zh-CN" sz="2800" b="1">
                <a:solidFill>
                  <a:srgbClr val="FF0000"/>
                </a:solidFill>
                <a:latin typeface="+mj-ea"/>
                <a:ea typeface="+mj-ea"/>
                <a:cs typeface="+mj-ea"/>
              </a:rPr>
              <a:t>5cm</a:t>
            </a:r>
            <a:r>
              <a:rPr lang="zh-CN" altLang="en-US" sz="2800" b="1">
                <a:solidFill>
                  <a:srgbClr val="FF0000"/>
                </a:solidFill>
                <a:latin typeface="+mj-ea"/>
                <a:ea typeface="+mj-ea"/>
                <a:cs typeface="+mj-ea"/>
              </a:rPr>
              <a:t>，可据此求出</a:t>
            </a:r>
            <a:r>
              <a:rPr lang="en-US" altLang="zh-CN" sz="2800" b="1">
                <a:solidFill>
                  <a:srgbClr val="FF0000"/>
                </a:solidFill>
                <a:latin typeface="+mj-ea"/>
                <a:ea typeface="+mj-ea"/>
                <a:cs typeface="+mj-ea"/>
              </a:rPr>
              <a:t>P</a:t>
            </a:r>
            <a:r>
              <a:rPr lang="zh-CN" altLang="en-US" sz="2800" b="1">
                <a:solidFill>
                  <a:srgbClr val="FF0000"/>
                </a:solidFill>
                <a:latin typeface="+mj-ea"/>
                <a:ea typeface="+mj-ea"/>
                <a:cs typeface="+mj-ea"/>
              </a:rPr>
              <a:t>点的位置．</a:t>
            </a:r>
          </a:p>
          <a:p>
            <a:pPr>
              <a:lnSpc>
                <a:spcPct val="150000"/>
              </a:lnSpc>
            </a:pPr>
            <a:r>
              <a:rPr lang="en-US" altLang="zh-CN" sz="2800" b="1">
                <a:solidFill>
                  <a:srgbClr val="FF0000"/>
                </a:solidFill>
                <a:latin typeface="+mj-ea"/>
                <a:ea typeface="+mj-ea"/>
                <a:cs typeface="+mj-ea"/>
              </a:rPr>
              <a:t>(2)Rt△QAP≌Rt△BCA</a:t>
            </a:r>
            <a:r>
              <a:rPr lang="zh-CN" altLang="en-US" sz="2800" b="1">
                <a:solidFill>
                  <a:srgbClr val="FF0000"/>
                </a:solidFill>
                <a:latin typeface="+mj-ea"/>
                <a:ea typeface="+mj-ea"/>
                <a:cs typeface="+mj-ea"/>
              </a:rPr>
              <a:t>，此时</a:t>
            </a:r>
            <a:r>
              <a:rPr lang="en-US" altLang="zh-CN" sz="2800" b="1">
                <a:solidFill>
                  <a:srgbClr val="FF0000"/>
                </a:solidFill>
                <a:latin typeface="+mj-ea"/>
                <a:ea typeface="+mj-ea"/>
                <a:cs typeface="+mj-ea"/>
              </a:rPr>
              <a:t>AP</a:t>
            </a:r>
            <a:r>
              <a:rPr lang="zh-CN" altLang="en-US" sz="2800" b="1">
                <a:solidFill>
                  <a:srgbClr val="FF0000"/>
                </a:solidFill>
                <a:latin typeface="+mj-ea"/>
                <a:ea typeface="+mj-ea"/>
                <a:cs typeface="+mj-ea"/>
              </a:rPr>
              <a:t>＝</a:t>
            </a:r>
            <a:r>
              <a:rPr lang="en-US" altLang="zh-CN" sz="2800" b="1">
                <a:solidFill>
                  <a:srgbClr val="FF0000"/>
                </a:solidFill>
                <a:latin typeface="+mj-ea"/>
                <a:ea typeface="+mj-ea"/>
                <a:cs typeface="+mj-ea"/>
              </a:rPr>
              <a:t>AC</a:t>
            </a:r>
            <a:r>
              <a:rPr lang="zh-CN" altLang="en-US" sz="2800" b="1">
                <a:solidFill>
                  <a:srgbClr val="FF0000"/>
                </a:solidFill>
                <a:latin typeface="+mj-ea"/>
                <a:ea typeface="+mj-ea"/>
                <a:cs typeface="+mj-ea"/>
              </a:rPr>
              <a:t>，</a:t>
            </a:r>
            <a:r>
              <a:rPr lang="en-US" altLang="zh-CN" sz="2800" b="1">
                <a:solidFill>
                  <a:srgbClr val="FF0000"/>
                </a:solidFill>
                <a:latin typeface="+mj-ea"/>
                <a:ea typeface="+mj-ea"/>
                <a:cs typeface="+mj-ea"/>
              </a:rPr>
              <a:t>P</a:t>
            </a:r>
            <a:r>
              <a:rPr lang="zh-CN" altLang="en-US" sz="2800" b="1">
                <a:solidFill>
                  <a:srgbClr val="FF0000"/>
                </a:solidFill>
                <a:latin typeface="+mj-ea"/>
                <a:ea typeface="+mj-ea"/>
                <a:cs typeface="+mj-ea"/>
              </a:rPr>
              <a:t>、</a:t>
            </a:r>
            <a:r>
              <a:rPr lang="en-US" altLang="zh-CN" sz="2800" b="1">
                <a:solidFill>
                  <a:srgbClr val="FF0000"/>
                </a:solidFill>
                <a:latin typeface="+mj-ea"/>
                <a:ea typeface="+mj-ea"/>
                <a:cs typeface="+mj-ea"/>
              </a:rPr>
              <a:t>C</a:t>
            </a:r>
            <a:r>
              <a:rPr lang="zh-CN" altLang="en-US" sz="2800" b="1">
                <a:solidFill>
                  <a:srgbClr val="FF0000"/>
                </a:solidFill>
                <a:latin typeface="+mj-ea"/>
                <a:ea typeface="+mj-ea"/>
                <a:cs typeface="+mj-ea"/>
              </a:rPr>
              <a:t>重合．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par>
                                <p:cTn id="9" presetID="12" presetClass="entr" presetSubtype="4" fill="hold" nodeType="withEffect">
                                  <p:stCondLst>
                                    <p:cond delay="0"/>
                                  </p:stCondLst>
                                  <p:childTnLst>
                                    <p:set>
                                      <p:cBhvr>
                                        <p:cTn id="10" dur="1" fill="hold">
                                          <p:stCondLst>
                                            <p:cond delay="0"/>
                                          </p:stCondLst>
                                        </p:cTn>
                                        <p:tgtEl>
                                          <p:spTgt spid="19458"/>
                                        </p:tgtEl>
                                        <p:attrNameLst>
                                          <p:attrName>style.visibility</p:attrName>
                                        </p:attrNameLst>
                                      </p:cBhvr>
                                      <p:to>
                                        <p:strVal val="visible"/>
                                      </p:to>
                                    </p:set>
                                    <p:anim calcmode="lin" valueType="num">
                                      <p:cBhvr>
                                        <p:cTn id="11" dur="500"/>
                                        <p:tgtEl>
                                          <p:spTgt spid="19458"/>
                                        </p:tgtEl>
                                        <p:attrNameLst>
                                          <p:attrName>ppt_y</p:attrName>
                                        </p:attrNameLst>
                                      </p:cBhvr>
                                      <p:tavLst>
                                        <p:tav tm="0">
                                          <p:val>
                                            <p:strVal val="#ppt_y+#ppt_h*1.125000"/>
                                          </p:val>
                                        </p:tav>
                                        <p:tav tm="100000">
                                          <p:val>
                                            <p:strVal val="#ppt_y"/>
                                          </p:val>
                                        </p:tav>
                                      </p:tavLst>
                                    </p:anim>
                                    <p:animEffect transition="in" filter="wipe(up)">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1" nodeType="clickEffect">
                                  <p:stCondLst>
                                    <p:cond delay="0"/>
                                  </p:stCondLst>
                                  <p:childTnLst>
                                    <p:set>
                                      <p:cBhvr>
                                        <p:cTn id="16" dur="1" fill="hold">
                                          <p:stCondLst>
                                            <p:cond delay="0"/>
                                          </p:stCondLst>
                                        </p:cTn>
                                        <p:tgtEl>
                                          <p:spTgt spid="19459"/>
                                        </p:tgtEl>
                                        <p:attrNameLst>
                                          <p:attrName>style.visibility</p:attrName>
                                        </p:attrNameLst>
                                      </p:cBhvr>
                                      <p:to>
                                        <p:strVal val="visible"/>
                                      </p:to>
                                    </p:set>
                                    <p:animEffect transition="in" filter="diamond(in)">
                                      <p:cBhvr>
                                        <p:cTn id="17"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9459"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文本框 3"/>
          <p:cNvSpPr txBox="1"/>
          <p:nvPr/>
        </p:nvSpPr>
        <p:spPr>
          <a:xfrm>
            <a:off x="758190" y="1081405"/>
            <a:ext cx="6157595" cy="3707765"/>
          </a:xfrm>
          <a:prstGeom prst="rect">
            <a:avLst/>
          </a:prstGeom>
          <a:noFill/>
          <a:ln w="9525">
            <a:noFill/>
          </a:ln>
        </p:spPr>
        <p:txBody>
          <a:bodyPr wrap="square" anchor="t" anchorCtr="0">
            <a:spAutoFit/>
          </a:bodyPr>
          <a:lstStyle/>
          <a:p>
            <a:pPr>
              <a:lnSpc>
                <a:spcPct val="140000"/>
              </a:lnSpc>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解：</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当</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P</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运动到</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BC</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时，</a:t>
            </a:r>
          </a:p>
          <a:p>
            <a:pPr>
              <a:lnSpc>
                <a:spcPct val="140000"/>
              </a:lnSpc>
            </a:pP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∵∠C</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∠QAP</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90°.</a:t>
            </a:r>
          </a:p>
          <a:p>
            <a:pPr>
              <a:lnSpc>
                <a:spcPct val="140000"/>
              </a:lnSpc>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在</a:t>
            </a:r>
            <a:r>
              <a:rPr lang="en-US" altLang="zh-CN" sz="2800" b="1" err="1">
                <a:solidFill>
                  <a:srgbClr val="FF0000"/>
                </a:solidFill>
                <a:latin typeface="微软雅黑" panose="020B0503020204020204" charset="-122"/>
                <a:ea typeface="微软雅黑" panose="020B0503020204020204" charset="-122"/>
                <a:cs typeface="微软雅黑" panose="020B0503020204020204" charset="-122"/>
              </a:rPr>
              <a:t>Rt△ABC</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与</a:t>
            </a:r>
            <a:r>
              <a:rPr lang="en-US" altLang="zh-CN" sz="2800" b="1" err="1">
                <a:solidFill>
                  <a:srgbClr val="FF0000"/>
                </a:solidFill>
                <a:latin typeface="微软雅黑" panose="020B0503020204020204" charset="-122"/>
                <a:ea typeface="微软雅黑" panose="020B0503020204020204" charset="-122"/>
                <a:cs typeface="微软雅黑" panose="020B0503020204020204" charset="-122"/>
              </a:rPr>
              <a:t>Rt△QPA</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中，</a:t>
            </a:r>
          </a:p>
          <a:p>
            <a:pPr>
              <a:lnSpc>
                <a:spcPct val="140000"/>
              </a:lnSpc>
            </a:pP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∵PQ</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AB</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BC</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800" b="1">
              <a:solidFill>
                <a:srgbClr val="FF0000"/>
              </a:solidFill>
              <a:latin typeface="微软雅黑" panose="020B0503020204020204" charset="-122"/>
              <a:ea typeface="微软雅黑" panose="020B0503020204020204" charset="-122"/>
              <a:cs typeface="微软雅黑" panose="020B0503020204020204" charset="-122"/>
            </a:endParaRPr>
          </a:p>
          <a:p>
            <a:pPr>
              <a:lnSpc>
                <a:spcPct val="140000"/>
              </a:lnSpc>
            </a:pP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∴Rt△ABC≌Rt△QPA(HL)</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p>
          <a:p>
            <a:pPr>
              <a:lnSpc>
                <a:spcPct val="140000"/>
              </a:lnSpc>
            </a:pP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BC</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5cm</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a:t>
            </a:r>
          </a:p>
        </p:txBody>
      </p:sp>
      <p:pic>
        <p:nvPicPr>
          <p:cNvPr id="19458" name="图片 -2147482613"/>
          <p:cNvPicPr>
            <a:picLocks noChangeAspect="1"/>
          </p:cNvPicPr>
          <p:nvPr/>
        </p:nvPicPr>
        <p:blipFill>
          <a:blip r:embed="rId3" cstate="email"/>
          <a:stretch>
            <a:fillRect/>
          </a:stretch>
        </p:blipFill>
        <p:spPr>
          <a:xfrm>
            <a:off x="7280910" y="1358900"/>
            <a:ext cx="3233420" cy="198437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19460">
                                            <p:txEl>
                                              <p:pRg st="0" end="0"/>
                                            </p:txEl>
                                          </p:spTgt>
                                        </p:tgtEl>
                                        <p:attrNameLst>
                                          <p:attrName>style.visibility</p:attrName>
                                        </p:attrNameLst>
                                      </p:cBhvr>
                                      <p:to>
                                        <p:strVal val="visible"/>
                                      </p:to>
                                    </p:set>
                                    <p:anim calcmode="lin" valueType="num">
                                      <p:cBhvr>
                                        <p:cTn id="11" dur="500"/>
                                        <p:tgtEl>
                                          <p:spTgt spid="19460">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1946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9460">
                                            <p:txEl>
                                              <p:pRg st="1" end="1"/>
                                            </p:txEl>
                                          </p:spTgt>
                                        </p:tgtEl>
                                        <p:attrNameLst>
                                          <p:attrName>style.visibility</p:attrName>
                                        </p:attrNameLst>
                                      </p:cBhvr>
                                      <p:to>
                                        <p:strVal val="visible"/>
                                      </p:to>
                                    </p:set>
                                    <p:anim calcmode="lin" valueType="num">
                                      <p:cBhvr>
                                        <p:cTn id="17" dur="500"/>
                                        <p:tgtEl>
                                          <p:spTgt spid="19460">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1946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19460">
                                            <p:txEl>
                                              <p:pRg st="2" end="2"/>
                                            </p:txEl>
                                          </p:spTgt>
                                        </p:tgtEl>
                                        <p:attrNameLst>
                                          <p:attrName>style.visibility</p:attrName>
                                        </p:attrNameLst>
                                      </p:cBhvr>
                                      <p:to>
                                        <p:strVal val="visible"/>
                                      </p:to>
                                    </p:set>
                                    <p:anim calcmode="lin" valueType="num">
                                      <p:cBhvr>
                                        <p:cTn id="23" dur="500"/>
                                        <p:tgtEl>
                                          <p:spTgt spid="19460">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1946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19460">
                                            <p:txEl>
                                              <p:pRg st="3" end="3"/>
                                            </p:txEl>
                                          </p:spTgt>
                                        </p:tgtEl>
                                        <p:attrNameLst>
                                          <p:attrName>style.visibility</p:attrName>
                                        </p:attrNameLst>
                                      </p:cBhvr>
                                      <p:to>
                                        <p:strVal val="visible"/>
                                      </p:to>
                                    </p:set>
                                    <p:anim calcmode="lin" valueType="num">
                                      <p:cBhvr>
                                        <p:cTn id="29" dur="500"/>
                                        <p:tgtEl>
                                          <p:spTgt spid="19460">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1946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19460">
                                            <p:txEl>
                                              <p:pRg st="4" end="4"/>
                                            </p:txEl>
                                          </p:spTgt>
                                        </p:tgtEl>
                                        <p:attrNameLst>
                                          <p:attrName>style.visibility</p:attrName>
                                        </p:attrNameLst>
                                      </p:cBhvr>
                                      <p:to>
                                        <p:strVal val="visible"/>
                                      </p:to>
                                    </p:set>
                                    <p:anim calcmode="lin" valueType="num">
                                      <p:cBhvr>
                                        <p:cTn id="35" dur="500"/>
                                        <p:tgtEl>
                                          <p:spTgt spid="19460">
                                            <p:txEl>
                                              <p:pRg st="4" end="4"/>
                                            </p:txEl>
                                          </p:spTgt>
                                        </p:tgtEl>
                                        <p:attrNameLst>
                                          <p:attrName>ppt_y</p:attrName>
                                        </p:attrNameLst>
                                      </p:cBhvr>
                                      <p:tavLst>
                                        <p:tav tm="0">
                                          <p:val>
                                            <p:strVal val="#ppt_y+#ppt_h*1.125000"/>
                                          </p:val>
                                        </p:tav>
                                        <p:tav tm="100000">
                                          <p:val>
                                            <p:strVal val="#ppt_y"/>
                                          </p:val>
                                        </p:tav>
                                      </p:tavLst>
                                    </p:anim>
                                    <p:animEffect transition="in" filter="wipe(up)">
                                      <p:cBhvr>
                                        <p:cTn id="36" dur="500"/>
                                        <p:tgtEl>
                                          <p:spTgt spid="19460">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19460">
                                            <p:txEl>
                                              <p:pRg st="5" end="5"/>
                                            </p:txEl>
                                          </p:spTgt>
                                        </p:tgtEl>
                                        <p:attrNameLst>
                                          <p:attrName>style.visibility</p:attrName>
                                        </p:attrNameLst>
                                      </p:cBhvr>
                                      <p:to>
                                        <p:strVal val="visible"/>
                                      </p:to>
                                    </p:set>
                                    <p:anim calcmode="lin" valueType="num">
                                      <p:cBhvr>
                                        <p:cTn id="41" dur="500"/>
                                        <p:tgtEl>
                                          <p:spTgt spid="19460">
                                            <p:txEl>
                                              <p:pRg st="5" end="5"/>
                                            </p:txEl>
                                          </p:spTgt>
                                        </p:tgtEl>
                                        <p:attrNameLst>
                                          <p:attrName>ppt_y</p:attrName>
                                        </p:attrNameLst>
                                      </p:cBhvr>
                                      <p:tavLst>
                                        <p:tav tm="0">
                                          <p:val>
                                            <p:strVal val="#ppt_y+#ppt_h*1.125000"/>
                                          </p:val>
                                        </p:tav>
                                        <p:tav tm="100000">
                                          <p:val>
                                            <p:strVal val="#ppt_y"/>
                                          </p:val>
                                        </p:tav>
                                      </p:tavLst>
                                    </p:anim>
                                    <p:animEffect transition="in" filter="wipe(up)">
                                      <p:cBhvr>
                                        <p:cTn id="42" dur="500"/>
                                        <p:tgtEl>
                                          <p:spTgt spid="19460">
                                            <p:txEl>
                                              <p:pRg st="5" end="5"/>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19458"/>
                                        </p:tgtEl>
                                        <p:attrNameLst>
                                          <p:attrName>style.visibility</p:attrName>
                                        </p:attrNameLst>
                                      </p:cBhvr>
                                      <p:to>
                                        <p:strVal val="visible"/>
                                      </p:to>
                                    </p:set>
                                    <p:anim calcmode="lin" valueType="num">
                                      <p:cBhvr>
                                        <p:cTn id="45" dur="500"/>
                                        <p:tgtEl>
                                          <p:spTgt spid="19458"/>
                                        </p:tgtEl>
                                        <p:attrNameLst>
                                          <p:attrName>ppt_y</p:attrName>
                                        </p:attrNameLst>
                                      </p:cBhvr>
                                      <p:tavLst>
                                        <p:tav tm="0">
                                          <p:val>
                                            <p:strVal val="#ppt_y+#ppt_h*1.125000"/>
                                          </p:val>
                                        </p:tav>
                                        <p:tav tm="100000">
                                          <p:val>
                                            <p:strVal val="#ppt_y"/>
                                          </p:val>
                                        </p:tav>
                                      </p:tavLst>
                                    </p:anim>
                                    <p:animEffect transition="in" filter="wipe(up)">
                                      <p:cBhvr>
                                        <p:cTn id="46"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文本框 3"/>
          <p:cNvSpPr txBox="1"/>
          <p:nvPr/>
        </p:nvSpPr>
        <p:spPr>
          <a:xfrm>
            <a:off x="7620" y="156210"/>
            <a:ext cx="10420985" cy="4310380"/>
          </a:xfrm>
          <a:prstGeom prst="rect">
            <a:avLst/>
          </a:prstGeom>
          <a:noFill/>
          <a:ln w="9525">
            <a:noFill/>
          </a:ln>
        </p:spPr>
        <p:txBody>
          <a:bodyPr wrap="square" anchor="t" anchorCtr="0">
            <a:spAutoFit/>
          </a:bodyPr>
          <a:lstStyle/>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当</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P</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运动到与</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C</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点重合时，</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AC. </a:t>
            </a:r>
          </a:p>
          <a:p>
            <a:pPr indent="266700">
              <a:lnSpc>
                <a:spcPct val="140000"/>
              </a:lnSpc>
            </a:pP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在</a:t>
            </a:r>
            <a:r>
              <a:rPr lang="en-US" altLang="zh-CN" sz="2800" b="1" dirty="0" err="1">
                <a:solidFill>
                  <a:srgbClr val="FF0000"/>
                </a:solidFill>
                <a:latin typeface="微软雅黑" panose="020B0503020204020204" charset="-122"/>
                <a:ea typeface="微软雅黑" panose="020B0503020204020204" charset="-122"/>
                <a:cs typeface="微软雅黑" panose="020B0503020204020204" charset="-122"/>
              </a:rPr>
              <a:t>Rt△ABC</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与</a:t>
            </a:r>
            <a:r>
              <a:rPr lang="en-US" altLang="zh-CN" sz="2800" b="1" dirty="0" err="1">
                <a:solidFill>
                  <a:srgbClr val="FF0000"/>
                </a:solidFill>
                <a:latin typeface="微软雅黑" panose="020B0503020204020204" charset="-122"/>
                <a:ea typeface="微软雅黑" panose="020B0503020204020204" charset="-122"/>
                <a:cs typeface="微软雅黑" panose="020B0503020204020204" charset="-122"/>
              </a:rPr>
              <a:t>Rt△QPA</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中，</a:t>
            </a:r>
          </a:p>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∵PQ</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AB</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AC</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p>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err="1">
                <a:solidFill>
                  <a:srgbClr val="FF0000"/>
                </a:solidFill>
                <a:latin typeface="微软雅黑" panose="020B0503020204020204" charset="-122"/>
                <a:ea typeface="微软雅黑" panose="020B0503020204020204" charset="-122"/>
                <a:cs typeface="微软雅黑" panose="020B0503020204020204" charset="-122"/>
              </a:rPr>
              <a:t>Rt△QAP≌Rt△BCA</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(HL)</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p>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AC</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10cm</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p>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当</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AP</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5cm</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或</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10cm</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时，</a:t>
            </a:r>
          </a:p>
          <a:p>
            <a:pPr indent="266700">
              <a:lnSpc>
                <a:spcPct val="140000"/>
              </a:lnSpc>
            </a:pP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△ABC</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才能和</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△APQ</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全等．</a:t>
            </a:r>
          </a:p>
        </p:txBody>
      </p:sp>
      <p:sp>
        <p:nvSpPr>
          <p:cNvPr id="20482" name="文本框 4"/>
          <p:cNvSpPr txBox="1"/>
          <p:nvPr/>
        </p:nvSpPr>
        <p:spPr>
          <a:xfrm>
            <a:off x="6186805" y="3814445"/>
            <a:ext cx="5744845" cy="2330450"/>
          </a:xfrm>
          <a:prstGeom prst="rect">
            <a:avLst/>
          </a:prstGeom>
          <a:solidFill>
            <a:srgbClr val="F5FBFF"/>
          </a:solidFill>
          <a:ln w="12700" cap="flat" cmpd="sng">
            <a:solidFill>
              <a:srgbClr val="269999"/>
            </a:solidFill>
            <a:prstDash val="sysDash"/>
            <a:round/>
            <a:headEnd type="none" w="med" len="med"/>
            <a:tailEnd type="none" w="med" len="med"/>
          </a:ln>
        </p:spPr>
        <p:txBody>
          <a:bodyPr wrap="square" anchor="t" anchorCtr="0">
            <a:spAutoFit/>
          </a:bodyPr>
          <a:lstStyle/>
          <a:p>
            <a:pPr indent="266700">
              <a:lnSpc>
                <a:spcPct val="130000"/>
              </a:lnSpc>
            </a:pPr>
            <a:r>
              <a:rPr lang="en-US" altLang="zh-CN" sz="2800" b="1" dirty="0">
                <a:solidFill>
                  <a:srgbClr val="FF0000"/>
                </a:solidFill>
                <a:latin typeface="微软雅黑" panose="020B0503020204020204" charset="-122"/>
                <a:ea typeface="微软雅黑" panose="020B0503020204020204" charset="-122"/>
              </a:rPr>
              <a:t>【</a:t>
            </a:r>
            <a:r>
              <a:rPr lang="zh-CN" altLang="en-US" sz="2800" b="1" dirty="0">
                <a:solidFill>
                  <a:srgbClr val="FF0000"/>
                </a:solidFill>
                <a:latin typeface="微软雅黑" panose="020B0503020204020204" charset="-122"/>
                <a:ea typeface="微软雅黑" panose="020B0503020204020204" charset="-122"/>
              </a:rPr>
              <a:t>注意</a:t>
            </a:r>
            <a:r>
              <a:rPr lang="en-US" altLang="zh-CN" sz="2800" b="1" dirty="0">
                <a:solidFill>
                  <a:srgbClr val="FF0000"/>
                </a:solidFill>
                <a:latin typeface="微软雅黑" panose="020B0503020204020204" charset="-122"/>
                <a:ea typeface="微软雅黑" panose="020B0503020204020204" charset="-122"/>
              </a:rPr>
              <a:t>】</a:t>
            </a:r>
            <a:r>
              <a:rPr lang="zh-CN" altLang="en-US" sz="2800" b="1" dirty="0">
                <a:solidFill>
                  <a:srgbClr val="FF0000"/>
                </a:solidFill>
                <a:latin typeface="微软雅黑" panose="020B0503020204020204" charset="-122"/>
                <a:ea typeface="微软雅黑" panose="020B0503020204020204" charset="-122"/>
              </a:rPr>
              <a:t>判定三角形全等的关键是找对应边和对应角，由于本题没有说明全等三角形的对应边和对应角，因此要分类讨论，以免漏解．</a:t>
            </a:r>
          </a:p>
        </p:txBody>
      </p:sp>
      <p:pic>
        <p:nvPicPr>
          <p:cNvPr id="19458" name="图片 -2147482613"/>
          <p:cNvPicPr>
            <a:picLocks noChangeAspect="1"/>
          </p:cNvPicPr>
          <p:nvPr/>
        </p:nvPicPr>
        <p:blipFill>
          <a:blip r:embed="rId3" cstate="email"/>
          <a:stretch>
            <a:fillRect/>
          </a:stretch>
        </p:blipFill>
        <p:spPr>
          <a:xfrm>
            <a:off x="7184390" y="1368743"/>
            <a:ext cx="2655888" cy="1630362"/>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0481">
                                            <p:txEl>
                                              <p:pRg st="0" end="0"/>
                                            </p:txEl>
                                          </p:spTgt>
                                        </p:tgtEl>
                                        <p:attrNameLst>
                                          <p:attrName>style.visibility</p:attrName>
                                        </p:attrNameLst>
                                      </p:cBhvr>
                                      <p:to>
                                        <p:strVal val="visible"/>
                                      </p:to>
                                    </p:set>
                                    <p:animEffect transition="in" filter="blinds(horizontal)">
                                      <p:cBhvr>
                                        <p:cTn id="11" dur="500"/>
                                        <p:tgtEl>
                                          <p:spTgt spid="2048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0481">
                                            <p:txEl>
                                              <p:pRg st="1" end="1"/>
                                            </p:txEl>
                                          </p:spTgt>
                                        </p:tgtEl>
                                        <p:attrNameLst>
                                          <p:attrName>style.visibility</p:attrName>
                                        </p:attrNameLst>
                                      </p:cBhvr>
                                      <p:to>
                                        <p:strVal val="visible"/>
                                      </p:to>
                                    </p:set>
                                    <p:animEffect transition="in" filter="blinds(horizontal)">
                                      <p:cBhvr>
                                        <p:cTn id="16" dur="500"/>
                                        <p:tgtEl>
                                          <p:spTgt spid="2048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0481">
                                            <p:txEl>
                                              <p:pRg st="2" end="2"/>
                                            </p:txEl>
                                          </p:spTgt>
                                        </p:tgtEl>
                                        <p:attrNameLst>
                                          <p:attrName>style.visibility</p:attrName>
                                        </p:attrNameLst>
                                      </p:cBhvr>
                                      <p:to>
                                        <p:strVal val="visible"/>
                                      </p:to>
                                    </p:set>
                                    <p:animEffect transition="in" filter="blinds(horizontal)">
                                      <p:cBhvr>
                                        <p:cTn id="21" dur="500"/>
                                        <p:tgtEl>
                                          <p:spTgt spid="2048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0481">
                                            <p:txEl>
                                              <p:pRg st="3" end="3"/>
                                            </p:txEl>
                                          </p:spTgt>
                                        </p:tgtEl>
                                        <p:attrNameLst>
                                          <p:attrName>style.visibility</p:attrName>
                                        </p:attrNameLst>
                                      </p:cBhvr>
                                      <p:to>
                                        <p:strVal val="visible"/>
                                      </p:to>
                                    </p:set>
                                    <p:animEffect transition="in" filter="blinds(horizontal)">
                                      <p:cBhvr>
                                        <p:cTn id="26" dur="500"/>
                                        <p:tgtEl>
                                          <p:spTgt spid="2048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0481">
                                            <p:txEl>
                                              <p:pRg st="4" end="4"/>
                                            </p:txEl>
                                          </p:spTgt>
                                        </p:tgtEl>
                                        <p:attrNameLst>
                                          <p:attrName>style.visibility</p:attrName>
                                        </p:attrNameLst>
                                      </p:cBhvr>
                                      <p:to>
                                        <p:strVal val="visible"/>
                                      </p:to>
                                    </p:set>
                                    <p:animEffect transition="in" filter="blinds(horizontal)">
                                      <p:cBhvr>
                                        <p:cTn id="31" dur="500"/>
                                        <p:tgtEl>
                                          <p:spTgt spid="2048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20481">
                                            <p:txEl>
                                              <p:charRg st="87" end="117"/>
                                            </p:txEl>
                                          </p:spTgt>
                                        </p:tgtEl>
                                        <p:attrNameLst>
                                          <p:attrName>style.visibility</p:attrName>
                                        </p:attrNameLst>
                                      </p:cBhvr>
                                      <p:to>
                                        <p:strVal val="visible"/>
                                      </p:to>
                                    </p:set>
                                    <p:animEffect transition="in" filter="blinds(horizontal)">
                                      <p:cBhvr>
                                        <p:cTn id="36" dur="500"/>
                                        <p:tgtEl>
                                          <p:spTgt spid="20481">
                                            <p:txEl>
                                              <p:charRg st="87" end="11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0481">
                                            <p:txEl>
                                              <p:charRg st="6" end="6"/>
                                            </p:txEl>
                                          </p:spTgt>
                                        </p:tgtEl>
                                        <p:attrNameLst>
                                          <p:attrName>style.visibility</p:attrName>
                                        </p:attrNameLst>
                                      </p:cBhvr>
                                      <p:to>
                                        <p:strVal val="visible"/>
                                      </p:to>
                                    </p:set>
                                    <p:animEffect transition="in" filter="blinds(horizontal)">
                                      <p:cBhvr>
                                        <p:cTn id="41" dur="500"/>
                                        <p:tgtEl>
                                          <p:spTgt spid="20481">
                                            <p:txEl>
                                              <p:char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20482"/>
                                        </p:tgtEl>
                                        <p:attrNameLst>
                                          <p:attrName>style.visibility</p:attrName>
                                        </p:attrNameLst>
                                      </p:cBhvr>
                                      <p:to>
                                        <p:strVal val="visible"/>
                                      </p:to>
                                    </p:set>
                                    <p:animEffect transition="in" filter="strips(downLeft)">
                                      <p:cBhvr>
                                        <p:cTn id="46" dur="500"/>
                                        <p:tgtEl>
                                          <p:spTgt spid="20482"/>
                                        </p:tgtEl>
                                      </p:cBhvr>
                                    </p:animEffect>
                                  </p:childTnLst>
                                </p:cTn>
                              </p:par>
                              <p:par>
                                <p:cTn id="47" presetID="12" presetClass="entr" presetSubtype="4" fill="hold" nodeType="withEffect">
                                  <p:stCondLst>
                                    <p:cond delay="0"/>
                                  </p:stCondLst>
                                  <p:childTnLst>
                                    <p:set>
                                      <p:cBhvr>
                                        <p:cTn id="48" dur="1" fill="hold">
                                          <p:stCondLst>
                                            <p:cond delay="0"/>
                                          </p:stCondLst>
                                        </p:cTn>
                                        <p:tgtEl>
                                          <p:spTgt spid="19458"/>
                                        </p:tgtEl>
                                        <p:attrNameLst>
                                          <p:attrName>style.visibility</p:attrName>
                                        </p:attrNameLst>
                                      </p:cBhvr>
                                      <p:to>
                                        <p:strVal val="visible"/>
                                      </p:to>
                                    </p:set>
                                    <p:anim calcmode="lin" valueType="num">
                                      <p:cBhvr>
                                        <p:cTn id="49" dur="500"/>
                                        <p:tgtEl>
                                          <p:spTgt spid="19458"/>
                                        </p:tgtEl>
                                        <p:attrNameLst>
                                          <p:attrName>ppt_y</p:attrName>
                                        </p:attrNameLst>
                                      </p:cBhvr>
                                      <p:tavLst>
                                        <p:tav tm="0">
                                          <p:val>
                                            <p:strVal val="#ppt_y+#ppt_h*1.125000"/>
                                          </p:val>
                                        </p:tav>
                                        <p:tav tm="100000">
                                          <p:val>
                                            <p:strVal val="#ppt_y"/>
                                          </p:val>
                                        </p:tav>
                                      </p:tavLst>
                                    </p:anim>
                                    <p:animEffect transition="in" filter="wipe(up)">
                                      <p:cBhvr>
                                        <p:cTn id="50"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2"/>
          <p:cNvSpPr txBox="1"/>
          <p:nvPr/>
        </p:nvSpPr>
        <p:spPr>
          <a:xfrm>
            <a:off x="232912" y="2379513"/>
            <a:ext cx="1757177" cy="1384995"/>
          </a:xfrm>
          <a:prstGeom prst="rect">
            <a:avLst/>
          </a:prstGeom>
        </p:spPr>
        <p:style>
          <a:lnRef idx="2">
            <a:schemeClr val="accent6"/>
          </a:lnRef>
          <a:fillRef idx="1">
            <a:schemeClr val="lt1"/>
          </a:fillRef>
          <a:effectRef idx="0">
            <a:schemeClr val="accent6"/>
          </a:effectRef>
          <a:fontRef idx="minor">
            <a:schemeClr val="dk1"/>
          </a:fontRef>
        </p:style>
        <p:txBody>
          <a:bodyPr wrap="square" anchor="t" anchorCtr="0">
            <a:spAutoFit/>
          </a:bodyPr>
          <a:lstStyle/>
          <a:p>
            <a:pPr algn="ctr"/>
            <a:r>
              <a:rPr lang="zh-CN" altLang="en-US" sz="2800" b="1" dirty="0">
                <a:latin typeface="微软雅黑" panose="020B0503020204020204" charset="-122"/>
                <a:ea typeface="微软雅黑" panose="020B0503020204020204" charset="-122"/>
                <a:cs typeface="微软雅黑" panose="020B0503020204020204" charset="-122"/>
              </a:rPr>
              <a:t>直角三角形全等的证明（</a:t>
            </a:r>
            <a:r>
              <a:rPr lang="en-US" altLang="zh-CN" sz="2800" b="1" dirty="0">
                <a:latin typeface="微软雅黑" panose="020B0503020204020204" charset="-122"/>
                <a:ea typeface="微软雅黑" panose="020B0503020204020204" charset="-122"/>
                <a:cs typeface="微软雅黑" panose="020B0503020204020204" charset="-122"/>
              </a:rPr>
              <a:t>HL</a:t>
            </a:r>
            <a:r>
              <a:rPr lang="zh-CN" altLang="en-US" sz="2800" b="1" dirty="0">
                <a:latin typeface="微软雅黑" panose="020B0503020204020204" charset="-122"/>
                <a:ea typeface="微软雅黑" panose="020B0503020204020204" charset="-122"/>
                <a:cs typeface="微软雅黑" panose="020B0503020204020204" charset="-122"/>
              </a:rPr>
              <a:t>）</a:t>
            </a:r>
          </a:p>
        </p:txBody>
      </p:sp>
      <p:sp>
        <p:nvSpPr>
          <p:cNvPr id="17412" name="TextBox 3"/>
          <p:cNvSpPr txBox="1"/>
          <p:nvPr/>
        </p:nvSpPr>
        <p:spPr>
          <a:xfrm>
            <a:off x="2228850" y="1267778"/>
            <a:ext cx="1008063" cy="521970"/>
          </a:xfrm>
          <a:prstGeom prst="rect">
            <a:avLst/>
          </a:prstGeom>
        </p:spPr>
        <p:style>
          <a:lnRef idx="2">
            <a:schemeClr val="accent6"/>
          </a:lnRef>
          <a:fillRef idx="1">
            <a:schemeClr val="lt1"/>
          </a:fillRef>
          <a:effectRef idx="0">
            <a:schemeClr val="accent6"/>
          </a:effectRef>
          <a:fontRef idx="minor">
            <a:schemeClr val="dk1"/>
          </a:fontRef>
        </p:style>
        <p:txBody>
          <a:bodyPr anchor="t" anchorCtr="0">
            <a:spAutoFit/>
          </a:bodyPr>
          <a:lstStyle/>
          <a:p>
            <a:pPr algn="dist"/>
            <a:r>
              <a:rPr lang="zh-CN" altLang="en-US" sz="2800">
                <a:latin typeface="微软雅黑" panose="020B0503020204020204" charset="-122"/>
                <a:ea typeface="微软雅黑" panose="020B0503020204020204" charset="-122"/>
              </a:rPr>
              <a:t>内容</a:t>
            </a:r>
          </a:p>
        </p:txBody>
      </p:sp>
      <p:sp>
        <p:nvSpPr>
          <p:cNvPr id="17413" name="TextBox 4"/>
          <p:cNvSpPr txBox="1"/>
          <p:nvPr/>
        </p:nvSpPr>
        <p:spPr>
          <a:xfrm>
            <a:off x="3680460" y="947420"/>
            <a:ext cx="4280535" cy="1383665"/>
          </a:xfrm>
          <a:prstGeom prst="rect">
            <a:avLst/>
          </a:prstGeom>
        </p:spPr>
        <p:style>
          <a:lnRef idx="2">
            <a:schemeClr val="accent6"/>
          </a:lnRef>
          <a:fillRef idx="1">
            <a:schemeClr val="lt1"/>
          </a:fillRef>
          <a:effectRef idx="0">
            <a:schemeClr val="accent6"/>
          </a:effectRef>
          <a:fontRef idx="minor">
            <a:schemeClr val="dk1"/>
          </a:fontRef>
        </p:style>
        <p:txBody>
          <a:bodyPr wrap="square" anchor="t" anchorCtr="0">
            <a:spAutoFit/>
          </a:bodyPr>
          <a:lstStyle/>
          <a:p>
            <a:pPr>
              <a:lnSpc>
                <a:spcPct val="150000"/>
              </a:lnSpc>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斜边和一条直角边对应相等的两个直角三角形全等</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17414" name="TextBox 5"/>
          <p:cNvSpPr txBox="1"/>
          <p:nvPr/>
        </p:nvSpPr>
        <p:spPr>
          <a:xfrm>
            <a:off x="2373313" y="2604135"/>
            <a:ext cx="863600" cy="1814830"/>
          </a:xfrm>
          <a:prstGeom prst="rect">
            <a:avLst/>
          </a:prstGeom>
        </p:spPr>
        <p:style>
          <a:lnRef idx="2">
            <a:schemeClr val="accent6"/>
          </a:lnRef>
          <a:fillRef idx="1">
            <a:schemeClr val="lt1"/>
          </a:fillRef>
          <a:effectRef idx="0">
            <a:schemeClr val="accent6"/>
          </a:effectRef>
          <a:fontRef idx="minor">
            <a:schemeClr val="dk1"/>
          </a:fontRef>
        </p:style>
        <p:txBody>
          <a:bodyPr anchor="t" anchorCtr="0">
            <a:spAutoFit/>
          </a:bodyPr>
          <a:lstStyle/>
          <a:p>
            <a:pPr algn="dist"/>
            <a:r>
              <a:rPr lang="zh-CN" altLang="en-US" sz="2800">
                <a:latin typeface="微软雅黑" panose="020B0503020204020204" charset="-122"/>
                <a:ea typeface="微软雅黑" panose="020B0503020204020204" charset="-122"/>
              </a:rPr>
              <a:t>前提条件</a:t>
            </a:r>
          </a:p>
        </p:txBody>
      </p:sp>
      <p:sp>
        <p:nvSpPr>
          <p:cNvPr id="17415" name="TextBox 6"/>
          <p:cNvSpPr txBox="1"/>
          <p:nvPr/>
        </p:nvSpPr>
        <p:spPr>
          <a:xfrm>
            <a:off x="3665855" y="3054985"/>
            <a:ext cx="2855595" cy="737235"/>
          </a:xfrm>
          <a:prstGeom prst="rect">
            <a:avLst/>
          </a:prstGeom>
        </p:spPr>
        <p:style>
          <a:lnRef idx="2">
            <a:schemeClr val="accent6"/>
          </a:lnRef>
          <a:fillRef idx="1">
            <a:schemeClr val="lt1"/>
          </a:fillRef>
          <a:effectRef idx="0">
            <a:schemeClr val="accent6"/>
          </a:effectRef>
          <a:fontRef idx="minor">
            <a:schemeClr val="dk1"/>
          </a:fontRef>
        </p:style>
        <p:txBody>
          <a:bodyPr wrap="square" anchor="t" anchorCtr="0">
            <a:spAutoFit/>
          </a:bodyPr>
          <a:lstStyle/>
          <a:p>
            <a:pPr>
              <a:lnSpc>
                <a:spcPct val="150000"/>
              </a:lnSpc>
            </a:pPr>
            <a:r>
              <a:rPr lang="zh-CN" altLang="en-US" sz="2800">
                <a:solidFill>
                  <a:srgbClr val="FF0000"/>
                </a:solidFill>
                <a:latin typeface="微软雅黑" panose="020B0503020204020204" charset="-122"/>
                <a:ea typeface="微软雅黑" panose="020B0503020204020204" charset="-122"/>
              </a:rPr>
              <a:t>在直角三角形中</a:t>
            </a:r>
          </a:p>
        </p:txBody>
      </p:sp>
      <p:sp>
        <p:nvSpPr>
          <p:cNvPr id="17416" name="TextBox 7"/>
          <p:cNvSpPr txBox="1"/>
          <p:nvPr/>
        </p:nvSpPr>
        <p:spPr>
          <a:xfrm>
            <a:off x="2228850" y="4936490"/>
            <a:ext cx="1751965" cy="521970"/>
          </a:xfrm>
          <a:prstGeom prst="rect">
            <a:avLst/>
          </a:prstGeom>
        </p:spPr>
        <p:style>
          <a:lnRef idx="2">
            <a:schemeClr val="accent6"/>
          </a:lnRef>
          <a:fillRef idx="1">
            <a:schemeClr val="lt1"/>
          </a:fillRef>
          <a:effectRef idx="0">
            <a:schemeClr val="accent6"/>
          </a:effectRef>
          <a:fontRef idx="minor">
            <a:schemeClr val="dk1"/>
          </a:fontRef>
        </p:style>
        <p:txBody>
          <a:bodyPr wrap="square" anchor="t" anchorCtr="0">
            <a:spAutoFit/>
          </a:bodyPr>
          <a:lstStyle/>
          <a:p>
            <a:pPr algn="dist"/>
            <a:r>
              <a:rPr lang="zh-CN" altLang="en-US" sz="2800">
                <a:latin typeface="微软雅黑" panose="020B0503020204020204" charset="-122"/>
                <a:ea typeface="微软雅黑" panose="020B0503020204020204" charset="-122"/>
              </a:rPr>
              <a:t>使用方法</a:t>
            </a:r>
          </a:p>
        </p:txBody>
      </p:sp>
      <p:sp>
        <p:nvSpPr>
          <p:cNvPr id="17417" name="TextBox 8"/>
          <p:cNvSpPr txBox="1"/>
          <p:nvPr/>
        </p:nvSpPr>
        <p:spPr>
          <a:xfrm>
            <a:off x="4408805" y="4542790"/>
            <a:ext cx="6824980" cy="1383665"/>
          </a:xfrm>
          <a:prstGeom prst="rect">
            <a:avLst/>
          </a:prstGeom>
        </p:spPr>
        <p:style>
          <a:lnRef idx="2">
            <a:schemeClr val="accent6"/>
          </a:lnRef>
          <a:fillRef idx="1">
            <a:schemeClr val="lt1"/>
          </a:fillRef>
          <a:effectRef idx="0">
            <a:schemeClr val="accent6"/>
          </a:effectRef>
          <a:fontRef idx="minor">
            <a:schemeClr val="dk1"/>
          </a:fontRef>
        </p:style>
        <p:txBody>
          <a:bodyPr wrap="square" anchor="t" anchorCtr="0">
            <a:spAutoFit/>
          </a:bodyPr>
          <a:lstStyle/>
          <a:p>
            <a:pPr>
              <a:lnSpc>
                <a:spcPct val="150000"/>
              </a:lnSpc>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 只须找除直角外的两个条件即可（两个条件中至少有一个条件是一对对应边相等）</a:t>
            </a:r>
          </a:p>
        </p:txBody>
      </p:sp>
      <p:sp>
        <p:nvSpPr>
          <p:cNvPr id="17418" name="左大括号 9"/>
          <p:cNvSpPr/>
          <p:nvPr/>
        </p:nvSpPr>
        <p:spPr>
          <a:xfrm>
            <a:off x="2080260" y="1513840"/>
            <a:ext cx="144463" cy="3673475"/>
          </a:xfrm>
          <a:prstGeom prst="leftBrace">
            <a:avLst>
              <a:gd name="adj1" fmla="val 7534"/>
              <a:gd name="adj2" fmla="val 50000"/>
            </a:avLst>
          </a:prstGeom>
        </p:spPr>
        <p:style>
          <a:lnRef idx="3">
            <a:schemeClr val="dk1"/>
          </a:lnRef>
          <a:fillRef idx="0">
            <a:schemeClr val="dk1"/>
          </a:fillRef>
          <a:effectRef idx="2">
            <a:schemeClr val="dk1"/>
          </a:effectRef>
          <a:fontRef idx="minor">
            <a:schemeClr val="tx1"/>
          </a:fontRef>
        </p:style>
        <p:txBody>
          <a:bodyPr anchor="t" anchorCtr="0"/>
          <a:lstStyle/>
          <a:p>
            <a:endParaRPr lang="zh-CN" altLang="en-US">
              <a:latin typeface="Arial" panose="020B0604020202020204" pitchFamily="34" charset="0"/>
              <a:ea typeface="宋体" panose="02010600030101010101" pitchFamily="2" charset="-122"/>
            </a:endParaRPr>
          </a:p>
        </p:txBody>
      </p:sp>
      <p:sp>
        <p:nvSpPr>
          <p:cNvPr id="17419" name="右箭头 10"/>
          <p:cNvSpPr/>
          <p:nvPr/>
        </p:nvSpPr>
        <p:spPr>
          <a:xfrm>
            <a:off x="3242628" y="1417638"/>
            <a:ext cx="433387" cy="360362"/>
          </a:xfrm>
          <a:prstGeom prst="rightArrow">
            <a:avLst>
              <a:gd name="adj1" fmla="val 50000"/>
              <a:gd name="adj2" fmla="val 49987"/>
            </a:avLst>
          </a:prstGeom>
          <a:solidFill>
            <a:schemeClr val="tx1"/>
          </a:solidFill>
          <a:ln w="9525">
            <a:noFill/>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7420" name="右箭头 11"/>
          <p:cNvSpPr/>
          <p:nvPr/>
        </p:nvSpPr>
        <p:spPr>
          <a:xfrm>
            <a:off x="3241993" y="3280410"/>
            <a:ext cx="433387" cy="360363"/>
          </a:xfrm>
          <a:prstGeom prst="rightArrow">
            <a:avLst>
              <a:gd name="adj1" fmla="val 50000"/>
              <a:gd name="adj2" fmla="val 49987"/>
            </a:avLst>
          </a:prstGeom>
          <a:solidFill>
            <a:schemeClr val="tx1"/>
          </a:solidFill>
          <a:ln w="9525">
            <a:noFill/>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7421" name="右箭头 12"/>
          <p:cNvSpPr/>
          <p:nvPr/>
        </p:nvSpPr>
        <p:spPr>
          <a:xfrm>
            <a:off x="3988435" y="5008563"/>
            <a:ext cx="433388" cy="360362"/>
          </a:xfrm>
          <a:prstGeom prst="rightArrow">
            <a:avLst>
              <a:gd name="adj1" fmla="val 50000"/>
              <a:gd name="adj2" fmla="val 49987"/>
            </a:avLst>
          </a:prstGeom>
          <a:solidFill>
            <a:schemeClr val="tx1"/>
          </a:solidFill>
          <a:ln w="9525">
            <a:noFill/>
          </a:ln>
        </p:spPr>
        <p:txBody>
          <a:bodyPr anchor="t" anchorCtr="0"/>
          <a:lstStyle/>
          <a:p>
            <a:endParaRPr lang="zh-CN" altLang="en-US">
              <a:latin typeface="Arial" panose="020B0604020202020204" pitchFamily="34" charset="0"/>
              <a:ea typeface="宋体" panose="02010600030101010101" pitchFamily="2" charset="-122"/>
            </a:endParaRPr>
          </a:p>
        </p:txBody>
      </p:sp>
      <p:grpSp>
        <p:nvGrpSpPr>
          <p:cNvPr id="4" name="组合 3"/>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课堂小结</a:t>
              </a:r>
            </a:p>
          </p:txBody>
        </p:sp>
        <p:grpSp>
          <p:nvGrpSpPr>
            <p:cNvPr id="6" name="组合 5"/>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pic>
        <p:nvPicPr>
          <p:cNvPr id="17422" name="New picture"/>
          <p:cNvPicPr/>
          <p:nvPr/>
        </p:nvPicPr>
        <p:blipFill>
          <a:blip r:embed="rId2"/>
          <a:stretch>
            <a:fillRect/>
          </a:stretch>
        </p:blipFill>
        <p:spPr>
          <a:xfrm>
            <a:off x="10604500" y="12687300"/>
            <a:ext cx="317500" cy="2286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dissolve">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418"/>
                                        </p:tgtEl>
                                        <p:attrNameLst>
                                          <p:attrName>style.visibility</p:attrName>
                                        </p:attrNameLst>
                                      </p:cBhvr>
                                      <p:to>
                                        <p:strVal val="visible"/>
                                      </p:to>
                                    </p:set>
                                    <p:animEffect transition="in" filter="randombar(horizontal)">
                                      <p:cBhvr>
                                        <p:cTn id="12" dur="500"/>
                                        <p:tgtEl>
                                          <p:spTgt spid="174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dissolve">
                                      <p:cBhvr>
                                        <p:cTn id="17" dur="500"/>
                                        <p:tgtEl>
                                          <p:spTgt spid="174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9"/>
                                        </p:tgtEl>
                                        <p:attrNameLst>
                                          <p:attrName>style.visibility</p:attrName>
                                        </p:attrNameLst>
                                      </p:cBhvr>
                                      <p:to>
                                        <p:strVal val="visible"/>
                                      </p:to>
                                    </p:set>
                                    <p:animEffect transition="in" filter="dissolve">
                                      <p:cBhvr>
                                        <p:cTn id="22" dur="500"/>
                                        <p:tgtEl>
                                          <p:spTgt spid="17419"/>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7413"/>
                                        </p:tgtEl>
                                        <p:attrNameLst>
                                          <p:attrName>style.visibility</p:attrName>
                                        </p:attrNameLst>
                                      </p:cBhvr>
                                      <p:to>
                                        <p:strVal val="visible"/>
                                      </p:to>
                                    </p:set>
                                    <p:anim calcmode="discrete" valueType="clr">
                                      <p:cBhvr override="childStyle">
                                        <p:cTn id="27" dur="80"/>
                                        <p:tgtEl>
                                          <p:spTgt spid="17413"/>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7413"/>
                                        </p:tgtEl>
                                        <p:attrNameLst>
                                          <p:attrName>fillcolor</p:attrName>
                                        </p:attrNameLst>
                                      </p:cBhvr>
                                      <p:tavLst>
                                        <p:tav tm="0">
                                          <p:val>
                                            <p:clrVal>
                                              <a:schemeClr val="accent2"/>
                                            </p:clrVal>
                                          </p:val>
                                        </p:tav>
                                        <p:tav tm="50000">
                                          <p:val>
                                            <p:clrVal>
                                              <a:schemeClr val="hlink"/>
                                            </p:clrVal>
                                          </p:val>
                                        </p:tav>
                                      </p:tavLst>
                                    </p:anim>
                                    <p:set>
                                      <p:cBhvr>
                                        <p:cTn id="29" dur="80"/>
                                        <p:tgtEl>
                                          <p:spTgt spid="17413"/>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7414"/>
                                        </p:tgtEl>
                                        <p:attrNameLst>
                                          <p:attrName>style.visibility</p:attrName>
                                        </p:attrNameLst>
                                      </p:cBhvr>
                                      <p:to>
                                        <p:strVal val="visible"/>
                                      </p:to>
                                    </p:set>
                                    <p:animEffect transition="in" filter="dissolve">
                                      <p:cBhvr>
                                        <p:cTn id="34" dur="500"/>
                                        <p:tgtEl>
                                          <p:spTgt spid="1741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7420"/>
                                        </p:tgtEl>
                                        <p:attrNameLst>
                                          <p:attrName>style.visibility</p:attrName>
                                        </p:attrNameLst>
                                      </p:cBhvr>
                                      <p:to>
                                        <p:strVal val="visible"/>
                                      </p:to>
                                    </p:set>
                                    <p:animEffect transition="in" filter="dissolve">
                                      <p:cBhvr>
                                        <p:cTn id="39" dur="500"/>
                                        <p:tgtEl>
                                          <p:spTgt spid="17420"/>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17415"/>
                                        </p:tgtEl>
                                        <p:attrNameLst>
                                          <p:attrName>style.visibility</p:attrName>
                                        </p:attrNameLst>
                                      </p:cBhvr>
                                      <p:to>
                                        <p:strVal val="visible"/>
                                      </p:to>
                                    </p:set>
                                    <p:anim calcmode="discrete" valueType="clr">
                                      <p:cBhvr override="childStyle">
                                        <p:cTn id="44" dur="80"/>
                                        <p:tgtEl>
                                          <p:spTgt spid="17415"/>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7415"/>
                                        </p:tgtEl>
                                        <p:attrNameLst>
                                          <p:attrName>fillcolor</p:attrName>
                                        </p:attrNameLst>
                                      </p:cBhvr>
                                      <p:tavLst>
                                        <p:tav tm="0">
                                          <p:val>
                                            <p:clrVal>
                                              <a:schemeClr val="accent2"/>
                                            </p:clrVal>
                                          </p:val>
                                        </p:tav>
                                        <p:tav tm="50000">
                                          <p:val>
                                            <p:clrVal>
                                              <a:schemeClr val="hlink"/>
                                            </p:clrVal>
                                          </p:val>
                                        </p:tav>
                                      </p:tavLst>
                                    </p:anim>
                                    <p:set>
                                      <p:cBhvr>
                                        <p:cTn id="46" dur="80"/>
                                        <p:tgtEl>
                                          <p:spTgt spid="17415"/>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7416"/>
                                        </p:tgtEl>
                                        <p:attrNameLst>
                                          <p:attrName>style.visibility</p:attrName>
                                        </p:attrNameLst>
                                      </p:cBhvr>
                                      <p:to>
                                        <p:strVal val="visible"/>
                                      </p:to>
                                    </p:set>
                                    <p:animEffect transition="in" filter="dissolve">
                                      <p:cBhvr>
                                        <p:cTn id="51" dur="500"/>
                                        <p:tgtEl>
                                          <p:spTgt spid="17416"/>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7421"/>
                                        </p:tgtEl>
                                        <p:attrNameLst>
                                          <p:attrName>style.visibility</p:attrName>
                                        </p:attrNameLst>
                                      </p:cBhvr>
                                      <p:to>
                                        <p:strVal val="visible"/>
                                      </p:to>
                                    </p:set>
                                    <p:animEffect transition="in" filter="dissolve">
                                      <p:cBhvr>
                                        <p:cTn id="56" dur="500"/>
                                        <p:tgtEl>
                                          <p:spTgt spid="17421"/>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17417"/>
                                        </p:tgtEl>
                                        <p:attrNameLst>
                                          <p:attrName>style.visibility</p:attrName>
                                        </p:attrNameLst>
                                      </p:cBhvr>
                                      <p:to>
                                        <p:strVal val="visible"/>
                                      </p:to>
                                    </p:set>
                                    <p:anim calcmode="discrete" valueType="clr">
                                      <p:cBhvr override="childStyle">
                                        <p:cTn id="61" dur="80"/>
                                        <p:tgtEl>
                                          <p:spTgt spid="17417"/>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7417"/>
                                        </p:tgtEl>
                                        <p:attrNameLst>
                                          <p:attrName>fillcolor</p:attrName>
                                        </p:attrNameLst>
                                      </p:cBhvr>
                                      <p:tavLst>
                                        <p:tav tm="0">
                                          <p:val>
                                            <p:clrVal>
                                              <a:schemeClr val="accent2"/>
                                            </p:clrVal>
                                          </p:val>
                                        </p:tav>
                                        <p:tav tm="50000">
                                          <p:val>
                                            <p:clrVal>
                                              <a:schemeClr val="hlink"/>
                                            </p:clrVal>
                                          </p:val>
                                        </p:tav>
                                      </p:tavLst>
                                    </p:anim>
                                    <p:set>
                                      <p:cBhvr>
                                        <p:cTn id="63" dur="80"/>
                                        <p:tgtEl>
                                          <p:spTgt spid="174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P spid="17412" grpId="0" animBg="1"/>
      <p:bldP spid="17413" grpId="0" animBg="1"/>
      <p:bldP spid="17414" grpId="0" animBg="1"/>
      <p:bldP spid="17415" grpId="0" animBg="1"/>
      <p:bldP spid="17416" grpId="0" animBg="1"/>
      <p:bldP spid="17417" grpId="0" animBg="1"/>
      <p:bldP spid="17418" grpId="0" animBg="1"/>
      <p:bldP spid="17419" grpId="0" animBg="1"/>
      <p:bldP spid="17420" grpId="0" animBg="1"/>
      <p:bldP spid="174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bb"/>
          <p:cNvPicPr>
            <a:picLocks noChangeAspect="1" noChangeArrowheads="1"/>
          </p:cNvPicPr>
          <p:nvPr/>
        </p:nvPicPr>
        <p:blipFill>
          <a:blip r:embed="rId3" cstate="email"/>
          <a:srcRect/>
          <a:stretch>
            <a:fillRect/>
          </a:stretch>
        </p:blipFill>
        <p:spPr bwMode="auto">
          <a:xfrm>
            <a:off x="2863215" y="893128"/>
            <a:ext cx="7921625" cy="281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4"/>
          <p:cNvSpPr txBox="1">
            <a:spLocks noChangeArrowheads="1"/>
          </p:cNvSpPr>
          <p:nvPr/>
        </p:nvSpPr>
        <p:spPr bwMode="auto">
          <a:xfrm>
            <a:off x="1882140" y="3723323"/>
            <a:ext cx="8459787"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a:lnSpc>
                <a:spcPct val="150000"/>
              </a:lnSpc>
              <a:spcBef>
                <a:spcPct val="50000"/>
              </a:spcBef>
            </a:pPr>
            <a:r>
              <a:rPr lang="zh-CN" altLang="en-US" sz="2400" dirty="0" smtClean="0">
                <a:solidFill>
                  <a:schemeClr val="tx2"/>
                </a:solidFill>
                <a:latin typeface="微软雅黑" panose="020B0503020204020204" charset="-122"/>
                <a:ea typeface="微软雅黑" panose="020B0503020204020204" charset="-122"/>
                <a:cs typeface="微软雅黑" panose="020B0503020204020204" charset="-122"/>
              </a:rPr>
              <a:t>舞</a:t>
            </a:r>
            <a:r>
              <a:rPr lang="zh-CN" altLang="en-US" sz="2400" dirty="0">
                <a:solidFill>
                  <a:schemeClr val="tx2"/>
                </a:solidFill>
                <a:latin typeface="微软雅黑" panose="020B0503020204020204" charset="-122"/>
                <a:ea typeface="微软雅黑" panose="020B0503020204020204" charset="-122"/>
                <a:cs typeface="微软雅黑" panose="020B0503020204020204" charset="-122"/>
              </a:rPr>
              <a:t>台背景的形状是两个直角三角形，工作人员带了量角器和卷尺，他想知道两个直角三角形是否全等，但每个三角形都有一条直角边被花盆遮住</a:t>
            </a:r>
            <a:r>
              <a:rPr lang="en-US" altLang="zh-CN" sz="2400"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dirty="0">
                <a:solidFill>
                  <a:schemeClr val="tx2"/>
                </a:solidFill>
                <a:latin typeface="微软雅黑" panose="020B0503020204020204" charset="-122"/>
                <a:ea typeface="微软雅黑" panose="020B0503020204020204" charset="-122"/>
                <a:cs typeface="微软雅黑" panose="020B0503020204020204" charset="-122"/>
              </a:rPr>
              <a:t>无法测量</a:t>
            </a:r>
          </a:p>
        </p:txBody>
      </p:sp>
      <p:sp>
        <p:nvSpPr>
          <p:cNvPr id="23556" name="Text Box 5"/>
          <p:cNvSpPr txBox="1">
            <a:spLocks noChangeArrowheads="1"/>
          </p:cNvSpPr>
          <p:nvPr/>
        </p:nvSpPr>
        <p:spPr bwMode="auto">
          <a:xfrm>
            <a:off x="1881823" y="5628005"/>
            <a:ext cx="8137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sz="2400" dirty="0">
                <a:latin typeface="微软雅黑" panose="020B0503020204020204" charset="-122"/>
                <a:ea typeface="微软雅黑" panose="020B0503020204020204" charset="-122"/>
              </a:rPr>
              <a:t>你能用已学过的数学知识帮他想个办法吗？</a:t>
            </a:r>
          </a:p>
        </p:txBody>
      </p:sp>
      <p:sp>
        <p:nvSpPr>
          <p:cNvPr id="23557" name="Text Box 8"/>
          <p:cNvSpPr txBox="1">
            <a:spLocks noChangeArrowheads="1"/>
          </p:cNvSpPr>
          <p:nvPr/>
        </p:nvSpPr>
        <p:spPr bwMode="auto">
          <a:xfrm>
            <a:off x="901065" y="2446338"/>
            <a:ext cx="613410" cy="218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eaLnBrk="1" hangingPunct="1"/>
            <a:endParaRPr lang="zh-CN" altLang="en-US"/>
          </a:p>
        </p:txBody>
      </p:sp>
      <p:sp>
        <p:nvSpPr>
          <p:cNvPr id="23558" name="Text Box 9"/>
          <p:cNvSpPr txBox="1">
            <a:spLocks noChangeArrowheads="1"/>
          </p:cNvSpPr>
          <p:nvPr/>
        </p:nvSpPr>
        <p:spPr bwMode="auto">
          <a:xfrm>
            <a:off x="1882140" y="1052513"/>
            <a:ext cx="61341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en-US"/>
          </a:p>
        </p:txBody>
      </p:sp>
      <p:sp>
        <p:nvSpPr>
          <p:cNvPr id="23559" name="Text Box 10"/>
          <p:cNvSpPr txBox="1">
            <a:spLocks noChangeArrowheads="1"/>
          </p:cNvSpPr>
          <p:nvPr/>
        </p:nvSpPr>
        <p:spPr bwMode="auto">
          <a:xfrm>
            <a:off x="469265" y="2519363"/>
            <a:ext cx="613410" cy="29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eaLnBrk="1" hangingPunct="1"/>
            <a:endParaRPr lang="zh-CN" altLang="en-US"/>
          </a:p>
        </p:txBody>
      </p:sp>
      <p:sp>
        <p:nvSpPr>
          <p:cNvPr id="23560" name="Text Box 11"/>
          <p:cNvSpPr txBox="1">
            <a:spLocks noChangeArrowheads="1"/>
          </p:cNvSpPr>
          <p:nvPr/>
        </p:nvSpPr>
        <p:spPr bwMode="auto">
          <a:xfrm>
            <a:off x="1820545" y="877253"/>
            <a:ext cx="736600" cy="2846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800" b="1">
                <a:solidFill>
                  <a:schemeClr val="tx1"/>
                </a:solidFill>
                <a:latin typeface="Comic Sans MS" panose="030F0702030302020204" pitchFamily="66" charset="0"/>
                <a:ea typeface="宋体" panose="02010600030101010101" pitchFamily="2" charset="-122"/>
              </a:defRPr>
            </a:lvl1pPr>
            <a:lvl2pPr marL="742950" indent="-285750" eaLnBrk="0" hangingPunct="0">
              <a:defRPr kumimoji="1" sz="2800" b="1">
                <a:solidFill>
                  <a:schemeClr val="tx1"/>
                </a:solidFill>
                <a:latin typeface="Comic Sans MS" panose="030F0702030302020204" pitchFamily="66" charset="0"/>
                <a:ea typeface="宋体" panose="02010600030101010101" pitchFamily="2" charset="-122"/>
              </a:defRPr>
            </a:lvl2pPr>
            <a:lvl3pPr marL="1143000" indent="-228600" eaLnBrk="0" hangingPunct="0">
              <a:defRPr kumimoji="1" sz="2800" b="1">
                <a:solidFill>
                  <a:schemeClr val="tx1"/>
                </a:solidFill>
                <a:latin typeface="Comic Sans MS" panose="030F0702030302020204" pitchFamily="66" charset="0"/>
                <a:ea typeface="宋体" panose="02010600030101010101" pitchFamily="2" charset="-122"/>
              </a:defRPr>
            </a:lvl3pPr>
            <a:lvl4pPr marL="1600200" indent="-228600" eaLnBrk="0" hangingPunct="0">
              <a:defRPr kumimoji="1" sz="2800" b="1">
                <a:solidFill>
                  <a:schemeClr val="tx1"/>
                </a:solidFill>
                <a:latin typeface="Comic Sans MS" panose="030F0702030302020204" pitchFamily="66" charset="0"/>
                <a:ea typeface="宋体" panose="02010600030101010101" pitchFamily="2" charset="-122"/>
              </a:defRPr>
            </a:lvl4pPr>
            <a:lvl5pPr marL="2057400" indent="-228600" eaLnBrk="0" hangingPunct="0">
              <a:defRPr kumimoji="1" sz="2800" b="1">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kumimoji="1" sz="2800" b="1">
                <a:solidFill>
                  <a:schemeClr val="tx1"/>
                </a:solidFill>
                <a:latin typeface="Comic Sans MS" panose="030F0702030302020204" pitchFamily="66" charset="0"/>
                <a:ea typeface="宋体" panose="02010600030101010101" pitchFamily="2" charset="-122"/>
              </a:defRPr>
            </a:lvl9pPr>
          </a:lstStyle>
          <a:p>
            <a:pPr eaLnBrk="1" hangingPunct="1"/>
            <a:r>
              <a:rPr lang="zh-CN" altLang="en-US" sz="3600">
                <a:solidFill>
                  <a:srgbClr val="FF0000"/>
                </a:solidFill>
                <a:latin typeface="Times New Roman" panose="02020603050405020304"/>
                <a:ea typeface="楷体" panose="02010609060101010101" pitchFamily="49" charset="-122"/>
              </a:rPr>
              <a:t>生活中的数学</a:t>
            </a:r>
          </a:p>
        </p:txBody>
      </p:sp>
      <p:grpSp>
        <p:nvGrpSpPr>
          <p:cNvPr id="31" name="组合 30"/>
          <p:cNvGrpSpPr/>
          <p:nvPr/>
        </p:nvGrpSpPr>
        <p:grpSpPr>
          <a:xfrm>
            <a:off x="473075" y="170180"/>
            <a:ext cx="2044700" cy="521970"/>
            <a:chOff x="752" y="350"/>
            <a:chExt cx="3220" cy="822"/>
          </a:xfrm>
        </p:grpSpPr>
        <p:sp>
          <p:nvSpPr>
            <p:cNvPr id="32"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情景导入</a:t>
              </a:r>
            </a:p>
          </p:txBody>
        </p:sp>
        <p:grpSp>
          <p:nvGrpSpPr>
            <p:cNvPr id="33" name="组合 32"/>
            <p:cNvGrpSpPr/>
            <p:nvPr/>
          </p:nvGrpSpPr>
          <p:grpSpPr>
            <a:xfrm>
              <a:off x="752" y="540"/>
              <a:ext cx="692" cy="442"/>
              <a:chOff x="7703976" y="5138335"/>
              <a:chExt cx="1084013" cy="853067"/>
            </a:xfrm>
          </p:grpSpPr>
          <p:sp>
            <p:nvSpPr>
              <p:cNvPr id="34"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5"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226185" y="1446213"/>
            <a:ext cx="8350250" cy="1383665"/>
          </a:xfrm>
          <a:prstGeom prst="rect">
            <a:avLst/>
          </a:prstGeom>
          <a:noFill/>
          <a:ln w="9525">
            <a:noFill/>
          </a:ln>
        </p:spPr>
        <p:txBody>
          <a:bodyPr wrap="square" anchor="t" anchorCtr="0">
            <a:spAutoFit/>
          </a:bodyPr>
          <a:lstStyle/>
          <a:p>
            <a:pPr>
              <a:lnSpc>
                <a:spcPct val="150000"/>
              </a:lnSpc>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问题</a:t>
            </a:r>
            <a:r>
              <a:rPr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1.1</a:t>
            </a:r>
            <a:r>
              <a:rPr lang="en-US" altLang="zh-CN" sz="2800" dirty="0">
                <a:solidFill>
                  <a:srgbClr val="59C1FF"/>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两个直角三角形中，</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斜边</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和</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一个锐角</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对应相等，这两个直角三角形全等吗？</a:t>
            </a:r>
            <a:endParaRPr lang="en-US" altLang="zh-CN" sz="2800" dirty="0">
              <a:solidFill>
                <a:srgbClr val="59C1FF"/>
              </a:solidFill>
              <a:latin typeface="微软雅黑" panose="020B0503020204020204" charset="-122"/>
              <a:ea typeface="微软雅黑" panose="020B0503020204020204" charset="-122"/>
              <a:cs typeface="微软雅黑" panose="020B0503020204020204" charset="-122"/>
            </a:endParaRPr>
          </a:p>
        </p:txBody>
      </p:sp>
      <p:grpSp>
        <p:nvGrpSpPr>
          <p:cNvPr id="2" name="组合 1"/>
          <p:cNvGrpSpPr/>
          <p:nvPr/>
        </p:nvGrpSpPr>
        <p:grpSpPr>
          <a:xfrm>
            <a:off x="2536825" y="3532188"/>
            <a:ext cx="3621723" cy="2399347"/>
            <a:chOff x="1760" y="4632"/>
            <a:chExt cx="5703" cy="3778"/>
          </a:xfrm>
        </p:grpSpPr>
        <p:sp>
          <p:nvSpPr>
            <p:cNvPr id="9220" name="直角三角形 10"/>
            <p:cNvSpPr/>
            <p:nvPr/>
          </p:nvSpPr>
          <p:spPr>
            <a:xfrm>
              <a:off x="2437" y="5400"/>
              <a:ext cx="4196" cy="2494"/>
            </a:xfrm>
            <a:prstGeom prst="rtTriangle">
              <a:avLst/>
            </a:prstGeom>
            <a:noFill/>
            <a:ln w="31750" cap="flat" cmpd="sng">
              <a:solidFill>
                <a:srgbClr val="59C1FF"/>
              </a:solidFill>
              <a:prstDash val="solid"/>
              <a:round/>
              <a:headEnd type="none" w="med" len="med"/>
              <a:tailEnd type="none" w="med" len="med"/>
            </a:ln>
          </p:spPr>
          <p:txBody>
            <a:bodyPr anchor="ctr" anchorCtr="0"/>
            <a:lstStyle/>
            <a:p>
              <a:pPr algn="ctr"/>
              <a:endParaRPr lang="zh-CN" altLang="en-US">
                <a:latin typeface="宋体" panose="02010600030101010101" pitchFamily="2" charset="-122"/>
                <a:ea typeface="宋体" panose="02010600030101010101" pitchFamily="2" charset="-122"/>
              </a:endParaRPr>
            </a:p>
          </p:txBody>
        </p:sp>
        <p:sp>
          <p:nvSpPr>
            <p:cNvPr id="9221" name="Text Box 8"/>
            <p:cNvSpPr txBox="1"/>
            <p:nvPr/>
          </p:nvSpPr>
          <p:spPr>
            <a:xfrm>
              <a:off x="1945" y="4632"/>
              <a:ext cx="602"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A</a:t>
              </a:r>
            </a:p>
          </p:txBody>
        </p:sp>
        <p:sp>
          <p:nvSpPr>
            <p:cNvPr id="9222" name="Text Box 9"/>
            <p:cNvSpPr txBox="1"/>
            <p:nvPr/>
          </p:nvSpPr>
          <p:spPr>
            <a:xfrm>
              <a:off x="1760" y="7685"/>
              <a:ext cx="90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B</a:t>
              </a:r>
            </a:p>
          </p:txBody>
        </p:sp>
        <p:sp>
          <p:nvSpPr>
            <p:cNvPr id="9223" name="Text Box 10"/>
            <p:cNvSpPr txBox="1"/>
            <p:nvPr/>
          </p:nvSpPr>
          <p:spPr>
            <a:xfrm>
              <a:off x="6710" y="7591"/>
              <a:ext cx="75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C</a:t>
              </a:r>
            </a:p>
          </p:txBody>
        </p:sp>
      </p:grpSp>
      <p:grpSp>
        <p:nvGrpSpPr>
          <p:cNvPr id="3" name="组合 2"/>
          <p:cNvGrpSpPr/>
          <p:nvPr/>
        </p:nvGrpSpPr>
        <p:grpSpPr>
          <a:xfrm>
            <a:off x="6516688" y="3471863"/>
            <a:ext cx="3849687" cy="2460625"/>
            <a:chOff x="7497" y="4606"/>
            <a:chExt cx="6062" cy="3875"/>
          </a:xfrm>
        </p:grpSpPr>
        <p:sp>
          <p:nvSpPr>
            <p:cNvPr id="9225" name="直角三角形 12"/>
            <p:cNvSpPr/>
            <p:nvPr/>
          </p:nvSpPr>
          <p:spPr>
            <a:xfrm>
              <a:off x="8513" y="5374"/>
              <a:ext cx="4196" cy="2494"/>
            </a:xfrm>
            <a:prstGeom prst="rtTriangle">
              <a:avLst/>
            </a:prstGeom>
            <a:noFill/>
            <a:ln w="31750" cap="flat" cmpd="sng">
              <a:solidFill>
                <a:srgbClr val="D99694"/>
              </a:solidFill>
              <a:prstDash val="solid"/>
              <a:round/>
              <a:headEnd type="none" w="med" len="med"/>
              <a:tailEnd type="none" w="med" len="med"/>
            </a:ln>
          </p:spPr>
          <p:txBody>
            <a:bodyPr anchor="ctr" anchorCtr="0"/>
            <a:lstStyle/>
            <a:p>
              <a:pPr algn="ctr"/>
              <a:endParaRPr lang="zh-CN" altLang="en-US" sz="2800">
                <a:latin typeface="楷体" panose="02010609060101010101" pitchFamily="49" charset="-122"/>
                <a:ea typeface="楷体" panose="02010609060101010101" pitchFamily="49" charset="-122"/>
              </a:endParaRPr>
            </a:p>
          </p:txBody>
        </p:sp>
        <p:sp>
          <p:nvSpPr>
            <p:cNvPr id="9226" name="Text Box 8"/>
            <p:cNvSpPr txBox="1"/>
            <p:nvPr/>
          </p:nvSpPr>
          <p:spPr>
            <a:xfrm>
              <a:off x="8021" y="4606"/>
              <a:ext cx="1214" cy="822"/>
            </a:xfrm>
            <a:prstGeom prst="rect">
              <a:avLst/>
            </a:prstGeom>
            <a:noFill/>
            <a:ln w="9525">
              <a:noFill/>
            </a:ln>
          </p:spPr>
          <p:txBody>
            <a:bodyPr wrap="square" anchor="t" anchorCtr="0">
              <a:spAutoFit/>
            </a:bodyPr>
            <a:lstStyle/>
            <a:p>
              <a:pPr algn="ctr">
                <a:spcBef>
                  <a:spcPct val="50000"/>
                </a:spcBef>
              </a:pPr>
              <a:r>
                <a:rPr lang="en-US" altLang="zh-CN" sz="2800" b="1" i="1">
                  <a:latin typeface="楷体" panose="02010609060101010101" pitchFamily="49" charset="-122"/>
                  <a:ea typeface="楷体" panose="02010609060101010101" pitchFamily="49" charset="-122"/>
                </a:rPr>
                <a:t>A'</a:t>
              </a:r>
            </a:p>
          </p:txBody>
        </p:sp>
        <p:sp>
          <p:nvSpPr>
            <p:cNvPr id="9227" name="Text Box 9"/>
            <p:cNvSpPr txBox="1"/>
            <p:nvPr/>
          </p:nvSpPr>
          <p:spPr>
            <a:xfrm>
              <a:off x="7497" y="7659"/>
              <a:ext cx="1222" cy="822"/>
            </a:xfrm>
            <a:prstGeom prst="rect">
              <a:avLst/>
            </a:prstGeom>
            <a:noFill/>
            <a:ln w="9525">
              <a:noFill/>
            </a:ln>
          </p:spPr>
          <p:txBody>
            <a:bodyPr wrap="square" anchor="t" anchorCtr="0">
              <a:spAutoFit/>
            </a:bodyPr>
            <a:lstStyle/>
            <a:p>
              <a:pPr algn="ctr">
                <a:spcBef>
                  <a:spcPct val="50000"/>
                </a:spcBef>
              </a:pPr>
              <a:r>
                <a:rPr lang="en-US" altLang="zh-CN" sz="2800" b="1" i="1">
                  <a:latin typeface="楷体" panose="02010609060101010101" pitchFamily="49" charset="-122"/>
                  <a:ea typeface="楷体" panose="02010609060101010101" pitchFamily="49" charset="-122"/>
                </a:rPr>
                <a:t>B'</a:t>
              </a:r>
            </a:p>
          </p:txBody>
        </p:sp>
        <p:sp>
          <p:nvSpPr>
            <p:cNvPr id="9228" name="Text Box 10"/>
            <p:cNvSpPr txBox="1"/>
            <p:nvPr/>
          </p:nvSpPr>
          <p:spPr>
            <a:xfrm>
              <a:off x="12673" y="7565"/>
              <a:ext cx="886" cy="822"/>
            </a:xfrm>
            <a:prstGeom prst="rect">
              <a:avLst/>
            </a:prstGeom>
            <a:noFill/>
            <a:ln w="9525">
              <a:noFill/>
            </a:ln>
          </p:spPr>
          <p:txBody>
            <a:bodyPr wrap="square" anchor="t" anchorCtr="0">
              <a:spAutoFit/>
            </a:bodyPr>
            <a:lstStyle/>
            <a:p>
              <a:pPr algn="ctr">
                <a:spcBef>
                  <a:spcPct val="50000"/>
                </a:spcBef>
              </a:pPr>
              <a:r>
                <a:rPr lang="en-US" altLang="zh-CN" sz="2800" b="1" i="1">
                  <a:latin typeface="楷体" panose="02010609060101010101" pitchFamily="49" charset="-122"/>
                  <a:ea typeface="楷体" panose="02010609060101010101" pitchFamily="49" charset="-122"/>
                </a:rPr>
                <a:t>C'</a:t>
              </a:r>
            </a:p>
          </p:txBody>
        </p:sp>
      </p:grpSp>
      <p:cxnSp>
        <p:nvCxnSpPr>
          <p:cNvPr id="6" name="直接连接符 5"/>
          <p:cNvCxnSpPr/>
          <p:nvPr/>
        </p:nvCxnSpPr>
        <p:spPr>
          <a:xfrm>
            <a:off x="2967038" y="4019550"/>
            <a:ext cx="2713037" cy="1620838"/>
          </a:xfrm>
          <a:prstGeom prst="line">
            <a:avLst/>
          </a:prstGeom>
          <a:ln w="31750" cap="flat" cmpd="sng">
            <a:solidFill>
              <a:srgbClr val="FF0000"/>
            </a:solidFill>
            <a:prstDash val="solid"/>
            <a:round/>
            <a:headEnd type="none" w="med" len="med"/>
            <a:tailEnd type="none" w="med" len="med"/>
          </a:ln>
        </p:spPr>
      </p:cxnSp>
      <p:cxnSp>
        <p:nvCxnSpPr>
          <p:cNvPr id="7" name="直接连接符 6"/>
          <p:cNvCxnSpPr/>
          <p:nvPr/>
        </p:nvCxnSpPr>
        <p:spPr>
          <a:xfrm>
            <a:off x="7137400" y="3940175"/>
            <a:ext cx="2714625" cy="1622425"/>
          </a:xfrm>
          <a:prstGeom prst="line">
            <a:avLst/>
          </a:prstGeom>
          <a:ln w="31750" cap="flat" cmpd="sng">
            <a:solidFill>
              <a:srgbClr val="FF0000"/>
            </a:solidFill>
            <a:prstDash val="solid"/>
            <a:round/>
            <a:headEnd type="none" w="med" len="med"/>
            <a:tailEnd type="none" w="med" len="med"/>
          </a:ln>
        </p:spPr>
      </p:cxnSp>
      <p:sp>
        <p:nvSpPr>
          <p:cNvPr id="22" name="弧形 21"/>
          <p:cNvSpPr/>
          <p:nvPr/>
        </p:nvSpPr>
        <p:spPr>
          <a:xfrm rot="-6360000">
            <a:off x="4913313" y="5251450"/>
            <a:ext cx="431800" cy="503238"/>
          </a:xfrm>
          <a:custGeom>
            <a:avLst/>
            <a:gdLst/>
            <a:ahLst/>
            <a:cxnLst>
              <a:cxn ang="10800000">
                <a:pos x="216217" y="0"/>
              </a:cxn>
              <a:cxn ang="8100000">
                <a:pos x="216217" y="252095"/>
              </a:cxn>
              <a:cxn ang="5400000">
                <a:pos x="432435" y="252095"/>
              </a:cxn>
            </a:cxnLst>
            <a:rect l="l" t="t" r="r" b="b"/>
            <a:pathLst>
              <a:path w="432434" h="504190" stroke="0">
                <a:moveTo>
                  <a:pt x="216217" y="0"/>
                </a:moveTo>
                <a:cubicBezTo>
                  <a:pt x="335630" y="0"/>
                  <a:pt x="432434" y="112867"/>
                  <a:pt x="432434" y="252095"/>
                </a:cubicBezTo>
                <a:lnTo>
                  <a:pt x="216217" y="252095"/>
                </a:lnTo>
                <a:close/>
              </a:path>
              <a:path w="432434" h="504190" fill="none">
                <a:moveTo>
                  <a:pt x="216217" y="0"/>
                </a:moveTo>
                <a:cubicBezTo>
                  <a:pt x="335630" y="0"/>
                  <a:pt x="432434" y="112867"/>
                  <a:pt x="432434" y="252095"/>
                </a:cubicBezTo>
              </a:path>
            </a:pathLst>
          </a:custGeom>
          <a:noFill/>
          <a:ln w="31750" cap="flat" cmpd="sng">
            <a:solidFill>
              <a:srgbClr val="FF0000"/>
            </a:solidFill>
            <a:prstDash val="solid"/>
            <a:round/>
            <a:headEnd type="none" w="med" len="med"/>
            <a:tailEnd type="none" w="med" len="med"/>
          </a:ln>
        </p:spPr>
        <p:txBody>
          <a:bodyPr/>
          <a:lstStyle/>
          <a:p>
            <a:endParaRPr lang="zh-CN" altLang="en-US"/>
          </a:p>
        </p:txBody>
      </p:sp>
      <p:sp>
        <p:nvSpPr>
          <p:cNvPr id="23" name="弧形 22"/>
          <p:cNvSpPr/>
          <p:nvPr/>
        </p:nvSpPr>
        <p:spPr>
          <a:xfrm rot="-6360000">
            <a:off x="9285288" y="5251450"/>
            <a:ext cx="431800" cy="503238"/>
          </a:xfrm>
          <a:custGeom>
            <a:avLst/>
            <a:gdLst/>
            <a:ahLst/>
            <a:cxnLst>
              <a:cxn ang="10800000">
                <a:pos x="216217" y="0"/>
              </a:cxn>
              <a:cxn ang="8100000">
                <a:pos x="216217" y="252095"/>
              </a:cxn>
              <a:cxn ang="5400000">
                <a:pos x="432435" y="252095"/>
              </a:cxn>
            </a:cxnLst>
            <a:rect l="l" t="t" r="r" b="b"/>
            <a:pathLst>
              <a:path w="432434" h="504190" stroke="0">
                <a:moveTo>
                  <a:pt x="216217" y="0"/>
                </a:moveTo>
                <a:cubicBezTo>
                  <a:pt x="335630" y="0"/>
                  <a:pt x="432434" y="112867"/>
                  <a:pt x="432434" y="252095"/>
                </a:cubicBezTo>
                <a:lnTo>
                  <a:pt x="216217" y="252095"/>
                </a:lnTo>
                <a:close/>
              </a:path>
              <a:path w="432434" h="504190" fill="none">
                <a:moveTo>
                  <a:pt x="216217" y="0"/>
                </a:moveTo>
                <a:cubicBezTo>
                  <a:pt x="335630" y="0"/>
                  <a:pt x="432434" y="112867"/>
                  <a:pt x="432434" y="252095"/>
                </a:cubicBezTo>
              </a:path>
            </a:pathLst>
          </a:custGeom>
          <a:noFill/>
          <a:ln w="31750" cap="flat" cmpd="sng">
            <a:solidFill>
              <a:srgbClr val="FF0000"/>
            </a:solidFill>
            <a:prstDash val="solid"/>
            <a:round/>
            <a:headEnd type="none" w="med" len="med"/>
            <a:tailEnd type="none" w="med" len="med"/>
          </a:ln>
        </p:spPr>
        <p:txBody>
          <a:bodyPr/>
          <a:lstStyle/>
          <a:p>
            <a:endParaRPr lang="zh-CN" altLang="en-US"/>
          </a:p>
        </p:txBody>
      </p:sp>
      <p:sp>
        <p:nvSpPr>
          <p:cNvPr id="24" name="文本框 23"/>
          <p:cNvSpPr txBox="1"/>
          <p:nvPr/>
        </p:nvSpPr>
        <p:spPr>
          <a:xfrm>
            <a:off x="7162165" y="2745423"/>
            <a:ext cx="1739265" cy="460375"/>
          </a:xfrm>
          <a:prstGeom prst="rect">
            <a:avLst/>
          </a:prstGeom>
          <a:noFill/>
          <a:ln w="9525">
            <a:noFill/>
          </a:ln>
        </p:spPr>
        <p:txBody>
          <a:bodyPr wrap="none" anchor="t" anchorCtr="0">
            <a:spAutoFit/>
          </a:bodyPr>
          <a:lstStyle/>
          <a:p>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全等，</a:t>
            </a:r>
            <a:r>
              <a:rPr lang="en-US" altLang="zh-CN"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AAS</a:t>
            </a:r>
          </a:p>
        </p:txBody>
      </p:sp>
      <p:grpSp>
        <p:nvGrpSpPr>
          <p:cNvPr id="13" name="组合 12"/>
          <p:cNvGrpSpPr/>
          <p:nvPr/>
        </p:nvGrpSpPr>
        <p:grpSpPr>
          <a:xfrm>
            <a:off x="47307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获取新知</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9" name="圆角矩形 31"/>
          <p:cNvSpPr/>
          <p:nvPr/>
        </p:nvSpPr>
        <p:spPr>
          <a:xfrm>
            <a:off x="444183" y="735330"/>
            <a:ext cx="1836737"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一起探究</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diamond(in)">
                                      <p:cBhvr>
                                        <p:cTn id="3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23" grpId="0" animBg="1"/>
      <p:bldP spid="24"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9"/>
          <p:cNvSpPr txBox="1"/>
          <p:nvPr/>
        </p:nvSpPr>
        <p:spPr>
          <a:xfrm>
            <a:off x="1358900" y="628015"/>
            <a:ext cx="8464550" cy="1383665"/>
          </a:xfrm>
          <a:prstGeom prst="rect">
            <a:avLst/>
          </a:prstGeom>
          <a:noFill/>
          <a:ln w="9525">
            <a:noFill/>
          </a:ln>
        </p:spPr>
        <p:txBody>
          <a:bodyPr wrap="square" anchor="t" anchorCtr="0">
            <a:spAutoFit/>
          </a:bodyPr>
          <a:lstStyle/>
          <a:p>
            <a:pPr>
              <a:lnSpc>
                <a:spcPct val="150000"/>
              </a:lnSpc>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问题</a:t>
            </a:r>
            <a:r>
              <a:rPr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1.2</a:t>
            </a:r>
            <a:r>
              <a:rPr lang="en-US" altLang="zh-CN" sz="2800" dirty="0">
                <a:solidFill>
                  <a:srgbClr val="59C1FF"/>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两个直角三角形中，有</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一条直角边</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和</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一锐角</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对应相等，这两个直角三角形全等吗？</a:t>
            </a:r>
            <a:endParaRPr lang="en-US" altLang="zh-CN" sz="2800" dirty="0">
              <a:solidFill>
                <a:srgbClr val="59C1FF"/>
              </a:solidFill>
              <a:latin typeface="微软雅黑" panose="020B0503020204020204" charset="-122"/>
              <a:ea typeface="微软雅黑" panose="020B0503020204020204" charset="-122"/>
              <a:cs typeface="微软雅黑" panose="020B0503020204020204" charset="-122"/>
            </a:endParaRPr>
          </a:p>
        </p:txBody>
      </p:sp>
      <p:grpSp>
        <p:nvGrpSpPr>
          <p:cNvPr id="3" name="组合 2"/>
          <p:cNvGrpSpPr/>
          <p:nvPr/>
        </p:nvGrpSpPr>
        <p:grpSpPr>
          <a:xfrm>
            <a:off x="2117725" y="2471738"/>
            <a:ext cx="3621088" cy="2398712"/>
            <a:chOff x="1760" y="4632"/>
            <a:chExt cx="5703" cy="3778"/>
          </a:xfrm>
        </p:grpSpPr>
        <p:sp>
          <p:nvSpPr>
            <p:cNvPr id="10243" name="直角三角形 10"/>
            <p:cNvSpPr/>
            <p:nvPr/>
          </p:nvSpPr>
          <p:spPr>
            <a:xfrm>
              <a:off x="2437" y="5400"/>
              <a:ext cx="4196" cy="2494"/>
            </a:xfrm>
            <a:prstGeom prst="rtTriangle">
              <a:avLst/>
            </a:prstGeom>
            <a:noFill/>
            <a:ln w="31750" cap="flat" cmpd="sng">
              <a:solidFill>
                <a:srgbClr val="59C1FF"/>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sp>
          <p:nvSpPr>
            <p:cNvPr id="10244" name="Text Box 8"/>
            <p:cNvSpPr txBox="1"/>
            <p:nvPr/>
          </p:nvSpPr>
          <p:spPr>
            <a:xfrm>
              <a:off x="1945" y="4632"/>
              <a:ext cx="602"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A</a:t>
              </a:r>
            </a:p>
          </p:txBody>
        </p:sp>
        <p:sp>
          <p:nvSpPr>
            <p:cNvPr id="10245" name="Text Box 9"/>
            <p:cNvSpPr txBox="1"/>
            <p:nvPr/>
          </p:nvSpPr>
          <p:spPr>
            <a:xfrm>
              <a:off x="1760" y="7685"/>
              <a:ext cx="90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B</a:t>
              </a:r>
            </a:p>
          </p:txBody>
        </p:sp>
        <p:sp>
          <p:nvSpPr>
            <p:cNvPr id="10246" name="Text Box 10"/>
            <p:cNvSpPr txBox="1"/>
            <p:nvPr/>
          </p:nvSpPr>
          <p:spPr>
            <a:xfrm>
              <a:off x="6710" y="7591"/>
              <a:ext cx="75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C</a:t>
              </a:r>
            </a:p>
          </p:txBody>
        </p:sp>
      </p:grpSp>
      <p:grpSp>
        <p:nvGrpSpPr>
          <p:cNvPr id="4" name="组合 3"/>
          <p:cNvGrpSpPr/>
          <p:nvPr/>
        </p:nvGrpSpPr>
        <p:grpSpPr>
          <a:xfrm>
            <a:off x="6084888" y="2471738"/>
            <a:ext cx="3849687" cy="2398712"/>
            <a:chOff x="7497" y="4606"/>
            <a:chExt cx="6062" cy="3778"/>
          </a:xfrm>
        </p:grpSpPr>
        <p:sp>
          <p:nvSpPr>
            <p:cNvPr id="10248" name="直角三角形 12"/>
            <p:cNvSpPr/>
            <p:nvPr/>
          </p:nvSpPr>
          <p:spPr>
            <a:xfrm>
              <a:off x="8513" y="5374"/>
              <a:ext cx="4196" cy="2494"/>
            </a:xfrm>
            <a:prstGeom prst="rtTriangle">
              <a:avLst/>
            </a:prstGeom>
            <a:noFill/>
            <a:ln w="31750" cap="flat" cmpd="sng">
              <a:solidFill>
                <a:srgbClr val="D99694"/>
              </a:solidFill>
              <a:prstDash val="solid"/>
              <a:round/>
              <a:headEnd type="none" w="med" len="med"/>
              <a:tailEnd type="none" w="med" len="med"/>
            </a:ln>
          </p:spPr>
          <p:txBody>
            <a:bodyPr anchor="ctr" anchorCtr="0"/>
            <a:lstStyle/>
            <a:p>
              <a:pPr algn="ctr"/>
              <a:endParaRPr lang="zh-CN" altLang="en-US" sz="2400" b="1">
                <a:latin typeface="黑体" panose="02010609060101010101" pitchFamily="49" charset="-122"/>
                <a:ea typeface="黑体" panose="02010609060101010101" pitchFamily="49" charset="-122"/>
              </a:endParaRPr>
            </a:p>
          </p:txBody>
        </p:sp>
        <p:sp>
          <p:nvSpPr>
            <p:cNvPr id="10249" name="Text Box 8"/>
            <p:cNvSpPr txBox="1"/>
            <p:nvPr/>
          </p:nvSpPr>
          <p:spPr>
            <a:xfrm>
              <a:off x="8021" y="4606"/>
              <a:ext cx="1214"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A'</a:t>
              </a:r>
            </a:p>
          </p:txBody>
        </p:sp>
        <p:sp>
          <p:nvSpPr>
            <p:cNvPr id="10250" name="Text Box 9"/>
            <p:cNvSpPr txBox="1"/>
            <p:nvPr/>
          </p:nvSpPr>
          <p:spPr>
            <a:xfrm>
              <a:off x="7497" y="7659"/>
              <a:ext cx="1222"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B'</a:t>
              </a:r>
            </a:p>
          </p:txBody>
        </p:sp>
        <p:sp>
          <p:nvSpPr>
            <p:cNvPr id="10251" name="Text Box 10"/>
            <p:cNvSpPr txBox="1"/>
            <p:nvPr/>
          </p:nvSpPr>
          <p:spPr>
            <a:xfrm>
              <a:off x="12673" y="7565"/>
              <a:ext cx="886"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C'</a:t>
              </a:r>
            </a:p>
          </p:txBody>
        </p:sp>
      </p:grpSp>
      <p:cxnSp>
        <p:nvCxnSpPr>
          <p:cNvPr id="7" name="直接连接符 6"/>
          <p:cNvCxnSpPr/>
          <p:nvPr/>
        </p:nvCxnSpPr>
        <p:spPr>
          <a:xfrm>
            <a:off x="2546350" y="4543425"/>
            <a:ext cx="2663825" cy="0"/>
          </a:xfrm>
          <a:prstGeom prst="line">
            <a:avLst/>
          </a:prstGeom>
          <a:ln w="31750" cap="flat" cmpd="sng">
            <a:solidFill>
              <a:srgbClr val="FF0000"/>
            </a:solidFill>
            <a:prstDash val="solid"/>
            <a:round/>
            <a:headEnd type="none" w="med" len="med"/>
            <a:tailEnd type="none" w="med" len="med"/>
          </a:ln>
        </p:spPr>
      </p:cxnSp>
      <p:cxnSp>
        <p:nvCxnSpPr>
          <p:cNvPr id="8" name="直接连接符 7"/>
          <p:cNvCxnSpPr/>
          <p:nvPr/>
        </p:nvCxnSpPr>
        <p:spPr>
          <a:xfrm flipV="1">
            <a:off x="6757988" y="4543425"/>
            <a:ext cx="2636837" cy="7938"/>
          </a:xfrm>
          <a:prstGeom prst="line">
            <a:avLst/>
          </a:prstGeom>
          <a:ln w="31750" cap="flat" cmpd="sng">
            <a:solidFill>
              <a:srgbClr val="FF0000"/>
            </a:solidFill>
            <a:prstDash val="solid"/>
            <a:round/>
            <a:headEnd type="none" w="med" len="med"/>
            <a:tailEnd type="none" w="med" len="med"/>
          </a:ln>
        </p:spPr>
      </p:cxnSp>
      <p:sp>
        <p:nvSpPr>
          <p:cNvPr id="22" name="弧形 21"/>
          <p:cNvSpPr/>
          <p:nvPr/>
        </p:nvSpPr>
        <p:spPr>
          <a:xfrm rot="-6360000">
            <a:off x="4506913" y="4176713"/>
            <a:ext cx="433387" cy="504825"/>
          </a:xfrm>
          <a:custGeom>
            <a:avLst/>
            <a:gdLst/>
            <a:ahLst/>
            <a:cxnLst>
              <a:cxn ang="10800000">
                <a:pos x="216217" y="0"/>
              </a:cxn>
              <a:cxn ang="8100000">
                <a:pos x="216217" y="252095"/>
              </a:cxn>
              <a:cxn ang="5400000">
                <a:pos x="432435" y="252095"/>
              </a:cxn>
            </a:cxnLst>
            <a:rect l="l" t="t" r="r" b="b"/>
            <a:pathLst>
              <a:path w="432434" h="504190" stroke="0">
                <a:moveTo>
                  <a:pt x="216217" y="0"/>
                </a:moveTo>
                <a:cubicBezTo>
                  <a:pt x="335630" y="0"/>
                  <a:pt x="432434" y="112867"/>
                  <a:pt x="432434" y="252095"/>
                </a:cubicBezTo>
                <a:lnTo>
                  <a:pt x="216217" y="252095"/>
                </a:lnTo>
                <a:close/>
              </a:path>
              <a:path w="432434" h="504190" fill="none">
                <a:moveTo>
                  <a:pt x="216217" y="0"/>
                </a:moveTo>
                <a:cubicBezTo>
                  <a:pt x="335630" y="0"/>
                  <a:pt x="432434" y="112867"/>
                  <a:pt x="432434" y="252095"/>
                </a:cubicBezTo>
              </a:path>
            </a:pathLst>
          </a:custGeom>
          <a:noFill/>
          <a:ln w="31750" cap="flat" cmpd="sng">
            <a:solidFill>
              <a:srgbClr val="FF0000"/>
            </a:solidFill>
            <a:prstDash val="solid"/>
            <a:round/>
            <a:headEnd type="none" w="med" len="med"/>
            <a:tailEnd type="none" w="med" len="med"/>
          </a:ln>
        </p:spPr>
        <p:txBody>
          <a:bodyPr/>
          <a:lstStyle/>
          <a:p>
            <a:endParaRPr lang="zh-CN" altLang="en-US"/>
          </a:p>
        </p:txBody>
      </p:sp>
      <p:sp>
        <p:nvSpPr>
          <p:cNvPr id="2" name="弧形 1"/>
          <p:cNvSpPr/>
          <p:nvPr/>
        </p:nvSpPr>
        <p:spPr>
          <a:xfrm rot="-6360000">
            <a:off x="8642350" y="4178300"/>
            <a:ext cx="431800" cy="503238"/>
          </a:xfrm>
          <a:custGeom>
            <a:avLst/>
            <a:gdLst/>
            <a:ahLst/>
            <a:cxnLst>
              <a:cxn ang="10800000">
                <a:pos x="216217" y="0"/>
              </a:cxn>
              <a:cxn ang="8100000">
                <a:pos x="216217" y="252095"/>
              </a:cxn>
              <a:cxn ang="5400000">
                <a:pos x="432435" y="252095"/>
              </a:cxn>
            </a:cxnLst>
            <a:rect l="l" t="t" r="r" b="b"/>
            <a:pathLst>
              <a:path w="432434" h="504190" stroke="0">
                <a:moveTo>
                  <a:pt x="216217" y="0"/>
                </a:moveTo>
                <a:cubicBezTo>
                  <a:pt x="335630" y="0"/>
                  <a:pt x="432434" y="112867"/>
                  <a:pt x="432434" y="252095"/>
                </a:cubicBezTo>
                <a:lnTo>
                  <a:pt x="216217" y="252095"/>
                </a:lnTo>
                <a:close/>
              </a:path>
              <a:path w="432434" h="504190" fill="none">
                <a:moveTo>
                  <a:pt x="216217" y="0"/>
                </a:moveTo>
                <a:cubicBezTo>
                  <a:pt x="335630" y="0"/>
                  <a:pt x="432434" y="112867"/>
                  <a:pt x="432434" y="252095"/>
                </a:cubicBezTo>
              </a:path>
            </a:pathLst>
          </a:custGeom>
          <a:noFill/>
          <a:ln w="31750" cap="flat" cmpd="sng">
            <a:solidFill>
              <a:srgbClr val="FF0000"/>
            </a:solidFill>
            <a:prstDash val="solid"/>
            <a:round/>
            <a:headEnd type="none" w="med" len="med"/>
            <a:tailEnd type="none" w="med" len="med"/>
          </a:ln>
        </p:spPr>
        <p:txBody>
          <a:bodyPr/>
          <a:lstStyle/>
          <a:p>
            <a:endParaRPr lang="zh-CN" altLang="en-US"/>
          </a:p>
        </p:txBody>
      </p:sp>
      <p:sp>
        <p:nvSpPr>
          <p:cNvPr id="24" name="文本框 23"/>
          <p:cNvSpPr txBox="1"/>
          <p:nvPr/>
        </p:nvSpPr>
        <p:spPr>
          <a:xfrm>
            <a:off x="8397875" y="2011363"/>
            <a:ext cx="1739265" cy="460375"/>
          </a:xfrm>
          <a:prstGeom prst="rect">
            <a:avLst/>
          </a:prstGeom>
          <a:noFill/>
          <a:ln w="9525">
            <a:noFill/>
          </a:ln>
        </p:spPr>
        <p:txBody>
          <a:bodyPr wrap="none" anchor="t" anchorCtr="0">
            <a:spAutoFit/>
          </a:bodyPr>
          <a:lstStyle/>
          <a:p>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全等，</a:t>
            </a:r>
            <a:r>
              <a:rPr lang="en-US" altLang="zh-CN"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ASA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 grpId="0" animBg="1"/>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19"/>
          <p:cNvSpPr txBox="1"/>
          <p:nvPr/>
        </p:nvSpPr>
        <p:spPr>
          <a:xfrm>
            <a:off x="1559560" y="943293"/>
            <a:ext cx="8478838" cy="1383665"/>
          </a:xfrm>
          <a:prstGeom prst="rect">
            <a:avLst/>
          </a:prstGeom>
          <a:noFill/>
          <a:ln w="9525">
            <a:noFill/>
          </a:ln>
        </p:spPr>
        <p:txBody>
          <a:bodyPr wrap="square" anchor="t" anchorCtr="0">
            <a:spAutoFit/>
          </a:bodyPr>
          <a:lstStyle/>
          <a:p>
            <a:pPr>
              <a:lnSpc>
                <a:spcPct val="150000"/>
              </a:lnSpc>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问题</a:t>
            </a:r>
            <a:r>
              <a:rPr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1.3</a:t>
            </a:r>
            <a:r>
              <a:rPr lang="en-US" altLang="zh-CN" sz="2800" dirty="0">
                <a:solidFill>
                  <a:srgbClr val="59C1FF"/>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两个直角三角形中，</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两直角边</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对应相等，这两个直角三角形全等吗？</a:t>
            </a:r>
            <a:endParaRPr lang="en-US" altLang="zh-CN" sz="2800" dirty="0">
              <a:solidFill>
                <a:srgbClr val="59C1FF"/>
              </a:solidFill>
              <a:latin typeface="微软雅黑" panose="020B0503020204020204" charset="-122"/>
              <a:ea typeface="微软雅黑" panose="020B0503020204020204" charset="-122"/>
              <a:cs typeface="微软雅黑" panose="020B0503020204020204" charset="-122"/>
            </a:endParaRPr>
          </a:p>
        </p:txBody>
      </p:sp>
      <p:grpSp>
        <p:nvGrpSpPr>
          <p:cNvPr id="3" name="组合 2"/>
          <p:cNvGrpSpPr/>
          <p:nvPr/>
        </p:nvGrpSpPr>
        <p:grpSpPr>
          <a:xfrm>
            <a:off x="2416175" y="2622550"/>
            <a:ext cx="3621723" cy="2399348"/>
            <a:chOff x="1760" y="4632"/>
            <a:chExt cx="5703" cy="3778"/>
          </a:xfrm>
        </p:grpSpPr>
        <p:sp>
          <p:nvSpPr>
            <p:cNvPr id="11267" name="直角三角形 10"/>
            <p:cNvSpPr/>
            <p:nvPr/>
          </p:nvSpPr>
          <p:spPr>
            <a:xfrm>
              <a:off x="2437" y="5400"/>
              <a:ext cx="4196" cy="2494"/>
            </a:xfrm>
            <a:prstGeom prst="rtTriangle">
              <a:avLst/>
            </a:prstGeom>
            <a:noFill/>
            <a:ln w="31750" cap="flat" cmpd="sng">
              <a:solidFill>
                <a:srgbClr val="59C1FF"/>
              </a:solidFill>
              <a:prstDash val="solid"/>
              <a:round/>
              <a:headEnd type="none" w="med" len="med"/>
              <a:tailEnd type="none" w="med" len="med"/>
            </a:ln>
          </p:spPr>
          <p:txBody>
            <a:bodyPr anchor="ctr" anchorCtr="0"/>
            <a:lstStyle/>
            <a:p>
              <a:pPr algn="ctr"/>
              <a:endParaRPr lang="zh-CN" altLang="en-US">
                <a:latin typeface="宋体" panose="02010600030101010101" pitchFamily="2" charset="-122"/>
                <a:ea typeface="宋体" panose="02010600030101010101" pitchFamily="2" charset="-122"/>
              </a:endParaRPr>
            </a:p>
          </p:txBody>
        </p:sp>
        <p:sp>
          <p:nvSpPr>
            <p:cNvPr id="11268" name="Text Box 8"/>
            <p:cNvSpPr txBox="1"/>
            <p:nvPr/>
          </p:nvSpPr>
          <p:spPr>
            <a:xfrm>
              <a:off x="1945" y="4632"/>
              <a:ext cx="602"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A</a:t>
              </a:r>
            </a:p>
          </p:txBody>
        </p:sp>
        <p:sp>
          <p:nvSpPr>
            <p:cNvPr id="11269" name="Text Box 9"/>
            <p:cNvSpPr txBox="1"/>
            <p:nvPr/>
          </p:nvSpPr>
          <p:spPr>
            <a:xfrm>
              <a:off x="1760" y="7685"/>
              <a:ext cx="90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B</a:t>
              </a:r>
            </a:p>
          </p:txBody>
        </p:sp>
        <p:sp>
          <p:nvSpPr>
            <p:cNvPr id="11270" name="Text Box 10"/>
            <p:cNvSpPr txBox="1"/>
            <p:nvPr/>
          </p:nvSpPr>
          <p:spPr>
            <a:xfrm>
              <a:off x="6710" y="7591"/>
              <a:ext cx="753" cy="725"/>
            </a:xfrm>
            <a:prstGeom prst="rect">
              <a:avLst/>
            </a:prstGeom>
            <a:noFill/>
            <a:ln w="9525">
              <a:noFill/>
            </a:ln>
          </p:spPr>
          <p:txBody>
            <a:bodyPr anchor="t" anchorCtr="0">
              <a:spAutoFit/>
            </a:bodyPr>
            <a:lstStyle/>
            <a:p>
              <a:pPr algn="ctr">
                <a:spcBef>
                  <a:spcPct val="50000"/>
                </a:spcBef>
              </a:pPr>
              <a:r>
                <a:rPr lang="en-US" altLang="zh-CN" sz="2400" b="1" i="1">
                  <a:latin typeface="宋体" panose="02010600030101010101" pitchFamily="2" charset="-122"/>
                  <a:ea typeface="宋体" panose="02010600030101010101" pitchFamily="2" charset="-122"/>
                </a:rPr>
                <a:t>C</a:t>
              </a:r>
            </a:p>
          </p:txBody>
        </p:sp>
      </p:grpSp>
      <p:grpSp>
        <p:nvGrpSpPr>
          <p:cNvPr id="4" name="组合 3"/>
          <p:cNvGrpSpPr/>
          <p:nvPr/>
        </p:nvGrpSpPr>
        <p:grpSpPr>
          <a:xfrm>
            <a:off x="5946775" y="2563813"/>
            <a:ext cx="3848100" cy="2399347"/>
            <a:chOff x="7497" y="4606"/>
            <a:chExt cx="6062" cy="3778"/>
          </a:xfrm>
        </p:grpSpPr>
        <p:sp>
          <p:nvSpPr>
            <p:cNvPr id="11272" name="直角三角形 12"/>
            <p:cNvSpPr/>
            <p:nvPr/>
          </p:nvSpPr>
          <p:spPr>
            <a:xfrm>
              <a:off x="8513" y="5374"/>
              <a:ext cx="4196" cy="2494"/>
            </a:xfrm>
            <a:prstGeom prst="rtTriangle">
              <a:avLst/>
            </a:prstGeom>
            <a:noFill/>
            <a:ln w="31750" cap="flat" cmpd="sng">
              <a:solidFill>
                <a:srgbClr val="D99694"/>
              </a:solidFill>
              <a:prstDash val="solid"/>
              <a:round/>
              <a:headEnd type="none" w="med" len="med"/>
              <a:tailEnd type="none" w="med" len="med"/>
            </a:ln>
          </p:spPr>
          <p:txBody>
            <a:bodyPr anchor="ctr" anchorCtr="0"/>
            <a:lstStyle/>
            <a:p>
              <a:pPr algn="ctr"/>
              <a:endParaRPr lang="zh-CN" altLang="en-US">
                <a:latin typeface="黑体" panose="02010609060101010101" pitchFamily="49" charset="-122"/>
                <a:ea typeface="黑体" panose="02010609060101010101" pitchFamily="49" charset="-122"/>
              </a:endParaRPr>
            </a:p>
          </p:txBody>
        </p:sp>
        <p:sp>
          <p:nvSpPr>
            <p:cNvPr id="11273" name="Text Box 8"/>
            <p:cNvSpPr txBox="1"/>
            <p:nvPr/>
          </p:nvSpPr>
          <p:spPr>
            <a:xfrm>
              <a:off x="8021" y="4606"/>
              <a:ext cx="1214"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A'</a:t>
              </a:r>
            </a:p>
          </p:txBody>
        </p:sp>
        <p:sp>
          <p:nvSpPr>
            <p:cNvPr id="11274" name="Text Box 9"/>
            <p:cNvSpPr txBox="1"/>
            <p:nvPr/>
          </p:nvSpPr>
          <p:spPr>
            <a:xfrm>
              <a:off x="7497" y="7659"/>
              <a:ext cx="1222"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B'</a:t>
              </a:r>
            </a:p>
          </p:txBody>
        </p:sp>
        <p:sp>
          <p:nvSpPr>
            <p:cNvPr id="11275" name="Text Box 10"/>
            <p:cNvSpPr txBox="1"/>
            <p:nvPr/>
          </p:nvSpPr>
          <p:spPr>
            <a:xfrm>
              <a:off x="12673" y="7565"/>
              <a:ext cx="886" cy="725"/>
            </a:xfrm>
            <a:prstGeom prst="rect">
              <a:avLst/>
            </a:prstGeom>
            <a:noFill/>
            <a:ln w="9525">
              <a:noFill/>
            </a:ln>
          </p:spPr>
          <p:txBody>
            <a:bodyPr wrap="square" anchor="t" anchorCtr="0">
              <a:spAutoFit/>
            </a:bodyPr>
            <a:lstStyle/>
            <a:p>
              <a:pPr algn="ctr">
                <a:spcBef>
                  <a:spcPct val="50000"/>
                </a:spcBef>
              </a:pPr>
              <a:r>
                <a:rPr lang="en-US" altLang="zh-CN" sz="2400" b="1" i="1">
                  <a:latin typeface="黑体" panose="02010609060101010101" pitchFamily="49" charset="-122"/>
                  <a:ea typeface="黑体" panose="02010609060101010101" pitchFamily="49" charset="-122"/>
                </a:rPr>
                <a:t>C'</a:t>
              </a:r>
            </a:p>
          </p:txBody>
        </p:sp>
      </p:grpSp>
      <p:cxnSp>
        <p:nvCxnSpPr>
          <p:cNvPr id="7" name="直接连接符 6"/>
          <p:cNvCxnSpPr/>
          <p:nvPr/>
        </p:nvCxnSpPr>
        <p:spPr>
          <a:xfrm>
            <a:off x="2846388" y="4732338"/>
            <a:ext cx="2663825" cy="0"/>
          </a:xfrm>
          <a:prstGeom prst="line">
            <a:avLst/>
          </a:prstGeom>
          <a:ln w="31750" cap="flat" cmpd="sng">
            <a:solidFill>
              <a:srgbClr val="FF0000"/>
            </a:solidFill>
            <a:prstDash val="solid"/>
            <a:round/>
            <a:headEnd type="none" w="med" len="med"/>
            <a:tailEnd type="none" w="med" len="med"/>
          </a:ln>
        </p:spPr>
      </p:cxnSp>
      <p:cxnSp>
        <p:nvCxnSpPr>
          <p:cNvPr id="8" name="直接连接符 7"/>
          <p:cNvCxnSpPr/>
          <p:nvPr/>
        </p:nvCxnSpPr>
        <p:spPr>
          <a:xfrm flipV="1">
            <a:off x="6619875" y="4625975"/>
            <a:ext cx="2635250" cy="9525"/>
          </a:xfrm>
          <a:prstGeom prst="line">
            <a:avLst/>
          </a:prstGeom>
          <a:ln w="31750" cap="flat" cmpd="sng">
            <a:solidFill>
              <a:srgbClr val="FF0000"/>
            </a:solidFill>
            <a:prstDash val="solid"/>
            <a:round/>
            <a:headEnd type="none" w="med" len="med"/>
            <a:tailEnd type="none" w="med" len="med"/>
          </a:ln>
        </p:spPr>
      </p:cxnSp>
      <p:cxnSp>
        <p:nvCxnSpPr>
          <p:cNvPr id="24" name="直接连接符 23"/>
          <p:cNvCxnSpPr/>
          <p:nvPr/>
        </p:nvCxnSpPr>
        <p:spPr>
          <a:xfrm flipH="1" flipV="1">
            <a:off x="2830513" y="3111500"/>
            <a:ext cx="15875" cy="1622425"/>
          </a:xfrm>
          <a:prstGeom prst="line">
            <a:avLst/>
          </a:prstGeom>
          <a:ln w="31750" cap="flat" cmpd="sng">
            <a:solidFill>
              <a:srgbClr val="FF0000"/>
            </a:solidFill>
            <a:prstDash val="solid"/>
            <a:round/>
            <a:headEnd type="none" w="med" len="med"/>
            <a:tailEnd type="none" w="med" len="med"/>
          </a:ln>
        </p:spPr>
      </p:cxnSp>
      <p:cxnSp>
        <p:nvCxnSpPr>
          <p:cNvPr id="25" name="直接连接符 24"/>
          <p:cNvCxnSpPr/>
          <p:nvPr/>
        </p:nvCxnSpPr>
        <p:spPr>
          <a:xfrm flipH="1" flipV="1">
            <a:off x="6565900" y="2986088"/>
            <a:ext cx="25400" cy="1649412"/>
          </a:xfrm>
          <a:prstGeom prst="line">
            <a:avLst/>
          </a:prstGeom>
          <a:ln w="31750" cap="flat" cmpd="sng">
            <a:solidFill>
              <a:srgbClr val="FF0000"/>
            </a:solidFill>
            <a:prstDash val="solid"/>
            <a:round/>
            <a:headEnd type="none" w="med" len="med"/>
            <a:tailEnd type="none" w="med" len="med"/>
          </a:ln>
        </p:spPr>
      </p:cxnSp>
      <p:sp>
        <p:nvSpPr>
          <p:cNvPr id="26" name="文本框 25"/>
          <p:cNvSpPr txBox="1"/>
          <p:nvPr/>
        </p:nvSpPr>
        <p:spPr>
          <a:xfrm>
            <a:off x="8484235" y="2103755"/>
            <a:ext cx="1693545" cy="460375"/>
          </a:xfrm>
          <a:prstGeom prst="rect">
            <a:avLst/>
          </a:prstGeom>
          <a:noFill/>
          <a:ln w="9525">
            <a:noFill/>
          </a:ln>
        </p:spPr>
        <p:txBody>
          <a:bodyPr wrap="none" anchor="t" anchorCtr="0">
            <a:spAutoFit/>
          </a:bodyPr>
          <a:lstStyle/>
          <a:p>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全等，</a:t>
            </a:r>
            <a:r>
              <a:rPr lang="en-US" altLang="zh-CN"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SAS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9"/>
          <p:cNvSpPr txBox="1"/>
          <p:nvPr/>
        </p:nvSpPr>
        <p:spPr>
          <a:xfrm>
            <a:off x="469900" y="645160"/>
            <a:ext cx="10054590" cy="1383665"/>
          </a:xfrm>
          <a:prstGeom prst="rect">
            <a:avLst/>
          </a:prstGeom>
          <a:noFill/>
          <a:ln w="9525">
            <a:noFill/>
          </a:ln>
        </p:spPr>
        <p:txBody>
          <a:bodyPr wrap="square" anchor="t" anchorCtr="0">
            <a:spAutoFit/>
          </a:bodyPr>
          <a:lstStyle/>
          <a:p>
            <a:pPr>
              <a:lnSpc>
                <a:spcPct val="150000"/>
              </a:lnSpc>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问题</a:t>
            </a:r>
            <a:r>
              <a:rPr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1.4</a:t>
            </a:r>
            <a:r>
              <a:rPr lang="en-US" altLang="zh-CN" sz="2800" dirty="0">
                <a:solidFill>
                  <a:srgbClr val="59C1FF"/>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两个直角三角形中，</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两边</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对应相等，这两个直角三角形全等吗？</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如何证明？</a:t>
            </a:r>
          </a:p>
        </p:txBody>
      </p:sp>
      <p:grpSp>
        <p:nvGrpSpPr>
          <p:cNvPr id="23" name="组合 22"/>
          <p:cNvGrpSpPr/>
          <p:nvPr/>
        </p:nvGrpSpPr>
        <p:grpSpPr>
          <a:xfrm>
            <a:off x="6851650" y="2305050"/>
            <a:ext cx="1706563" cy="2247900"/>
            <a:chOff x="11861" y="4184"/>
            <a:chExt cx="2688" cy="3538"/>
          </a:xfrm>
        </p:grpSpPr>
        <p:sp>
          <p:nvSpPr>
            <p:cNvPr id="12291" name="任意多边形 34"/>
            <p:cNvSpPr/>
            <p:nvPr/>
          </p:nvSpPr>
          <p:spPr>
            <a:xfrm rot="5400000" flipV="1">
              <a:off x="11848" y="5221"/>
              <a:ext cx="2685" cy="1499"/>
            </a:xfrm>
            <a:custGeom>
              <a:avLst/>
              <a:gdLst/>
              <a:ahLst/>
              <a:cxnLst>
                <a:cxn ang="0">
                  <a:pos x="1756228" y="0"/>
                </a:cxn>
                <a:cxn ang="0">
                  <a:pos x="0" y="1320800"/>
                </a:cxn>
                <a:cxn ang="0">
                  <a:pos x="1741714" y="1349828"/>
                </a:cxn>
                <a:cxn ang="0">
                  <a:pos x="1756228" y="0"/>
                </a:cxn>
              </a:cxnLst>
              <a:rect l="l" t="t" r="r" b="b"/>
              <a:pathLst>
                <a:path w="1756228" h="1349828">
                  <a:moveTo>
                    <a:pt x="1756228" y="0"/>
                  </a:moveTo>
                  <a:lnTo>
                    <a:pt x="0" y="1320800"/>
                  </a:lnTo>
                  <a:lnTo>
                    <a:pt x="1741714" y="1349828"/>
                  </a:lnTo>
                  <a:lnTo>
                    <a:pt x="1756228" y="0"/>
                  </a:lnTo>
                  <a:close/>
                </a:path>
              </a:pathLst>
            </a:custGeom>
            <a:noFill/>
            <a:ln w="31750" cap="flat" cmpd="sng">
              <a:solidFill>
                <a:srgbClr val="000000"/>
              </a:solidFill>
              <a:prstDash val="solid"/>
              <a:round/>
              <a:headEnd type="none" w="med" len="med"/>
              <a:tailEnd type="none" w="med" len="med"/>
            </a:ln>
          </p:spPr>
          <p:txBody>
            <a:bodyPr/>
            <a:lstStyle/>
            <a:p>
              <a:endParaRPr lang="zh-CN" altLang="en-US"/>
            </a:p>
          </p:txBody>
        </p:sp>
        <p:sp>
          <p:nvSpPr>
            <p:cNvPr id="12292" name="TextBox 15"/>
            <p:cNvSpPr txBox="1"/>
            <p:nvPr/>
          </p:nvSpPr>
          <p:spPr>
            <a:xfrm>
              <a:off x="13878" y="4184"/>
              <a:ext cx="58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A</a:t>
              </a:r>
            </a:p>
          </p:txBody>
        </p:sp>
        <p:sp>
          <p:nvSpPr>
            <p:cNvPr id="12293" name="TextBox 16"/>
            <p:cNvSpPr txBox="1"/>
            <p:nvPr/>
          </p:nvSpPr>
          <p:spPr>
            <a:xfrm>
              <a:off x="11861" y="6997"/>
              <a:ext cx="58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B</a:t>
              </a:r>
            </a:p>
          </p:txBody>
        </p:sp>
        <p:sp>
          <p:nvSpPr>
            <p:cNvPr id="12294" name="TextBox 17"/>
            <p:cNvSpPr txBox="1"/>
            <p:nvPr/>
          </p:nvSpPr>
          <p:spPr>
            <a:xfrm>
              <a:off x="13941" y="6997"/>
              <a:ext cx="608"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C</a:t>
              </a:r>
            </a:p>
          </p:txBody>
        </p:sp>
      </p:grpSp>
      <p:grpSp>
        <p:nvGrpSpPr>
          <p:cNvPr id="27" name="组合 26"/>
          <p:cNvGrpSpPr/>
          <p:nvPr/>
        </p:nvGrpSpPr>
        <p:grpSpPr>
          <a:xfrm>
            <a:off x="8709025" y="2305050"/>
            <a:ext cx="1849438" cy="2246948"/>
            <a:chOff x="14327" y="4184"/>
            <a:chExt cx="2912" cy="3538"/>
          </a:xfrm>
        </p:grpSpPr>
        <p:sp>
          <p:nvSpPr>
            <p:cNvPr id="12296" name="任意多边形 43"/>
            <p:cNvSpPr/>
            <p:nvPr/>
          </p:nvSpPr>
          <p:spPr>
            <a:xfrm rot="5400000">
              <a:off x="14453" y="5212"/>
              <a:ext cx="2685" cy="1517"/>
            </a:xfrm>
            <a:custGeom>
              <a:avLst/>
              <a:gdLst/>
              <a:ahLst/>
              <a:cxnLst>
                <a:cxn ang="0">
                  <a:pos x="1756228" y="0"/>
                </a:cxn>
                <a:cxn ang="0">
                  <a:pos x="0" y="1320800"/>
                </a:cxn>
                <a:cxn ang="0">
                  <a:pos x="1741714" y="1349828"/>
                </a:cxn>
                <a:cxn ang="0">
                  <a:pos x="1756228" y="0"/>
                </a:cxn>
              </a:cxnLst>
              <a:rect l="l" t="t" r="r" b="b"/>
              <a:pathLst>
                <a:path w="1756228" h="1349828">
                  <a:moveTo>
                    <a:pt x="1756228" y="0"/>
                  </a:moveTo>
                  <a:lnTo>
                    <a:pt x="0" y="1320800"/>
                  </a:lnTo>
                  <a:lnTo>
                    <a:pt x="1741714" y="1349828"/>
                  </a:lnTo>
                  <a:lnTo>
                    <a:pt x="1756228" y="0"/>
                  </a:lnTo>
                  <a:close/>
                </a:path>
              </a:pathLst>
            </a:custGeom>
            <a:noFill/>
            <a:ln w="31750" cap="flat" cmpd="sng">
              <a:solidFill>
                <a:srgbClr val="000000"/>
              </a:solidFill>
              <a:prstDash val="solid"/>
              <a:round/>
              <a:headEnd type="none" w="med" len="med"/>
              <a:tailEnd type="none" w="med" len="med"/>
            </a:ln>
          </p:spPr>
          <p:txBody>
            <a:bodyPr/>
            <a:lstStyle/>
            <a:p>
              <a:endParaRPr lang="zh-CN" altLang="en-US"/>
            </a:p>
          </p:txBody>
        </p:sp>
        <p:sp>
          <p:nvSpPr>
            <p:cNvPr id="12297" name="TextBox 15"/>
            <p:cNvSpPr txBox="1"/>
            <p:nvPr/>
          </p:nvSpPr>
          <p:spPr>
            <a:xfrm>
              <a:off x="14459" y="4184"/>
              <a:ext cx="684"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A'</a:t>
              </a:r>
            </a:p>
          </p:txBody>
        </p:sp>
        <p:sp>
          <p:nvSpPr>
            <p:cNvPr id="12298" name="TextBox 16"/>
            <p:cNvSpPr txBox="1"/>
            <p:nvPr/>
          </p:nvSpPr>
          <p:spPr>
            <a:xfrm>
              <a:off x="16555" y="6997"/>
              <a:ext cx="684"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B'</a:t>
              </a:r>
            </a:p>
          </p:txBody>
        </p:sp>
        <p:sp>
          <p:nvSpPr>
            <p:cNvPr id="12299" name="TextBox 17"/>
            <p:cNvSpPr txBox="1"/>
            <p:nvPr/>
          </p:nvSpPr>
          <p:spPr>
            <a:xfrm>
              <a:off x="14327" y="6997"/>
              <a:ext cx="71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C'</a:t>
              </a:r>
            </a:p>
          </p:txBody>
        </p:sp>
      </p:grpSp>
      <p:sp>
        <p:nvSpPr>
          <p:cNvPr id="28" name="TextBox 25"/>
          <p:cNvSpPr txBox="1"/>
          <p:nvPr/>
        </p:nvSpPr>
        <p:spPr>
          <a:xfrm>
            <a:off x="564675" y="2028825"/>
            <a:ext cx="7131050" cy="3322955"/>
          </a:xfrm>
          <a:prstGeom prst="rect">
            <a:avLst/>
          </a:prstGeom>
          <a:noFill/>
          <a:ln w="9525">
            <a:noFill/>
          </a:ln>
        </p:spPr>
        <p:txBody>
          <a:bodyPr anchor="t">
            <a:spAutoFit/>
          </a:bodyPr>
          <a:lstStyle/>
          <a:p>
            <a:pPr>
              <a:lnSpc>
                <a:spcPct val="150000"/>
              </a:lnSpc>
            </a:pPr>
            <a:r>
              <a:rPr lang="zh-CN" altLang="en-US" sz="2800" noProof="1">
                <a:latin typeface="微软雅黑" panose="020B0503020204020204" charset="-122"/>
                <a:ea typeface="微软雅黑" panose="020B0503020204020204" charset="-122"/>
                <a:cs typeface="微软雅黑" panose="020B0503020204020204" charset="-122"/>
              </a:rPr>
              <a:t>已知：如图，在△</a:t>
            </a:r>
            <a:r>
              <a:rPr lang="en-US" altLang="zh-CN" sz="2800" noProof="1">
                <a:latin typeface="微软雅黑" panose="020B0503020204020204" charset="-122"/>
                <a:ea typeface="微软雅黑" panose="020B0503020204020204" charset="-122"/>
                <a:cs typeface="微软雅黑" panose="020B0503020204020204" charset="-122"/>
              </a:rPr>
              <a:t>ABC</a:t>
            </a:r>
            <a:r>
              <a:rPr lang="zh-CN" altLang="en-US" sz="2800" noProof="1">
                <a:latin typeface="微软雅黑" panose="020B0503020204020204" charset="-122"/>
                <a:ea typeface="微软雅黑" panose="020B0503020204020204" charset="-122"/>
                <a:cs typeface="微软雅黑" panose="020B0503020204020204" charset="-122"/>
              </a:rPr>
              <a:t>和△</a:t>
            </a:r>
            <a:r>
              <a:rPr lang="en-US" altLang="zh-CN" sz="2800" noProof="1">
                <a:latin typeface="微软雅黑" panose="020B0503020204020204" charset="-122"/>
                <a:ea typeface="微软雅黑" panose="020B0503020204020204" charset="-122"/>
                <a:cs typeface="微软雅黑" panose="020B0503020204020204" charset="-122"/>
              </a:rPr>
              <a:t>A′B′C′</a:t>
            </a:r>
            <a:r>
              <a:rPr lang="zh-CN" altLang="en-US" sz="2800" noProof="1">
                <a:latin typeface="微软雅黑" panose="020B0503020204020204" charset="-122"/>
                <a:ea typeface="微软雅黑" panose="020B0503020204020204" charset="-122"/>
                <a:cs typeface="微软雅黑" panose="020B0503020204020204" charset="-122"/>
              </a:rPr>
              <a:t>中，</a:t>
            </a:r>
          </a:p>
          <a:p>
            <a:pPr>
              <a:lnSpc>
                <a:spcPct val="150000"/>
              </a:lnSpc>
            </a:pPr>
            <a:r>
              <a:rPr lang="zh-CN" altLang="en-US" sz="2800" noProof="1">
                <a:latin typeface="微软雅黑" panose="020B0503020204020204" charset="-122"/>
                <a:ea typeface="微软雅黑" panose="020B0503020204020204" charset="-122"/>
                <a:cs typeface="微软雅黑" panose="020B0503020204020204" charset="-122"/>
              </a:rPr>
              <a:t>∠</a:t>
            </a:r>
            <a:r>
              <a:rPr lang="en-US" altLang="zh-CN" sz="2800" noProof="1">
                <a:latin typeface="微软雅黑" panose="020B0503020204020204" charset="-122"/>
                <a:ea typeface="微软雅黑" panose="020B0503020204020204" charset="-122"/>
                <a:cs typeface="微软雅黑" panose="020B0503020204020204" charset="-122"/>
              </a:rPr>
              <a:t>C=∠ C′=90°</a:t>
            </a:r>
            <a:r>
              <a:rPr lang="zh-CN" altLang="en-US" sz="2800" noProof="1">
                <a:latin typeface="微软雅黑" panose="020B0503020204020204" charset="-122"/>
                <a:ea typeface="微软雅黑" panose="020B0503020204020204" charset="-122"/>
                <a:cs typeface="微软雅黑" panose="020B0503020204020204" charset="-122"/>
              </a:rPr>
              <a:t>，</a:t>
            </a:r>
            <a:r>
              <a:rPr lang="en-US" altLang="zh-CN" sz="2800" noProof="1">
                <a:latin typeface="微软雅黑" panose="020B0503020204020204" charset="-122"/>
                <a:ea typeface="微软雅黑" panose="020B0503020204020204" charset="-122"/>
                <a:cs typeface="微软雅黑" panose="020B0503020204020204" charset="-122"/>
              </a:rPr>
              <a:t>AB = A′B′ </a:t>
            </a:r>
            <a:r>
              <a:rPr lang="zh-CN" altLang="en-US" sz="2800" noProof="1">
                <a:latin typeface="微软雅黑" panose="020B0503020204020204" charset="-122"/>
                <a:ea typeface="微软雅黑" panose="020B0503020204020204" charset="-122"/>
                <a:cs typeface="微软雅黑" panose="020B0503020204020204" charset="-122"/>
              </a:rPr>
              <a:t>，</a:t>
            </a:r>
          </a:p>
          <a:p>
            <a:pPr>
              <a:lnSpc>
                <a:spcPct val="150000"/>
              </a:lnSpc>
            </a:pPr>
            <a:r>
              <a:rPr lang="en-US" altLang="zh-CN" sz="2800" noProof="1">
                <a:latin typeface="微软雅黑" panose="020B0503020204020204" charset="-122"/>
                <a:ea typeface="微软雅黑" panose="020B0503020204020204" charset="-122"/>
                <a:cs typeface="微软雅黑" panose="020B0503020204020204" charset="-122"/>
              </a:rPr>
              <a:t>AC= A′C′.         </a:t>
            </a:r>
          </a:p>
          <a:p>
            <a:pPr>
              <a:lnSpc>
                <a:spcPct val="150000"/>
              </a:lnSpc>
            </a:pPr>
            <a:r>
              <a:rPr lang="zh-CN" altLang="en-US" sz="2800" noProof="1">
                <a:latin typeface="微软雅黑" panose="020B0503020204020204" charset="-122"/>
                <a:ea typeface="微软雅黑" panose="020B0503020204020204" charset="-122"/>
                <a:cs typeface="微软雅黑" panose="020B0503020204020204" charset="-122"/>
              </a:rPr>
              <a:t>求证：△</a:t>
            </a:r>
            <a:r>
              <a:rPr lang="en-US" altLang="zh-CN" sz="2800" noProof="1">
                <a:latin typeface="微软雅黑" panose="020B0503020204020204" charset="-122"/>
                <a:ea typeface="微软雅黑" panose="020B0503020204020204" charset="-122"/>
                <a:cs typeface="微软雅黑" panose="020B0503020204020204" charset="-122"/>
              </a:rPr>
              <a:t>ABC≌△A′B′C′.</a:t>
            </a:r>
          </a:p>
          <a:p>
            <a:pPr>
              <a:lnSpc>
                <a:spcPct val="150000"/>
              </a:lnSpc>
            </a:pPr>
            <a:r>
              <a:rPr lang="en-US" altLang="zh-CN" sz="2800" noProof="1">
                <a:latin typeface="微软雅黑" panose="020B0503020204020204" charset="-122"/>
                <a:ea typeface="微软雅黑" panose="020B0503020204020204" charset="-122"/>
                <a:cs typeface="微软雅黑" panose="020B0503020204020204"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8">
                                            <p:txEl>
                                              <p:pRg st="0" end="0"/>
                                            </p:txEl>
                                          </p:spTgt>
                                        </p:tgtEl>
                                        <p:attrNameLst>
                                          <p:attrName>style.visibility</p:attrName>
                                        </p:attrNameLst>
                                      </p:cBhvr>
                                      <p:to>
                                        <p:strVal val="visible"/>
                                      </p:to>
                                    </p:set>
                                    <p:animEffect transition="in" filter="wipe(left)">
                                      <p:cBhvr>
                                        <p:cTn id="13" dur="500"/>
                                        <p:tgtEl>
                                          <p:spTgt spid="28">
                                            <p:txEl>
                                              <p:pRg st="0" end="0"/>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wipe(left)">
                                      <p:cBhvr>
                                        <p:cTn id="17" dur="500"/>
                                        <p:tgtEl>
                                          <p:spTgt spid="28">
                                            <p:txEl>
                                              <p:pRg st="1" end="1"/>
                                            </p:txEl>
                                          </p:spTgt>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8">
                                            <p:txEl>
                                              <p:pRg st="2" end="2"/>
                                            </p:txEl>
                                          </p:spTgt>
                                        </p:tgtEl>
                                        <p:attrNameLst>
                                          <p:attrName>style.visibility</p:attrName>
                                        </p:attrNameLst>
                                      </p:cBhvr>
                                      <p:to>
                                        <p:strVal val="visible"/>
                                      </p:to>
                                    </p:set>
                                    <p:animEffect transition="in" filter="wipe(left)">
                                      <p:cBhvr>
                                        <p:cTn id="21" dur="500"/>
                                        <p:tgtEl>
                                          <p:spTgt spid="28">
                                            <p:txEl>
                                              <p:pRg st="2" end="2"/>
                                            </p:txEl>
                                          </p:spTgt>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Effect transition="in" filter="wipe(left)">
                                      <p:cBhvr>
                                        <p:cTn id="25" dur="5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8040370" y="1289050"/>
            <a:ext cx="1706563" cy="2247900"/>
            <a:chOff x="11861" y="4184"/>
            <a:chExt cx="2688" cy="3538"/>
          </a:xfrm>
        </p:grpSpPr>
        <p:sp>
          <p:nvSpPr>
            <p:cNvPr id="12291" name="任意多边形 34"/>
            <p:cNvSpPr/>
            <p:nvPr/>
          </p:nvSpPr>
          <p:spPr>
            <a:xfrm rot="5400000" flipV="1">
              <a:off x="11848" y="5221"/>
              <a:ext cx="2685" cy="1499"/>
            </a:xfrm>
            <a:custGeom>
              <a:avLst/>
              <a:gdLst/>
              <a:ahLst/>
              <a:cxnLst>
                <a:cxn ang="0">
                  <a:pos x="1756228" y="0"/>
                </a:cxn>
                <a:cxn ang="0">
                  <a:pos x="0" y="1320800"/>
                </a:cxn>
                <a:cxn ang="0">
                  <a:pos x="1741714" y="1349828"/>
                </a:cxn>
                <a:cxn ang="0">
                  <a:pos x="1756228" y="0"/>
                </a:cxn>
              </a:cxnLst>
              <a:rect l="l" t="t" r="r" b="b"/>
              <a:pathLst>
                <a:path w="1756228" h="1349828">
                  <a:moveTo>
                    <a:pt x="1756228" y="0"/>
                  </a:moveTo>
                  <a:lnTo>
                    <a:pt x="0" y="1320800"/>
                  </a:lnTo>
                  <a:lnTo>
                    <a:pt x="1741714" y="1349828"/>
                  </a:lnTo>
                  <a:lnTo>
                    <a:pt x="1756228" y="0"/>
                  </a:lnTo>
                  <a:close/>
                </a:path>
              </a:pathLst>
            </a:custGeom>
            <a:noFill/>
            <a:ln w="31750" cap="flat" cmpd="sng">
              <a:solidFill>
                <a:srgbClr val="000000"/>
              </a:solidFill>
              <a:prstDash val="solid"/>
              <a:round/>
              <a:headEnd type="none" w="med" len="med"/>
              <a:tailEnd type="none" w="med" len="med"/>
            </a:ln>
          </p:spPr>
          <p:txBody>
            <a:bodyPr/>
            <a:lstStyle/>
            <a:p>
              <a:endParaRPr lang="zh-CN" altLang="en-US"/>
            </a:p>
          </p:txBody>
        </p:sp>
        <p:sp>
          <p:nvSpPr>
            <p:cNvPr id="12292" name="TextBox 15"/>
            <p:cNvSpPr txBox="1"/>
            <p:nvPr/>
          </p:nvSpPr>
          <p:spPr>
            <a:xfrm>
              <a:off x="13878" y="4184"/>
              <a:ext cx="58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A</a:t>
              </a:r>
            </a:p>
          </p:txBody>
        </p:sp>
        <p:sp>
          <p:nvSpPr>
            <p:cNvPr id="12293" name="TextBox 16"/>
            <p:cNvSpPr txBox="1"/>
            <p:nvPr/>
          </p:nvSpPr>
          <p:spPr>
            <a:xfrm>
              <a:off x="11861" y="6997"/>
              <a:ext cx="58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B</a:t>
              </a:r>
            </a:p>
          </p:txBody>
        </p:sp>
        <p:sp>
          <p:nvSpPr>
            <p:cNvPr id="12294" name="TextBox 17"/>
            <p:cNvSpPr txBox="1"/>
            <p:nvPr/>
          </p:nvSpPr>
          <p:spPr>
            <a:xfrm>
              <a:off x="13941" y="6997"/>
              <a:ext cx="608"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C</a:t>
              </a:r>
            </a:p>
          </p:txBody>
        </p:sp>
      </p:grpSp>
      <p:grpSp>
        <p:nvGrpSpPr>
          <p:cNvPr id="27" name="组合 26"/>
          <p:cNvGrpSpPr/>
          <p:nvPr/>
        </p:nvGrpSpPr>
        <p:grpSpPr>
          <a:xfrm>
            <a:off x="9897745" y="1289050"/>
            <a:ext cx="1849438" cy="2246948"/>
            <a:chOff x="14327" y="4184"/>
            <a:chExt cx="2912" cy="3538"/>
          </a:xfrm>
        </p:grpSpPr>
        <p:sp>
          <p:nvSpPr>
            <p:cNvPr id="12296" name="任意多边形 43"/>
            <p:cNvSpPr/>
            <p:nvPr/>
          </p:nvSpPr>
          <p:spPr>
            <a:xfrm rot="5400000">
              <a:off x="14453" y="5212"/>
              <a:ext cx="2685" cy="1517"/>
            </a:xfrm>
            <a:custGeom>
              <a:avLst/>
              <a:gdLst/>
              <a:ahLst/>
              <a:cxnLst>
                <a:cxn ang="0">
                  <a:pos x="1756228" y="0"/>
                </a:cxn>
                <a:cxn ang="0">
                  <a:pos x="0" y="1320800"/>
                </a:cxn>
                <a:cxn ang="0">
                  <a:pos x="1741714" y="1349828"/>
                </a:cxn>
                <a:cxn ang="0">
                  <a:pos x="1756228" y="0"/>
                </a:cxn>
              </a:cxnLst>
              <a:rect l="l" t="t" r="r" b="b"/>
              <a:pathLst>
                <a:path w="1756228" h="1349828">
                  <a:moveTo>
                    <a:pt x="1756228" y="0"/>
                  </a:moveTo>
                  <a:lnTo>
                    <a:pt x="0" y="1320800"/>
                  </a:lnTo>
                  <a:lnTo>
                    <a:pt x="1741714" y="1349828"/>
                  </a:lnTo>
                  <a:lnTo>
                    <a:pt x="1756228" y="0"/>
                  </a:lnTo>
                  <a:close/>
                </a:path>
              </a:pathLst>
            </a:custGeom>
            <a:noFill/>
            <a:ln w="31750" cap="flat" cmpd="sng">
              <a:solidFill>
                <a:srgbClr val="000000"/>
              </a:solidFill>
              <a:prstDash val="solid"/>
              <a:round/>
              <a:headEnd type="none" w="med" len="med"/>
              <a:tailEnd type="none" w="med" len="med"/>
            </a:ln>
          </p:spPr>
          <p:txBody>
            <a:bodyPr/>
            <a:lstStyle/>
            <a:p>
              <a:endParaRPr lang="zh-CN" altLang="en-US"/>
            </a:p>
          </p:txBody>
        </p:sp>
        <p:sp>
          <p:nvSpPr>
            <p:cNvPr id="12297" name="TextBox 15"/>
            <p:cNvSpPr txBox="1"/>
            <p:nvPr/>
          </p:nvSpPr>
          <p:spPr>
            <a:xfrm>
              <a:off x="14459" y="4184"/>
              <a:ext cx="684"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A'</a:t>
              </a:r>
            </a:p>
          </p:txBody>
        </p:sp>
        <p:sp>
          <p:nvSpPr>
            <p:cNvPr id="12298" name="TextBox 16"/>
            <p:cNvSpPr txBox="1"/>
            <p:nvPr/>
          </p:nvSpPr>
          <p:spPr>
            <a:xfrm>
              <a:off x="16555" y="6997"/>
              <a:ext cx="684"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B'</a:t>
              </a:r>
            </a:p>
          </p:txBody>
        </p:sp>
        <p:sp>
          <p:nvSpPr>
            <p:cNvPr id="12299" name="TextBox 17"/>
            <p:cNvSpPr txBox="1"/>
            <p:nvPr/>
          </p:nvSpPr>
          <p:spPr>
            <a:xfrm>
              <a:off x="14327" y="6997"/>
              <a:ext cx="711" cy="72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宋体" panose="02010600030101010101" pitchFamily="2" charset="-122"/>
                </a:rPr>
                <a:t>C'</a:t>
              </a:r>
            </a:p>
          </p:txBody>
        </p:sp>
      </p:grpSp>
      <p:sp>
        <p:nvSpPr>
          <p:cNvPr id="2" name="TextBox 25"/>
          <p:cNvSpPr txBox="1"/>
          <p:nvPr/>
        </p:nvSpPr>
        <p:spPr>
          <a:xfrm>
            <a:off x="334328" y="897291"/>
            <a:ext cx="9412605" cy="3322955"/>
          </a:xfrm>
          <a:prstGeom prst="rect">
            <a:avLst/>
          </a:prstGeom>
          <a:noFill/>
          <a:ln w="9525">
            <a:noFill/>
          </a:ln>
        </p:spPr>
        <p:txBody>
          <a:bodyPr wrap="square" anchor="t">
            <a:spAutoFit/>
          </a:bodyPr>
          <a:lstStyle/>
          <a:p>
            <a:pPr>
              <a:lnSpc>
                <a:spcPct val="150000"/>
              </a:lnSpc>
            </a:pP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证明：在△</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ABC</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和△</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A′B′C′</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中，</a:t>
            </a:r>
          </a:p>
          <a:p>
            <a:pPr>
              <a:lnSpc>
                <a:spcPct val="150000"/>
              </a:lnSpc>
            </a:pP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C=90°</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C′=90°</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p>
          <a:p>
            <a:pPr>
              <a:lnSpc>
                <a:spcPct val="150000"/>
              </a:lnSpc>
            </a:pP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BC</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=AB</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AC</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B′C′</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=A′B′</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A′C′</a:t>
            </a:r>
            <a:r>
              <a:rPr lang="en-US" altLang="zh-CN" sz="2800" baseline="30000" noProof="1">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勾股定理</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t>
            </a:r>
          </a:p>
          <a:p>
            <a:pPr>
              <a:lnSpc>
                <a:spcPct val="150000"/>
              </a:lnSpc>
            </a:pP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 ∵AB=A′B′</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AC=A′C′</a:t>
            </a:r>
            <a:r>
              <a:rPr lang="zh-CN" altLang="en-US" sz="2800" noProof="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BC=B′C′.</a:t>
            </a:r>
          </a:p>
          <a:p>
            <a:pPr>
              <a:lnSpc>
                <a:spcPct val="150000"/>
              </a:lnSpc>
            </a:pPr>
            <a:r>
              <a:rPr lang="en-US" altLang="zh-CN" sz="2800" noProof="1">
                <a:solidFill>
                  <a:srgbClr val="FF0000"/>
                </a:solidFill>
                <a:latin typeface="微软雅黑" panose="020B0503020204020204" charset="-122"/>
                <a:ea typeface="微软雅黑" panose="020B0503020204020204" charset="-122"/>
                <a:cs typeface="微软雅黑" panose="020B0503020204020204" charset="-122"/>
              </a:rPr>
              <a:t> ∴△ABC≌△A′B′C′(SSS).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left)">
                                      <p:cBhvr>
                                        <p:cTn id="13" dur="500"/>
                                        <p:tgtEl>
                                          <p:spTgt spid="2">
                                            <p:txEl>
                                              <p:pRg st="0" end="0"/>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wipe(left)">
                                      <p:cBhvr>
                                        <p:cTn id="21" dur="500"/>
                                        <p:tgtEl>
                                          <p:spTgt spid="2">
                                            <p:txEl>
                                              <p:pRg st="2" end="2"/>
                                            </p:txEl>
                                          </p:spTgt>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left)">
                                      <p:cBhvr>
                                        <p:cTn id="25" dur="500"/>
                                        <p:tgtEl>
                                          <p:spTgt spid="2">
                                            <p:txEl>
                                              <p:pRg st="3" end="3"/>
                                            </p:txEl>
                                          </p:spTgt>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wipe(left)">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矩形 112"/>
          <p:cNvSpPr/>
          <p:nvPr/>
        </p:nvSpPr>
        <p:spPr>
          <a:xfrm>
            <a:off x="1441450" y="839788"/>
            <a:ext cx="4545013" cy="536575"/>
          </a:xfrm>
          <a:prstGeom prst="rect">
            <a:avLst/>
          </a:prstGeom>
          <a:solidFill>
            <a:srgbClr val="002060"/>
          </a:solidFill>
          <a:ln w="9525">
            <a:noFill/>
          </a:ln>
        </p:spPr>
        <p:txBody>
          <a:bodyPr anchor="t" anchorCtr="0"/>
          <a:lstStyle/>
          <a:p>
            <a:pPr>
              <a:spcBef>
                <a:spcPct val="50000"/>
              </a:spcBef>
            </a:pPr>
            <a:r>
              <a:rPr lang="zh-CN" altLang="en-US" sz="2800" b="1" dirty="0">
                <a:solidFill>
                  <a:srgbClr val="FFFF00"/>
                </a:solidFill>
                <a:latin typeface="微软雅黑" panose="020B0503020204020204" charset="-122"/>
                <a:ea typeface="微软雅黑" panose="020B0503020204020204" charset="-122"/>
                <a:cs typeface="微软雅黑" panose="020B0503020204020204" charset="-122"/>
              </a:rPr>
              <a:t>“斜边、直角边”判定方法</a:t>
            </a:r>
          </a:p>
        </p:txBody>
      </p:sp>
      <p:sp>
        <p:nvSpPr>
          <p:cNvPr id="7172" name="TextBox 5"/>
          <p:cNvSpPr txBox="1"/>
          <p:nvPr/>
        </p:nvSpPr>
        <p:spPr>
          <a:xfrm>
            <a:off x="1695450" y="1503363"/>
            <a:ext cx="8353425" cy="1770380"/>
          </a:xfrm>
          <a:prstGeom prst="rect">
            <a:avLst/>
          </a:prstGeom>
          <a:noFill/>
          <a:ln w="38100">
            <a:solidFill>
              <a:schemeClr val="accent2"/>
            </a:solidFill>
          </a:ln>
        </p:spPr>
        <p:txBody>
          <a:bodyPr anchor="t" anchorCtr="0">
            <a:spAutoFit/>
          </a:bodyPr>
          <a:lstStyle/>
          <a:p>
            <a:pPr>
              <a:lnSpc>
                <a:spcPct val="130000"/>
              </a:lnSpc>
              <a:buFont typeface="Wingdings" panose="05000000000000000000" pitchFamily="2" charset="2"/>
            </a:pPr>
            <a:r>
              <a:rPr lang="zh-CN" altLang="en-US" sz="2800" b="1" dirty="0">
                <a:solidFill>
                  <a:srgbClr val="C00000"/>
                </a:solidFill>
                <a:latin typeface="微软雅黑" panose="020B0503020204020204" charset="-122"/>
                <a:ea typeface="微软雅黑" panose="020B0503020204020204" charset="-122"/>
                <a:cs typeface="微软雅黑" panose="020B0503020204020204" charset="-122"/>
              </a:rPr>
              <a:t>文字语言：</a:t>
            </a:r>
          </a:p>
          <a:p>
            <a:pPr>
              <a:lnSpc>
                <a:spcPct val="130000"/>
              </a:lnSpc>
            </a:pP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b="1" dirty="0">
                <a:latin typeface="微软雅黑" panose="020B0503020204020204" charset="-122"/>
                <a:ea typeface="微软雅黑" panose="020B0503020204020204" charset="-122"/>
                <a:cs typeface="微软雅黑" panose="020B0503020204020204" charset="-122"/>
              </a:rPr>
              <a:t>斜边和一条直角边对应相等的两个直角三角形全等</a:t>
            </a:r>
            <a:endParaRPr lang="en-US" altLang="zh-CN" sz="2800" b="1" dirty="0">
              <a:latin typeface="微软雅黑" panose="020B0503020204020204" charset="-122"/>
              <a:ea typeface="微软雅黑" panose="020B0503020204020204" charset="-122"/>
              <a:cs typeface="微软雅黑" panose="020B0503020204020204" charset="-122"/>
            </a:endParaRPr>
          </a:p>
          <a:p>
            <a:pPr>
              <a:lnSpc>
                <a:spcPct val="130000"/>
              </a:lnSpc>
            </a:pPr>
            <a:r>
              <a:rPr lang="zh-CN" altLang="en-US" sz="2800" b="1" dirty="0">
                <a:latin typeface="微软雅黑" panose="020B0503020204020204" charset="-122"/>
                <a:ea typeface="微软雅黑" panose="020B0503020204020204" charset="-122"/>
                <a:cs typeface="微软雅黑" panose="020B0503020204020204" charset="-122"/>
              </a:rPr>
              <a:t>（简写成</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“斜边、直角边”或“</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HL”</a:t>
            </a:r>
            <a:r>
              <a:rPr lang="zh-CN" altLang="en-US" sz="2800" b="1" dirty="0">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t>
            </a:r>
          </a:p>
        </p:txBody>
      </p:sp>
      <p:grpSp>
        <p:nvGrpSpPr>
          <p:cNvPr id="3" name="Group 3"/>
          <p:cNvGrpSpPr/>
          <p:nvPr/>
        </p:nvGrpSpPr>
        <p:grpSpPr>
          <a:xfrm>
            <a:off x="7664450" y="2886075"/>
            <a:ext cx="2595150" cy="1697582"/>
            <a:chOff x="672" y="2270"/>
            <a:chExt cx="2170" cy="1627"/>
          </a:xfrm>
        </p:grpSpPr>
        <p:sp>
          <p:nvSpPr>
            <p:cNvPr id="13316" name="Line 4"/>
            <p:cNvSpPr/>
            <p:nvPr/>
          </p:nvSpPr>
          <p:spPr>
            <a:xfrm flipH="1">
              <a:off x="756" y="3456"/>
              <a:ext cx="1762" cy="0"/>
            </a:xfrm>
            <a:prstGeom prst="line">
              <a:avLst/>
            </a:prstGeom>
            <a:ln w="28575" cap="flat" cmpd="sng">
              <a:solidFill>
                <a:schemeClr val="tx1"/>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17" name="Text Box 5"/>
            <p:cNvSpPr txBox="1"/>
            <p:nvPr/>
          </p:nvSpPr>
          <p:spPr>
            <a:xfrm>
              <a:off x="672" y="3456"/>
              <a:ext cx="323" cy="44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A</a:t>
              </a:r>
            </a:p>
          </p:txBody>
        </p:sp>
        <p:sp>
          <p:nvSpPr>
            <p:cNvPr id="13318" name="Text Box 6"/>
            <p:cNvSpPr txBox="1"/>
            <p:nvPr/>
          </p:nvSpPr>
          <p:spPr>
            <a:xfrm>
              <a:off x="2519" y="2270"/>
              <a:ext cx="323" cy="44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B</a:t>
              </a:r>
            </a:p>
          </p:txBody>
        </p:sp>
        <p:sp>
          <p:nvSpPr>
            <p:cNvPr id="13319" name="Text Box 7"/>
            <p:cNvSpPr txBox="1"/>
            <p:nvPr/>
          </p:nvSpPr>
          <p:spPr>
            <a:xfrm>
              <a:off x="2477" y="3456"/>
              <a:ext cx="323" cy="441"/>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C</a:t>
              </a:r>
            </a:p>
          </p:txBody>
        </p:sp>
        <p:sp>
          <p:nvSpPr>
            <p:cNvPr id="13320" name="Line 8"/>
            <p:cNvSpPr/>
            <p:nvPr/>
          </p:nvSpPr>
          <p:spPr>
            <a:xfrm flipH="1" flipV="1">
              <a:off x="2519" y="2439"/>
              <a:ext cx="0" cy="1017"/>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21" name="Line 9"/>
            <p:cNvSpPr/>
            <p:nvPr/>
          </p:nvSpPr>
          <p:spPr>
            <a:xfrm flipH="1">
              <a:off x="756" y="2439"/>
              <a:ext cx="1763" cy="1017"/>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grpSp>
          <p:nvGrpSpPr>
            <p:cNvPr id="13322" name="Group 10"/>
            <p:cNvGrpSpPr/>
            <p:nvPr/>
          </p:nvGrpSpPr>
          <p:grpSpPr>
            <a:xfrm>
              <a:off x="2393" y="3329"/>
              <a:ext cx="126" cy="127"/>
              <a:chOff x="2400" y="3408"/>
              <a:chExt cx="144" cy="144"/>
            </a:xfrm>
          </p:grpSpPr>
          <p:sp>
            <p:nvSpPr>
              <p:cNvPr id="13323" name="Line 11"/>
              <p:cNvSpPr/>
              <p:nvPr/>
            </p:nvSpPr>
            <p:spPr>
              <a:xfrm flipH="1">
                <a:off x="2400" y="3408"/>
                <a:ext cx="144" cy="0"/>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24" name="Line 12"/>
              <p:cNvSpPr/>
              <p:nvPr/>
            </p:nvSpPr>
            <p:spPr>
              <a:xfrm flipH="1">
                <a:off x="2400" y="3408"/>
                <a:ext cx="0" cy="144"/>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grpSp>
      </p:grpSp>
      <p:grpSp>
        <p:nvGrpSpPr>
          <p:cNvPr id="5" name="Group 13"/>
          <p:cNvGrpSpPr/>
          <p:nvPr/>
        </p:nvGrpSpPr>
        <p:grpSpPr>
          <a:xfrm>
            <a:off x="7559675" y="4383088"/>
            <a:ext cx="2789337" cy="1754684"/>
            <a:chOff x="672" y="2270"/>
            <a:chExt cx="2231" cy="1608"/>
          </a:xfrm>
        </p:grpSpPr>
        <p:sp>
          <p:nvSpPr>
            <p:cNvPr id="13326" name="Line 14"/>
            <p:cNvSpPr/>
            <p:nvPr/>
          </p:nvSpPr>
          <p:spPr>
            <a:xfrm flipH="1">
              <a:off x="756" y="3456"/>
              <a:ext cx="1762" cy="0"/>
            </a:xfrm>
            <a:prstGeom prst="line">
              <a:avLst/>
            </a:prstGeom>
            <a:ln w="28575" cap="flat" cmpd="sng">
              <a:solidFill>
                <a:schemeClr val="tx1"/>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27" name="Text Box 15"/>
            <p:cNvSpPr txBox="1"/>
            <p:nvPr/>
          </p:nvSpPr>
          <p:spPr>
            <a:xfrm>
              <a:off x="672" y="3456"/>
              <a:ext cx="425" cy="422"/>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A ′</a:t>
              </a:r>
            </a:p>
          </p:txBody>
        </p:sp>
        <p:sp>
          <p:nvSpPr>
            <p:cNvPr id="13328" name="Text Box 16"/>
            <p:cNvSpPr txBox="1"/>
            <p:nvPr/>
          </p:nvSpPr>
          <p:spPr>
            <a:xfrm>
              <a:off x="2519" y="2270"/>
              <a:ext cx="377" cy="422"/>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B′</a:t>
              </a:r>
            </a:p>
          </p:txBody>
        </p:sp>
        <p:sp>
          <p:nvSpPr>
            <p:cNvPr id="13329" name="Text Box 17"/>
            <p:cNvSpPr txBox="1"/>
            <p:nvPr/>
          </p:nvSpPr>
          <p:spPr>
            <a:xfrm>
              <a:off x="2465" y="3363"/>
              <a:ext cx="438" cy="422"/>
            </a:xfrm>
            <a:prstGeom prst="rect">
              <a:avLst/>
            </a:prstGeom>
            <a:noFill/>
            <a:ln w="9525">
              <a:noFill/>
            </a:ln>
          </p:spPr>
          <p:txBody>
            <a:bodyPr wrap="none" anchor="t" anchorCtr="0">
              <a:spAutoFit/>
            </a:bodyPr>
            <a:lstStyle/>
            <a:p>
              <a:r>
                <a:rPr lang="en-US" altLang="zh-CN" sz="2400" b="1" i="1">
                  <a:latin typeface="Times New Roman" panose="02020603050405020304" pitchFamily="18" charset="0"/>
                  <a:ea typeface="宋体" panose="02010600030101010101" pitchFamily="2" charset="-122"/>
                </a:rPr>
                <a:t>C ′</a:t>
              </a:r>
            </a:p>
          </p:txBody>
        </p:sp>
        <p:sp>
          <p:nvSpPr>
            <p:cNvPr id="13330" name="Line 18"/>
            <p:cNvSpPr/>
            <p:nvPr/>
          </p:nvSpPr>
          <p:spPr>
            <a:xfrm flipH="1" flipV="1">
              <a:off x="2519" y="2439"/>
              <a:ext cx="0" cy="1017"/>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31" name="Line 19"/>
            <p:cNvSpPr/>
            <p:nvPr/>
          </p:nvSpPr>
          <p:spPr>
            <a:xfrm flipH="1">
              <a:off x="756" y="2439"/>
              <a:ext cx="1763" cy="1017"/>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grpSp>
          <p:nvGrpSpPr>
            <p:cNvPr id="13332" name="Group 20"/>
            <p:cNvGrpSpPr/>
            <p:nvPr/>
          </p:nvGrpSpPr>
          <p:grpSpPr>
            <a:xfrm>
              <a:off x="2393" y="3329"/>
              <a:ext cx="126" cy="127"/>
              <a:chOff x="2400" y="3408"/>
              <a:chExt cx="144" cy="144"/>
            </a:xfrm>
          </p:grpSpPr>
          <p:sp>
            <p:nvSpPr>
              <p:cNvPr id="13333" name="Line 21"/>
              <p:cNvSpPr/>
              <p:nvPr/>
            </p:nvSpPr>
            <p:spPr>
              <a:xfrm flipH="1">
                <a:off x="2400" y="3408"/>
                <a:ext cx="144" cy="0"/>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sp>
            <p:nvSpPr>
              <p:cNvPr id="13334" name="Line 22"/>
              <p:cNvSpPr/>
              <p:nvPr/>
            </p:nvSpPr>
            <p:spPr>
              <a:xfrm flipH="1">
                <a:off x="2400" y="3408"/>
                <a:ext cx="0" cy="144"/>
              </a:xfrm>
              <a:prstGeom prst="line">
                <a:avLst/>
              </a:prstGeom>
              <a:ln w="28575" cap="flat" cmpd="sng">
                <a:solidFill>
                  <a:srgbClr val="FF0000"/>
                </a:solidFill>
                <a:prstDash val="solid"/>
                <a:round/>
                <a:headEnd type="none" w="med" len="med"/>
                <a:tailEnd type="none" w="med" len="med"/>
              </a:ln>
            </p:spPr>
            <p:txBody>
              <a:bodyPr anchor="t" anchorCtr="0"/>
              <a:lstStyle/>
              <a:p>
                <a:endParaRPr lang="zh-CN" altLang="en-US">
                  <a:latin typeface="Times New Roman" panose="02020603050405020304" pitchFamily="18" charset="0"/>
                  <a:ea typeface="宋体" panose="02010600030101010101" pitchFamily="2" charset="-122"/>
                </a:endParaRPr>
              </a:p>
            </p:txBody>
          </p:sp>
        </p:grpSp>
      </p:grpSp>
      <p:sp>
        <p:nvSpPr>
          <p:cNvPr id="7173" name="TextBox 6"/>
          <p:cNvSpPr txBox="1"/>
          <p:nvPr/>
        </p:nvSpPr>
        <p:spPr>
          <a:xfrm>
            <a:off x="1695450" y="3273425"/>
            <a:ext cx="2201863" cy="737235"/>
          </a:xfrm>
          <a:prstGeom prst="rect">
            <a:avLst/>
          </a:prstGeom>
          <a:noFill/>
          <a:ln w="9525">
            <a:noFill/>
          </a:ln>
        </p:spPr>
        <p:txBody>
          <a:bodyPr wrap="square" anchor="t" anchorCtr="0">
            <a:spAutoFit/>
          </a:bodyPr>
          <a:lstStyle/>
          <a:p>
            <a:pPr>
              <a:lnSpc>
                <a:spcPct val="150000"/>
              </a:lnSpc>
              <a:buFont typeface="Wingdings" panose="05000000000000000000" pitchFamily="2" charset="2"/>
            </a:pPr>
            <a:r>
              <a:rPr lang="zh-CN" altLang="en-US" sz="2800" b="1">
                <a:solidFill>
                  <a:srgbClr val="C00000"/>
                </a:solidFill>
                <a:latin typeface="微软雅黑" panose="020B0503020204020204" charset="-122"/>
                <a:ea typeface="微软雅黑" panose="020B0503020204020204" charset="-122"/>
              </a:rPr>
              <a:t>几何语言：</a:t>
            </a:r>
          </a:p>
        </p:txBody>
      </p:sp>
      <p:sp>
        <p:nvSpPr>
          <p:cNvPr id="28" name="Text Box 23"/>
          <p:cNvSpPr txBox="1"/>
          <p:nvPr/>
        </p:nvSpPr>
        <p:spPr>
          <a:xfrm>
            <a:off x="1982788" y="4130675"/>
            <a:ext cx="4667885" cy="521970"/>
          </a:xfrm>
          <a:prstGeom prst="rect">
            <a:avLst/>
          </a:prstGeom>
          <a:noFill/>
          <a:ln w="9525">
            <a:noFill/>
          </a:ln>
        </p:spPr>
        <p:txBody>
          <a:bodyPr wrap="none" anchor="t" anchorCtr="0">
            <a:spAutoFit/>
          </a:bodyPr>
          <a:lstStyle/>
          <a:p>
            <a:r>
              <a:rPr lang="zh-CN" altLang="en-US" sz="2800">
                <a:latin typeface="微软雅黑" panose="020B0503020204020204" charset="-122"/>
                <a:ea typeface="微软雅黑" panose="020B0503020204020204" charset="-122"/>
                <a:cs typeface="微软雅黑" panose="020B0503020204020204" charset="-122"/>
              </a:rPr>
              <a:t>在</a:t>
            </a:r>
            <a:r>
              <a:rPr lang="en-US" altLang="zh-CN" sz="2800" err="1">
                <a:latin typeface="微软雅黑" panose="020B0503020204020204" charset="-122"/>
                <a:ea typeface="微软雅黑" panose="020B0503020204020204" charset="-122"/>
                <a:cs typeface="微软雅黑" panose="020B0503020204020204" charset="-122"/>
              </a:rPr>
              <a:t>Rt△ABC</a:t>
            </a:r>
            <a:r>
              <a:rPr lang="zh-CN" altLang="en-US" sz="2800">
                <a:latin typeface="微软雅黑" panose="020B0503020204020204" charset="-122"/>
                <a:ea typeface="微软雅黑" panose="020B0503020204020204" charset="-122"/>
                <a:cs typeface="微软雅黑" panose="020B0503020204020204" charset="-122"/>
              </a:rPr>
              <a:t>和</a:t>
            </a:r>
            <a:r>
              <a:rPr lang="en-US" altLang="zh-CN" sz="2800">
                <a:latin typeface="微软雅黑" panose="020B0503020204020204" charset="-122"/>
                <a:ea typeface="微软雅黑" panose="020B0503020204020204" charset="-122"/>
                <a:cs typeface="微软雅黑" panose="020B0503020204020204" charset="-122"/>
              </a:rPr>
              <a:t>Rt△ A′B′C′ </a:t>
            </a:r>
            <a:r>
              <a:rPr lang="zh-CN" altLang="en-US" sz="2800">
                <a:latin typeface="微软雅黑" panose="020B0503020204020204" charset="-122"/>
                <a:ea typeface="微软雅黑" panose="020B0503020204020204" charset="-122"/>
                <a:cs typeface="微软雅黑" panose="020B0503020204020204" charset="-122"/>
              </a:rPr>
              <a:t>中，</a:t>
            </a:r>
          </a:p>
        </p:txBody>
      </p:sp>
      <p:grpSp>
        <p:nvGrpSpPr>
          <p:cNvPr id="8" name="组合 37"/>
          <p:cNvGrpSpPr/>
          <p:nvPr/>
        </p:nvGrpSpPr>
        <p:grpSpPr>
          <a:xfrm>
            <a:off x="2268538" y="4702175"/>
            <a:ext cx="1725978" cy="1025409"/>
            <a:chOff x="1187624" y="4941888"/>
            <a:chExt cx="1727336" cy="1024997"/>
          </a:xfrm>
        </p:grpSpPr>
        <p:sp>
          <p:nvSpPr>
            <p:cNvPr id="13338" name="Text Box 25"/>
            <p:cNvSpPr txBox="1"/>
            <p:nvPr/>
          </p:nvSpPr>
          <p:spPr>
            <a:xfrm>
              <a:off x="1316347" y="4941888"/>
              <a:ext cx="1598613" cy="521760"/>
            </a:xfrm>
            <a:prstGeom prst="rect">
              <a:avLst/>
            </a:prstGeom>
            <a:noFill/>
            <a:ln w="9525">
              <a:noFill/>
            </a:ln>
          </p:spPr>
          <p:txBody>
            <a:bodyPr anchor="t" anchorCtr="0">
              <a:spAutoFit/>
            </a:bodyPr>
            <a:lstStyle/>
            <a:p>
              <a:r>
                <a:rPr lang="en-US" altLang="zh-CN" sz="2800" i="1">
                  <a:latin typeface="微软雅黑" panose="020B0503020204020204" charset="-122"/>
                  <a:ea typeface="微软雅黑" panose="020B0503020204020204" charset="-122"/>
                </a:rPr>
                <a:t>AB=A′B′</a:t>
              </a:r>
              <a:r>
                <a:rPr lang="en-US" altLang="zh-CN" sz="2800">
                  <a:latin typeface="微软雅黑" panose="020B0503020204020204" charset="-122"/>
                  <a:ea typeface="微软雅黑" panose="020B0503020204020204" charset="-122"/>
                </a:rPr>
                <a:t>,</a:t>
              </a:r>
            </a:p>
          </p:txBody>
        </p:sp>
        <p:sp>
          <p:nvSpPr>
            <p:cNvPr id="13339" name="Text Box 26"/>
            <p:cNvSpPr txBox="1"/>
            <p:nvPr/>
          </p:nvSpPr>
          <p:spPr>
            <a:xfrm>
              <a:off x="1331913" y="5445125"/>
              <a:ext cx="1578581" cy="521760"/>
            </a:xfrm>
            <a:prstGeom prst="rect">
              <a:avLst/>
            </a:prstGeom>
            <a:noFill/>
            <a:ln w="9525">
              <a:noFill/>
            </a:ln>
          </p:spPr>
          <p:txBody>
            <a:bodyPr wrap="none" anchor="t" anchorCtr="0">
              <a:spAutoFit/>
            </a:bodyPr>
            <a:lstStyle/>
            <a:p>
              <a:r>
                <a:rPr lang="en-US" altLang="zh-CN" sz="2800" i="1">
                  <a:latin typeface="微软雅黑" panose="020B0503020204020204" charset="-122"/>
                  <a:ea typeface="微软雅黑" panose="020B0503020204020204" charset="-122"/>
                </a:rPr>
                <a:t>BC=B′C′</a:t>
              </a:r>
              <a:r>
                <a:rPr lang="en-US" altLang="zh-CN" sz="2800">
                  <a:latin typeface="微软雅黑" panose="020B0503020204020204" charset="-122"/>
                  <a:ea typeface="微软雅黑" panose="020B0503020204020204" charset="-122"/>
                </a:rPr>
                <a:t>,</a:t>
              </a:r>
            </a:p>
          </p:txBody>
        </p:sp>
        <p:sp>
          <p:nvSpPr>
            <p:cNvPr id="13340" name="AutoShape 24"/>
            <p:cNvSpPr/>
            <p:nvPr/>
          </p:nvSpPr>
          <p:spPr>
            <a:xfrm>
              <a:off x="1187624" y="5095081"/>
              <a:ext cx="223838" cy="638175"/>
            </a:xfrm>
            <a:prstGeom prst="leftBrace">
              <a:avLst>
                <a:gd name="adj1" fmla="val 23574"/>
                <a:gd name="adj2" fmla="val 50000"/>
              </a:avLst>
            </a:prstGeom>
            <a:noFill/>
            <a:ln w="25400" cap="flat" cmpd="sng">
              <a:solidFill>
                <a:schemeClr val="tx1"/>
              </a:solidFill>
              <a:prstDash val="solid"/>
              <a:round/>
              <a:headEnd type="none" w="med" len="med"/>
              <a:tailEnd type="none" w="med" len="med"/>
            </a:ln>
          </p:spPr>
          <p:txBody>
            <a:bodyPr wrap="none" anchor="ctr" anchorCtr="0"/>
            <a:lstStyle/>
            <a:p>
              <a:endParaRPr lang="zh-CN" altLang="en-US" sz="2800">
                <a:solidFill>
                  <a:srgbClr val="FF0000"/>
                </a:solidFill>
                <a:latin typeface="微软雅黑" panose="020B0503020204020204" charset="-122"/>
                <a:ea typeface="微软雅黑" panose="020B0503020204020204" charset="-122"/>
              </a:endParaRPr>
            </a:p>
          </p:txBody>
        </p:sp>
      </p:grpSp>
      <p:sp>
        <p:nvSpPr>
          <p:cNvPr id="32" name="Text Box 27"/>
          <p:cNvSpPr txBox="1"/>
          <p:nvPr/>
        </p:nvSpPr>
        <p:spPr>
          <a:xfrm>
            <a:off x="2235200" y="5729288"/>
            <a:ext cx="4681220" cy="521970"/>
          </a:xfrm>
          <a:prstGeom prst="rect">
            <a:avLst/>
          </a:prstGeom>
          <a:noFill/>
          <a:ln w="9525">
            <a:noFill/>
          </a:ln>
        </p:spPr>
        <p:txBody>
          <a:bodyPr wrap="none" anchor="t" anchorCtr="0">
            <a:spAutoFit/>
          </a:bodyPr>
          <a:lstStyle/>
          <a:p>
            <a:r>
              <a:rPr lang="en-US" altLang="zh-CN" sz="2800">
                <a:latin typeface="微软雅黑" panose="020B0503020204020204" charset="-122"/>
                <a:ea typeface="微软雅黑" panose="020B0503020204020204" charset="-122"/>
                <a:cs typeface="微软雅黑" panose="020B0503020204020204" charset="-122"/>
              </a:rPr>
              <a:t>∴Rt△ABC ≌ Rt△ A′B′C′ (HL).</a:t>
            </a:r>
          </a:p>
        </p:txBody>
      </p:sp>
      <p:sp>
        <p:nvSpPr>
          <p:cNvPr id="2" name="云形标注 1"/>
          <p:cNvSpPr/>
          <p:nvPr/>
        </p:nvSpPr>
        <p:spPr>
          <a:xfrm>
            <a:off x="7237413" y="704850"/>
            <a:ext cx="2511425" cy="1001713"/>
          </a:xfrm>
          <a:prstGeom prst="cloud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fontAlgn="base"/>
            <a:r>
              <a:rPr lang="zh-CN" altLang="en-US" sz="2000" b="1" strike="noStrike" noProof="1"/>
              <a:t>仅适合直角三角形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ssolv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dissolv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ppt_x</p:attrName>
                                        </p:attrNameLst>
                                      </p:cBhvr>
                                      <p:tavLst>
                                        <p:tav tm="0">
                                          <p:val>
                                            <p:strVal val="1+#ppt_w/2"/>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2" fill="hold" nodeType="afterEffect">
                                  <p:stCondLst>
                                    <p:cond delay="100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1+#ppt_w/2"/>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2" nodeType="clickEffect">
                                  <p:stCondLst>
                                    <p:cond delay="0"/>
                                  </p:stCondLst>
                                  <p:iterate type="lt">
                                    <p:tmPct val="10000"/>
                                  </p:iterate>
                                  <p:childTnLst>
                                    <p:set>
                                      <p:cBhvr>
                                        <p:cTn id="27" dur="1" fill="hold">
                                          <p:stCondLst>
                                            <p:cond delay="0"/>
                                          </p:stCondLst>
                                        </p:cTn>
                                        <p:tgtEl>
                                          <p:spTgt spid="7173"/>
                                        </p:tgtEl>
                                        <p:attrNameLst>
                                          <p:attrName>style.visibility</p:attrName>
                                        </p:attrNameLst>
                                      </p:cBhvr>
                                      <p:to>
                                        <p:strVal val="visible"/>
                                      </p:to>
                                    </p:set>
                                    <p:anim calcmode="lin" valueType="num">
                                      <p:cBhvr>
                                        <p:cTn id="28" dur="500" fill="hold"/>
                                        <p:tgtEl>
                                          <p:spTgt spid="7173"/>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173"/>
                                        </p:tgtEl>
                                        <p:attrNameLst>
                                          <p:attrName>ppt_y</p:attrName>
                                        </p:attrNameLst>
                                      </p:cBhvr>
                                      <p:tavLst>
                                        <p:tav tm="0">
                                          <p:val>
                                            <p:strVal val="#ppt_y"/>
                                          </p:val>
                                        </p:tav>
                                        <p:tav tm="100000">
                                          <p:val>
                                            <p:strVal val="#ppt_y"/>
                                          </p:val>
                                        </p:tav>
                                      </p:tavLst>
                                    </p:anim>
                                    <p:anim calcmode="lin" valueType="num">
                                      <p:cBhvr>
                                        <p:cTn id="30" dur="500" fill="hold"/>
                                        <p:tgtEl>
                                          <p:spTgt spid="7173"/>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173"/>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17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3"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ppt_x</p:attrName>
                                        </p:attrNameLst>
                                      </p:cBhvr>
                                      <p:tavLst>
                                        <p:tav tm="0">
                                          <p:val>
                                            <p:strVal val="0-#ppt_w/2"/>
                                          </p:val>
                                        </p:tav>
                                        <p:tav tm="100000">
                                          <p:val>
                                            <p:strVal val="#ppt_x"/>
                                          </p:val>
                                        </p:tav>
                                      </p:tavLst>
                                    </p:anim>
                                    <p:anim calcmode="lin" valueType="num">
                                      <p:cBhvr>
                                        <p:cTn id="3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4" nodeType="click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500" fill="hold"/>
                                        <p:tgtEl>
                                          <p:spTgt spid="32"/>
                                        </p:tgtEl>
                                        <p:attrNameLst>
                                          <p:attrName>ppt_x</p:attrName>
                                        </p:attrNameLst>
                                      </p:cBhvr>
                                      <p:tavLst>
                                        <p:tav tm="0">
                                          <p:val>
                                            <p:strVal val="0-#ppt_w/2"/>
                                          </p:val>
                                        </p:tav>
                                        <p:tav tm="100000">
                                          <p:val>
                                            <p:strVal val="#ppt_x"/>
                                          </p:val>
                                        </p:tav>
                                      </p:tavLst>
                                    </p:anim>
                                    <p:anim calcmode="lin" valueType="num">
                                      <p:cBhvr>
                                        <p:cTn id="62"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1" animBg="1"/>
      <p:bldP spid="7173" grpId="2"/>
      <p:bldP spid="28" grpId="3"/>
      <p:bldP spid="32" grpId="4"/>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宽屏</PresentationFormat>
  <Paragraphs>293</Paragraphs>
  <Slides>29</Slides>
  <Notes>5</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2" baseType="lpstr">
      <vt:lpstr>黑体</vt:lpstr>
      <vt:lpstr>华文楷体</vt:lpstr>
      <vt:lpstr>楷体</vt:lpstr>
      <vt:lpstr>宋体</vt:lpstr>
      <vt:lpstr>微软雅黑</vt:lpstr>
      <vt:lpstr>Arial</vt:lpstr>
      <vt:lpstr>Comic Sans MS</vt:lpstr>
      <vt:lpstr>Sitka Banner</vt:lpstr>
      <vt:lpstr>Sitka Heading</vt:lpstr>
      <vt:lpstr>Times New Roman</vt:lpstr>
      <vt:lpstr>Wingdings</vt:lpstr>
      <vt:lpstr>WWW.2PPT.COM
</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2021-06-30T16:37:00Z</cp:lastPrinted>
  <dcterms:created xsi:type="dcterms:W3CDTF">2021-06-30T16:37:00Z</dcterms:created>
  <dcterms:modified xsi:type="dcterms:W3CDTF">2023-01-16T22:09:00Z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0E499EF20AD64035BC30740AF452CE84</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