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2" r:id="rId4"/>
    <p:sldId id="278" r:id="rId5"/>
    <p:sldId id="294" r:id="rId6"/>
    <p:sldId id="295" r:id="rId7"/>
    <p:sldId id="296" r:id="rId8"/>
    <p:sldId id="297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777777"/>
    <a:srgbClr val="FF9B05"/>
    <a:srgbClr val="FC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74" autoAdjust="0"/>
  </p:normalViewPr>
  <p:slideViewPr>
    <p:cSldViewPr snapToGrid="0">
      <p:cViewPr varScale="1">
        <p:scale>
          <a:sx n="110" d="100"/>
          <a:sy n="110" d="100"/>
        </p:scale>
        <p:origin x="-1644" y="-96"/>
      </p:cViewPr>
      <p:guideLst>
        <p:guide orient="horz" pos="21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DA0CE062-7650-421A-9EF1-726A3190BCB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4DE9A89-FA4A-47F6-B4A9-795DD97E7550}" type="slidenum">
              <a:rPr lang="zh-CN" altLang="en-US"/>
              <a:t>1</a:t>
            </a:fld>
            <a:endParaRPr lang="en-US" altLang="zh-CN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AD938-889C-491B-BDE4-FB44B599A29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E03DE-797E-4AA7-83BA-329BEE3AD3A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FEE93-293A-4E1C-8DD6-2E21751D51D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5A374-66FF-4B32-A09C-655754DC21F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3E034-1C81-4F4F-9ABF-5851B1D816A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44532-610F-4A32-A4A6-DBEA7F7E82B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076C5-499E-4678-9196-2BEC9CEDB98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B9D07-56C2-4C8E-B356-9C3653D0347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0D9EC-1C52-43BB-9C7C-9BD8469A7AD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DE0F1-7060-4970-9461-6C21EF3C105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A49A7-0D83-41B6-9BE4-936B5C4D549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536694C-2A3B-4FC6-9142-B8C2EAFDE649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979488" y="799528"/>
            <a:ext cx="7351712" cy="275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>
              <a:lnSpc>
                <a:spcPct val="150000"/>
              </a:lnSpc>
            </a:pP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you doing when the rainstorm came?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2725971" y="3968961"/>
            <a:ext cx="38587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B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(第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课时)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74428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93" name="Rectangle 489"/>
          <p:cNvSpPr>
            <a:spLocks noChangeArrowheads="1"/>
          </p:cNvSpPr>
          <p:nvPr/>
        </p:nvSpPr>
        <p:spPr bwMode="auto">
          <a:xfrm>
            <a:off x="669925" y="1208088"/>
            <a:ext cx="8188325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辨析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for example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such as</a:t>
            </a:r>
            <a:endParaRPr lang="en-US" altLang="zh-CN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for example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一般用于列举同一类人或事物中的一个例子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Courier New" panose="02070309020205020404" pitchFamily="49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作插入语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Courier New" panose="02070309020205020404" pitchFamily="49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可置于句首、句中或句末。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楷体_GB2312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 like fruit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for example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 often eat bananas in the evening.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我喜欢水果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例如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我经常在晚上吃香蕉。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such as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一般用于列举同一类人或事物中的几个例子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但必须少于前面所提及的总数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位置只能在所列名词之前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可与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and so on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连用。</a:t>
            </a:r>
          </a:p>
          <a:p>
            <a:pPr algn="just">
              <a:lnSpc>
                <a:spcPct val="13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He knows several languages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such as English and Chinese.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他知道好几种语言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如英语和汉语。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MS Mincho" pitchFamily="49" charset="-128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remember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动词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记住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。其反义词为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forget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忘记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二者意义相反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但用法相同。</a:t>
            </a:r>
          </a:p>
          <a:p>
            <a:pPr algn="just">
              <a:lnSpc>
                <a:spcPct val="13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辨析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】remember to do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remember doing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.</a:t>
            </a:r>
            <a:endParaRPr lang="en-US" altLang="zh-CN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3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remember to do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记得去做某事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此事还未做。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remember doing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记得曾经做过某事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此事已做完。</a:t>
            </a:r>
          </a:p>
        </p:txBody>
      </p:sp>
      <p:pic>
        <p:nvPicPr>
          <p:cNvPr id="21994" name="Picture 490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1" name="Rectangle 241"/>
          <p:cNvSpPr>
            <a:spLocks noChangeArrowheads="1"/>
          </p:cNvSpPr>
          <p:nvPr/>
        </p:nvSpPr>
        <p:spPr bwMode="auto">
          <a:xfrm>
            <a:off x="657225" y="1187450"/>
            <a:ext cx="8196263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On this day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Dr.Martin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Luther King was killed.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这一天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马丁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楷体_GB2312" charset="-122"/>
                <a:cs typeface="Times New Roman" panose="02020603050405020304" pitchFamily="18" charset="0"/>
              </a:rPr>
              <a:t>·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路德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楷体_GB2312" charset="-122"/>
                <a:cs typeface="Times New Roman" panose="02020603050405020304" pitchFamily="18" charset="0"/>
              </a:rPr>
              <a:t>·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金博士遇害了。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was killed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被杀害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表示的是被动关系。英语语法上将这种现象称为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被动语态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我们将在九年级具体学习这一语法现象。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The bridge was built last year.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这座桥是去年建成的。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MS Mincho" pitchFamily="49" charset="-128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completely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副词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彻底地；完全地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其形容词形式为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complete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完整的；完全的；彻底的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I feel completely in the dark on this question.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这个问题使我彻底感到茫然。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拓展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】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complete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还可作动词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完成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。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 </a:t>
            </a:r>
          </a:p>
        </p:txBody>
      </p:sp>
      <p:pic>
        <p:nvPicPr>
          <p:cNvPr id="20722" name="Picture 242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7" name="Rectangle 407"/>
          <p:cNvSpPr>
            <a:spLocks noChangeArrowheads="1"/>
          </p:cNvSpPr>
          <p:nvPr/>
        </p:nvSpPr>
        <p:spPr bwMode="auto">
          <a:xfrm>
            <a:off x="692150" y="1223963"/>
            <a:ext cx="8075613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一、根据句意及首字母或汉语提示写单词。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—What's the ________ today?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—It's March 22nd.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little brother is a ________ in primary school.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one ________ from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newspaper.Tell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the main idea of it after you finish reading.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__________ 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近来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heard a story about a famous scientist.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you go to London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 to visit the ________(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Bridge.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649" name="Rectangle 449"/>
          <p:cNvSpPr>
            <a:spLocks noChangeArrowheads="1"/>
          </p:cNvSpPr>
          <p:nvPr/>
        </p:nvSpPr>
        <p:spPr bwMode="auto">
          <a:xfrm>
            <a:off x="2714625" y="1744663"/>
            <a:ext cx="62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date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50" name="Rectangle 450"/>
          <p:cNvSpPr>
            <a:spLocks noChangeArrowheads="1"/>
          </p:cNvSpPr>
          <p:nvPr/>
        </p:nvSpPr>
        <p:spPr bwMode="auto">
          <a:xfrm>
            <a:off x="3460750" y="2700338"/>
            <a:ext cx="719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pupil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51" name="Rectangle 451"/>
          <p:cNvSpPr>
            <a:spLocks noChangeArrowheads="1"/>
          </p:cNvSpPr>
          <p:nvPr/>
        </p:nvSpPr>
        <p:spPr bwMode="auto">
          <a:xfrm>
            <a:off x="2471738" y="3168650"/>
            <a:ext cx="1001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passage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52" name="Rectangle 452"/>
          <p:cNvSpPr>
            <a:spLocks noChangeArrowheads="1"/>
          </p:cNvSpPr>
          <p:nvPr/>
        </p:nvSpPr>
        <p:spPr bwMode="auto">
          <a:xfrm>
            <a:off x="1420813" y="4062413"/>
            <a:ext cx="1014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recently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53" name="Rectangle 453"/>
          <p:cNvSpPr>
            <a:spLocks noChangeArrowheads="1"/>
          </p:cNvSpPr>
          <p:nvPr/>
        </p:nvSpPr>
        <p:spPr bwMode="auto">
          <a:xfrm>
            <a:off x="6172200" y="4508500"/>
            <a:ext cx="847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Tower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49" grpId="0"/>
      <p:bldP spid="51650" grpId="0"/>
      <p:bldP spid="51651" grpId="0"/>
      <p:bldP spid="51652" grpId="0"/>
      <p:bldP spid="516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1" name="Rectangle 407"/>
          <p:cNvSpPr>
            <a:spLocks noChangeArrowheads="1"/>
          </p:cNvSpPr>
          <p:nvPr/>
        </p:nvSpPr>
        <p:spPr bwMode="auto">
          <a:xfrm>
            <a:off x="669925" y="1439863"/>
            <a:ext cx="78486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二、用所给单词的适当形式填空。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tell the _______(true)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don't agree with you.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most important ________(event) in the modern Olympic Games is the Marathon race.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 five years ago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hometown has __________ (complete) changed.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remembered ________ (see) him somewhere in Shanghai.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 has the special _________(mean) to all of us.</a:t>
            </a:r>
          </a:p>
        </p:txBody>
      </p:sp>
      <p:sp>
        <p:nvSpPr>
          <p:cNvPr id="67992" name="Rectangle 408"/>
          <p:cNvSpPr>
            <a:spLocks noChangeArrowheads="1"/>
          </p:cNvSpPr>
          <p:nvPr/>
        </p:nvSpPr>
        <p:spPr bwMode="auto">
          <a:xfrm>
            <a:off x="2286000" y="2005013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truth</a:t>
            </a:r>
            <a:endParaRPr lang="zh-CN" altLang="en-US" sz="20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93" name="Rectangle 409"/>
          <p:cNvSpPr>
            <a:spLocks noChangeArrowheads="1"/>
          </p:cNvSpPr>
          <p:nvPr/>
        </p:nvSpPr>
        <p:spPr bwMode="auto">
          <a:xfrm>
            <a:off x="3957638" y="2430463"/>
            <a:ext cx="831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events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94" name="Rectangle 410"/>
          <p:cNvSpPr>
            <a:spLocks noChangeArrowheads="1"/>
          </p:cNvSpPr>
          <p:nvPr/>
        </p:nvSpPr>
        <p:spPr bwMode="auto">
          <a:xfrm>
            <a:off x="6386513" y="3376613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completely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95" name="Rectangle 411"/>
          <p:cNvSpPr>
            <a:spLocks noChangeArrowheads="1"/>
          </p:cNvSpPr>
          <p:nvPr/>
        </p:nvSpPr>
        <p:spPr bwMode="auto">
          <a:xfrm>
            <a:off x="2674938" y="4259263"/>
            <a:ext cx="846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seeing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96" name="Rectangle 412"/>
          <p:cNvSpPr>
            <a:spLocks noChangeArrowheads="1"/>
          </p:cNvSpPr>
          <p:nvPr/>
        </p:nvSpPr>
        <p:spPr bwMode="auto">
          <a:xfrm>
            <a:off x="4127500" y="473710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meaning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7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92" grpId="0"/>
      <p:bldP spid="67993" grpId="0"/>
      <p:bldP spid="67994" grpId="0"/>
      <p:bldP spid="67995" grpId="0"/>
      <p:bldP spid="679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34" name="Rectangle 66"/>
          <p:cNvSpPr>
            <a:spLocks noChangeArrowheads="1"/>
          </p:cNvSpPr>
          <p:nvPr/>
        </p:nvSpPr>
        <p:spPr bwMode="auto">
          <a:xfrm>
            <a:off x="757238" y="1262063"/>
            <a:ext cx="7942262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三、单项选择。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    )11.In Western countries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start celebrating the New Year ________ 31st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December.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)12.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you like the movie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Kungfu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Panda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3?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exciting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I'd like to see it again.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(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2016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咸宁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</a:t>
            </a:r>
            <a:endParaRPr lang="en-US" altLang="zh-CN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 B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 C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 D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)13.Last Thursday when I got to the station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________ I had left my ticket at home.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understood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realized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believed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seemed</a:t>
            </a:r>
          </a:p>
        </p:txBody>
      </p:sp>
      <p:sp>
        <p:nvSpPr>
          <p:cNvPr id="109663" name="Rectangle 95"/>
          <p:cNvSpPr>
            <a:spLocks noChangeArrowheads="1"/>
          </p:cNvSpPr>
          <p:nvPr/>
        </p:nvSpPr>
        <p:spPr bwMode="auto">
          <a:xfrm>
            <a:off x="1060450" y="18796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64" name="Rectangle 96"/>
          <p:cNvSpPr>
            <a:spLocks noChangeArrowheads="1"/>
          </p:cNvSpPr>
          <p:nvPr/>
        </p:nvSpPr>
        <p:spPr bwMode="auto">
          <a:xfrm>
            <a:off x="976313" y="3209925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65" name="Rectangle 97"/>
          <p:cNvSpPr>
            <a:spLocks noChangeArrowheads="1"/>
          </p:cNvSpPr>
          <p:nvPr/>
        </p:nvSpPr>
        <p:spPr bwMode="auto">
          <a:xfrm>
            <a:off x="923925" y="459105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9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9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9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63" grpId="0"/>
      <p:bldP spid="109664" grpId="0"/>
      <p:bldP spid="1096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80" name="Rectangle 28"/>
          <p:cNvSpPr>
            <a:spLocks noChangeArrowheads="1"/>
          </p:cNvSpPr>
          <p:nvPr/>
        </p:nvSpPr>
        <p:spPr bwMode="auto">
          <a:xfrm>
            <a:off x="679450" y="1993900"/>
            <a:ext cx="83058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)14.On that day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Martin Luther King ________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we didn't know who ________ him.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killed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killed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killed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killed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killed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killed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killed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killed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)15.Do you remember ________ at this time yesterday?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were you doing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doing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did you do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you were doing</a:t>
            </a:r>
          </a:p>
        </p:txBody>
      </p:sp>
      <p:sp>
        <p:nvSpPr>
          <p:cNvPr id="151586" name="Rectangle 34"/>
          <p:cNvSpPr>
            <a:spLocks noChangeArrowheads="1"/>
          </p:cNvSpPr>
          <p:nvPr/>
        </p:nvSpPr>
        <p:spPr bwMode="auto">
          <a:xfrm>
            <a:off x="874713" y="213995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87" name="Rectangle 35"/>
          <p:cNvSpPr>
            <a:spLocks noChangeArrowheads="1"/>
          </p:cNvSpPr>
          <p:nvPr/>
        </p:nvSpPr>
        <p:spPr bwMode="auto">
          <a:xfrm>
            <a:off x="876300" y="394811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1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86" grpId="0"/>
      <p:bldP spid="1515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665163" y="672855"/>
            <a:ext cx="8220075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四、根据汉语意思完成句子。</a:t>
            </a:r>
          </a:p>
          <a:p>
            <a:pPr eaLnBrk="0" hangingPunct="0">
              <a:lnSpc>
                <a:spcPct val="14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恐怖分子在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2001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年摧毁了纽约世贸中心。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Terrorists _____________ the World Trade Center in New York in 2001.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为什么在聚会上她静静地坐着不和其他人交谈？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did she sit __________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talking with others at the party?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看到周围这么多动物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这个女孩吓得几乎不能动弹。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girl was ___ scared _____ she could ______ move with so many animals around.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迈克现在很难思考这个问题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因为他太紧张了。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Mike has __________________ about the question because he is much too nervous.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当听到这则新闻时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他正在和父母吃晚饭。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4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____________ dinner with his parents ______ he heard the news.</a:t>
            </a:r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2017713" y="1577730"/>
            <a:ext cx="1263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took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down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33" name="Rectangle 9"/>
          <p:cNvSpPr>
            <a:spLocks noChangeArrowheads="1"/>
          </p:cNvSpPr>
          <p:nvPr/>
        </p:nvSpPr>
        <p:spPr bwMode="auto">
          <a:xfrm>
            <a:off x="2571750" y="2450855"/>
            <a:ext cx="1176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silence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auto">
          <a:xfrm>
            <a:off x="2070100" y="3311280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so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35" name="Rectangle 11"/>
          <p:cNvSpPr>
            <a:spLocks noChangeArrowheads="1"/>
          </p:cNvSpPr>
          <p:nvPr/>
        </p:nvSpPr>
        <p:spPr bwMode="auto">
          <a:xfrm>
            <a:off x="3278188" y="3322392"/>
            <a:ext cx="592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that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36" name="Rectangle 12"/>
          <p:cNvSpPr>
            <a:spLocks noChangeArrowheads="1"/>
          </p:cNvSpPr>
          <p:nvPr/>
        </p:nvSpPr>
        <p:spPr bwMode="auto">
          <a:xfrm>
            <a:off x="4962525" y="3301755"/>
            <a:ext cx="860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hardly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37" name="Rectangle 13"/>
          <p:cNvSpPr>
            <a:spLocks noChangeArrowheads="1"/>
          </p:cNvSpPr>
          <p:nvPr/>
        </p:nvSpPr>
        <p:spPr bwMode="auto">
          <a:xfrm>
            <a:off x="2540000" y="4579692"/>
            <a:ext cx="1881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trouble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thinking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38" name="Rectangle 14"/>
          <p:cNvSpPr>
            <a:spLocks noChangeArrowheads="1"/>
          </p:cNvSpPr>
          <p:nvPr/>
        </p:nvSpPr>
        <p:spPr bwMode="auto">
          <a:xfrm>
            <a:off x="1209675" y="5825880"/>
            <a:ext cx="1362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was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having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4639" name="Rectangle 15"/>
          <p:cNvSpPr>
            <a:spLocks noChangeArrowheads="1"/>
          </p:cNvSpPr>
          <p:nvPr/>
        </p:nvSpPr>
        <p:spPr bwMode="auto">
          <a:xfrm>
            <a:off x="5010150" y="5927480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when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4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2" grpId="0"/>
      <p:bldP spid="154633" grpId="0"/>
      <p:bldP spid="154634" grpId="0"/>
      <p:bldP spid="154635" grpId="0"/>
      <p:bldP spid="154636" grpId="0"/>
      <p:bldP spid="154637" grpId="0"/>
      <p:bldP spid="154638" grpId="0"/>
      <p:bldP spid="154639" grpId="0"/>
    </p:bldLst>
  </p:timing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835</Words>
  <Application>Microsoft Office PowerPoint</Application>
  <PresentationFormat>全屏显示(4:3)</PresentationFormat>
  <Paragraphs>81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MingLiU_HKSCS</vt:lpstr>
      <vt:lpstr>MS Mincho</vt:lpstr>
      <vt:lpstr>黑体</vt:lpstr>
      <vt:lpstr>楷体_GB2312</vt:lpstr>
      <vt:lpstr>宋体</vt:lpstr>
      <vt:lpstr>微软雅黑</vt:lpstr>
      <vt:lpstr>Arial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2012-09-21T09:22:00Z</dcterms:created>
  <dcterms:modified xsi:type="dcterms:W3CDTF">2023-01-16T22:09:04Z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33208B306440465ABEFBC5FC6FCEEFD0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