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5"/>
  </p:notesMasterIdLst>
  <p:handoutMasterIdLst>
    <p:handoutMasterId r:id="rId76"/>
  </p:handoutMasterIdLst>
  <p:sldIdLst>
    <p:sldId id="508" r:id="rId2"/>
    <p:sldId id="434" r:id="rId3"/>
    <p:sldId id="435" r:id="rId4"/>
    <p:sldId id="436" r:id="rId5"/>
    <p:sldId id="437" r:id="rId6"/>
    <p:sldId id="438" r:id="rId7"/>
    <p:sldId id="439" r:id="rId8"/>
    <p:sldId id="440" r:id="rId9"/>
    <p:sldId id="441"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73" r:id="rId41"/>
    <p:sldId id="474" r:id="rId42"/>
    <p:sldId id="475" r:id="rId43"/>
    <p:sldId id="476" r:id="rId44"/>
    <p:sldId id="477" r:id="rId45"/>
    <p:sldId id="478" r:id="rId46"/>
    <p:sldId id="479" r:id="rId47"/>
    <p:sldId id="480" r:id="rId48"/>
    <p:sldId id="481" r:id="rId49"/>
    <p:sldId id="482" r:id="rId50"/>
    <p:sldId id="483" r:id="rId51"/>
    <p:sldId id="484" r:id="rId52"/>
    <p:sldId id="485" r:id="rId53"/>
    <p:sldId id="486" r:id="rId54"/>
    <p:sldId id="487" r:id="rId55"/>
    <p:sldId id="488" r:id="rId56"/>
    <p:sldId id="489" r:id="rId57"/>
    <p:sldId id="490" r:id="rId58"/>
    <p:sldId id="491" r:id="rId59"/>
    <p:sldId id="492" r:id="rId60"/>
    <p:sldId id="493" r:id="rId61"/>
    <p:sldId id="494" r:id="rId62"/>
    <p:sldId id="495" r:id="rId63"/>
    <p:sldId id="496" r:id="rId64"/>
    <p:sldId id="497" r:id="rId65"/>
    <p:sldId id="498" r:id="rId66"/>
    <p:sldId id="499" r:id="rId67"/>
    <p:sldId id="500" r:id="rId68"/>
    <p:sldId id="501" r:id="rId69"/>
    <p:sldId id="502" r:id="rId70"/>
    <p:sldId id="503" r:id="rId71"/>
    <p:sldId id="504" r:id="rId72"/>
    <p:sldId id="505" r:id="rId73"/>
    <p:sldId id="506" r:id="rId74"/>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3429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685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0287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7145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0574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4003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743200" algn="l" defTabSz="6858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6" autoAdjust="0"/>
    <p:restoredTop sz="94660" autoAdjust="0"/>
  </p:normalViewPr>
  <p:slideViewPr>
    <p:cSldViewPr snapToObjects="1">
      <p:cViewPr>
        <p:scale>
          <a:sx n="140" d="100"/>
          <a:sy n="140" d="100"/>
        </p:scale>
        <p:origin x="-804" y="-330"/>
      </p:cViewPr>
      <p:guideLst>
        <p:guide orient="horz" pos="1620"/>
        <p:guide pos="2880"/>
      </p:guideLst>
    </p:cSldViewPr>
  </p:slideViewPr>
  <p:notesTextViewPr>
    <p:cViewPr>
      <p:scale>
        <a:sx n="1" d="1"/>
        <a:sy n="1" d="1"/>
      </p:scale>
      <p:origin x="0" y="0"/>
    </p:cViewPr>
  </p:notesTextViewPr>
  <p:gridSpacing cx="216026" cy="216026"/>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defRPr sz="1200" noProof="1" smtClean="0">
                <a:latin typeface="+mn-lt"/>
                <a:ea typeface="+mn-ea"/>
              </a:defRPr>
            </a:lvl1pPr>
          </a:lstStyle>
          <a:p>
            <a:fld id="{F725AEDA-E179-4278-998D-D9EC8DB06D52}" type="datetimeFigureOut">
              <a:rPr lang="zh-CN" altLang="en-US"/>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solidFill>
                  <a:srgbClr val="898989"/>
                </a:solidFill>
              </a:defRPr>
            </a:lvl1pPr>
          </a:lstStyle>
          <a:p>
            <a:fld id="{8FFD20A8-8AD3-4877-B006-2FDAB827D885}"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7"/>
          <p:cNvPicPr>
            <a:picLocks noChangeAspect="1" noChangeArrowheads="1"/>
          </p:cNvPicPr>
          <p:nvPr userDrawn="1"/>
        </p:nvPicPr>
        <p:blipFill>
          <a:blip r:embed="rId2" cstate="email"/>
          <a:srcRect/>
          <a:stretch>
            <a:fillRect/>
          </a:stretch>
        </p:blipFill>
        <p:spPr bwMode="auto">
          <a:xfrm rot="1515377" flipH="1" flipV="1">
            <a:off x="-834628" y="-261938"/>
            <a:ext cx="3395663"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0"/>
          <p:cNvPicPr>
            <a:picLocks noChangeAspect="1" noChangeArrowheads="1"/>
          </p:cNvPicPr>
          <p:nvPr userDrawn="1"/>
        </p:nvPicPr>
        <p:blipFill>
          <a:blip r:embed="rId3" cstate="email"/>
          <a:srcRect/>
          <a:stretch>
            <a:fillRect/>
          </a:stretch>
        </p:blipFill>
        <p:spPr bwMode="auto">
          <a:xfrm rot="16585734" flipH="1" flipV="1">
            <a:off x="8024218" y="4030861"/>
            <a:ext cx="111561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6"/>
          <p:cNvPicPr>
            <a:picLocks noChangeAspect="1" noChangeArrowheads="1"/>
          </p:cNvPicPr>
          <p:nvPr userDrawn="1"/>
        </p:nvPicPr>
        <p:blipFill>
          <a:blip r:embed="rId4"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动作按钮: 后退或前一项 12">
            <a:hlinkClick r:id="" action="ppaction://hlinkshowjump?jump=previousslide"/>
          </p:cNvPr>
          <p:cNvSpPr/>
          <p:nvPr userDrawn="1"/>
        </p:nvSpPr>
        <p:spPr>
          <a:xfrm>
            <a:off x="8242697"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4" name="动作按钮: 前进或下一项 13">
            <a:hlinkClick r:id="" action="ppaction://hlinkshowjump?jump=nextslide"/>
          </p:cNvPr>
          <p:cNvSpPr/>
          <p:nvPr userDrawn="1"/>
        </p:nvSpPr>
        <p:spPr>
          <a:xfrm>
            <a:off x="8515351"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15" name="动作按钮: 结束 14">
            <a:hlinkClick r:id="" action="ppaction://hlinkshowjump?jump=endshow"/>
          </p:cNvPr>
          <p:cNvSpPr/>
          <p:nvPr userDrawn="1"/>
        </p:nvSpPr>
        <p:spPr>
          <a:xfrm>
            <a:off x="878086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2" name="Group 1"/>
          <p:cNvGrpSpPr/>
          <p:nvPr userDrawn="1"/>
        </p:nvGrpSpPr>
        <p:grpSpPr bwMode="auto">
          <a:xfrm>
            <a:off x="616744" y="946548"/>
            <a:ext cx="2226469" cy="2178844"/>
            <a:chOff x="-949635" y="0"/>
            <a:chExt cx="7009631" cy="6858000"/>
          </a:xfrm>
        </p:grpSpPr>
        <p:sp>
          <p:nvSpPr>
            <p:cNvPr id="3"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4"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5" name="Group 2"/>
          <p:cNvGrpSpPr/>
          <p:nvPr userDrawn="1"/>
        </p:nvGrpSpPr>
        <p:grpSpPr bwMode="auto">
          <a:xfrm>
            <a:off x="573881" y="1369219"/>
            <a:ext cx="1333500" cy="1333500"/>
            <a:chOff x="990600" y="2044717"/>
            <a:chExt cx="2768566" cy="2768566"/>
          </a:xfrm>
        </p:grpSpPr>
        <p:sp>
          <p:nvSpPr>
            <p:cNvPr id="6"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7" name="Group 9"/>
            <p:cNvGrpSpPr/>
            <p:nvPr/>
          </p:nvGrpSpPr>
          <p:grpSpPr bwMode="auto">
            <a:xfrm>
              <a:off x="1429100" y="2771847"/>
              <a:ext cx="1800200" cy="992584"/>
              <a:chOff x="2345143" y="2365645"/>
              <a:chExt cx="1800200" cy="992584"/>
            </a:xfrm>
          </p:grpSpPr>
          <p:sp>
            <p:nvSpPr>
              <p:cNvPr id="8" name="TextBox 7"/>
              <p:cNvSpPr txBox="1"/>
              <p:nvPr/>
            </p:nvSpPr>
            <p:spPr>
              <a:xfrm>
                <a:off x="2344176" y="2365264"/>
                <a:ext cx="1802039" cy="677310"/>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9" name="TextBox 8"/>
              <p:cNvSpPr txBox="1"/>
              <p:nvPr/>
            </p:nvSpPr>
            <p:spPr>
              <a:xfrm>
                <a:off x="2344176" y="3143924"/>
                <a:ext cx="1802039" cy="215058"/>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sp>
        <p:nvSpPr>
          <p:cNvPr id="10" name="Diamond 11"/>
          <p:cNvSpPr/>
          <p:nvPr userDrawn="1"/>
        </p:nvSpPr>
        <p:spPr bwMode="auto">
          <a:xfrm>
            <a:off x="1409701" y="713185"/>
            <a:ext cx="554831" cy="554831"/>
          </a:xfrm>
          <a:prstGeom prst="diamond">
            <a:avLst/>
          </a:prstGeom>
          <a:solidFill>
            <a:schemeClr val="accent2"/>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01</a:t>
            </a:r>
            <a:endParaRPr lang="en-US" altLang="zh-CN" sz="1800" b="1" noProof="1">
              <a:solidFill>
                <a:schemeClr val="bg1"/>
              </a:solidFill>
              <a:latin typeface="Impact" panose="020B0806030902050204" pitchFamily="34" charset="0"/>
            </a:endParaRPr>
          </a:p>
        </p:txBody>
      </p:sp>
      <p:sp>
        <p:nvSpPr>
          <p:cNvPr id="11" name="Diamond 12"/>
          <p:cNvSpPr/>
          <p:nvPr userDrawn="1"/>
        </p:nvSpPr>
        <p:spPr bwMode="auto">
          <a:xfrm>
            <a:off x="2030017" y="1321594"/>
            <a:ext cx="554831" cy="554831"/>
          </a:xfrm>
          <a:prstGeom prst="diamond">
            <a:avLst/>
          </a:prstGeom>
          <a:solidFill>
            <a:schemeClr val="accent3"/>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02</a:t>
            </a:r>
            <a:endParaRPr lang="en-US" altLang="zh-CN" sz="1800" b="1" noProof="1">
              <a:solidFill>
                <a:schemeClr val="bg1"/>
              </a:solidFill>
              <a:latin typeface="Impact" panose="020B0806030902050204" pitchFamily="34" charset="0"/>
            </a:endParaRPr>
          </a:p>
        </p:txBody>
      </p:sp>
      <p:sp>
        <p:nvSpPr>
          <p:cNvPr id="12" name="Diamond 13"/>
          <p:cNvSpPr/>
          <p:nvPr userDrawn="1"/>
        </p:nvSpPr>
        <p:spPr bwMode="auto">
          <a:xfrm>
            <a:off x="2030017" y="2181226"/>
            <a:ext cx="554831" cy="554831"/>
          </a:xfrm>
          <a:prstGeom prst="diamond">
            <a:avLst/>
          </a:prstGeom>
          <a:solidFill>
            <a:schemeClr val="accent4"/>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03</a:t>
            </a:r>
            <a:endParaRPr lang="en-US" altLang="zh-CN" sz="1800" b="1" noProof="1">
              <a:solidFill>
                <a:schemeClr val="bg1"/>
              </a:solidFill>
              <a:latin typeface="Impact" panose="020B0806030902050204" pitchFamily="34" charset="0"/>
            </a:endParaRPr>
          </a:p>
        </p:txBody>
      </p:sp>
      <p:sp>
        <p:nvSpPr>
          <p:cNvPr id="13" name="Diamond 14"/>
          <p:cNvSpPr/>
          <p:nvPr userDrawn="1"/>
        </p:nvSpPr>
        <p:spPr bwMode="auto">
          <a:xfrm>
            <a:off x="1409701" y="2826544"/>
            <a:ext cx="554831" cy="554831"/>
          </a:xfrm>
          <a:prstGeom prst="diamond">
            <a:avLst/>
          </a:prstGeom>
          <a:solidFill>
            <a:schemeClr val="accent5"/>
          </a:solidFill>
          <a:ln w="19050">
            <a:noFill/>
            <a:round/>
          </a:ln>
        </p:spPr>
        <p:txBody>
          <a:bodyPr wrap="none" lIns="68580" tIns="34290" rIns="68580" bIns="34290" anchor="ctr" anchorCtr="1">
            <a:normAutofit fontScale="92500" lnSpcReduction="20000"/>
          </a:bodyPr>
          <a:lstStyle/>
          <a:p>
            <a:pPr algn="ctr" fontAlgn="auto"/>
            <a:r>
              <a:rPr lang="en-US" altLang="zh-CN" sz="1800" b="1" noProof="1">
                <a:solidFill>
                  <a:schemeClr val="bg1"/>
                </a:solidFill>
                <a:latin typeface="Impact" panose="020B0806030902050204" pitchFamily="34" charset="0"/>
                <a:ea typeface="+mn-ea"/>
              </a:rPr>
              <a:t>04</a:t>
            </a:r>
            <a:endParaRPr lang="en-US" altLang="zh-CN" sz="1800" b="1" noProof="1">
              <a:solidFill>
                <a:schemeClr val="bg1"/>
              </a:solidFill>
              <a:latin typeface="Impact" panose="020B0806030902050204" pitchFamily="34" charset="0"/>
            </a:endParaRPr>
          </a:p>
        </p:txBody>
      </p:sp>
      <p:grpSp>
        <p:nvGrpSpPr>
          <p:cNvPr id="14" name="Group 21"/>
          <p:cNvGrpSpPr/>
          <p:nvPr userDrawn="1"/>
        </p:nvGrpSpPr>
        <p:grpSpPr bwMode="auto">
          <a:xfrm>
            <a:off x="1964532" y="851297"/>
            <a:ext cx="1908572" cy="271463"/>
            <a:chOff x="3943834" y="704409"/>
            <a:chExt cx="3962574" cy="563232"/>
          </a:xfrm>
        </p:grpSpPr>
        <p:sp>
          <p:nvSpPr>
            <p:cNvPr id="15" name="TextBox 14"/>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1">
                      <a:lumMod val="100000"/>
                    </a:schemeClr>
                  </a:solidFill>
                  <a:latin typeface="+mn-lt"/>
                  <a:ea typeface="+mn-ea"/>
                </a:rPr>
                <a:t>标题文本预设</a:t>
              </a:r>
              <a:endParaRPr lang="zh-CN" altLang="en-US" sz="1200" b="1" noProof="1">
                <a:solidFill>
                  <a:schemeClr val="accent1">
                    <a:lumMod val="100000"/>
                  </a:schemeClr>
                </a:solidFill>
              </a:endParaRPr>
            </a:p>
          </p:txBody>
        </p:sp>
        <p:sp>
          <p:nvSpPr>
            <p:cNvPr id="16" name="TextBox 15"/>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17" name="Group 22"/>
          <p:cNvGrpSpPr/>
          <p:nvPr userDrawn="1"/>
        </p:nvGrpSpPr>
        <p:grpSpPr bwMode="auto">
          <a:xfrm>
            <a:off x="2584847" y="1447800"/>
            <a:ext cx="1909763" cy="271463"/>
            <a:chOff x="3943834" y="704409"/>
            <a:chExt cx="3962574" cy="563232"/>
          </a:xfrm>
        </p:grpSpPr>
        <p:sp>
          <p:nvSpPr>
            <p:cNvPr id="18" name="TextBox 23"/>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2">
                      <a:lumMod val="100000"/>
                    </a:schemeClr>
                  </a:solidFill>
                  <a:latin typeface="+mn-lt"/>
                  <a:ea typeface="+mn-ea"/>
                </a:rPr>
                <a:t>标题文本预设</a:t>
              </a:r>
              <a:endParaRPr lang="zh-CN" altLang="en-US" sz="1200" b="1" noProof="1">
                <a:solidFill>
                  <a:schemeClr val="accent2">
                    <a:lumMod val="100000"/>
                  </a:schemeClr>
                </a:solidFill>
              </a:endParaRPr>
            </a:p>
          </p:txBody>
        </p:sp>
        <p:sp>
          <p:nvSpPr>
            <p:cNvPr id="19" name="TextBox 24"/>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0" name="Group 25"/>
          <p:cNvGrpSpPr/>
          <p:nvPr userDrawn="1"/>
        </p:nvGrpSpPr>
        <p:grpSpPr bwMode="auto">
          <a:xfrm>
            <a:off x="2584847" y="2362200"/>
            <a:ext cx="1909763" cy="271463"/>
            <a:chOff x="3943834" y="704409"/>
            <a:chExt cx="3962574" cy="563232"/>
          </a:xfrm>
        </p:grpSpPr>
        <p:sp>
          <p:nvSpPr>
            <p:cNvPr id="21" name="TextBox 26"/>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3">
                      <a:lumMod val="100000"/>
                    </a:schemeClr>
                  </a:solidFill>
                  <a:latin typeface="+mn-lt"/>
                  <a:ea typeface="+mn-ea"/>
                </a:rPr>
                <a:t>标题文本预设</a:t>
              </a:r>
              <a:endParaRPr lang="zh-CN" altLang="en-US" sz="1200" b="1" noProof="1">
                <a:solidFill>
                  <a:schemeClr val="accent3">
                    <a:lumMod val="100000"/>
                  </a:schemeClr>
                </a:solidFill>
              </a:endParaRPr>
            </a:p>
          </p:txBody>
        </p:sp>
        <p:sp>
          <p:nvSpPr>
            <p:cNvPr id="22" name="TextBox 27"/>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grpSp>
        <p:nvGrpSpPr>
          <p:cNvPr id="23" name="Group 28"/>
          <p:cNvGrpSpPr/>
          <p:nvPr userDrawn="1"/>
        </p:nvGrpSpPr>
        <p:grpSpPr bwMode="auto">
          <a:xfrm>
            <a:off x="1964532" y="3018235"/>
            <a:ext cx="1908572" cy="271463"/>
            <a:chOff x="3943834" y="704409"/>
            <a:chExt cx="3962574" cy="563232"/>
          </a:xfrm>
        </p:grpSpPr>
        <p:sp>
          <p:nvSpPr>
            <p:cNvPr id="24" name="TextBox 29"/>
            <p:cNvSpPr txBox="1"/>
            <p:nvPr/>
          </p:nvSpPr>
          <p:spPr>
            <a:xfrm>
              <a:off x="3943834" y="704409"/>
              <a:ext cx="3962574" cy="242091"/>
            </a:xfrm>
            <a:prstGeom prst="rect">
              <a:avLst/>
            </a:prstGeom>
            <a:noFill/>
          </p:spPr>
          <p:txBody>
            <a:bodyPr wrap="none" lIns="360000" tIns="0" rIns="0" bIns="0" anchor="b">
              <a:normAutofit fontScale="77500" lnSpcReduction="20000"/>
            </a:bodyPr>
            <a:lstStyle/>
            <a:p>
              <a:pPr fontAlgn="auto"/>
              <a:r>
                <a:rPr lang="zh-CN" altLang="en-US" sz="1200" b="1" noProof="1">
                  <a:solidFill>
                    <a:schemeClr val="accent4">
                      <a:lumMod val="100000"/>
                    </a:schemeClr>
                  </a:solidFill>
                  <a:latin typeface="+mn-lt"/>
                  <a:ea typeface="+mn-ea"/>
                </a:rPr>
                <a:t>标题文本预设</a:t>
              </a:r>
              <a:endParaRPr lang="zh-CN" altLang="en-US" sz="1200" b="1" noProof="1">
                <a:solidFill>
                  <a:schemeClr val="accent4">
                    <a:lumMod val="100000"/>
                  </a:schemeClr>
                </a:solidFill>
              </a:endParaRPr>
            </a:p>
          </p:txBody>
        </p:sp>
        <p:sp>
          <p:nvSpPr>
            <p:cNvPr id="25" name="TextBox 30"/>
            <p:cNvSpPr txBox="1"/>
            <p:nvPr/>
          </p:nvSpPr>
          <p:spPr>
            <a:xfrm>
              <a:off x="3943834" y="946500"/>
              <a:ext cx="3962574" cy="321141"/>
            </a:xfrm>
            <a:prstGeom prst="rect">
              <a:avLst/>
            </a:prstGeom>
          </p:spPr>
          <p:txBody>
            <a:bodyPr lIns="360000" tIns="0" rIns="0" bIns="0" anchor="ctr">
              <a:normAutofit fontScale="62500" lnSpcReduction="20000"/>
            </a:bodyPr>
            <a:lstStyle/>
            <a:p>
              <a:pPr fontAlgn="auto">
                <a:lnSpc>
                  <a:spcPct val="120000"/>
                </a:lnSpc>
              </a:pPr>
              <a:r>
                <a:rPr lang="zh-CN" altLang="en-US" sz="800" noProof="1">
                  <a:solidFill>
                    <a:schemeClr val="dk1">
                      <a:lumMod val="100000"/>
                    </a:schemeClr>
                  </a:solidFill>
                  <a:latin typeface="+mn-lt"/>
                  <a:ea typeface="+mn-ea"/>
                </a:rPr>
                <a:t>此部分内容作为文字排版占位显示 （建议使用主题字体）</a:t>
              </a:r>
              <a:endParaRPr lang="zh-CN" altLang="en-US" sz="800" noProof="1">
                <a:solidFill>
                  <a:schemeClr val="dk1">
                    <a:lumMod val="100000"/>
                  </a:schemeClr>
                </a:solidFill>
              </a:endParaRPr>
            </a:p>
          </p:txBody>
        </p:sp>
      </p:grpSp>
      <p:sp>
        <p:nvSpPr>
          <p:cNvPr id="26" name="动作按钮: 后退或前一项 25">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7" name="动作按钮: 前进或下一项 26">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28" name="动作按钮: 结束 27">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0-#ppt_w/2"/>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0-#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0-#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0-#ppt_w/2"/>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0-#ppt_w/2"/>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ppt_x</p:attrName>
                                        </p:attrNameLst>
                                      </p:cBhvr>
                                      <p:tavLst>
                                        <p:tav tm="0">
                                          <p:val>
                                            <p:strVal val="0-#ppt_w/2"/>
                                          </p:val>
                                        </p:tav>
                                        <p:tav tm="100000">
                                          <p:val>
                                            <p:strVal val="#ppt_x"/>
                                          </p:val>
                                        </p:tav>
                                      </p:tavLst>
                                    </p:anim>
                                    <p:anim calcmode="lin" valueType="num">
                                      <p:cBhvr>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ppt_x</p:attrName>
                                        </p:attrNameLst>
                                      </p:cBhvr>
                                      <p:tavLst>
                                        <p:tav tm="0">
                                          <p:val>
                                            <p:strVal val="0-#ppt_w/2"/>
                                          </p:val>
                                        </p:tav>
                                        <p:tav tm="100000">
                                          <p:val>
                                            <p:strVal val="#ppt_x"/>
                                          </p:val>
                                        </p:tav>
                                      </p:tavLst>
                                    </p:anim>
                                    <p:anim calcmode="lin" valueType="num">
                                      <p:cBhvr>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0-#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动作按钮: 后退或前一项 2">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4" name="动作按钮: 前进或下一项 3">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结束 4">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6" name="直接连接符 5"/>
          <p:cNvCxnSpPr/>
          <p:nvPr userDrawn="1"/>
        </p:nvCxnSpPr>
        <p:spPr>
          <a:xfrm>
            <a:off x="104775" y="4719638"/>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104775" y="594122"/>
            <a:ext cx="8905875"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2347913" y="916782"/>
            <a:ext cx="0" cy="3480197"/>
          </a:xfrm>
          <a:prstGeom prst="line">
            <a:avLst/>
          </a:prstGeom>
          <a:ln>
            <a:solidFill>
              <a:srgbClr val="00B050"/>
            </a:solidFill>
            <a:prstDash val="dashDot"/>
          </a:ln>
        </p:spPr>
        <p:style>
          <a:lnRef idx="1">
            <a:schemeClr val="accent1"/>
          </a:lnRef>
          <a:fillRef idx="0">
            <a:schemeClr val="accent1"/>
          </a:fillRef>
          <a:effectRef idx="0">
            <a:schemeClr val="accent1"/>
          </a:effectRef>
          <a:fontRef idx="minor">
            <a:schemeClr val="tx1"/>
          </a:fontRef>
        </p:style>
      </p:cxnSp>
      <p:grpSp>
        <p:nvGrpSpPr>
          <p:cNvPr id="9" name="组合 42"/>
          <p:cNvGrpSpPr/>
          <p:nvPr userDrawn="1"/>
        </p:nvGrpSpPr>
        <p:grpSpPr bwMode="auto">
          <a:xfrm>
            <a:off x="80963" y="1579960"/>
            <a:ext cx="2270522" cy="2178844"/>
            <a:chOff x="755951" y="2210607"/>
            <a:chExt cx="3026493" cy="2905010"/>
          </a:xfrm>
        </p:grpSpPr>
        <p:grpSp>
          <p:nvGrpSpPr>
            <p:cNvPr id="10" name="Group 1"/>
            <p:cNvGrpSpPr/>
            <p:nvPr/>
          </p:nvGrpSpPr>
          <p:grpSpPr bwMode="auto">
            <a:xfrm>
              <a:off x="813205" y="2210607"/>
              <a:ext cx="2969239" cy="2905010"/>
              <a:chOff x="-949635" y="0"/>
              <a:chExt cx="7009631" cy="6858000"/>
            </a:xfrm>
          </p:grpSpPr>
          <p:sp>
            <p:nvSpPr>
              <p:cNvPr id="16" name="Diamond 3"/>
              <p:cNvSpPr>
                <a:spLocks noChangeArrowheads="1"/>
              </p:cNvSpPr>
              <p:nvPr/>
            </p:nvSpPr>
            <p:spPr bwMode="auto">
              <a:xfrm>
                <a:off x="-949635" y="0"/>
                <a:ext cx="7009631" cy="6858000"/>
              </a:xfrm>
              <a:prstGeom prst="diamond">
                <a:avLst/>
              </a:prstGeom>
              <a:solidFill>
                <a:srgbClr val="D6DCE5">
                  <a:alpha val="34999"/>
                </a:srgbClr>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sp>
            <p:nvSpPr>
              <p:cNvPr id="17" name="Diamond 4"/>
              <p:cNvSpPr>
                <a:spLocks noChangeArrowheads="1"/>
              </p:cNvSpPr>
              <p:nvPr/>
            </p:nvSpPr>
            <p:spPr bwMode="auto">
              <a:xfrm>
                <a:off x="-176517" y="653134"/>
                <a:ext cx="5647878" cy="5525706"/>
              </a:xfrm>
              <a:prstGeom prst="diamond">
                <a:avLst/>
              </a:prstGeom>
              <a:solidFill>
                <a:srgbClr val="D6DCE5"/>
              </a:solidFill>
              <a:ln>
                <a:noFill/>
              </a:ln>
              <a:extLst>
                <a:ext uri="{91240B29-F687-4F45-9708-019B960494DF}">
                  <a14:hiddenLine xmlns:a14="http://schemas.microsoft.com/office/drawing/2010/main" w="19050">
                    <a:solidFill>
                      <a:srgbClr val="000000"/>
                    </a:solidFill>
                    <a:round/>
                  </a14:hiddenLine>
                </a:ext>
              </a:extLst>
            </p:spPr>
            <p:txBody>
              <a:bodyPr anchor="ctr"/>
              <a:lstStyle/>
              <a:p>
                <a:pPr algn="ctr"/>
                <a:endParaRPr lang="zh-CN"/>
              </a:p>
            </p:txBody>
          </p:sp>
        </p:grpSp>
        <p:grpSp>
          <p:nvGrpSpPr>
            <p:cNvPr id="11" name="Group 2"/>
            <p:cNvGrpSpPr/>
            <p:nvPr/>
          </p:nvGrpSpPr>
          <p:grpSpPr bwMode="auto">
            <a:xfrm>
              <a:off x="755951" y="2773741"/>
              <a:ext cx="1778742" cy="1778742"/>
              <a:chOff x="990600" y="2044717"/>
              <a:chExt cx="2768566" cy="2768566"/>
            </a:xfrm>
          </p:grpSpPr>
          <p:sp>
            <p:nvSpPr>
              <p:cNvPr id="12" name="Diamond 5"/>
              <p:cNvSpPr>
                <a:spLocks noChangeArrowheads="1"/>
              </p:cNvSpPr>
              <p:nvPr/>
            </p:nvSpPr>
            <p:spPr bwMode="auto">
              <a:xfrm>
                <a:off x="990600" y="2044717"/>
                <a:ext cx="2768566" cy="2768566"/>
              </a:xfrm>
              <a:prstGeom prst="diamond">
                <a:avLst/>
              </a:prstGeom>
              <a:solidFill>
                <a:schemeClr val="accent1"/>
              </a:solidFill>
              <a:ln>
                <a:noFill/>
              </a:ln>
              <a:extLst>
                <a:ext uri="{91240B29-F687-4F45-9708-019B960494DF}">
                  <a14:hiddenLine xmlns:a14="http://schemas.microsoft.com/office/drawing/2010/main" w="50800">
                    <a:solidFill>
                      <a:srgbClr val="000000"/>
                    </a:solidFill>
                    <a:round/>
                  </a14:hiddenLine>
                </a:ext>
              </a:extLst>
            </p:spPr>
            <p:txBody>
              <a:bodyPr anchor="ctr"/>
              <a:lstStyle/>
              <a:p>
                <a:pPr algn="ctr"/>
                <a:endParaRPr lang="zh-CN"/>
              </a:p>
            </p:txBody>
          </p:sp>
          <p:grpSp>
            <p:nvGrpSpPr>
              <p:cNvPr id="13" name="Group 9"/>
              <p:cNvGrpSpPr/>
              <p:nvPr/>
            </p:nvGrpSpPr>
            <p:grpSpPr bwMode="auto">
              <a:xfrm>
                <a:off x="1429100" y="2771847"/>
                <a:ext cx="1800200" cy="992584"/>
                <a:chOff x="2345143" y="2365645"/>
                <a:chExt cx="1800200" cy="992584"/>
              </a:xfrm>
            </p:grpSpPr>
            <p:sp>
              <p:nvSpPr>
                <p:cNvPr id="14" name="TextBox 7"/>
                <p:cNvSpPr txBox="1"/>
                <p:nvPr/>
              </p:nvSpPr>
              <p:spPr>
                <a:xfrm>
                  <a:off x="2346338" y="2365564"/>
                  <a:ext cx="1798300" cy="677001"/>
                </a:xfrm>
                <a:prstGeom prst="rect">
                  <a:avLst/>
                </a:prstGeom>
                <a:noFill/>
              </p:spPr>
              <p:txBody>
                <a:bodyPr lIns="0" tIns="0" rIns="0" bIns="0">
                  <a:normAutofit fontScale="77500" lnSpcReduction="20000"/>
                </a:bodyPr>
                <a:lstStyle/>
                <a:p>
                  <a:pPr algn="ctr" fontAlgn="auto"/>
                  <a:r>
                    <a:rPr lang="zh-CN" altLang="en-US" sz="3300" noProof="1">
                      <a:solidFill>
                        <a:schemeClr val="bg1"/>
                      </a:solidFill>
                      <a:latin typeface="+mn-lt"/>
                      <a:ea typeface="+mn-ea"/>
                    </a:rPr>
                    <a:t>目录</a:t>
                  </a:r>
                  <a:endParaRPr lang="zh-CN" altLang="en-US" sz="3300" noProof="1">
                    <a:solidFill>
                      <a:schemeClr val="bg1"/>
                    </a:solidFill>
                  </a:endParaRPr>
                </a:p>
              </p:txBody>
            </p:sp>
            <p:sp>
              <p:nvSpPr>
                <p:cNvPr id="15" name="TextBox 8"/>
                <p:cNvSpPr txBox="1"/>
                <p:nvPr/>
              </p:nvSpPr>
              <p:spPr>
                <a:xfrm>
                  <a:off x="2346338" y="3143869"/>
                  <a:ext cx="1798300" cy="214959"/>
                </a:xfrm>
                <a:prstGeom prst="rect">
                  <a:avLst/>
                </a:prstGeom>
                <a:noFill/>
              </p:spPr>
              <p:txBody>
                <a:bodyPr lIns="0" tIns="0" rIns="0" bIns="0">
                  <a:normAutofit fontScale="70000" lnSpcReduction="20000"/>
                </a:bodyPr>
                <a:lstStyle/>
                <a:p>
                  <a:pPr algn="ctr" fontAlgn="auto"/>
                  <a:r>
                    <a:rPr lang="en-US" altLang="zh-CN" sz="1100" noProof="1">
                      <a:solidFill>
                        <a:schemeClr val="bg1"/>
                      </a:solidFill>
                      <a:latin typeface="+mn-lt"/>
                      <a:ea typeface="+mn-ea"/>
                    </a:rPr>
                    <a:t>CONTENTS</a:t>
                  </a:r>
                  <a:endParaRPr lang="en-US" altLang="zh-CN" sz="1100" noProof="1">
                    <a:solidFill>
                      <a:schemeClr val="bg1"/>
                    </a:solidFill>
                  </a:endParaRPr>
                </a:p>
              </p:txBody>
            </p:sp>
          </p:grpSp>
        </p:grpSp>
      </p:grpSp>
      <p:sp>
        <p:nvSpPr>
          <p:cNvPr id="2" name="标题 1"/>
          <p:cNvSpPr>
            <a:spLocks noGrp="1"/>
          </p:cNvSpPr>
          <p:nvPr>
            <p:ph type="title" hasCustomPrompt="1"/>
          </p:nvPr>
        </p:nvSpPr>
        <p:spPr>
          <a:xfrm>
            <a:off x="81167" y="60343"/>
            <a:ext cx="8929483" cy="483125"/>
          </a:xfrm>
        </p:spPr>
        <p:txBody>
          <a:bodyPr/>
          <a:lstStyle>
            <a:lvl1pPr algn="ctr">
              <a:defRPr/>
            </a:lvl1pPr>
          </a:lstStyle>
          <a:p>
            <a:r>
              <a:rPr lang="zh-CN" altLang="en-US" noProof="1" smtClean="0"/>
              <a:t>课时标题</a:t>
            </a:r>
            <a:endParaRPr lang="zh-CN" altLang="en-US" noProof="1"/>
          </a:p>
        </p:txBody>
      </p:sp>
      <p:sp>
        <p:nvSpPr>
          <p:cNvPr id="18" name="灯片编号占位符 4"/>
          <p:cNvSpPr>
            <a:spLocks noGrp="1"/>
          </p:cNvSpPr>
          <p:nvPr>
            <p:ph type="sldNum" sz="quarter" idx="10"/>
          </p:nvPr>
        </p:nvSpPr>
        <p:spPr>
          <a:xfrm>
            <a:off x="366713" y="4823223"/>
            <a:ext cx="279797" cy="273844"/>
          </a:xfrm>
        </p:spPr>
        <p:txBody>
          <a:bodyPr/>
          <a:lstStyle>
            <a:lvl1pPr>
              <a:defRPr/>
            </a:lvl1pPr>
          </a:lstStyle>
          <a:p>
            <a:fld id="{DAEBD512-32C4-4881-B57F-7A694574E380}"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动作按钮: 后退或前一项 3">
            <a:hlinkClick r:id="" action="ppaction://hlinkshowjump?jump=previousslide"/>
          </p:cNvPr>
          <p:cNvSpPr/>
          <p:nvPr userDrawn="1"/>
        </p:nvSpPr>
        <p:spPr>
          <a:xfrm>
            <a:off x="8281988" y="4885135"/>
            <a:ext cx="209550" cy="228600"/>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5" name="动作按钮: 前进或下一项 8">
            <a:hlinkClick r:id="" action="ppaction://hlinkshowjump?jump=nextslide"/>
          </p:cNvPr>
          <p:cNvSpPr/>
          <p:nvPr userDrawn="1"/>
        </p:nvSpPr>
        <p:spPr>
          <a:xfrm>
            <a:off x="8554642" y="4894660"/>
            <a:ext cx="202406" cy="209550"/>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sp>
        <p:nvSpPr>
          <p:cNvPr id="6" name="动作按钮: 结束 9">
            <a:hlinkClick r:id="" action="ppaction://hlinkshowjump?jump=endshow"/>
          </p:cNvPr>
          <p:cNvSpPr/>
          <p:nvPr userDrawn="1"/>
        </p:nvSpPr>
        <p:spPr>
          <a:xfrm>
            <a:off x="8820150" y="4886325"/>
            <a:ext cx="190500" cy="226219"/>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noProof="1"/>
          </a:p>
        </p:txBody>
      </p:sp>
      <p:cxnSp>
        <p:nvCxnSpPr>
          <p:cNvPr id="7" name="直接连接符 6"/>
          <p:cNvCxnSpPr/>
          <p:nvPr userDrawn="1"/>
        </p:nvCxnSpPr>
        <p:spPr>
          <a:xfrm>
            <a:off x="180976" y="304800"/>
            <a:ext cx="877609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文本占位符 2"/>
          <p:cNvSpPr>
            <a:spLocks noGrp="1"/>
          </p:cNvSpPr>
          <p:nvPr>
            <p:ph type="body" idx="1" hasCustomPrompt="1"/>
          </p:nvPr>
        </p:nvSpPr>
        <p:spPr>
          <a:xfrm>
            <a:off x="181155" y="401129"/>
            <a:ext cx="8775808" cy="4433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主文档内容</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email"/>
          <a:srcRect/>
          <a:stretch>
            <a:fillRect/>
          </a:stretch>
        </p:blipFill>
        <p:spPr bwMode="auto">
          <a:xfrm>
            <a:off x="744141" y="4404123"/>
            <a:ext cx="7653338" cy="5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p:cNvPicPr>
            <a:picLocks noChangeAspect="1" noChangeArrowheads="1"/>
          </p:cNvPicPr>
          <p:nvPr userDrawn="1"/>
        </p:nvPicPr>
        <p:blipFill>
          <a:blip r:embed="rId3"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nvSpPr>
        <p:spPr>
          <a:xfrm>
            <a:off x="0" y="1866901"/>
            <a:ext cx="9144000" cy="622697"/>
          </a:xfrm>
          <a:prstGeom prst="rect">
            <a:avLst/>
          </a:prstGeom>
        </p:spPr>
        <p:txBody>
          <a:bodyPr lIns="68580" tIns="34290" rIns="68580" bIns="34290">
            <a:spAutoFit/>
          </a:bodyPr>
          <a:lstStyle/>
          <a:p>
            <a:pPr algn="ctr" fontAlgn="auto">
              <a:spcBef>
                <a:spcPts val="0"/>
              </a:spcBef>
              <a:spcAft>
                <a:spcPts val="0"/>
              </a:spcAft>
              <a:defRPr/>
            </a:pPr>
            <a:r>
              <a:rPr lang="zh-CN" altLang="en-US" sz="3600" spc="225" noProof="1">
                <a:solidFill>
                  <a:srgbClr val="778495"/>
                </a:solidFill>
                <a:latin typeface="华文中宋" panose="02010600040101010101" pitchFamily="2" charset="-122"/>
                <a:ea typeface="华文中宋" panose="02010600040101010101" pitchFamily="2" charset="-122"/>
                <a:sym typeface="微软雅黑" panose="020B0503020204020204" pitchFamily="34" charset="-122"/>
              </a:rPr>
              <a:t>本节内容结束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fontAlgn="auto">
              <a:defRPr sz="900" noProof="1" smtClean="0">
                <a:solidFill>
                  <a:schemeClr val="tx1">
                    <a:tint val="75000"/>
                  </a:schemeClr>
                </a:solidFill>
                <a:latin typeface="+mn-lt"/>
                <a:ea typeface="+mn-ea"/>
              </a:defRPr>
            </a:lvl1pPr>
          </a:lstStyle>
          <a:p>
            <a:fld id="{82C8E961-0A61-4EB6-98E7-EFE1458794F6}" type="datetimeFigureOut">
              <a:rPr lang="zh-CN" altLang="en-US"/>
              <a:t>2023-01-17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fontAlgn="auto">
              <a:defRPr sz="9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68580" tIns="34290" rIns="68580" bIns="34290" numCol="1" anchor="ctr" anchorCtr="0" compatLnSpc="1"/>
          <a:lstStyle>
            <a:lvl1pPr algn="r">
              <a:defRPr sz="900">
                <a:solidFill>
                  <a:srgbClr val="898989"/>
                </a:solidFill>
              </a:defRPr>
            </a:lvl1pPr>
          </a:lstStyle>
          <a:p>
            <a:fld id="{2D61C448-918E-4F0B-8D89-A0978D08A3F3}" type="slidenum">
              <a:rPr lang="zh-CN" altLang="en-US"/>
              <a:t>‹#›</a:t>
            </a:fld>
            <a:endParaRPr lang="zh-CN" altLang="en-US"/>
          </a:p>
        </p:txBody>
      </p:sp>
      <p:pic>
        <p:nvPicPr>
          <p:cNvPr id="1031" name="图片 6"/>
          <p:cNvPicPr>
            <a:picLocks noChangeAspect="1" noChangeArrowheads="1"/>
          </p:cNvPicPr>
          <p:nvPr userDrawn="1"/>
        </p:nvPicPr>
        <p:blipFill>
          <a:blip r:embed="rId8" cstate="email"/>
          <a:srcRect/>
          <a:stretch>
            <a:fillRect/>
          </a:stretch>
        </p:blipFill>
        <p:spPr bwMode="auto">
          <a:xfrm>
            <a:off x="2382" y="0"/>
            <a:ext cx="91416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文本框 7"/>
          <p:cNvSpPr txBox="1">
            <a:spLocks noChangeArrowheads="1"/>
          </p:cNvSpPr>
          <p:nvPr userDrawn="1"/>
        </p:nvSpPr>
        <p:spPr bwMode="auto">
          <a:xfrm>
            <a:off x="325041" y="4875610"/>
            <a:ext cx="320278" cy="23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fld id="{E183FE78-09C7-419B-9A21-6B6BA30D8EE6}" type="slidenum">
              <a:rPr lang="zh-CN" altLang="en-US" sz="1100">
                <a:latin typeface="Times New Roman" panose="02020603050405020304" pitchFamily="18" charset="0"/>
              </a:rPr>
              <a:t>‹#›</a:t>
            </a:fld>
            <a:endParaRPr lang="zh-CN" altLang="en-US" sz="1100">
              <a:latin typeface="Times New Roman" panose="02020603050405020304" pitchFamily="18" charset="0"/>
            </a:endParaRPr>
          </a:p>
        </p:txBody>
      </p:sp>
      <p:sp>
        <p:nvSpPr>
          <p:cNvPr id="9" name="矩形 8">
            <a:hlinkClick r:id="" action="ppaction://hlinkshowjump?jump=previousslide"/>
          </p:cNvPr>
          <p:cNvSpPr/>
          <p:nvPr userDrawn="1"/>
        </p:nvSpPr>
        <p:spPr>
          <a:xfrm>
            <a:off x="0"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
        <p:nvSpPr>
          <p:cNvPr id="10" name="矩形 9">
            <a:hlinkClick r:id="" action="ppaction://hlinkshowjump?jump=nextslide"/>
          </p:cNvPr>
          <p:cNvSpPr/>
          <p:nvPr userDrawn="1"/>
        </p:nvSpPr>
        <p:spPr>
          <a:xfrm>
            <a:off x="626269" y="4710113"/>
            <a:ext cx="344091" cy="27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2441973" y="1889522"/>
            <a:ext cx="60936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sz="3600" b="1" kern="100" dirty="0">
                <a:latin typeface="Times New Roman" panose="02020603050405020304"/>
              </a:rPr>
              <a:t>Unit 3</a:t>
            </a:r>
            <a:r>
              <a:rPr lang="zh-CN" altLang="zh-CN" sz="3600" kern="100" dirty="0">
                <a:latin typeface="Times New Roman" panose="02020603050405020304"/>
                <a:cs typeface="Times New Roman" panose="02020603050405020304"/>
              </a:rPr>
              <a:t>　</a:t>
            </a:r>
            <a:r>
              <a:rPr lang="en-US" altLang="zh-CN" sz="3600" b="1" kern="100" dirty="0">
                <a:latin typeface="Times New Roman" panose="02020603050405020304"/>
              </a:rPr>
              <a:t>The world of science</a:t>
            </a:r>
            <a:endParaRPr lang="zh-CN" altLang="zh-CN" dirty="0">
              <a:latin typeface="宋体" panose="02010600030101010101" pitchFamily="2" charset="-122"/>
              <a:cs typeface="Courier New" panose="02070309020205020404" pitchFamily="49" charset="0"/>
            </a:endParaRPr>
          </a:p>
        </p:txBody>
      </p:sp>
      <p:sp>
        <p:nvSpPr>
          <p:cNvPr id="3" name="矩形 2"/>
          <p:cNvSpPr/>
          <p:nvPr/>
        </p:nvSpPr>
        <p:spPr>
          <a:xfrm>
            <a:off x="0" y="4515984"/>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375364" y="3219828"/>
            <a:ext cx="8498681" cy="55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sz="2400" b="1" kern="100" dirty="0">
                <a:latin typeface="Times New Roman" panose="02020603050405020304"/>
                <a:cs typeface="Courier New" panose="02070309020205020404"/>
              </a:rPr>
              <a:t>Part </a:t>
            </a:r>
            <a:r>
              <a:rPr lang="en-US" altLang="zh-CN" sz="2400" b="1" kern="100" dirty="0" smtClean="0">
                <a:latin typeface="宋体" panose="02010600030101010101" pitchFamily="2" charset="-122"/>
                <a:cs typeface="Times New Roman" panose="02020603050405020304"/>
              </a:rPr>
              <a:t>Ⅰ</a:t>
            </a:r>
            <a:r>
              <a:rPr lang="en-US" altLang="zh-CN" sz="2400" kern="100" dirty="0">
                <a:latin typeface="Times New Roman" panose="02020603050405020304"/>
                <a:cs typeface="Times New Roman" panose="02020603050405020304"/>
              </a:rPr>
              <a:t> </a:t>
            </a:r>
            <a:r>
              <a:rPr lang="en-US" altLang="zh-CN" sz="2400" b="1" kern="100" dirty="0" smtClean="0">
                <a:latin typeface="Times New Roman" panose="02020603050405020304"/>
                <a:cs typeface="Courier New" panose="02070309020205020404"/>
              </a:rPr>
              <a:t>Starting </a:t>
            </a:r>
            <a:r>
              <a:rPr lang="en-US" altLang="zh-CN" sz="2400" b="1" kern="100" dirty="0">
                <a:latin typeface="Times New Roman" panose="02020603050405020304"/>
                <a:cs typeface="Courier New" panose="02070309020205020404"/>
              </a:rPr>
              <a:t>out &amp; Understanding ideas</a:t>
            </a:r>
            <a:endParaRPr lang="zh-CN" altLang="zh-CN" sz="800" dirty="0">
              <a:latin typeface="宋体" panose="02010600030101010101" pitchFamily="2" charset="-122"/>
              <a:cs typeface="Courier New" panose="02070309020205020404" pitchFamily="49"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descr="教材原文呈现"/>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14325" y="591741"/>
            <a:ext cx="8570119" cy="54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
          <p:cNvSpPr>
            <a:spLocks noChangeArrowheads="1"/>
          </p:cNvSpPr>
          <p:nvPr/>
        </p:nvSpPr>
        <p:spPr bwMode="auto">
          <a:xfrm>
            <a:off x="314325" y="1168004"/>
            <a:ext cx="8570119"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kern="100" dirty="0">
                <a:latin typeface="Times New Roman" panose="02020603050405020304"/>
                <a:cs typeface="Courier New" panose="02070309020205020404"/>
              </a:rPr>
              <a:t>The New Age of Invention</a:t>
            </a:r>
            <a:endParaRPr lang="zh-CN" altLang="zh-CN" sz="800" kern="100" dirty="0">
              <a:latin typeface="宋体" panose="02010600030101010101" pitchFamily="2" charset="-122"/>
              <a:cs typeface="Courier New" panose="02070309020205020404"/>
            </a:endParaRPr>
          </a:p>
          <a:p>
            <a:pPr marL="1214755" indent="-1214755" algn="just">
              <a:lnSpc>
                <a:spcPct val="150000"/>
              </a:lnSpc>
              <a:spcAft>
                <a:spcPts val="0"/>
              </a:spcAft>
              <a:defRPr/>
            </a:pPr>
            <a:r>
              <a:rPr lang="en-US" altLang="zh-CN" kern="100" dirty="0">
                <a:latin typeface="Times New Roman" panose="02020603050405020304"/>
                <a:cs typeface="Courier New" panose="02070309020205020404"/>
              </a:rPr>
              <a:t>Interviewer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Good evening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welcome to </a:t>
            </a:r>
            <a:r>
              <a:rPr lang="en-US" altLang="zh-CN" i="1" kern="100" dirty="0">
                <a:latin typeface="Times New Roman" panose="02020603050405020304"/>
                <a:cs typeface="Courier New" panose="02070309020205020404"/>
              </a:rPr>
              <a:t>Bet</a:t>
            </a:r>
            <a:r>
              <a:rPr lang="en-US" altLang="zh-CN" i="1" kern="100" dirty="0">
                <a:latin typeface="Book Antiqua" panose="02040602050305030304"/>
                <a:cs typeface="Times New Roman" panose="02020603050405020304"/>
              </a:rPr>
              <a:t>w</a:t>
            </a:r>
            <a:r>
              <a:rPr lang="en-US" altLang="zh-CN" i="1" kern="100" dirty="0">
                <a:latin typeface="Times New Roman" panose="02020603050405020304"/>
                <a:cs typeface="Courier New" panose="02070309020205020404"/>
              </a:rPr>
              <a:t>een</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the</a:t>
            </a:r>
            <a:r>
              <a:rPr lang="en-US" altLang="zh-CN" kern="100" dirty="0">
                <a:latin typeface="Times New Roman" panose="02020603050405020304"/>
                <a:cs typeface="Courier New" panose="02070309020205020404"/>
              </a:rPr>
              <a:t> </a:t>
            </a:r>
            <a:r>
              <a:rPr lang="en-US" altLang="zh-CN" i="1" kern="100" dirty="0" err="1">
                <a:latin typeface="Times New Roman" panose="02020603050405020304"/>
                <a:cs typeface="Courier New" panose="02070309020205020404"/>
              </a:rPr>
              <a:t>Pages</a:t>
            </a:r>
            <a:r>
              <a:rPr lang="en-US" altLang="zh-CN" kern="100" dirty="0" err="1">
                <a:latin typeface="Times New Roman" panose="02020603050405020304"/>
                <a:cs typeface="Courier New" panose="02070309020205020404"/>
              </a:rPr>
              <a:t>.This</a:t>
            </a:r>
            <a:r>
              <a:rPr lang="en-US" altLang="zh-CN" kern="100" dirty="0">
                <a:latin typeface="Times New Roman" panose="02020603050405020304"/>
                <a:cs typeface="Courier New" panose="02070309020205020404"/>
              </a:rPr>
              <a:t> evening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I’ll be talking to </a:t>
            </a:r>
            <a:r>
              <a:rPr lang="en-US" altLang="zh-CN" kern="100" dirty="0" err="1">
                <a:latin typeface="Times New Roman" panose="02020603050405020304"/>
                <a:cs typeface="Courier New" panose="02070309020205020404"/>
              </a:rPr>
              <a:t>Dr</a:t>
            </a:r>
            <a:r>
              <a:rPr lang="en-US" altLang="zh-CN" kern="100" dirty="0">
                <a:latin typeface="Times New Roman" panose="02020603050405020304"/>
                <a:cs typeface="Courier New" panose="02070309020205020404"/>
              </a:rPr>
              <a:t> Richard </a:t>
            </a:r>
            <a:r>
              <a:rPr lang="en-US" altLang="zh-CN" kern="100" dirty="0" err="1">
                <a:latin typeface="Times New Roman" panose="02020603050405020304"/>
                <a:cs typeface="Courier New" panose="02070309020205020404"/>
              </a:rPr>
              <a:t>Fairhurst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(1)whose new book </a:t>
            </a:r>
            <a:r>
              <a:rPr lang="en-US" altLang="zh-CN" i="1" kern="100" dirty="0">
                <a:latin typeface="Times New Roman" panose="02020603050405020304"/>
                <a:cs typeface="Courier New" panose="02070309020205020404"/>
              </a:rPr>
              <a:t>The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Ne</a:t>
            </a:r>
            <a:r>
              <a:rPr lang="en-US" altLang="zh-CN" i="1" kern="100" dirty="0">
                <a:latin typeface="Book Antiqua" panose="02040602050305030304"/>
                <a:cs typeface="Times New Roman" panose="02020603050405020304"/>
              </a:rPr>
              <a:t>w</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Age</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of</a:t>
            </a:r>
            <a:r>
              <a:rPr lang="en-US" altLang="zh-CN" kern="100" dirty="0">
                <a:latin typeface="Times New Roman" panose="02020603050405020304"/>
                <a:cs typeface="Courier New" panose="02070309020205020404"/>
              </a:rPr>
              <a:t> </a:t>
            </a:r>
            <a:r>
              <a:rPr lang="en-US" altLang="zh-CN" i="1" kern="100" dirty="0">
                <a:latin typeface="Times New Roman" panose="02020603050405020304"/>
                <a:cs typeface="Courier New" panose="02070309020205020404"/>
              </a:rPr>
              <a:t>In</a:t>
            </a:r>
            <a:r>
              <a:rPr lang="en-US" altLang="zh-CN" i="1" kern="100" dirty="0">
                <a:latin typeface="Book Antiqua" panose="02040602050305030304"/>
                <a:cs typeface="Times New Roman" panose="02020603050405020304"/>
              </a:rPr>
              <a:t>v</a:t>
            </a:r>
            <a:r>
              <a:rPr lang="en-US" altLang="zh-CN" i="1" kern="100" dirty="0">
                <a:latin typeface="Times New Roman" panose="02020603050405020304"/>
                <a:cs typeface="Courier New" panose="02070309020205020404"/>
              </a:rPr>
              <a:t>ention</a:t>
            </a:r>
            <a:r>
              <a:rPr lang="en-US" altLang="zh-CN" kern="100" dirty="0">
                <a:latin typeface="Times New Roman" panose="02020603050405020304"/>
                <a:cs typeface="Courier New" panose="02070309020205020404"/>
              </a:rPr>
              <a:t> has just been </a:t>
            </a:r>
            <a:r>
              <a:rPr lang="en-US" altLang="zh-CN" kern="100" dirty="0" err="1">
                <a:latin typeface="Times New Roman" panose="02020603050405020304"/>
                <a:cs typeface="Courier New" panose="02070309020205020404"/>
              </a:rPr>
              <a:t>published.Welcome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Richard!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Richard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Thank </a:t>
            </a:r>
            <a:r>
              <a:rPr lang="en-US" altLang="zh-CN" kern="100" dirty="0" err="1">
                <a:latin typeface="Times New Roman" panose="02020603050405020304"/>
                <a:cs typeface="Courier New" panose="02070309020205020404"/>
              </a:rPr>
              <a:t>you.It’s</a:t>
            </a:r>
            <a:r>
              <a:rPr lang="en-US" altLang="zh-CN" kern="100" dirty="0">
                <a:latin typeface="Times New Roman" panose="02020603050405020304"/>
                <a:cs typeface="Courier New" panose="02070309020205020404"/>
              </a:rPr>
              <a:t> a pleasure to be here.</a:t>
            </a:r>
            <a:endParaRPr lang="zh-CN" altLang="zh-CN" sz="800" kern="100" dirty="0">
              <a:latin typeface="宋体" panose="02010600030101010101" pitchFamily="2" charset="-122"/>
              <a:cs typeface="Courier New" panose="02070309020205020404"/>
            </a:endParaRPr>
          </a:p>
          <a:p>
            <a:pPr marL="1214755" indent="-1214755" algn="just">
              <a:lnSpc>
                <a:spcPct val="150000"/>
              </a:lnSpc>
              <a:spcAft>
                <a:spcPts val="0"/>
              </a:spcAft>
              <a:defRPr/>
            </a:pPr>
            <a:r>
              <a:rPr lang="en-US" altLang="zh-CN" kern="100" dirty="0">
                <a:latin typeface="Times New Roman" panose="02020603050405020304"/>
                <a:cs typeface="Courier New" panose="02070309020205020404"/>
              </a:rPr>
              <a:t>Interviewer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guess (2)you have been asked about the title of your book </a:t>
            </a:r>
            <a:r>
              <a:rPr lang="en-US" altLang="zh-CN" kern="100" dirty="0" err="1">
                <a:latin typeface="Times New Roman" panose="02020603050405020304"/>
                <a:cs typeface="Courier New" panose="02070309020205020404"/>
              </a:rPr>
              <a:t>before.It</a:t>
            </a:r>
            <a:r>
              <a:rPr lang="en-US" altLang="zh-CN" kern="100" dirty="0">
                <a:latin typeface="Times New Roman" panose="02020603050405020304"/>
                <a:cs typeface="Courier New" panose="02070309020205020404"/>
              </a:rPr>
              <a:t> suggests (3)that the present day is a new age for inventions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many people might think (4)that the great age of invention is over.</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90513" y="441723"/>
            <a:ext cx="8570119" cy="433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944880" indent="-944880" algn="just">
              <a:lnSpc>
                <a:spcPct val="140000"/>
              </a:lnSpc>
              <a:spcAft>
                <a:spcPts val="0"/>
              </a:spcAft>
              <a:defRPr/>
            </a:pPr>
            <a:r>
              <a:rPr lang="en-US" altLang="zh-CN" kern="100" dirty="0">
                <a:latin typeface="Times New Roman" panose="02020603050405020304"/>
                <a:cs typeface="Courier New" panose="02070309020205020404"/>
              </a:rPr>
              <a:t>Richard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Well</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that’s an interesting </a:t>
            </a:r>
            <a:r>
              <a:rPr lang="en-US" altLang="zh-CN" kern="100" dirty="0" err="1">
                <a:latin typeface="Times New Roman" panose="02020603050405020304"/>
                <a:cs typeface="Courier New" panose="02070309020205020404"/>
              </a:rPr>
              <a:t>point.There</a:t>
            </a:r>
            <a:r>
              <a:rPr lang="en-US" altLang="zh-CN" kern="100" dirty="0">
                <a:latin typeface="Times New Roman" panose="02020603050405020304"/>
                <a:cs typeface="Courier New" panose="02070309020205020404"/>
              </a:rPr>
              <a:t> have been golden ages of invention </a:t>
            </a:r>
            <a:r>
              <a:rPr lang="en-US" altLang="zh-CN" b="1" kern="100" dirty="0">
                <a:latin typeface="Times New Roman" panose="02020603050405020304"/>
                <a:cs typeface="Courier New" panose="02070309020205020404"/>
              </a:rPr>
              <a:t>throughout </a:t>
            </a:r>
            <a:r>
              <a:rPr lang="en-US" altLang="zh-CN" b="1" kern="100" dirty="0" err="1">
                <a:latin typeface="Times New Roman" panose="02020603050405020304"/>
                <a:cs typeface="Courier New" panose="02070309020205020404"/>
              </a:rPr>
              <a:t>history.Think</a:t>
            </a:r>
            <a:r>
              <a:rPr lang="en-US" altLang="zh-CN" b="1" kern="100" dirty="0">
                <a:latin typeface="Times New Roman" panose="02020603050405020304"/>
                <a:cs typeface="Courier New" panose="02070309020205020404"/>
              </a:rPr>
              <a:t> of</a:t>
            </a:r>
            <a:r>
              <a:rPr lang="en-US" altLang="zh-CN" kern="100" dirty="0">
                <a:latin typeface="Times New Roman" panose="02020603050405020304"/>
                <a:cs typeface="Courier New" panose="02070309020205020404"/>
              </a:rPr>
              <a:t> the four great inventions in </a:t>
            </a:r>
            <a:r>
              <a:rPr lang="en-US" altLang="zh-CN" b="1" kern="100" dirty="0">
                <a:latin typeface="Times New Roman" panose="02020603050405020304"/>
                <a:cs typeface="Courier New" panose="02070309020205020404"/>
              </a:rPr>
              <a:t>Ancient</a:t>
            </a:r>
            <a:r>
              <a:rPr lang="en-US" altLang="zh-CN" kern="100" dirty="0">
                <a:latin typeface="Times New Roman" panose="02020603050405020304"/>
                <a:cs typeface="Courier New" panose="02070309020205020404"/>
              </a:rPr>
              <a:t> China</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gunpowder</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papermaking</a:t>
            </a:r>
            <a:r>
              <a:rPr lang="zh-CN" altLang="zh-CN" b="1"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printing</a:t>
            </a:r>
            <a:r>
              <a:rPr lang="en-US" altLang="zh-CN" kern="100" dirty="0">
                <a:latin typeface="Times New Roman" panose="02020603050405020304"/>
                <a:cs typeface="Courier New" panose="02070309020205020404"/>
              </a:rPr>
              <a:t> and the </a:t>
            </a:r>
            <a:r>
              <a:rPr lang="en-US" altLang="zh-CN" kern="100" dirty="0" err="1">
                <a:latin typeface="Times New Roman" panose="02020603050405020304"/>
                <a:cs typeface="Courier New" panose="02070309020205020404"/>
              </a:rPr>
              <a:t>compass.These</a:t>
            </a:r>
            <a:r>
              <a:rPr lang="en-US" altLang="zh-CN" kern="100" dirty="0">
                <a:latin typeface="Times New Roman" panose="02020603050405020304"/>
                <a:cs typeface="Courier New" panose="02070309020205020404"/>
              </a:rPr>
              <a:t> things changed the world </a:t>
            </a:r>
            <a:r>
              <a:rPr lang="en-US" altLang="zh-CN" kern="100" dirty="0" err="1">
                <a:latin typeface="Times New Roman" panose="02020603050405020304"/>
                <a:cs typeface="Courier New" panose="02070309020205020404"/>
              </a:rPr>
              <a:t>forever.Then</a:t>
            </a:r>
            <a:r>
              <a:rPr lang="en-US" altLang="zh-CN" kern="100" dirty="0">
                <a:latin typeface="Times New Roman" panose="02020603050405020304"/>
                <a:cs typeface="Courier New" panose="02070309020205020404"/>
              </a:rPr>
              <a:t> there were the great Western inventions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a:t>
            </a:r>
            <a:r>
              <a:rPr lang="en-US" altLang="zh-CN" b="1" kern="100" dirty="0">
                <a:latin typeface="Times New Roman" panose="02020603050405020304"/>
                <a:cs typeface="Courier New" panose="02070309020205020404"/>
              </a:rPr>
              <a:t>steam engine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telephone and the </a:t>
            </a:r>
            <a:r>
              <a:rPr lang="en-US" altLang="zh-CN" kern="100" dirty="0" err="1">
                <a:latin typeface="Times New Roman" panose="02020603050405020304"/>
                <a:cs typeface="Courier New" panose="02070309020205020404"/>
              </a:rPr>
              <a:t>radio.And</a:t>
            </a:r>
            <a:r>
              <a:rPr lang="en-US" altLang="zh-CN" kern="100" dirty="0">
                <a:latin typeface="Times New Roman" panose="02020603050405020304"/>
                <a:cs typeface="Courier New" panose="02070309020205020404"/>
              </a:rPr>
              <a:t> 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find ourselves in the great new age of technology.</a:t>
            </a:r>
            <a:endParaRPr lang="zh-CN" altLang="zh-CN" sz="800" kern="100" dirty="0">
              <a:latin typeface="宋体" panose="02010600030101010101" pitchFamily="2" charset="-122"/>
              <a:cs typeface="Courier New" panose="02070309020205020404"/>
            </a:endParaRPr>
          </a:p>
          <a:p>
            <a:pPr algn="just">
              <a:lnSpc>
                <a:spcPct val="140000"/>
              </a:lnSpc>
              <a:spcAft>
                <a:spcPts val="0"/>
              </a:spcAft>
              <a:defRPr/>
            </a:pPr>
            <a:r>
              <a:rPr lang="en-US" altLang="zh-CN" kern="100" dirty="0">
                <a:latin typeface="Times New Roman" panose="02020603050405020304"/>
                <a:cs typeface="Courier New" panose="02070309020205020404"/>
              </a:rPr>
              <a:t>Interviewer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 are most of the new great inventions </a:t>
            </a:r>
            <a:r>
              <a:rPr lang="en-US" altLang="zh-CN" b="1" kern="100" dirty="0">
                <a:latin typeface="Times New Roman" panose="02020603050405020304"/>
                <a:cs typeface="Courier New" panose="02070309020205020404"/>
              </a:rPr>
              <a:t>tech-based?</a:t>
            </a:r>
            <a:endParaRPr lang="zh-CN" altLang="zh-CN" sz="800" kern="100" dirty="0">
              <a:latin typeface="宋体" panose="02010600030101010101" pitchFamily="2" charset="-122"/>
              <a:cs typeface="Courier New" panose="02070309020205020404"/>
            </a:endParaRPr>
          </a:p>
          <a:p>
            <a:pPr marL="944880" indent="-944880" algn="just">
              <a:lnSpc>
                <a:spcPct val="140000"/>
              </a:lnSpc>
              <a:spcAft>
                <a:spcPts val="0"/>
              </a:spcAft>
              <a:defRPr/>
            </a:pPr>
            <a:r>
              <a:rPr lang="en-US" altLang="zh-CN" kern="100" dirty="0">
                <a:latin typeface="Times New Roman" panose="02020603050405020304"/>
                <a:cs typeface="Courier New" panose="02070309020205020404"/>
              </a:rPr>
              <a:t>Richard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 lot</a:t>
            </a:r>
            <a:r>
              <a:rPr lang="zh-CN" altLang="zh-CN" kern="100" dirty="0">
                <a:latin typeface="Times New Roman" panose="02020603050405020304"/>
                <a:cs typeface="Times New Roman" panose="02020603050405020304"/>
              </a:rPr>
              <a:t>，</a:t>
            </a:r>
            <a:r>
              <a:rPr lang="en-US" altLang="zh-CN" kern="100" dirty="0" err="1">
                <a:latin typeface="Times New Roman" panose="02020603050405020304"/>
                <a:cs typeface="Courier New" panose="02070309020205020404"/>
              </a:rPr>
              <a:t>yes.For</a:t>
            </a:r>
            <a:r>
              <a:rPr lang="en-US" altLang="zh-CN" kern="100" dirty="0">
                <a:latin typeface="Times New Roman" panose="02020603050405020304"/>
                <a:cs typeface="Courier New" panose="02070309020205020404"/>
              </a:rPr>
              <a:t> example</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advances</a:t>
            </a:r>
            <a:r>
              <a:rPr lang="en-US" altLang="zh-CN" kern="100" dirty="0">
                <a:latin typeface="Times New Roman" panose="02020603050405020304"/>
                <a:cs typeface="Courier New" panose="02070309020205020404"/>
              </a:rPr>
              <a:t> in virtual reality and wearable tech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as well as the flexible battery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mean (5)we should soon be seeing further </a:t>
            </a:r>
            <a:r>
              <a:rPr lang="en-US" altLang="zh-CN" kern="100" dirty="0" err="1">
                <a:latin typeface="Times New Roman" panose="02020603050405020304"/>
                <a:cs typeface="Courier New" panose="02070309020205020404"/>
              </a:rPr>
              <a:t>developments.In</a:t>
            </a:r>
            <a:r>
              <a:rPr lang="en-US" altLang="zh-CN" kern="100" dirty="0">
                <a:latin typeface="Times New Roman" panose="02020603050405020304"/>
                <a:cs typeface="Courier New" panose="02070309020205020404"/>
              </a:rPr>
              <a:t> addition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important advances have been made in medicine and </a:t>
            </a:r>
            <a:r>
              <a:rPr lang="en-US" altLang="zh-CN" b="1" kern="100" dirty="0">
                <a:latin typeface="Times New Roman" panose="02020603050405020304"/>
                <a:cs typeface="Courier New" panose="02070309020205020404"/>
              </a:rPr>
              <a:t>environmental</a:t>
            </a:r>
            <a:r>
              <a:rPr lang="en-US" altLang="zh-CN" kern="100" dirty="0">
                <a:latin typeface="Times New Roman" panose="02020603050405020304"/>
                <a:cs typeface="Courier New" panose="02070309020205020404"/>
              </a:rPr>
              <a:t> science </a:t>
            </a:r>
            <a:r>
              <a:rPr lang="en-US" altLang="zh-CN" b="1" kern="100" dirty="0">
                <a:latin typeface="Times New Roman" panose="02020603050405020304"/>
                <a:cs typeface="Courier New" panose="02070309020205020404"/>
              </a:rPr>
              <a:t>thanks to</a:t>
            </a:r>
            <a:r>
              <a:rPr lang="en-US" altLang="zh-CN" kern="100" dirty="0">
                <a:latin typeface="Times New Roman" panose="02020603050405020304"/>
                <a:cs typeface="Courier New" panose="02070309020205020404"/>
              </a:rPr>
              <a:t> (6)increasing computer power.</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98847" y="569119"/>
            <a:ext cx="8485584"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Interviewer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Can you give us some examples?</a:t>
            </a:r>
            <a:endParaRPr lang="zh-CN" altLang="zh-CN" sz="800" kern="100" dirty="0">
              <a:latin typeface="宋体" panose="02010600030101010101" pitchFamily="2" charset="-122"/>
              <a:cs typeface="Courier New" panose="02070309020205020404"/>
            </a:endParaRPr>
          </a:p>
          <a:p>
            <a:pPr marL="944880" indent="-944880" algn="just">
              <a:lnSpc>
                <a:spcPct val="150000"/>
              </a:lnSpc>
              <a:spcAft>
                <a:spcPts val="0"/>
              </a:spcAft>
              <a:defRPr/>
            </a:pPr>
            <a:r>
              <a:rPr lang="en-US" altLang="zh-CN" kern="100" dirty="0">
                <a:latin typeface="Times New Roman" panose="02020603050405020304"/>
                <a:cs typeface="Courier New" panose="02070309020205020404"/>
              </a:rPr>
              <a:t>Richard</a:t>
            </a:r>
            <a:r>
              <a:rPr lang="zh-CN" altLang="zh-CN" kern="100" dirty="0">
                <a:latin typeface="Times New Roman" panose="02020603050405020304"/>
                <a:cs typeface="Times New Roman" panose="02020603050405020304"/>
              </a:rPr>
              <a:t>：</a:t>
            </a:r>
            <a:r>
              <a:rPr lang="en-US" altLang="zh-CN" kern="100" dirty="0" err="1">
                <a:latin typeface="Times New Roman" panose="02020603050405020304"/>
                <a:cs typeface="Courier New" panose="02070309020205020404"/>
              </a:rPr>
              <a:t>Sure.New</a:t>
            </a:r>
            <a:r>
              <a:rPr lang="en-US" altLang="zh-CN" kern="100" dirty="0">
                <a:latin typeface="Times New Roman" panose="02020603050405020304"/>
                <a:cs typeface="Courier New" panose="02070309020205020404"/>
              </a:rPr>
              <a:t> inventions like 3D printers have </a:t>
            </a:r>
            <a:r>
              <a:rPr lang="en-US" altLang="zh-CN" b="1" kern="100" dirty="0">
                <a:latin typeface="Times New Roman" panose="02020603050405020304"/>
                <a:cs typeface="Courier New" panose="02070309020205020404"/>
              </a:rPr>
              <a:t>been used to</a:t>
            </a:r>
            <a:r>
              <a:rPr lang="en-US" altLang="zh-CN" kern="100" dirty="0">
                <a:latin typeface="Times New Roman" panose="02020603050405020304"/>
                <a:cs typeface="Courier New" panose="02070309020205020404"/>
              </a:rPr>
              <a:t> make replacement hearts and bone </a:t>
            </a:r>
            <a:r>
              <a:rPr lang="en-US" altLang="zh-CN" kern="100" dirty="0" err="1">
                <a:latin typeface="Times New Roman" panose="02020603050405020304"/>
                <a:cs typeface="Courier New" panose="02070309020205020404"/>
              </a:rPr>
              <a:t>parts.</a:t>
            </a:r>
            <a:r>
              <a:rPr lang="en-US" altLang="zh-CN" b="1" kern="100" dirty="0" err="1">
                <a:latin typeface="Times New Roman" panose="02020603050405020304"/>
                <a:cs typeface="Courier New" panose="02070309020205020404"/>
              </a:rPr>
              <a:t>In</a:t>
            </a:r>
            <a:r>
              <a:rPr lang="en-US" altLang="zh-CN" b="1" kern="100" dirty="0">
                <a:latin typeface="Times New Roman" panose="02020603050405020304"/>
                <a:cs typeface="Courier New" panose="02070309020205020404"/>
              </a:rPr>
              <a:t> terms of</a:t>
            </a:r>
            <a:r>
              <a:rPr lang="en-US" altLang="zh-CN" kern="100" dirty="0">
                <a:latin typeface="Times New Roman" panose="02020603050405020304"/>
                <a:cs typeface="Courier New" panose="02070309020205020404"/>
              </a:rPr>
              <a:t> the environment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it is now possible (7)to create an </a:t>
            </a:r>
            <a:r>
              <a:rPr lang="en-US" altLang="zh-CN" b="1" kern="100" dirty="0">
                <a:latin typeface="Times New Roman" panose="02020603050405020304"/>
                <a:cs typeface="Courier New" panose="02070309020205020404"/>
              </a:rPr>
              <a:t>intelligent</a:t>
            </a:r>
            <a:r>
              <a:rPr lang="en-US" altLang="zh-CN" kern="100" dirty="0">
                <a:latin typeface="Times New Roman" panose="02020603050405020304"/>
                <a:cs typeface="Courier New" panose="02070309020205020404"/>
              </a:rPr>
              <a:t> walking </a:t>
            </a:r>
            <a:r>
              <a:rPr lang="en-US" altLang="zh-CN" kern="100" dirty="0" err="1">
                <a:latin typeface="Times New Roman" panose="02020603050405020304"/>
                <a:cs typeface="Courier New" panose="02070309020205020404"/>
              </a:rPr>
              <a:t>house.It</a:t>
            </a:r>
            <a:r>
              <a:rPr lang="en-US" altLang="zh-CN" kern="100" dirty="0">
                <a:latin typeface="Times New Roman" panose="02020603050405020304"/>
                <a:cs typeface="Courier New" panose="02070309020205020404"/>
              </a:rPr>
              <a:t> </a:t>
            </a:r>
            <a:r>
              <a:rPr lang="en-US" altLang="zh-CN" b="1" kern="100" dirty="0">
                <a:latin typeface="Times New Roman" panose="02020603050405020304"/>
                <a:cs typeface="Courier New" panose="02070309020205020404"/>
              </a:rPr>
              <a:t>is capable of</a:t>
            </a:r>
            <a:r>
              <a:rPr lang="en-US" altLang="zh-CN" kern="100" dirty="0">
                <a:latin typeface="Times New Roman" panose="02020603050405020304"/>
                <a:cs typeface="Courier New" panose="02070309020205020404"/>
              </a:rPr>
              <a:t> (8)using GPS technology (9)to travel to different places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(10)with computing technology controlling its “</a:t>
            </a:r>
            <a:r>
              <a:rPr lang="en-US" altLang="zh-CN" kern="100" dirty="0" err="1">
                <a:latin typeface="Times New Roman" panose="02020603050405020304"/>
                <a:cs typeface="Courier New" panose="02070309020205020404"/>
              </a:rPr>
              <a:t>legs”</a:t>
            </a:r>
            <a:r>
              <a:rPr lang="en-US" altLang="zh-CN" kern="100" dirty="0" err="1">
                <a:latin typeface="宋体" panose="02010600030101010101" pitchFamily="2" charset="-122"/>
                <a:cs typeface="Times New Roman" panose="02020603050405020304"/>
              </a:rPr>
              <a:t>.</a:t>
            </a:r>
            <a:r>
              <a:rPr lang="en-US" altLang="zh-CN" b="1" kern="100" dirty="0" err="1">
                <a:latin typeface="Times New Roman" panose="02020603050405020304"/>
                <a:cs typeface="Courier New" panose="02070309020205020404"/>
              </a:rPr>
              <a:t>What’s</a:t>
            </a:r>
            <a:r>
              <a:rPr lang="en-US" altLang="zh-CN" b="1" kern="100" dirty="0">
                <a:latin typeface="Times New Roman" panose="02020603050405020304"/>
                <a:cs typeface="Courier New" panose="02070309020205020404"/>
              </a:rPr>
              <a:t> more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huge advances in solar technology mean (11)it can be </a:t>
            </a:r>
            <a:r>
              <a:rPr lang="en-US" altLang="zh-CN" b="1" kern="100" dirty="0">
                <a:latin typeface="Times New Roman" panose="02020603050405020304"/>
                <a:cs typeface="Courier New" panose="02070309020205020404"/>
              </a:rPr>
              <a:t>eco-friendly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too.</a:t>
            </a:r>
            <a:endParaRPr lang="zh-CN" altLang="zh-CN" sz="800" kern="100" dirty="0">
              <a:latin typeface="宋体" panose="02010600030101010101" pitchFamily="2" charset="-122"/>
              <a:cs typeface="Courier New" panose="02070309020205020404"/>
            </a:endParaRPr>
          </a:p>
          <a:p>
            <a:pPr marL="1214755" indent="-1214755" algn="just">
              <a:lnSpc>
                <a:spcPct val="150000"/>
              </a:lnSpc>
              <a:spcAft>
                <a:spcPts val="0"/>
              </a:spcAft>
              <a:defRPr/>
            </a:pPr>
            <a:r>
              <a:rPr lang="en-US" altLang="zh-CN" kern="100" dirty="0">
                <a:latin typeface="Times New Roman" panose="02020603050405020304"/>
                <a:cs typeface="Courier New" panose="02070309020205020404"/>
              </a:rPr>
              <a:t>Interviewer</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Impressive stuff!</a:t>
            </a:r>
            <a:r>
              <a:rPr lang="en-US" altLang="zh-CN" kern="100" dirty="0">
                <a:latin typeface="Times New Roman" panose="02020603050405020304"/>
                <a:cs typeface="Courier New" panose="02070309020205020404"/>
              </a:rPr>
              <a:t> I’ve also been told (12)that you’re an inventor </a:t>
            </a:r>
            <a:r>
              <a:rPr lang="en-US" altLang="zh-CN" kern="100" dirty="0" err="1">
                <a:latin typeface="Times New Roman" panose="02020603050405020304"/>
                <a:cs typeface="Courier New" panose="02070309020205020404"/>
              </a:rPr>
              <a:t>yourself.Is</a:t>
            </a:r>
            <a:r>
              <a:rPr lang="en-US" altLang="zh-CN" kern="100" dirty="0">
                <a:latin typeface="Times New Roman" panose="02020603050405020304"/>
                <a:cs typeface="Courier New" panose="02070309020205020404"/>
              </a:rPr>
              <a:t> that correct?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66700" y="545307"/>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944880" indent="-944880" algn="just">
              <a:lnSpc>
                <a:spcPct val="150000"/>
              </a:lnSpc>
              <a:spcAft>
                <a:spcPts val="0"/>
              </a:spcAft>
              <a:defRPr/>
            </a:pPr>
            <a:r>
              <a:rPr lang="en-US" altLang="zh-CN" kern="100" dirty="0">
                <a:latin typeface="Times New Roman" panose="02020603050405020304"/>
                <a:cs typeface="Courier New" panose="02070309020205020404"/>
              </a:rPr>
              <a:t>Richard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Yes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am</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I’m only one member of a big team—most inventors now work as part of big international teams.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Interviewer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a:t>
            </a:r>
            <a:r>
              <a:rPr lang="en-US" altLang="zh-CN" kern="100" dirty="0" err="1">
                <a:latin typeface="Times New Roman" panose="02020603050405020304"/>
                <a:cs typeface="Courier New" panose="02070309020205020404"/>
              </a:rPr>
              <a:t>see.So</a:t>
            </a:r>
            <a:r>
              <a:rPr lang="en-US" altLang="zh-CN" kern="100" dirty="0">
                <a:latin typeface="Times New Roman" panose="02020603050405020304"/>
                <a:cs typeface="Courier New" panose="02070309020205020404"/>
              </a:rPr>
              <a:t> what is it that </a:t>
            </a:r>
            <a:r>
              <a:rPr lang="en-US" altLang="zh-CN" b="1" kern="100" dirty="0">
                <a:latin typeface="Times New Roman" panose="02020603050405020304"/>
                <a:cs typeface="Courier New" panose="02070309020205020404"/>
              </a:rPr>
              <a:t>inspires</a:t>
            </a:r>
            <a:r>
              <a:rPr lang="en-US" altLang="zh-CN" kern="100" dirty="0">
                <a:latin typeface="Times New Roman" panose="02020603050405020304"/>
                <a:cs typeface="Courier New" panose="02070309020205020404"/>
              </a:rPr>
              <a:t> us to invent things?</a:t>
            </a:r>
            <a:endParaRPr lang="zh-CN" altLang="zh-CN" sz="800" kern="100" dirty="0">
              <a:latin typeface="宋体" panose="02010600030101010101" pitchFamily="2" charset="-122"/>
              <a:cs typeface="Courier New" panose="02070309020205020404"/>
            </a:endParaRPr>
          </a:p>
          <a:p>
            <a:pPr marL="944880" indent="-944880" algn="just">
              <a:lnSpc>
                <a:spcPct val="150000"/>
              </a:lnSpc>
              <a:spcAft>
                <a:spcPts val="0"/>
              </a:spcAft>
              <a:defRPr/>
            </a:pPr>
            <a:r>
              <a:rPr lang="en-US" altLang="zh-CN" kern="100" dirty="0">
                <a:latin typeface="Times New Roman" panose="02020603050405020304"/>
                <a:cs typeface="Courier New" panose="02070309020205020404"/>
              </a:rPr>
              <a:t>Richard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Most inventions </a:t>
            </a:r>
            <a:r>
              <a:rPr lang="en-US" altLang="zh-CN" b="1" kern="100" dirty="0">
                <a:latin typeface="Times New Roman" panose="02020603050405020304"/>
                <a:cs typeface="Courier New" panose="02070309020205020404"/>
              </a:rPr>
              <a:t>start with</a:t>
            </a:r>
            <a:r>
              <a:rPr lang="en-US" altLang="zh-CN" kern="100" dirty="0">
                <a:latin typeface="Times New Roman" panose="02020603050405020304"/>
                <a:cs typeface="Courier New" panose="02070309020205020404"/>
              </a:rPr>
              <a:t> (13)</a:t>
            </a:r>
            <a:r>
              <a:rPr lang="en-US" altLang="zh-CN" b="1" kern="100" dirty="0" err="1">
                <a:latin typeface="Times New Roman" panose="02020603050405020304"/>
                <a:cs typeface="Courier New" panose="02070309020205020404"/>
              </a:rPr>
              <a:t>recognising</a:t>
            </a:r>
            <a:r>
              <a:rPr lang="en-US" altLang="zh-CN" kern="100" dirty="0">
                <a:latin typeface="Times New Roman" panose="02020603050405020304"/>
                <a:cs typeface="Courier New" panose="02070309020205020404"/>
              </a:rPr>
              <a:t> a problem that needs a </a:t>
            </a:r>
            <a:r>
              <a:rPr lang="en-US" altLang="zh-CN" kern="100" dirty="0" err="1">
                <a:latin typeface="Times New Roman" panose="02020603050405020304"/>
                <a:cs typeface="Courier New" panose="02070309020205020404"/>
              </a:rPr>
              <a:t>solution.This</a:t>
            </a:r>
            <a:r>
              <a:rPr lang="en-US" altLang="zh-CN" kern="100" dirty="0">
                <a:latin typeface="Times New Roman" panose="02020603050405020304"/>
                <a:cs typeface="Courier New" panose="02070309020205020404"/>
              </a:rPr>
              <a:t> was </a:t>
            </a:r>
            <a:r>
              <a:rPr lang="en-US" altLang="zh-CN" b="1" kern="100" dirty="0">
                <a:latin typeface="Times New Roman" panose="02020603050405020304"/>
                <a:cs typeface="Courier New" panose="02070309020205020404"/>
              </a:rPr>
              <a:t>no doubt</a:t>
            </a:r>
            <a:r>
              <a:rPr lang="en-US" altLang="zh-CN" kern="100" dirty="0">
                <a:latin typeface="Times New Roman" panose="02020603050405020304"/>
                <a:cs typeface="Courier New" panose="02070309020205020404"/>
              </a:rPr>
              <a:t> the reason behind the invention of the wheel in ancient times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(14)which much later developed into the </a:t>
            </a:r>
            <a:r>
              <a:rPr lang="en-US" altLang="zh-CN" kern="100" dirty="0" err="1">
                <a:latin typeface="Times New Roman" panose="02020603050405020304"/>
                <a:cs typeface="Courier New" panose="02070309020205020404"/>
              </a:rPr>
              <a:t>car.Now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(15)reduced energy </a:t>
            </a:r>
            <a:r>
              <a:rPr lang="en-US" altLang="zh-CN" b="1" kern="100" dirty="0">
                <a:latin typeface="Times New Roman" panose="02020603050405020304"/>
                <a:cs typeface="Courier New" panose="02070309020205020404"/>
              </a:rPr>
              <a:t>supplies</a:t>
            </a:r>
            <a:r>
              <a:rPr lang="en-US" altLang="zh-CN" kern="100" dirty="0">
                <a:latin typeface="Times New Roman" panose="02020603050405020304"/>
                <a:cs typeface="Courier New" panose="02070309020205020404"/>
              </a:rPr>
              <a:t> and environmental pollution have </a:t>
            </a:r>
            <a:r>
              <a:rPr lang="en-US" altLang="zh-CN" b="1" kern="100" dirty="0">
                <a:latin typeface="Times New Roman" panose="02020603050405020304"/>
                <a:cs typeface="Courier New" panose="02070309020205020404"/>
              </a:rPr>
              <a:t>led to</a:t>
            </a:r>
            <a:r>
              <a:rPr lang="en-US" altLang="zh-CN" kern="100" dirty="0">
                <a:latin typeface="Times New Roman" panose="02020603050405020304"/>
                <a:cs typeface="Courier New" panose="02070309020205020404"/>
              </a:rPr>
              <a:t> more advances in the technology of new energy </a:t>
            </a:r>
            <a:r>
              <a:rPr lang="en-US" altLang="zh-CN" kern="100" dirty="0" err="1">
                <a:latin typeface="Times New Roman" panose="02020603050405020304"/>
                <a:cs typeface="Courier New" panose="02070309020205020404"/>
              </a:rPr>
              <a:t>vehicles.But</a:t>
            </a:r>
            <a:r>
              <a:rPr lang="en-US" altLang="zh-CN" kern="100" dirty="0">
                <a:latin typeface="Times New Roman" panose="02020603050405020304"/>
                <a:cs typeface="Courier New" panose="02070309020205020404"/>
              </a:rPr>
              <a:t> what remains important is (16)that we have an </a:t>
            </a:r>
            <a:r>
              <a:rPr lang="en-US" altLang="zh-CN" b="1" kern="100" dirty="0">
                <a:latin typeface="Times New Roman" panose="02020603050405020304"/>
                <a:cs typeface="Courier New" panose="02070309020205020404"/>
              </a:rPr>
              <a:t>incredible</a:t>
            </a:r>
            <a:r>
              <a:rPr lang="en-US" altLang="zh-CN" kern="100" dirty="0">
                <a:latin typeface="Times New Roman" panose="02020603050405020304"/>
                <a:cs typeface="Courier New" panose="02070309020205020404"/>
              </a:rPr>
              <a:t> desire to think and create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that’s the real spirit of invention.</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71475" y="1044179"/>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214755" indent="-1214755" algn="just">
              <a:lnSpc>
                <a:spcPct val="150000"/>
              </a:lnSpc>
              <a:spcAft>
                <a:spcPts val="0"/>
              </a:spcAft>
              <a:defRPr/>
            </a:pPr>
            <a:r>
              <a:rPr lang="en-US" altLang="zh-CN" kern="100" dirty="0">
                <a:latin typeface="Times New Roman" panose="02020603050405020304"/>
                <a:cs typeface="Courier New" panose="02070309020205020404"/>
              </a:rPr>
              <a:t>Interviewer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One last </a:t>
            </a:r>
            <a:r>
              <a:rPr lang="en-US" altLang="zh-CN" kern="100" dirty="0" err="1">
                <a:latin typeface="Times New Roman" panose="02020603050405020304"/>
                <a:cs typeface="Courier New" panose="02070309020205020404"/>
              </a:rPr>
              <a:t>question.This</a:t>
            </a:r>
            <a:r>
              <a:rPr lang="en-US" altLang="zh-CN" kern="100" dirty="0">
                <a:latin typeface="Times New Roman" panose="02020603050405020304"/>
                <a:cs typeface="Courier New" panose="02070309020205020404"/>
              </a:rPr>
              <a:t> is the one(17)everyone really wants to know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will anybody ever invent a time machine?</a:t>
            </a:r>
            <a:endParaRPr lang="zh-CN" altLang="zh-CN" sz="800" kern="100" dirty="0">
              <a:latin typeface="宋体" panose="02010600030101010101" pitchFamily="2" charset="-122"/>
              <a:cs typeface="Courier New" panose="02070309020205020404"/>
            </a:endParaRPr>
          </a:p>
          <a:p>
            <a:pPr marL="944880" indent="-944880" algn="just">
              <a:lnSpc>
                <a:spcPct val="150000"/>
              </a:lnSpc>
              <a:spcAft>
                <a:spcPts val="0"/>
              </a:spcAft>
              <a:defRPr/>
            </a:pPr>
            <a:r>
              <a:rPr lang="en-US" altLang="zh-CN" kern="100" dirty="0">
                <a:latin typeface="Times New Roman" panose="02020603050405020304"/>
                <a:cs typeface="Courier New" panose="02070309020205020404"/>
              </a:rPr>
              <a:t>Richard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think you’ve been watching too many movies! Nothing like this has been invented yet and I’d say we’re a long way from an invention like that </a:t>
            </a:r>
            <a:r>
              <a:rPr lang="en-US" altLang="zh-CN" b="1" kern="100" dirty="0">
                <a:latin typeface="Times New Roman" panose="02020603050405020304"/>
                <a:cs typeface="Courier New" panose="02070309020205020404"/>
              </a:rPr>
              <a:t>at the moment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as they say</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Never say never</a:t>
            </a:r>
            <a:r>
              <a:rPr lang="zh-CN" altLang="zh-CN" kern="100" dirty="0">
                <a:latin typeface="Times New Roman" panose="02020603050405020304"/>
                <a:cs typeface="Times New Roman" panose="02020603050405020304"/>
              </a:rPr>
              <a:t>！</a:t>
            </a:r>
            <a:r>
              <a:rPr lang="zh-CN" altLang="zh-CN" kern="100" dirty="0">
                <a:latin typeface="宋体" panose="02010600030101010101" pitchFamily="2" charset="-122"/>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1"/>
          <p:cNvSpPr>
            <a:spLocks noChangeArrowheads="1"/>
          </p:cNvSpPr>
          <p:nvPr/>
        </p:nvSpPr>
        <p:spPr bwMode="auto">
          <a:xfrm>
            <a:off x="359569" y="770335"/>
            <a:ext cx="8317706"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(1)whose</a:t>
            </a:r>
            <a:r>
              <a:rPr lang="zh-CN" altLang="zh-CN">
                <a:latin typeface="Times New Roman" panose="02020603050405020304" pitchFamily="18" charset="0"/>
                <a:ea typeface="楷体_GB2312"/>
                <a:cs typeface="楷体_GB2312"/>
              </a:rPr>
              <a:t>引导非限制性定语从句，修饰先行词</a:t>
            </a:r>
            <a:r>
              <a:rPr lang="en-US" altLang="zh-CN">
                <a:latin typeface="Times New Roman" panose="02020603050405020304" pitchFamily="18" charset="0"/>
                <a:ea typeface="楷体_GB2312"/>
                <a:cs typeface="楷体_GB2312"/>
              </a:rPr>
              <a:t>Dr Richard Fairhurst</a:t>
            </a:r>
            <a:r>
              <a:rPr lang="zh-CN" altLang="zh-CN">
                <a:latin typeface="Times New Roman" panose="02020603050405020304" pitchFamily="18" charset="0"/>
                <a:ea typeface="楷体_GB2312"/>
                <a:cs typeface="楷体_GB2312"/>
              </a:rPr>
              <a:t>，并在从句中作定语。</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(2)</a:t>
            </a:r>
            <a:r>
              <a:rPr lang="zh-CN" altLang="zh-CN">
                <a:latin typeface="Times New Roman" panose="02020603050405020304" pitchFamily="18" charset="0"/>
                <a:ea typeface="楷体_GB2312"/>
                <a:cs typeface="楷体_GB2312"/>
              </a:rPr>
              <a:t>本句为宾语从句，作动词</a:t>
            </a:r>
            <a:r>
              <a:rPr lang="en-US" altLang="zh-CN">
                <a:latin typeface="Times New Roman" panose="02020603050405020304" pitchFamily="18" charset="0"/>
                <a:ea typeface="楷体_GB2312"/>
                <a:cs typeface="楷体_GB2312"/>
              </a:rPr>
              <a:t>guess</a:t>
            </a:r>
            <a:r>
              <a:rPr lang="zh-CN" altLang="zh-CN">
                <a:latin typeface="Times New Roman" panose="02020603050405020304" pitchFamily="18" charset="0"/>
                <a:ea typeface="楷体_GB2312"/>
                <a:cs typeface="楷体_GB2312"/>
              </a:rPr>
              <a:t>的宾语，省略了连接词</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(3)</a:t>
            </a:r>
            <a:r>
              <a:rPr lang="zh-CN" altLang="zh-CN">
                <a:latin typeface="Times New Roman" panose="02020603050405020304" pitchFamily="18" charset="0"/>
                <a:ea typeface="楷体_GB2312"/>
                <a:cs typeface="楷体_GB2312"/>
              </a:rPr>
              <a:t>本句为</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引导的宾语从句，作动词</a:t>
            </a:r>
            <a:r>
              <a:rPr lang="en-US" altLang="zh-CN">
                <a:latin typeface="Times New Roman" panose="02020603050405020304" pitchFamily="18" charset="0"/>
                <a:ea typeface="楷体_GB2312"/>
                <a:cs typeface="楷体_GB2312"/>
              </a:rPr>
              <a:t>suggests</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(4)</a:t>
            </a:r>
            <a:r>
              <a:rPr lang="zh-CN" altLang="zh-CN">
                <a:latin typeface="Times New Roman" panose="02020603050405020304" pitchFamily="18" charset="0"/>
                <a:ea typeface="楷体_GB2312"/>
                <a:cs typeface="楷体_GB2312"/>
              </a:rPr>
              <a:t>本句为</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引导的宾语从句，作动词</a:t>
            </a:r>
            <a:r>
              <a:rPr lang="en-US" altLang="zh-CN">
                <a:latin typeface="Times New Roman" panose="02020603050405020304" pitchFamily="18" charset="0"/>
                <a:ea typeface="楷体_GB2312"/>
                <a:cs typeface="楷体_GB2312"/>
              </a:rPr>
              <a:t>think</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(5)</a:t>
            </a:r>
            <a:r>
              <a:rPr lang="zh-CN" altLang="zh-CN">
                <a:latin typeface="Times New Roman" panose="02020603050405020304" pitchFamily="18" charset="0"/>
                <a:ea typeface="楷体_GB2312"/>
                <a:cs typeface="楷体_GB2312"/>
              </a:rPr>
              <a:t>本句为宾语从句，作动词</a:t>
            </a:r>
            <a:r>
              <a:rPr lang="en-US" altLang="zh-CN">
                <a:latin typeface="Times New Roman" panose="02020603050405020304" pitchFamily="18" charset="0"/>
                <a:ea typeface="楷体_GB2312"/>
                <a:cs typeface="楷体_GB2312"/>
              </a:rPr>
              <a:t>mean</a:t>
            </a:r>
            <a:r>
              <a:rPr lang="zh-CN" altLang="zh-CN">
                <a:latin typeface="Times New Roman" panose="02020603050405020304" pitchFamily="18" charset="0"/>
                <a:ea typeface="楷体_GB2312"/>
                <a:cs typeface="楷体_GB2312"/>
              </a:rPr>
              <a:t>的宾语，省略了连接词</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(6)increasing</a:t>
            </a:r>
            <a:r>
              <a:rPr lang="zh-CN" altLang="zh-CN">
                <a:latin typeface="Times New Roman" panose="02020603050405020304" pitchFamily="18" charset="0"/>
                <a:ea typeface="楷体_GB2312"/>
                <a:cs typeface="楷体_GB2312"/>
              </a:rPr>
              <a:t>为现在分词，在句中作定语，修饰</a:t>
            </a:r>
            <a:r>
              <a:rPr lang="en-US" altLang="zh-CN">
                <a:latin typeface="Times New Roman" panose="02020603050405020304" pitchFamily="18" charset="0"/>
                <a:ea typeface="楷体_GB2312"/>
                <a:cs typeface="楷体_GB2312"/>
              </a:rPr>
              <a:t>computer power</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(7)</a:t>
            </a:r>
            <a:r>
              <a:rPr lang="zh-CN" altLang="zh-CN">
                <a:latin typeface="Times New Roman" panose="02020603050405020304" pitchFamily="18" charset="0"/>
                <a:ea typeface="楷体_GB2312"/>
                <a:cs typeface="楷体_GB2312"/>
              </a:rPr>
              <a:t>本句中</a:t>
            </a:r>
            <a:r>
              <a:rPr lang="en-US" altLang="zh-CN">
                <a:latin typeface="Times New Roman" panose="02020603050405020304" pitchFamily="18" charset="0"/>
                <a:ea typeface="楷体_GB2312"/>
                <a:cs typeface="楷体_GB2312"/>
              </a:rPr>
              <a:t>it</a:t>
            </a:r>
            <a:r>
              <a:rPr lang="zh-CN" altLang="zh-CN">
                <a:latin typeface="Times New Roman" panose="02020603050405020304" pitchFamily="18" charset="0"/>
                <a:ea typeface="楷体_GB2312"/>
                <a:cs typeface="楷体_GB2312"/>
              </a:rPr>
              <a:t>作形式主语，不定式</a:t>
            </a:r>
            <a:r>
              <a:rPr lang="en-US" altLang="zh-CN">
                <a:latin typeface="Times New Roman" panose="02020603050405020304" pitchFamily="18" charset="0"/>
                <a:ea typeface="楷体_GB2312"/>
                <a:cs typeface="楷体_GB2312"/>
              </a:rPr>
              <a:t>to create...</a:t>
            </a:r>
            <a:r>
              <a:rPr lang="zh-CN" altLang="zh-CN">
                <a:latin typeface="Times New Roman" panose="02020603050405020304" pitchFamily="18" charset="0"/>
                <a:ea typeface="楷体_GB2312"/>
                <a:cs typeface="楷体_GB2312"/>
              </a:rPr>
              <a:t>为真正的主语。</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1"/>
          <p:cNvSpPr>
            <a:spLocks noChangeArrowheads="1"/>
          </p:cNvSpPr>
          <p:nvPr/>
        </p:nvSpPr>
        <p:spPr bwMode="auto">
          <a:xfrm>
            <a:off x="359569" y="781050"/>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(8)using GPS technology</a:t>
            </a:r>
            <a:r>
              <a:rPr lang="zh-CN" altLang="zh-CN">
                <a:latin typeface="Times New Roman" panose="02020603050405020304" pitchFamily="18" charset="0"/>
                <a:ea typeface="楷体_GB2312"/>
                <a:cs typeface="楷体_GB2312"/>
              </a:rPr>
              <a:t>为动名词，作介词</a:t>
            </a:r>
            <a:r>
              <a:rPr lang="en-US" altLang="zh-CN">
                <a:latin typeface="Times New Roman" panose="02020603050405020304" pitchFamily="18" charset="0"/>
                <a:ea typeface="楷体_GB2312"/>
                <a:cs typeface="楷体_GB2312"/>
              </a:rPr>
              <a:t>of</a:t>
            </a:r>
            <a:r>
              <a:rPr lang="zh-CN" altLang="zh-CN">
                <a:latin typeface="Times New Roman" panose="02020603050405020304" pitchFamily="18" charset="0"/>
                <a:ea typeface="楷体_GB2312"/>
                <a:cs typeface="楷体_GB2312"/>
              </a:rPr>
              <a:t>的宾语。</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(9)to travel to...</a:t>
            </a:r>
            <a:r>
              <a:rPr lang="zh-CN" altLang="zh-CN">
                <a:latin typeface="Times New Roman" panose="02020603050405020304" pitchFamily="18" charset="0"/>
                <a:ea typeface="楷体_GB2312"/>
                <a:cs typeface="楷体_GB2312"/>
              </a:rPr>
              <a:t>为不定式作状语，表示目的。</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(10)with computing technology...</a:t>
            </a:r>
            <a:r>
              <a:rPr lang="zh-CN" altLang="zh-CN">
                <a:latin typeface="Times New Roman" panose="02020603050405020304" pitchFamily="18" charset="0"/>
                <a:ea typeface="楷体_GB2312"/>
                <a:cs typeface="楷体_GB2312"/>
              </a:rPr>
              <a:t>为</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with</a:t>
            </a:r>
            <a:r>
              <a:rPr lang="zh-CN" altLang="zh-CN">
                <a:latin typeface="Times New Roman" panose="02020603050405020304" pitchFamily="18" charset="0"/>
                <a:ea typeface="楷体_GB2312"/>
                <a:cs typeface="楷体_GB2312"/>
              </a:rPr>
              <a:t>＋宾语＋宾补</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的复合结构，宾语为</a:t>
            </a:r>
            <a:r>
              <a:rPr lang="en-US" altLang="zh-CN">
                <a:latin typeface="Times New Roman" panose="02020603050405020304" pitchFamily="18" charset="0"/>
                <a:ea typeface="楷体_GB2312"/>
                <a:cs typeface="楷体_GB2312"/>
              </a:rPr>
              <a:t>computing technology</a:t>
            </a:r>
            <a:r>
              <a:rPr lang="zh-CN" altLang="zh-CN">
                <a:latin typeface="Times New Roman" panose="02020603050405020304" pitchFamily="18" charset="0"/>
                <a:ea typeface="楷体_GB2312"/>
                <a:cs typeface="楷体_GB2312"/>
              </a:rPr>
              <a:t>，宾补为</a:t>
            </a:r>
            <a:r>
              <a:rPr lang="en-US" altLang="zh-CN">
                <a:latin typeface="Times New Roman" panose="02020603050405020304" pitchFamily="18" charset="0"/>
                <a:ea typeface="楷体_GB2312"/>
                <a:cs typeface="楷体_GB2312"/>
              </a:rPr>
              <a:t>controlling its </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legs</a:t>
            </a:r>
            <a:r>
              <a:rPr lang="en-US" altLang="zh-CN">
                <a:latin typeface="Times New Roman" panose="02020603050405020304" pitchFamily="18" charset="0"/>
              </a:rPr>
              <a:t>”</a:t>
            </a:r>
            <a:r>
              <a:rPr lang="zh-CN" altLang="zh-CN">
                <a:latin typeface="Times New Roman" panose="02020603050405020304" pitchFamily="18" charset="0"/>
                <a:ea typeface="楷体_GB2312"/>
                <a:cs typeface="楷体_GB2312"/>
              </a:rPr>
              <a:t>，两者在逻辑上是主谓关系，故使用现在分词形式。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(11)</a:t>
            </a:r>
            <a:r>
              <a:rPr lang="zh-CN" altLang="zh-CN">
                <a:latin typeface="Times New Roman" panose="02020603050405020304" pitchFamily="18" charset="0"/>
                <a:ea typeface="楷体_GB2312"/>
                <a:cs typeface="楷体_GB2312"/>
              </a:rPr>
              <a:t>本句为宾语从句，作动词</a:t>
            </a:r>
            <a:r>
              <a:rPr lang="en-US" altLang="zh-CN">
                <a:latin typeface="Times New Roman" panose="02020603050405020304" pitchFamily="18" charset="0"/>
                <a:ea typeface="楷体_GB2312"/>
                <a:cs typeface="楷体_GB2312"/>
              </a:rPr>
              <a:t>mean</a:t>
            </a:r>
            <a:r>
              <a:rPr lang="zh-CN" altLang="zh-CN">
                <a:latin typeface="Times New Roman" panose="02020603050405020304" pitchFamily="18" charset="0"/>
                <a:ea typeface="楷体_GB2312"/>
                <a:cs typeface="楷体_GB2312"/>
              </a:rPr>
              <a:t>的宾语，省略了连接词</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(12)</a:t>
            </a:r>
            <a:r>
              <a:rPr lang="zh-CN" altLang="zh-CN">
                <a:latin typeface="Times New Roman" panose="02020603050405020304" pitchFamily="18" charset="0"/>
                <a:ea typeface="楷体_GB2312"/>
                <a:cs typeface="楷体_GB2312"/>
              </a:rPr>
              <a:t>本句为宾语从句，作动词</a:t>
            </a:r>
            <a:r>
              <a:rPr lang="en-US" altLang="zh-CN">
                <a:latin typeface="Times New Roman" panose="02020603050405020304" pitchFamily="18" charset="0"/>
                <a:ea typeface="楷体_GB2312"/>
                <a:cs typeface="楷体_GB2312"/>
              </a:rPr>
              <a:t>told</a:t>
            </a:r>
            <a:r>
              <a:rPr lang="zh-CN" altLang="zh-CN">
                <a:latin typeface="Times New Roman" panose="02020603050405020304" pitchFamily="18" charset="0"/>
                <a:ea typeface="楷体_GB2312"/>
                <a:cs typeface="楷体_GB2312"/>
              </a:rPr>
              <a:t>的宾语。</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1"/>
          <p:cNvSpPr>
            <a:spLocks noChangeArrowheads="1"/>
          </p:cNvSpPr>
          <p:nvPr/>
        </p:nvSpPr>
        <p:spPr bwMode="auto">
          <a:xfrm>
            <a:off x="359569" y="1034654"/>
            <a:ext cx="8401050"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Times New Roman" panose="02020603050405020304" pitchFamily="18" charset="0"/>
                <a:ea typeface="楷体_GB2312"/>
                <a:cs typeface="楷体_GB2312"/>
              </a:rPr>
              <a:t>(13)</a:t>
            </a:r>
            <a:r>
              <a:rPr lang="zh-CN" altLang="zh-CN">
                <a:latin typeface="Times New Roman" panose="02020603050405020304" pitchFamily="18" charset="0"/>
                <a:ea typeface="楷体_GB2312"/>
                <a:cs typeface="楷体_GB2312"/>
              </a:rPr>
              <a:t>本句中</a:t>
            </a:r>
            <a:r>
              <a:rPr lang="en-US" altLang="zh-CN">
                <a:latin typeface="Times New Roman" panose="02020603050405020304" pitchFamily="18" charset="0"/>
                <a:ea typeface="楷体_GB2312"/>
                <a:cs typeface="楷体_GB2312"/>
              </a:rPr>
              <a:t>recognising</a:t>
            </a:r>
            <a:r>
              <a:rPr lang="zh-CN" altLang="zh-CN">
                <a:latin typeface="Times New Roman" panose="02020603050405020304" pitchFamily="18" charset="0"/>
                <a:ea typeface="楷体_GB2312"/>
                <a:cs typeface="楷体_GB2312"/>
              </a:rPr>
              <a:t>为动名词作宾语；</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引导定语从句，修饰先行词</a:t>
            </a:r>
            <a:r>
              <a:rPr lang="en-US" altLang="zh-CN">
                <a:latin typeface="Times New Roman" panose="02020603050405020304" pitchFamily="18" charset="0"/>
                <a:ea typeface="楷体_GB2312"/>
                <a:cs typeface="楷体_GB2312"/>
              </a:rPr>
              <a:t>problem</a:t>
            </a:r>
            <a:r>
              <a:rPr lang="zh-CN" altLang="zh-CN">
                <a:latin typeface="Times New Roman" panose="02020603050405020304" pitchFamily="18" charset="0"/>
                <a:ea typeface="楷体_GB2312"/>
                <a:cs typeface="楷体_GB2312"/>
              </a:rPr>
              <a:t>，在定语从句中作主语。</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(14)</a:t>
            </a:r>
            <a:r>
              <a:rPr lang="zh-CN" altLang="zh-CN">
                <a:latin typeface="Times New Roman" panose="02020603050405020304" pitchFamily="18" charset="0"/>
                <a:ea typeface="楷体_GB2312"/>
                <a:cs typeface="楷体_GB2312"/>
              </a:rPr>
              <a:t>句中</a:t>
            </a:r>
            <a:r>
              <a:rPr lang="en-US" altLang="zh-CN">
                <a:latin typeface="Times New Roman" panose="02020603050405020304" pitchFamily="18" charset="0"/>
                <a:ea typeface="楷体_GB2312"/>
                <a:cs typeface="楷体_GB2312"/>
              </a:rPr>
              <a:t>which</a:t>
            </a:r>
            <a:r>
              <a:rPr lang="zh-CN" altLang="zh-CN">
                <a:latin typeface="Times New Roman" panose="02020603050405020304" pitchFamily="18" charset="0"/>
                <a:ea typeface="楷体_GB2312"/>
                <a:cs typeface="楷体_GB2312"/>
              </a:rPr>
              <a:t>引导非限制性定语从句，修饰先行词</a:t>
            </a:r>
            <a:r>
              <a:rPr lang="en-US" altLang="zh-CN">
                <a:latin typeface="Times New Roman" panose="02020603050405020304" pitchFamily="18" charset="0"/>
                <a:ea typeface="楷体_GB2312"/>
                <a:cs typeface="楷体_GB2312"/>
              </a:rPr>
              <a:t>the wheel</a:t>
            </a:r>
            <a:r>
              <a:rPr lang="zh-CN" altLang="zh-CN">
                <a:latin typeface="Times New Roman" panose="02020603050405020304" pitchFamily="18" charset="0"/>
                <a:ea typeface="楷体_GB2312"/>
                <a:cs typeface="楷体_GB2312"/>
              </a:rPr>
              <a:t>，在句中作主语。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(15)reduced</a:t>
            </a:r>
            <a:r>
              <a:rPr lang="zh-CN" altLang="zh-CN">
                <a:latin typeface="Times New Roman" panose="02020603050405020304" pitchFamily="18" charset="0"/>
                <a:ea typeface="楷体_GB2312"/>
                <a:cs typeface="楷体_GB2312"/>
              </a:rPr>
              <a:t>为过去分词作前置定语，修饰</a:t>
            </a:r>
            <a:r>
              <a:rPr lang="en-US" altLang="zh-CN">
                <a:latin typeface="Times New Roman" panose="02020603050405020304" pitchFamily="18" charset="0"/>
                <a:ea typeface="楷体_GB2312"/>
                <a:cs typeface="楷体_GB2312"/>
              </a:rPr>
              <a:t>energy supplies</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(16)that</a:t>
            </a:r>
            <a:r>
              <a:rPr lang="zh-CN" altLang="zh-CN">
                <a:latin typeface="Times New Roman" panose="02020603050405020304" pitchFamily="18" charset="0"/>
                <a:ea typeface="楷体_GB2312"/>
                <a:cs typeface="楷体_GB2312"/>
              </a:rPr>
              <a:t>引导表语从句。</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(17)</a:t>
            </a:r>
            <a:r>
              <a:rPr lang="zh-CN" altLang="zh-CN">
                <a:latin typeface="Times New Roman" panose="02020603050405020304" pitchFamily="18" charset="0"/>
                <a:ea typeface="楷体_GB2312"/>
                <a:cs typeface="楷体_GB2312"/>
              </a:rPr>
              <a:t>本句为定语从句，修饰先行词</a:t>
            </a:r>
            <a:r>
              <a:rPr lang="en-US" altLang="zh-CN">
                <a:latin typeface="Times New Roman" panose="02020603050405020304" pitchFamily="18" charset="0"/>
                <a:ea typeface="楷体_GB2312"/>
                <a:cs typeface="楷体_GB2312"/>
              </a:rPr>
              <a:t>the one</a:t>
            </a:r>
            <a:r>
              <a:rPr lang="zh-CN" altLang="zh-CN">
                <a:latin typeface="Times New Roman" panose="02020603050405020304" pitchFamily="18" charset="0"/>
                <a:ea typeface="楷体_GB2312"/>
                <a:cs typeface="楷体_GB2312"/>
              </a:rPr>
              <a:t>，省略了作宾语的关系代词</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或</a:t>
            </a:r>
            <a:r>
              <a:rPr lang="en-US" altLang="zh-CN">
                <a:latin typeface="Times New Roman" panose="02020603050405020304" pitchFamily="18" charset="0"/>
                <a:ea typeface="楷体_GB2312"/>
                <a:cs typeface="楷体_GB2312"/>
              </a:rPr>
              <a:t>which</a:t>
            </a:r>
            <a:r>
              <a:rPr lang="zh-CN" altLang="zh-CN">
                <a:latin typeface="Times New Roman" panose="02020603050405020304" pitchFamily="18" charset="0"/>
                <a:ea typeface="楷体_GB2312"/>
                <a:cs typeface="楷体_GB2312"/>
              </a:rPr>
              <a:t>。</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1"/>
          <p:cNvSpPr>
            <a:spLocks noChangeArrowheads="1"/>
          </p:cNvSpPr>
          <p:nvPr/>
        </p:nvSpPr>
        <p:spPr bwMode="auto">
          <a:xfrm>
            <a:off x="314325" y="951310"/>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invention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发明，创造</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throughout history </a:t>
            </a:r>
            <a:r>
              <a:rPr lang="zh-CN" altLang="zh-CN">
                <a:latin typeface="Times New Roman" panose="02020603050405020304" pitchFamily="18" charset="0"/>
                <a:ea typeface="楷体_GB2312"/>
                <a:cs typeface="楷体_GB2312"/>
              </a:rPr>
              <a:t>纵观历史</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think of </a:t>
            </a:r>
            <a:r>
              <a:rPr lang="zh-CN" altLang="zh-CN">
                <a:latin typeface="Times New Roman" panose="02020603050405020304" pitchFamily="18" charset="0"/>
                <a:ea typeface="楷体_GB2312"/>
                <a:cs typeface="楷体_GB2312"/>
              </a:rPr>
              <a:t>想到</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④</a:t>
            </a:r>
            <a:r>
              <a:rPr lang="en-US" altLang="zh-CN">
                <a:latin typeface="Times New Roman" panose="02020603050405020304" pitchFamily="18" charset="0"/>
                <a:ea typeface="楷体_GB2312"/>
                <a:cs typeface="楷体_GB2312"/>
              </a:rPr>
              <a:t>ancient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古代的</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⑤</a:t>
            </a:r>
            <a:r>
              <a:rPr lang="en-US" altLang="zh-CN">
                <a:latin typeface="Times New Roman" panose="02020603050405020304" pitchFamily="18" charset="0"/>
                <a:ea typeface="楷体_GB2312"/>
                <a:cs typeface="楷体_GB2312"/>
              </a:rPr>
              <a:t>papermaking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造纸术</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⑥</a:t>
            </a:r>
            <a:r>
              <a:rPr lang="en-US" altLang="zh-CN">
                <a:latin typeface="Times New Roman" panose="02020603050405020304" pitchFamily="18" charset="0"/>
                <a:ea typeface="楷体_GB2312"/>
                <a:cs typeface="楷体_GB2312"/>
              </a:rPr>
              <a:t>printing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印刷术</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⑦</a:t>
            </a:r>
            <a:r>
              <a:rPr lang="en-US" altLang="zh-CN">
                <a:latin typeface="Times New Roman" panose="02020603050405020304" pitchFamily="18" charset="0"/>
                <a:ea typeface="楷体_GB2312"/>
                <a:cs typeface="楷体_GB2312"/>
              </a:rPr>
              <a:t>steam engine</a:t>
            </a:r>
            <a:r>
              <a:rPr lang="zh-CN" altLang="zh-CN">
                <a:latin typeface="Times New Roman" panose="02020603050405020304" pitchFamily="18" charset="0"/>
                <a:ea typeface="楷体_GB2312"/>
                <a:cs typeface="楷体_GB2312"/>
              </a:rPr>
              <a:t>蒸汽机</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⑧</a:t>
            </a:r>
            <a:r>
              <a:rPr lang="en-US" altLang="zh-CN">
                <a:latin typeface="Times New Roman" panose="02020603050405020304" pitchFamily="18" charset="0"/>
                <a:ea typeface="楷体_GB2312"/>
                <a:cs typeface="楷体_GB2312"/>
              </a:rPr>
              <a:t>tech</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based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以技术为基础的</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⑨</a:t>
            </a:r>
            <a:r>
              <a:rPr lang="en-US" altLang="zh-CN">
                <a:latin typeface="Times New Roman" panose="02020603050405020304" pitchFamily="18" charset="0"/>
                <a:ea typeface="楷体_GB2312"/>
                <a:cs typeface="楷体_GB2312"/>
              </a:rPr>
              <a:t>advance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进步</a:t>
            </a:r>
            <a:r>
              <a:rPr lang="en-US" altLang="zh-CN">
                <a:latin typeface="Times New Roman" panose="02020603050405020304" pitchFamily="18" charset="0"/>
                <a:ea typeface="楷体_GB2312"/>
                <a:cs typeface="楷体_GB2312"/>
              </a:rPr>
              <a:t> </a:t>
            </a:r>
            <a:endParaRPr lang="zh-CN" altLang="zh-CN">
              <a:latin typeface="宋体" panose="02010600030101010101" pitchFamily="2" charset="-122"/>
              <a:cs typeface="Courier New" panose="02070309020205020404" pitchFamily="49" charset="0"/>
            </a:endParaRPr>
          </a:p>
        </p:txBody>
      </p:sp>
      <p:pic>
        <p:nvPicPr>
          <p:cNvPr id="27650"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4794" y="546498"/>
            <a:ext cx="8648700" cy="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1"/>
          <p:cNvSpPr>
            <a:spLocks noChangeArrowheads="1"/>
          </p:cNvSpPr>
          <p:nvPr/>
        </p:nvSpPr>
        <p:spPr bwMode="auto">
          <a:xfrm>
            <a:off x="314325" y="465535"/>
            <a:ext cx="8570119"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en-US" altLang="zh-CN">
                <a:latin typeface="宋体" panose="02010600030101010101" pitchFamily="2" charset="-122"/>
                <a:ea typeface="楷体_GB2312"/>
                <a:cs typeface="楷体_GB2312"/>
              </a:rPr>
              <a:t>⑩</a:t>
            </a:r>
            <a:r>
              <a:rPr lang="en-US" altLang="zh-CN">
                <a:latin typeface="Times New Roman" panose="02020603050405020304" pitchFamily="18" charset="0"/>
                <a:ea typeface="楷体_GB2312"/>
                <a:cs typeface="楷体_GB2312"/>
              </a:rPr>
              <a:t>environmental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有关环境的</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⑪</a:t>
            </a:r>
            <a:r>
              <a:rPr lang="en-US" altLang="zh-CN">
                <a:latin typeface="Times New Roman" panose="02020603050405020304" pitchFamily="18" charset="0"/>
                <a:ea typeface="楷体_GB2312"/>
                <a:cs typeface="楷体_GB2312"/>
              </a:rPr>
              <a:t>thanks to</a:t>
            </a:r>
            <a:r>
              <a:rPr lang="zh-CN" altLang="zh-CN">
                <a:latin typeface="Times New Roman" panose="02020603050405020304" pitchFamily="18" charset="0"/>
                <a:ea typeface="楷体_GB2312"/>
                <a:cs typeface="楷体_GB2312"/>
              </a:rPr>
              <a:t>幸亏</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Cambria Math" panose="02040503050406030204" pitchFamily="18" charset="0"/>
                <a:ea typeface="楷体_GB2312"/>
                <a:cs typeface="楷体_GB2312"/>
              </a:rPr>
              <a:t>⑫</a:t>
            </a:r>
            <a:r>
              <a:rPr lang="en-US" altLang="zh-CN">
                <a:latin typeface="Times New Roman" panose="02020603050405020304" pitchFamily="18" charset="0"/>
                <a:ea typeface="楷体_GB2312"/>
                <a:cs typeface="楷体_GB2312"/>
              </a:rPr>
              <a:t>be used to do </a:t>
            </a:r>
            <a:r>
              <a:rPr lang="zh-CN" altLang="zh-CN">
                <a:latin typeface="Times New Roman" panose="02020603050405020304" pitchFamily="18" charset="0"/>
                <a:ea typeface="楷体_GB2312"/>
                <a:cs typeface="楷体_GB2312"/>
              </a:rPr>
              <a:t>被用来做</a:t>
            </a:r>
            <a:r>
              <a:rPr lang="en-US" altLang="zh-CN">
                <a:latin typeface="宋体" panose="02010600030101010101" pitchFamily="2" charset="-122"/>
                <a:ea typeface="楷体_GB2312"/>
                <a:cs typeface="楷体_GB2312"/>
              </a:rPr>
              <a:t>……</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Cambria Math" panose="02040503050406030204" pitchFamily="18" charset="0"/>
                <a:ea typeface="楷体_GB2312"/>
                <a:cs typeface="楷体_GB2312"/>
              </a:rPr>
              <a:t>⑬</a:t>
            </a:r>
            <a:r>
              <a:rPr lang="en-US" altLang="zh-CN">
                <a:latin typeface="Times New Roman" panose="02020603050405020304" pitchFamily="18" charset="0"/>
                <a:ea typeface="楷体_GB2312"/>
                <a:cs typeface="楷体_GB2312"/>
              </a:rPr>
              <a:t>in terms of</a:t>
            </a:r>
            <a:r>
              <a:rPr lang="zh-CN" altLang="zh-CN">
                <a:latin typeface="Times New Roman" panose="02020603050405020304" pitchFamily="18" charset="0"/>
                <a:ea typeface="楷体_GB2312"/>
                <a:cs typeface="楷体_GB2312"/>
              </a:rPr>
              <a:t>在</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方面</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⑭</a:t>
            </a:r>
            <a:r>
              <a:rPr lang="en-US" altLang="zh-CN">
                <a:latin typeface="Times New Roman" panose="02020603050405020304" pitchFamily="18" charset="0"/>
                <a:ea typeface="楷体_GB2312"/>
                <a:cs typeface="楷体_GB2312"/>
              </a:rPr>
              <a:t>intelligent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智慧的</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⑮</a:t>
            </a:r>
            <a:r>
              <a:rPr lang="en-US" altLang="zh-CN">
                <a:latin typeface="Times New Roman" panose="02020603050405020304" pitchFamily="18" charset="0"/>
                <a:ea typeface="楷体_GB2312"/>
                <a:cs typeface="楷体_GB2312"/>
              </a:rPr>
              <a:t>be capable of</a:t>
            </a:r>
            <a:r>
              <a:rPr lang="zh-CN" altLang="zh-CN">
                <a:latin typeface="Times New Roman" panose="02020603050405020304" pitchFamily="18" charset="0"/>
                <a:ea typeface="楷体_GB2312"/>
                <a:cs typeface="楷体_GB2312"/>
              </a:rPr>
              <a:t>有</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能力</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⑯</a:t>
            </a:r>
            <a:r>
              <a:rPr lang="en-US" altLang="zh-CN">
                <a:latin typeface="Times New Roman" panose="02020603050405020304" pitchFamily="18" charset="0"/>
                <a:ea typeface="楷体_GB2312"/>
                <a:cs typeface="楷体_GB2312"/>
              </a:rPr>
              <a:t>what</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s more</a:t>
            </a:r>
            <a:r>
              <a:rPr lang="zh-CN" altLang="zh-CN">
                <a:latin typeface="Times New Roman" panose="02020603050405020304" pitchFamily="18" charset="0"/>
                <a:ea typeface="楷体_GB2312"/>
                <a:cs typeface="楷体_GB2312"/>
              </a:rPr>
              <a:t>另外</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⑰</a:t>
            </a:r>
            <a:r>
              <a:rPr lang="en-US" altLang="zh-CN">
                <a:latin typeface="Times New Roman" panose="02020603050405020304" pitchFamily="18" charset="0"/>
                <a:ea typeface="楷体_GB2312"/>
                <a:cs typeface="楷体_GB2312"/>
              </a:rPr>
              <a:t>eco</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friendly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环境友好型的</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⑱</a:t>
            </a:r>
            <a:r>
              <a:rPr lang="en-US" altLang="zh-CN">
                <a:latin typeface="Times New Roman" panose="02020603050405020304" pitchFamily="18" charset="0"/>
                <a:ea typeface="楷体_GB2312"/>
                <a:cs typeface="楷体_GB2312"/>
              </a:rPr>
              <a:t>impressive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印象深刻的</a:t>
            </a:r>
            <a:endParaRPr lang="zh-CN" altLang="zh-CN" sz="800">
              <a:latin typeface="宋体" panose="02010600030101010101" pitchFamily="2" charset="-122"/>
            </a:endParaRPr>
          </a:p>
          <a:p>
            <a:pPr algn="just">
              <a:lnSpc>
                <a:spcPct val="150000"/>
              </a:lnSpc>
            </a:pPr>
            <a:r>
              <a:rPr lang="en-US" altLang="zh-CN">
                <a:latin typeface="Cambria Math" panose="02040503050406030204" pitchFamily="18" charset="0"/>
                <a:ea typeface="楷体_GB2312"/>
                <a:cs typeface="楷体_GB2312"/>
              </a:rPr>
              <a:t>⑲</a:t>
            </a:r>
            <a:r>
              <a:rPr lang="en-US" altLang="zh-CN">
                <a:latin typeface="Times New Roman" panose="02020603050405020304" pitchFamily="18" charset="0"/>
                <a:ea typeface="楷体_GB2312"/>
                <a:cs typeface="楷体_GB2312"/>
              </a:rPr>
              <a:t>stuff </a:t>
            </a:r>
            <a:r>
              <a:rPr lang="en-US" altLang="zh-CN" i="1">
                <a:latin typeface="Times New Roman" panose="02020603050405020304" pitchFamily="18" charset="0"/>
                <a:ea typeface="楷体_GB2312"/>
                <a:cs typeface="楷体_GB2312"/>
              </a:rPr>
              <a:t>n</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物品；东西</a:t>
            </a:r>
            <a:r>
              <a:rPr lang="en-US" altLang="zh-CN">
                <a:latin typeface="Times New Roman" panose="02020603050405020304" pitchFamily="18" charset="0"/>
                <a:ea typeface="楷体_GB2312"/>
                <a:cs typeface="楷体_GB2312"/>
              </a:rPr>
              <a:t> </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4" descr="单元一歌"/>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72666" y="1032272"/>
            <a:ext cx="2046684"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矩形 1"/>
          <p:cNvSpPr>
            <a:spLocks noChangeArrowheads="1"/>
          </p:cNvSpPr>
          <p:nvPr/>
        </p:nvSpPr>
        <p:spPr bwMode="auto">
          <a:xfrm>
            <a:off x="377428" y="1553767"/>
            <a:ext cx="8415338"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dirty="0">
                <a:latin typeface="Times New Roman" panose="02020603050405020304" pitchFamily="18" charset="0"/>
                <a:ea typeface="黑体" panose="02010609060101010101" pitchFamily="49" charset="-122"/>
              </a:rPr>
              <a:t>导读：</a:t>
            </a:r>
            <a:r>
              <a:rPr lang="zh-CN" altLang="zh-CN" dirty="0">
                <a:latin typeface="Times New Roman" panose="02020603050405020304" pitchFamily="18" charset="0"/>
                <a:ea typeface="方正书宋_GBK" pitchFamily="65" charset="-122"/>
              </a:rPr>
              <a:t>演唱者约翰</a:t>
            </a:r>
            <a:r>
              <a:rPr lang="en-US" altLang="zh-CN" dirty="0">
                <a:latin typeface="Times New Roman" panose="02020603050405020304" pitchFamily="18" charset="0"/>
                <a:ea typeface="方正书宋_GBK" pitchFamily="65" charset="-122"/>
              </a:rPr>
              <a:t>·</a:t>
            </a:r>
            <a:r>
              <a:rPr lang="zh-CN" altLang="zh-CN" dirty="0">
                <a:latin typeface="Times New Roman" panose="02020603050405020304" pitchFamily="18" charset="0"/>
                <a:ea typeface="方正书宋_GBK" pitchFamily="65" charset="-122"/>
              </a:rPr>
              <a:t>丹佛</a:t>
            </a:r>
            <a:r>
              <a:rPr lang="en-US" altLang="zh-CN" dirty="0">
                <a:latin typeface="Times New Roman" panose="02020603050405020304" pitchFamily="18" charset="0"/>
                <a:ea typeface="方正书宋_GBK" pitchFamily="65" charset="-122"/>
              </a:rPr>
              <a:t>(John Denver)</a:t>
            </a:r>
            <a:r>
              <a:rPr lang="zh-CN" altLang="zh-CN" dirty="0">
                <a:latin typeface="Times New Roman" panose="02020603050405020304" pitchFamily="18" charset="0"/>
                <a:ea typeface="方正书宋_GBK" pitchFamily="65" charset="-122"/>
              </a:rPr>
              <a:t>曾获</a:t>
            </a:r>
            <a:r>
              <a:rPr lang="en-US" altLang="zh-CN" dirty="0">
                <a:latin typeface="Times New Roman" panose="02020603050405020304" pitchFamily="18" charset="0"/>
                <a:ea typeface="方正书宋_GBK" pitchFamily="65" charset="-122"/>
              </a:rPr>
              <a:t>21</a:t>
            </a:r>
            <a:r>
              <a:rPr lang="zh-CN" altLang="zh-CN" dirty="0">
                <a:latin typeface="Times New Roman" panose="02020603050405020304" pitchFamily="18" charset="0"/>
                <a:ea typeface="方正书宋_GBK" pitchFamily="65" charset="-122"/>
              </a:rPr>
              <a:t>次金唱片奖和</a:t>
            </a:r>
            <a:r>
              <a:rPr lang="en-US" altLang="zh-CN" dirty="0">
                <a:latin typeface="Times New Roman" panose="02020603050405020304" pitchFamily="18" charset="0"/>
                <a:ea typeface="方正书宋_GBK" pitchFamily="65" charset="-122"/>
              </a:rPr>
              <a:t>4</a:t>
            </a:r>
            <a:r>
              <a:rPr lang="zh-CN" altLang="zh-CN" dirty="0">
                <a:latin typeface="Times New Roman" panose="02020603050405020304" pitchFamily="18" charset="0"/>
                <a:ea typeface="方正书宋_GBK" pitchFamily="65" charset="-122"/>
              </a:rPr>
              <a:t>次白金唱片奖。《乡村路，带我回家》是其成名作，曲调深情、悠扬，长短句搭配错落有致、自然和谐。歌词中所呈现的故乡，那纯朴、熟悉的种种意向，与歌者通过重复部分所表现的游子归心似箭之情完美地结合在一起。整首歌唱起来一气呵成，思乡之情表现得淋漓尽致。</a:t>
            </a:r>
            <a:endParaRPr lang="zh-CN" altLang="zh-CN" sz="800" dirty="0">
              <a:latin typeface="Times New Roman" panose="02020603050405020304" pitchFamily="18" charset="0"/>
              <a:ea typeface="方正书宋_GBK" pitchFamily="65"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7" name="对象 1"/>
          <p:cNvGraphicFramePr>
            <a:graphicFrameLocks noChangeAspect="1"/>
          </p:cNvGraphicFramePr>
          <p:nvPr/>
        </p:nvGraphicFramePr>
        <p:xfrm>
          <a:off x="440531" y="708422"/>
          <a:ext cx="6054329" cy="3565922"/>
        </p:xfrm>
        <a:graphic>
          <a:graphicData uri="http://schemas.openxmlformats.org/presentationml/2006/ole">
            <mc:AlternateContent xmlns:mc="http://schemas.openxmlformats.org/markup-compatibility/2006">
              <mc:Choice xmlns:v="urn:schemas-microsoft-com:vml" Requires="v">
                <p:oleObj spid="_x0000_s29703" r:id="rId3" imgW="8087360" imgH="4764405" progId="Word.Document.8">
                  <p:embed/>
                </p:oleObj>
              </mc:Choice>
              <mc:Fallback>
                <p:oleObj r:id="rId3" imgW="8087360" imgH="4764405" progId="Word.Document.8">
                  <p:embed/>
                  <p:pic>
                    <p:nvPicPr>
                      <p:cNvPr id="0" name="对象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31" y="708422"/>
                        <a:ext cx="6054329" cy="356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194198"/>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Ⅰ</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General reading</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653778"/>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The passage mainly tells us that  ____________________________________________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 ____________________________________________________________________.</a:t>
            </a:r>
            <a:endParaRPr lang="zh-CN" altLang="zh-CN" kern="100" dirty="0">
              <a:latin typeface="宋体" panose="02010600030101010101" pitchFamily="2" charset="-122"/>
              <a:cs typeface="Courier New" panose="02070309020205020404"/>
            </a:endParaRPr>
          </a:p>
        </p:txBody>
      </p:sp>
      <p:pic>
        <p:nvPicPr>
          <p:cNvPr id="30723" name="Picture 2" descr="课文整体阅读"/>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83369" y="653654"/>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596877" y="1600200"/>
            <a:ext cx="4941096" cy="484748"/>
          </a:xfrm>
          <a:prstGeom prst="rect">
            <a:avLst/>
          </a:prstGeom>
        </p:spPr>
        <p:txBody>
          <a:bodyPr wrap="none" lIns="68580" tIns="34290" rIns="68580" bIns="34290">
            <a:spAutoFit/>
          </a:bodyPr>
          <a:lstStyle/>
          <a:p>
            <a:pPr algn="dist">
              <a:lnSpc>
                <a:spcPct val="150000"/>
              </a:lnSpc>
              <a:spcAft>
                <a:spcPts val="0"/>
              </a:spcAft>
              <a:defRPr/>
            </a:pPr>
            <a:r>
              <a:rPr lang="en-US" altLang="zh-CN" kern="100" dirty="0">
                <a:solidFill>
                  <a:srgbClr val="FF0000"/>
                </a:solidFill>
                <a:latin typeface="Times New Roman" panose="02020603050405020304"/>
                <a:cs typeface="Courier New" panose="02070309020205020404"/>
              </a:rPr>
              <a:t>the present day is still a new age for inventions like </a:t>
            </a:r>
            <a:endParaRPr lang="zh-CN" altLang="en-US" dirty="0"/>
          </a:p>
        </p:txBody>
      </p:sp>
      <p:sp>
        <p:nvSpPr>
          <p:cNvPr id="3" name="矩形 2"/>
          <p:cNvSpPr/>
          <p:nvPr/>
        </p:nvSpPr>
        <p:spPr>
          <a:xfrm>
            <a:off x="521494" y="2016919"/>
            <a:ext cx="6085285" cy="483394"/>
          </a:xfrm>
          <a:prstGeom prst="rect">
            <a:avLst/>
          </a:prstGeom>
        </p:spPr>
        <p:txBody>
          <a:bodyPr lIns="68580" tIns="34290" rIns="68580" bIns="34290">
            <a:spAutoFit/>
          </a:bodyPr>
          <a:lstStyle/>
          <a:p>
            <a:pPr>
              <a:lnSpc>
                <a:spcPct val="150000"/>
              </a:lnSpc>
              <a:spcAft>
                <a:spcPts val="0"/>
              </a:spcAft>
              <a:defRPr/>
            </a:pPr>
            <a:r>
              <a:rPr lang="en-US" altLang="zh-CN" kern="100" dirty="0">
                <a:solidFill>
                  <a:srgbClr val="FF0000"/>
                </a:solidFill>
                <a:latin typeface="Times New Roman" panose="02020603050405020304"/>
                <a:cs typeface="Courier New" panose="02070309020205020404"/>
              </a:rPr>
              <a:t>before because of an incredible desire to think and create</a:t>
            </a:r>
            <a:endParaRPr lang="zh-CN" altLang="zh-CN" sz="800" kern="100" dirty="0">
              <a:solidFill>
                <a:prstClr val="black"/>
              </a:solidFill>
              <a:latin typeface="宋体" panose="02010600030101010101" pitchFamily="2" charset="-122"/>
              <a:cs typeface="Courier New" panose="020703090202050204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Ⅱ</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Factual reading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Read the text carefully and choose the best answer.</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69219"/>
            <a:ext cx="8570119"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1.What does the passage aim to do?</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A.To</a:t>
            </a:r>
            <a:r>
              <a:rPr lang="en-US" altLang="zh-CN" kern="100" dirty="0">
                <a:latin typeface="Times New Roman" panose="02020603050405020304"/>
                <a:cs typeface="Courier New" panose="02070309020205020404"/>
              </a:rPr>
              <a:t> introduce a new book.</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B.To</a:t>
            </a:r>
            <a:r>
              <a:rPr lang="en-US" altLang="zh-CN" kern="100" dirty="0">
                <a:latin typeface="Times New Roman" panose="02020603050405020304"/>
                <a:cs typeface="Courier New" panose="02070309020205020404"/>
              </a:rPr>
              <a:t> introduce a famous writer.</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C.To</a:t>
            </a:r>
            <a:r>
              <a:rPr lang="en-US" altLang="zh-CN" kern="100" dirty="0">
                <a:latin typeface="Times New Roman" panose="02020603050405020304"/>
                <a:cs typeface="Courier New" panose="02070309020205020404"/>
              </a:rPr>
              <a:t> inspire people to invent things.</a:t>
            </a:r>
            <a:endParaRPr lang="zh-CN" altLang="zh-CN" sz="800" kern="100" dirty="0">
              <a:latin typeface="宋体" panose="02010600030101010101" pitchFamily="2" charset="-122"/>
              <a:cs typeface="Courier New" panose="02070309020205020404"/>
            </a:endParaRPr>
          </a:p>
          <a:p>
            <a:pPr marL="161925" algn="just">
              <a:lnSpc>
                <a:spcPct val="150000"/>
              </a:lnSpc>
              <a:spcAft>
                <a:spcPts val="0"/>
              </a:spcAft>
              <a:defRPr/>
            </a:pPr>
            <a:r>
              <a:rPr lang="en-US" altLang="zh-CN" kern="100" dirty="0" err="1">
                <a:latin typeface="Times New Roman" panose="02020603050405020304"/>
                <a:cs typeface="Courier New" panose="02070309020205020404"/>
              </a:rPr>
              <a:t>D.To</a:t>
            </a:r>
            <a:r>
              <a:rPr lang="en-US" altLang="zh-CN" kern="100" dirty="0">
                <a:latin typeface="Times New Roman" panose="02020603050405020304"/>
                <a:cs typeface="Courier New" panose="02070309020205020404"/>
              </a:rPr>
              <a:t> discuss invention with a writer.</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2.What is people’s attitude towards the new age for </a:t>
            </a:r>
            <a:r>
              <a:rPr lang="en-US" altLang="zh-CN" kern="100">
                <a:latin typeface="Times New Roman" panose="02020603050405020304"/>
                <a:cs typeface="Courier New" panose="02070309020205020404"/>
              </a:rPr>
              <a:t>inventions?</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11969" y="894160"/>
            <a:ext cx="8153400"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A.Different</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B.Objective</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C.Negative</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D.Supportive</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295275" y="1843088"/>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3.Which of the following doesn’t belong to the inventions in Ancient </a:t>
            </a:r>
            <a:r>
              <a:rPr lang="en-US" altLang="zh-CN" kern="100">
                <a:latin typeface="Times New Roman" panose="02020603050405020304"/>
                <a:cs typeface="Courier New" panose="02070309020205020404"/>
              </a:rPr>
              <a:t>China?</a:t>
            </a:r>
            <a:endParaRPr lang="zh-CN" altLang="zh-CN" kern="100" dirty="0">
              <a:latin typeface="宋体" panose="02010600030101010101" pitchFamily="2" charset="-122"/>
              <a:cs typeface="Courier New" panose="02070309020205020404"/>
            </a:endParaRPr>
          </a:p>
        </p:txBody>
      </p:sp>
      <p:sp>
        <p:nvSpPr>
          <p:cNvPr id="7" name="矩形 1"/>
          <p:cNvSpPr>
            <a:spLocks noChangeArrowheads="1"/>
          </p:cNvSpPr>
          <p:nvPr/>
        </p:nvSpPr>
        <p:spPr bwMode="auto">
          <a:xfrm>
            <a:off x="492919" y="2270522"/>
            <a:ext cx="8153400"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A.Gunpowder</a:t>
            </a:r>
            <a:r>
              <a:rPr lang="en-US" altLang="zh-CN" kern="100" dirty="0">
                <a:latin typeface="Times New Roman" panose="02020603050405020304"/>
                <a:cs typeface="Courier New" panose="02070309020205020404"/>
              </a:rPr>
              <a:t>.  		</a:t>
            </a:r>
            <a:r>
              <a:rPr lang="en-US" altLang="zh-CN" kern="100" dirty="0" err="1">
                <a:latin typeface="Times New Roman" panose="02020603050405020304"/>
                <a:cs typeface="Courier New" panose="02070309020205020404"/>
              </a:rPr>
              <a:t>B.Printing</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C.The</a:t>
            </a:r>
            <a:r>
              <a:rPr lang="en-US" altLang="zh-CN" kern="100" dirty="0">
                <a:latin typeface="Times New Roman" panose="02020603050405020304"/>
                <a:cs typeface="Courier New" panose="02070309020205020404"/>
              </a:rPr>
              <a:t> radio.  			</a:t>
            </a:r>
            <a:r>
              <a:rPr lang="en-US" altLang="zh-CN" kern="100" dirty="0" err="1">
                <a:latin typeface="Times New Roman" panose="02020603050405020304"/>
                <a:cs typeface="Courier New" panose="02070309020205020404"/>
              </a:rPr>
              <a:t>D.The</a:t>
            </a:r>
            <a:r>
              <a:rPr lang="en-US" altLang="zh-CN" kern="100" dirty="0">
                <a:latin typeface="Times New Roman" panose="02020603050405020304"/>
                <a:cs typeface="Courier New" panose="02070309020205020404"/>
              </a:rPr>
              <a:t> compass.</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892969"/>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4.What really inspires people to invent </a:t>
            </a:r>
            <a:r>
              <a:rPr lang="en-US" altLang="zh-CN" kern="100">
                <a:latin typeface="Times New Roman" panose="02020603050405020304"/>
                <a:cs typeface="Courier New" panose="02070309020205020404"/>
              </a:rPr>
              <a:t>things?</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70298" y="1297781"/>
            <a:ext cx="8236744"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A.Computer</a:t>
            </a:r>
            <a:r>
              <a:rPr lang="en-US" altLang="zh-CN" kern="100" dirty="0">
                <a:latin typeface="Times New Roman" panose="02020603050405020304"/>
                <a:cs typeface="Courier New" panose="02070309020205020404"/>
              </a:rPr>
              <a:t> power.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B.Environmental</a:t>
            </a:r>
            <a:r>
              <a:rPr lang="en-US" altLang="zh-CN" kern="100" dirty="0">
                <a:latin typeface="Times New Roman" panose="02020603050405020304"/>
                <a:cs typeface="Courier New" panose="02070309020205020404"/>
              </a:rPr>
              <a:t> pollution.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C.Less</a:t>
            </a:r>
            <a:r>
              <a:rPr lang="en-US" altLang="zh-CN" kern="100" dirty="0">
                <a:latin typeface="Times New Roman" panose="02020603050405020304"/>
                <a:cs typeface="Courier New" panose="02070309020205020404"/>
              </a:rPr>
              <a:t> energy supplies.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D.The</a:t>
            </a:r>
            <a:r>
              <a:rPr lang="en-US" altLang="zh-CN" kern="100" dirty="0">
                <a:latin typeface="Times New Roman" panose="02020603050405020304"/>
                <a:cs typeface="Courier New" panose="02070309020205020404"/>
              </a:rPr>
              <a:t> desire to solve problems.</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719138"/>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5.What </a:t>
            </a:r>
            <a:r>
              <a:rPr lang="en-US" altLang="zh-CN" kern="100" dirty="0" err="1">
                <a:latin typeface="Times New Roman" panose="02020603050405020304"/>
                <a:cs typeface="Courier New" panose="02070309020205020404"/>
              </a:rPr>
              <a:t>does“Never</a:t>
            </a:r>
            <a:r>
              <a:rPr lang="en-US" altLang="zh-CN" kern="100" dirty="0">
                <a:latin typeface="Times New Roman" panose="02020603050405020304"/>
                <a:cs typeface="Courier New" panose="02070309020205020404"/>
              </a:rPr>
              <a:t> say never” mean according to the passage?</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548879" y="1135856"/>
            <a:ext cx="8235553"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err="1">
                <a:latin typeface="Times New Roman" panose="02020603050405020304"/>
                <a:cs typeface="Courier New" panose="02070309020205020404"/>
              </a:rPr>
              <a:t>A.There</a:t>
            </a:r>
            <a:r>
              <a:rPr lang="en-US" altLang="zh-CN" kern="100" dirty="0">
                <a:latin typeface="Times New Roman" panose="02020603050405020304"/>
                <a:cs typeface="Courier New" panose="02070309020205020404"/>
              </a:rPr>
              <a:t> is no royal road to learning.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B.Anything</a:t>
            </a:r>
            <a:r>
              <a:rPr lang="en-US" altLang="zh-CN" kern="100" dirty="0">
                <a:latin typeface="Times New Roman" panose="02020603050405020304"/>
                <a:cs typeface="Courier New" panose="02070309020205020404"/>
              </a:rPr>
              <a:t> is possible.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C.A man becomes learned by asking questions.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err="1">
                <a:latin typeface="Times New Roman" panose="02020603050405020304"/>
                <a:cs typeface="Courier New" panose="02070309020205020404"/>
              </a:rPr>
              <a:t>D.Experience</a:t>
            </a:r>
            <a:r>
              <a:rPr lang="en-US" altLang="zh-CN" kern="100" dirty="0">
                <a:latin typeface="Times New Roman" panose="02020603050405020304"/>
                <a:cs typeface="Courier New" panose="02070309020205020404"/>
              </a:rPr>
              <a:t> is the mother of wisdom.</a:t>
            </a:r>
            <a:endParaRPr lang="zh-CN" altLang="zh-CN" kern="100" dirty="0">
              <a:latin typeface="宋体" panose="02010600030101010101" pitchFamily="2" charset="-122"/>
              <a:cs typeface="Courier New" panose="02070309020205020404"/>
            </a:endParaRPr>
          </a:p>
        </p:txBody>
      </p:sp>
      <p:sp>
        <p:nvSpPr>
          <p:cNvPr id="3" name="矩形 2"/>
          <p:cNvSpPr>
            <a:spLocks noChangeArrowheads="1"/>
          </p:cNvSpPr>
          <p:nvPr/>
        </p:nvSpPr>
        <p:spPr bwMode="auto">
          <a:xfrm>
            <a:off x="522379" y="2896791"/>
            <a:ext cx="348557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p>
            <a:pPr algn="just">
              <a:lnSpc>
                <a:spcPct val="150000"/>
              </a:lnSpc>
            </a:pPr>
            <a:r>
              <a:rPr lang="zh-CN" altLang="en-US">
                <a:solidFill>
                  <a:srgbClr val="FF0000"/>
                </a:solidFill>
                <a:latin typeface="黑体" panose="02010609060101010101" pitchFamily="49" charset="-122"/>
                <a:ea typeface="黑体" panose="02010609060101010101" pitchFamily="49" charset="-122"/>
              </a:rPr>
              <a:t>答案</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1.D</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2.A</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3.C</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4.D</a:t>
            </a:r>
            <a:r>
              <a:rPr lang="zh-CN" altLang="zh-CN">
                <a:solidFill>
                  <a:srgbClr val="FF0000"/>
                </a:solidFill>
                <a:latin typeface="Times New Roman" panose="02020603050405020304" pitchFamily="18" charset="0"/>
                <a:ea typeface="黑体" panose="02010609060101010101" pitchFamily="49" charset="-122"/>
              </a:rPr>
              <a:t>　</a:t>
            </a:r>
            <a:r>
              <a:rPr lang="en-US" altLang="zh-CN">
                <a:solidFill>
                  <a:srgbClr val="FF0000"/>
                </a:solidFill>
                <a:latin typeface="Times New Roman" panose="02020603050405020304" pitchFamily="18" charset="0"/>
                <a:ea typeface="黑体" panose="02010609060101010101" pitchFamily="49" charset="-122"/>
              </a:rPr>
              <a:t> 5.B</a:t>
            </a:r>
            <a:endParaRPr lang="zh-CN" altLang="zh-CN">
              <a:latin typeface="宋体" panose="02010600030101010101" pitchFamily="2"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78607" y="465535"/>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Step </a:t>
            </a:r>
            <a:r>
              <a:rPr lang="en-US" altLang="zh-CN" b="1" kern="100" dirty="0">
                <a:latin typeface="宋体" panose="02010600030101010101" pitchFamily="2" charset="-122"/>
                <a:cs typeface="Times New Roman" panose="02020603050405020304"/>
              </a:rPr>
              <a:t>Ⅲ</a:t>
            </a:r>
            <a:r>
              <a:rPr lang="zh-CN" altLang="zh-CN" kern="100" dirty="0">
                <a:latin typeface="Times New Roman" panose="02020603050405020304"/>
                <a:cs typeface="Times New Roman" panose="02020603050405020304"/>
              </a:rPr>
              <a:t>　</a:t>
            </a:r>
            <a:r>
              <a:rPr lang="en-US" altLang="zh-CN" b="1" kern="100" dirty="0">
                <a:latin typeface="Times New Roman" panose="02020603050405020304"/>
                <a:cs typeface="Courier New" panose="02070309020205020404"/>
              </a:rPr>
              <a:t>Cloze test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b="1" kern="100" dirty="0">
                <a:latin typeface="Times New Roman" panose="02020603050405020304"/>
                <a:cs typeface="Courier New" panose="02070309020205020404"/>
              </a:rPr>
              <a:t>Fill in the blanks according to the text.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255985" y="1306116"/>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indent="540385" algn="just">
              <a:lnSpc>
                <a:spcPct val="150000"/>
              </a:lnSpc>
              <a:spcAft>
                <a:spcPts val="0"/>
              </a:spcAft>
              <a:defRPr/>
            </a:pPr>
            <a:r>
              <a:rPr lang="en-US" altLang="zh-CN" kern="100" dirty="0">
                <a:latin typeface="Times New Roman" panose="02020603050405020304"/>
              </a:rPr>
              <a:t>There have been 1.____________(gold) ages of invention throughout </a:t>
            </a:r>
            <a:r>
              <a:rPr lang="en-US" altLang="zh-CN" kern="100" dirty="0" err="1">
                <a:latin typeface="Times New Roman" panose="02020603050405020304"/>
              </a:rPr>
              <a:t>history.Think</a:t>
            </a:r>
            <a:r>
              <a:rPr lang="en-US" altLang="zh-CN" kern="100" dirty="0">
                <a:latin typeface="Times New Roman" panose="02020603050405020304"/>
              </a:rPr>
              <a:t> of the four great inventions 2.____________  Ancient China</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gunpowder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papermaking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3.____________(print) and the </a:t>
            </a:r>
            <a:r>
              <a:rPr lang="en-US" altLang="zh-CN" kern="100" dirty="0" err="1">
                <a:latin typeface="Times New Roman" panose="02020603050405020304"/>
              </a:rPr>
              <a:t>compass.These</a:t>
            </a:r>
            <a:r>
              <a:rPr lang="en-US" altLang="zh-CN" kern="100" dirty="0">
                <a:latin typeface="Times New Roman" panose="02020603050405020304"/>
              </a:rPr>
              <a:t> things changed the world </a:t>
            </a:r>
            <a:r>
              <a:rPr lang="en-US" altLang="zh-CN" kern="100" dirty="0" err="1">
                <a:latin typeface="Times New Roman" panose="02020603050405020304"/>
              </a:rPr>
              <a:t>forever.Then</a:t>
            </a:r>
            <a:r>
              <a:rPr lang="en-US" altLang="zh-CN" kern="100" dirty="0">
                <a:latin typeface="Times New Roman" panose="02020603050405020304"/>
              </a:rPr>
              <a:t> there were the great Western inventions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the steam engine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the telephone and the </a:t>
            </a:r>
            <a:r>
              <a:rPr lang="en-US" altLang="zh-CN" kern="100" dirty="0" err="1">
                <a:latin typeface="Times New Roman" panose="02020603050405020304"/>
              </a:rPr>
              <a:t>radio.And</a:t>
            </a:r>
            <a:r>
              <a:rPr lang="en-US" altLang="zh-CN" kern="100" dirty="0">
                <a:latin typeface="Times New Roman" panose="02020603050405020304"/>
              </a:rPr>
              <a:t> now most of the new great 4.______________(invent) are tech-</a:t>
            </a:r>
            <a:r>
              <a:rPr lang="en-US" altLang="zh-CN" kern="100" dirty="0" err="1">
                <a:latin typeface="Times New Roman" panose="02020603050405020304"/>
              </a:rPr>
              <a:t>based.For</a:t>
            </a:r>
            <a:r>
              <a:rPr lang="en-US" altLang="zh-CN" kern="100" dirty="0">
                <a:latin typeface="Times New Roman" panose="02020603050405020304"/>
              </a:rPr>
              <a:t> example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advances in virtual reality and 5.____________(wear) tech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as well as the flexible battery</a:t>
            </a:r>
            <a:r>
              <a:rPr lang="zh-CN" altLang="zh-CN" kern="100" dirty="0">
                <a:latin typeface="Times New Roman" panose="02020603050405020304"/>
                <a:cs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2927748" y="1321594"/>
            <a:ext cx="7596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golden</a:t>
            </a:r>
            <a:endParaRPr lang="zh-CN" altLang="en-US" dirty="0"/>
          </a:p>
        </p:txBody>
      </p:sp>
      <p:sp>
        <p:nvSpPr>
          <p:cNvPr id="6" name="矩形 5"/>
          <p:cNvSpPr/>
          <p:nvPr/>
        </p:nvSpPr>
        <p:spPr>
          <a:xfrm>
            <a:off x="3375422" y="1762126"/>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a:t>
            </a:r>
            <a:endParaRPr lang="zh-CN" altLang="en-US" dirty="0"/>
          </a:p>
        </p:txBody>
      </p:sp>
      <p:sp>
        <p:nvSpPr>
          <p:cNvPr id="7" name="矩形 6"/>
          <p:cNvSpPr/>
          <p:nvPr/>
        </p:nvSpPr>
        <p:spPr>
          <a:xfrm>
            <a:off x="683419" y="2155032"/>
            <a:ext cx="86946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printing</a:t>
            </a:r>
            <a:endParaRPr lang="zh-CN" altLang="en-US" dirty="0"/>
          </a:p>
        </p:txBody>
      </p:sp>
      <p:sp>
        <p:nvSpPr>
          <p:cNvPr id="8" name="矩形 7"/>
          <p:cNvSpPr/>
          <p:nvPr/>
        </p:nvSpPr>
        <p:spPr>
          <a:xfrm>
            <a:off x="3715941" y="3000376"/>
            <a:ext cx="110030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inventions</a:t>
            </a:r>
            <a:endParaRPr lang="zh-CN" altLang="en-US" dirty="0"/>
          </a:p>
        </p:txBody>
      </p:sp>
      <p:sp>
        <p:nvSpPr>
          <p:cNvPr id="9" name="矩形 8"/>
          <p:cNvSpPr/>
          <p:nvPr/>
        </p:nvSpPr>
        <p:spPr>
          <a:xfrm>
            <a:off x="3601641" y="3417094"/>
            <a:ext cx="97206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wearable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40531" y="1044179"/>
            <a:ext cx="8235554"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rPr>
              <a:t>mean we should soon be seeing 6.____________(far) </a:t>
            </a:r>
            <a:r>
              <a:rPr lang="en-US" altLang="zh-CN" kern="100" dirty="0" err="1">
                <a:latin typeface="Times New Roman" panose="02020603050405020304"/>
              </a:rPr>
              <a:t>developments.In</a:t>
            </a:r>
            <a:r>
              <a:rPr lang="en-US" altLang="zh-CN" kern="100" dirty="0">
                <a:latin typeface="Times New Roman" panose="02020603050405020304"/>
              </a:rPr>
              <a:t> addition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important advances have been made in medicine and 7.______________(environment) science thanks 8.____________ increasing computer </a:t>
            </a:r>
            <a:r>
              <a:rPr lang="en-US" altLang="zh-CN" kern="100" dirty="0" err="1">
                <a:latin typeface="Times New Roman" panose="02020603050405020304"/>
              </a:rPr>
              <a:t>power.New</a:t>
            </a:r>
            <a:r>
              <a:rPr lang="en-US" altLang="zh-CN" kern="100" dirty="0">
                <a:latin typeface="Times New Roman" panose="02020603050405020304"/>
              </a:rPr>
              <a:t> inventions 9.____________ 3D printers have been used to make replacement hearts and bone </a:t>
            </a:r>
            <a:r>
              <a:rPr lang="en-US" altLang="zh-CN" kern="100" dirty="0" err="1">
                <a:latin typeface="Times New Roman" panose="02020603050405020304"/>
              </a:rPr>
              <a:t>parts.In</a:t>
            </a:r>
            <a:r>
              <a:rPr lang="en-US" altLang="zh-CN" kern="100" dirty="0">
                <a:latin typeface="Times New Roman" panose="02020603050405020304"/>
              </a:rPr>
              <a:t> terms 10.____________ the environment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it is now possible to create an intelligent walking house.</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329113" y="1091804"/>
            <a:ext cx="7596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further</a:t>
            </a:r>
            <a:endParaRPr lang="zh-CN" altLang="en-US" dirty="0"/>
          </a:p>
        </p:txBody>
      </p:sp>
      <p:sp>
        <p:nvSpPr>
          <p:cNvPr id="7" name="矩形 6"/>
          <p:cNvSpPr/>
          <p:nvPr/>
        </p:nvSpPr>
        <p:spPr>
          <a:xfrm>
            <a:off x="5741194" y="1529954"/>
            <a:ext cx="147219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environmental</a:t>
            </a:r>
            <a:endParaRPr lang="zh-CN" altLang="en-US" dirty="0"/>
          </a:p>
        </p:txBody>
      </p:sp>
      <p:sp>
        <p:nvSpPr>
          <p:cNvPr id="8" name="矩形 7"/>
          <p:cNvSpPr/>
          <p:nvPr/>
        </p:nvSpPr>
        <p:spPr>
          <a:xfrm>
            <a:off x="2789635" y="1901429"/>
            <a:ext cx="3180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a:t>
            </a:r>
            <a:endParaRPr lang="zh-CN" altLang="en-US" dirty="0"/>
          </a:p>
        </p:txBody>
      </p:sp>
      <p:sp>
        <p:nvSpPr>
          <p:cNvPr id="9" name="矩形 8"/>
          <p:cNvSpPr/>
          <p:nvPr/>
        </p:nvSpPr>
        <p:spPr>
          <a:xfrm>
            <a:off x="1007269" y="2328863"/>
            <a:ext cx="48474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like</a:t>
            </a:r>
            <a:endParaRPr lang="zh-CN" altLang="en-US" dirty="0"/>
          </a:p>
        </p:txBody>
      </p:sp>
      <p:sp>
        <p:nvSpPr>
          <p:cNvPr id="10" name="矩形 9"/>
          <p:cNvSpPr/>
          <p:nvPr/>
        </p:nvSpPr>
        <p:spPr>
          <a:xfrm>
            <a:off x="2701528" y="2733676"/>
            <a:ext cx="33086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of</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90513" y="103227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pitchFamily="49" charset="-122"/>
                <a:cs typeface="Times New Roman" panose="02020603050405020304"/>
              </a:rPr>
              <a:t>Ⅰ</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词汇语境认知</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写出语境中加黑单词的意义</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469231"/>
            <a:ext cx="8570119"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en-US" altLang="zh-CN" b="1" kern="100" dirty="0">
                <a:latin typeface="Times New Roman" panose="02020603050405020304"/>
                <a:cs typeface="Courier New" panose="02070309020205020404"/>
              </a:rPr>
              <a:t>Gunpowder</a:t>
            </a:r>
            <a:r>
              <a:rPr lang="en-US" altLang="zh-CN" kern="100" dirty="0">
                <a:latin typeface="Times New Roman" panose="02020603050405020304"/>
                <a:cs typeface="Courier New" panose="02070309020205020404"/>
              </a:rPr>
              <a:t> was used in China as far back as the 11th century.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2.You can go anywhere and still the </a:t>
            </a:r>
            <a:r>
              <a:rPr lang="en-US" altLang="zh-CN" b="1" kern="100" dirty="0">
                <a:latin typeface="Times New Roman" panose="02020603050405020304"/>
                <a:cs typeface="Courier New" panose="02070309020205020404"/>
              </a:rPr>
              <a:t>compass</a:t>
            </a:r>
            <a:r>
              <a:rPr lang="en-US" altLang="zh-CN" kern="100" dirty="0">
                <a:latin typeface="Times New Roman" panose="02020603050405020304"/>
                <a:cs typeface="Courier New" panose="02070309020205020404"/>
              </a:rPr>
              <a:t> points north or south.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3.New technology has enabled development of an online “</a:t>
            </a:r>
            <a:r>
              <a:rPr lang="en-US" altLang="zh-CN" b="1" kern="100" dirty="0">
                <a:latin typeface="Times New Roman" panose="02020603050405020304"/>
                <a:cs typeface="Courier New" panose="02070309020205020404"/>
              </a:rPr>
              <a:t>virtual</a:t>
            </a:r>
            <a:r>
              <a:rPr lang="en-US" altLang="zh-CN" kern="100" dirty="0">
                <a:latin typeface="Times New Roman" panose="02020603050405020304"/>
                <a:cs typeface="Courier New" panose="02070309020205020404"/>
              </a:rPr>
              <a:t> library”.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4.Our plans need to be </a:t>
            </a:r>
            <a:r>
              <a:rPr lang="en-US" altLang="zh-CN" b="1" kern="100" dirty="0">
                <a:latin typeface="Times New Roman" panose="02020603050405020304"/>
                <a:cs typeface="Courier New" panose="02070309020205020404"/>
              </a:rPr>
              <a:t>flexible</a:t>
            </a:r>
            <a:r>
              <a:rPr lang="en-US" altLang="zh-CN" kern="100" dirty="0">
                <a:latin typeface="Times New Roman" panose="02020603050405020304"/>
                <a:cs typeface="Courier New" panose="02070309020205020404"/>
              </a:rPr>
              <a:t> enough to meet the needs of everyone.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5.We can’t use the torch because the </a:t>
            </a:r>
            <a:r>
              <a:rPr lang="en-US" altLang="zh-CN" b="1" kern="100" dirty="0">
                <a:latin typeface="Times New Roman" panose="02020603050405020304"/>
                <a:cs typeface="Courier New" panose="02070309020205020404"/>
              </a:rPr>
              <a:t>battery</a:t>
            </a:r>
            <a:r>
              <a:rPr lang="en-US" altLang="zh-CN" kern="100" dirty="0">
                <a:latin typeface="Times New Roman" panose="02020603050405020304"/>
                <a:cs typeface="Courier New" panose="02070309020205020404"/>
              </a:rPr>
              <a:t> has run down.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6.He tried to </a:t>
            </a:r>
            <a:r>
              <a:rPr lang="en-US" altLang="zh-CN" b="1" kern="100" dirty="0">
                <a:latin typeface="Times New Roman" panose="02020603050405020304"/>
                <a:cs typeface="Courier New" panose="02070309020205020404"/>
              </a:rPr>
              <a:t>inspire</a:t>
            </a:r>
            <a:r>
              <a:rPr lang="en-US" altLang="zh-CN" kern="100" dirty="0">
                <a:latin typeface="Times New Roman" panose="02020603050405020304"/>
                <a:cs typeface="Courier New" panose="02070309020205020404"/>
              </a:rPr>
              <a:t> them to greater efforts.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7.What’s the matter with your hearing? You can’t even </a:t>
            </a:r>
            <a:r>
              <a:rPr lang="en-US" altLang="zh-CN" b="1" kern="100" dirty="0" err="1">
                <a:latin typeface="Times New Roman" panose="02020603050405020304"/>
                <a:cs typeface="Courier New" panose="02070309020205020404"/>
              </a:rPr>
              <a:t>recognise</a:t>
            </a:r>
            <a:r>
              <a:rPr lang="en-US" altLang="zh-CN" kern="100" dirty="0">
                <a:latin typeface="Times New Roman" panose="02020603050405020304"/>
                <a:cs typeface="Courier New" panose="02070309020205020404"/>
              </a:rPr>
              <a:t> my voice. 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8.What happens when food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water and medical </a:t>
            </a:r>
            <a:r>
              <a:rPr lang="en-US" altLang="zh-CN" b="1" kern="100" dirty="0">
                <a:latin typeface="Times New Roman" panose="02020603050405020304"/>
                <a:cs typeface="Courier New" panose="02070309020205020404"/>
              </a:rPr>
              <a:t>supplies</a:t>
            </a:r>
            <a:r>
              <a:rPr lang="en-US" altLang="zh-CN" kern="100" dirty="0">
                <a:latin typeface="Times New Roman" panose="02020603050405020304"/>
                <a:cs typeface="Courier New" panose="02070309020205020404"/>
              </a:rPr>
              <a:t> run out? ____________</a:t>
            </a:r>
            <a:endParaRPr lang="zh-CN" altLang="zh-CN" kern="100" dirty="0">
              <a:latin typeface="宋体" panose="02010600030101010101" pitchFamily="2" charset="-122"/>
              <a:cs typeface="Courier New" panose="02070309020205020404"/>
            </a:endParaRPr>
          </a:p>
        </p:txBody>
      </p:sp>
      <p:pic>
        <p:nvPicPr>
          <p:cNvPr id="37891" name="Picture 2" descr="课时基础过关"/>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78607" y="465535"/>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759178" y="1507332"/>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火药</a:t>
            </a:r>
            <a:endParaRPr lang="zh-CN" altLang="en-US" dirty="0"/>
          </a:p>
        </p:txBody>
      </p:sp>
      <p:sp>
        <p:nvSpPr>
          <p:cNvPr id="7" name="矩形 6"/>
          <p:cNvSpPr/>
          <p:nvPr/>
        </p:nvSpPr>
        <p:spPr>
          <a:xfrm>
            <a:off x="6861572" y="1913335"/>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指南针</a:t>
            </a:r>
            <a:endParaRPr lang="zh-CN" altLang="en-US" dirty="0"/>
          </a:p>
        </p:txBody>
      </p:sp>
      <p:sp>
        <p:nvSpPr>
          <p:cNvPr id="8" name="矩形 7"/>
          <p:cNvSpPr/>
          <p:nvPr/>
        </p:nvSpPr>
        <p:spPr>
          <a:xfrm>
            <a:off x="7548563" y="2351485"/>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虚拟的</a:t>
            </a:r>
            <a:endParaRPr lang="zh-CN" altLang="en-US" dirty="0"/>
          </a:p>
        </p:txBody>
      </p:sp>
      <p:sp>
        <p:nvSpPr>
          <p:cNvPr id="9" name="矩形 8"/>
          <p:cNvSpPr/>
          <p:nvPr/>
        </p:nvSpPr>
        <p:spPr>
          <a:xfrm>
            <a:off x="7083028" y="2757488"/>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灵活的</a:t>
            </a:r>
            <a:endParaRPr lang="zh-CN" altLang="en-US" dirty="0"/>
          </a:p>
        </p:txBody>
      </p:sp>
      <p:sp>
        <p:nvSpPr>
          <p:cNvPr id="10" name="矩形 9"/>
          <p:cNvSpPr/>
          <p:nvPr/>
        </p:nvSpPr>
        <p:spPr>
          <a:xfrm>
            <a:off x="6192441" y="3150394"/>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电池</a:t>
            </a:r>
            <a:endParaRPr lang="zh-CN" altLang="en-US" dirty="0"/>
          </a:p>
        </p:txBody>
      </p:sp>
      <p:sp>
        <p:nvSpPr>
          <p:cNvPr id="11" name="矩形 10"/>
          <p:cNvSpPr/>
          <p:nvPr/>
        </p:nvSpPr>
        <p:spPr>
          <a:xfrm>
            <a:off x="4848226" y="3557588"/>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激励</a:t>
            </a:r>
            <a:endParaRPr lang="zh-CN" altLang="en-US" dirty="0"/>
          </a:p>
        </p:txBody>
      </p:sp>
      <p:sp>
        <p:nvSpPr>
          <p:cNvPr id="12" name="矩形 11"/>
          <p:cNvSpPr/>
          <p:nvPr/>
        </p:nvSpPr>
        <p:spPr>
          <a:xfrm>
            <a:off x="7698582" y="3971926"/>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认出</a:t>
            </a:r>
            <a:endParaRPr lang="zh-CN" altLang="en-US" dirty="0"/>
          </a:p>
        </p:txBody>
      </p:sp>
      <p:sp>
        <p:nvSpPr>
          <p:cNvPr id="13" name="矩形 12"/>
          <p:cNvSpPr/>
          <p:nvPr/>
        </p:nvSpPr>
        <p:spPr>
          <a:xfrm>
            <a:off x="6678216" y="4377929"/>
            <a:ext cx="830997"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供应物</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pitchFamily="49" charset="-122"/>
                <a:cs typeface="Times New Roman" panose="02020603050405020304"/>
              </a:rPr>
              <a:t>Ⅱ</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单词语境记忆</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根据英语提示写出单词的适当形式</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7"/>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1.I got to the door and  ____________ (press) the wooden button which opened the door.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2.The police ____________ (shoot) at the criminal but he escaped.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3.It’s fashionable but ____________ (wear)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it’s easy to look after.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4.The course is suitable for beginners and ____________ (advance) students.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5.Fax machines were a wonderful  ____________ (invent) at the time.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6.This cinema is so ____________ (impress) that we can’t help crying.</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789635" y="870348"/>
            <a:ext cx="83099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pressed</a:t>
            </a:r>
            <a:endParaRPr lang="zh-CN" altLang="en-US" dirty="0"/>
          </a:p>
        </p:txBody>
      </p:sp>
      <p:sp>
        <p:nvSpPr>
          <p:cNvPr id="7" name="矩形 6"/>
          <p:cNvSpPr/>
          <p:nvPr/>
        </p:nvSpPr>
        <p:spPr>
          <a:xfrm>
            <a:off x="1980010" y="1334692"/>
            <a:ext cx="52322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shot</a:t>
            </a:r>
            <a:endParaRPr lang="zh-CN" altLang="en-US" dirty="0"/>
          </a:p>
        </p:txBody>
      </p:sp>
      <p:sp>
        <p:nvSpPr>
          <p:cNvPr id="8" name="矩形 7"/>
          <p:cNvSpPr/>
          <p:nvPr/>
        </p:nvSpPr>
        <p:spPr>
          <a:xfrm>
            <a:off x="2465785" y="1750219"/>
            <a:ext cx="97206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wearable</a:t>
            </a:r>
            <a:endParaRPr lang="zh-CN" altLang="en-US" dirty="0"/>
          </a:p>
        </p:txBody>
      </p:sp>
      <p:sp>
        <p:nvSpPr>
          <p:cNvPr id="9" name="矩形 8"/>
          <p:cNvSpPr/>
          <p:nvPr/>
        </p:nvSpPr>
        <p:spPr>
          <a:xfrm>
            <a:off x="4396979" y="2168129"/>
            <a:ext cx="10105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advanced</a:t>
            </a:r>
            <a:endParaRPr lang="zh-CN" altLang="en-US" dirty="0"/>
          </a:p>
        </p:txBody>
      </p:sp>
      <p:sp>
        <p:nvSpPr>
          <p:cNvPr id="10" name="矩形 9"/>
          <p:cNvSpPr/>
          <p:nvPr/>
        </p:nvSpPr>
        <p:spPr>
          <a:xfrm>
            <a:off x="3806429" y="2561035"/>
            <a:ext cx="10105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invention</a:t>
            </a:r>
            <a:endParaRPr lang="zh-CN" altLang="en-US" dirty="0"/>
          </a:p>
        </p:txBody>
      </p:sp>
      <p:sp>
        <p:nvSpPr>
          <p:cNvPr id="11" name="矩形 10"/>
          <p:cNvSpPr/>
          <p:nvPr/>
        </p:nvSpPr>
        <p:spPr>
          <a:xfrm>
            <a:off x="2303860" y="2955132"/>
            <a:ext cx="113877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impressive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35757" y="517923"/>
            <a:ext cx="8498681"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en-US" altLang="zh-CN" b="1" i="1" kern="100" dirty="0">
                <a:latin typeface="Times New Roman" panose="02020603050405020304"/>
                <a:cs typeface="Courier New" panose="02070309020205020404"/>
              </a:rPr>
              <a:t>Take Me Home</a:t>
            </a:r>
            <a:r>
              <a:rPr lang="zh-CN" altLang="zh-CN" b="1" i="1" kern="100" dirty="0">
                <a:latin typeface="Times New Roman" panose="02020603050405020304"/>
                <a:cs typeface="Times New Roman" panose="02020603050405020304"/>
              </a:rPr>
              <a:t>，</a:t>
            </a:r>
            <a:r>
              <a:rPr lang="en-US" altLang="zh-CN" b="1" i="1" kern="100" dirty="0">
                <a:latin typeface="Times New Roman" panose="02020603050405020304"/>
                <a:cs typeface="Courier New" panose="02070309020205020404"/>
              </a:rPr>
              <a:t>Country Road</a:t>
            </a:r>
            <a:endParaRPr lang="zh-CN" altLang="zh-CN" sz="800" i="1" dirty="0">
              <a:latin typeface="宋体" panose="02010600030101010101" pitchFamily="2" charset="-122"/>
              <a:cs typeface="Courier New" panose="02070309020205020404" pitchFamily="49" charset="0"/>
            </a:endParaRPr>
          </a:p>
        </p:txBody>
      </p:sp>
      <p:sp>
        <p:nvSpPr>
          <p:cNvPr id="5" name="矩形 1"/>
          <p:cNvSpPr>
            <a:spLocks noChangeArrowheads="1"/>
          </p:cNvSpPr>
          <p:nvPr/>
        </p:nvSpPr>
        <p:spPr bwMode="auto">
          <a:xfrm>
            <a:off x="1516857" y="914400"/>
            <a:ext cx="61043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en-US" altLang="zh-CN" kern="100" dirty="0">
                <a:latin typeface="Times New Roman" panose="02020603050405020304"/>
                <a:cs typeface="Courier New" panose="02070309020205020404"/>
              </a:rPr>
              <a:t>Almost heaven</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West Virginia</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Blue Ridge Mountains</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Shenandoah River</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Life is old there</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Older than the trees</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Younger than the mountains</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Growing like a breeze</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58416"/>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黑体" panose="02010609060101010101" pitchFamily="49" charset="-122"/>
                <a:cs typeface="Times New Roman" panose="02020603050405020304"/>
              </a:rPr>
              <a:t>Ⅲ</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短语语境填空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根据汉语提示写出适当的短语</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10754" y="1063229"/>
            <a:ext cx="8485584"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1.If you say the word “communication”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most people  ________________ (</a:t>
            </a:r>
            <a:r>
              <a:rPr lang="zh-CN" altLang="zh-CN" kern="100" dirty="0">
                <a:latin typeface="Times New Roman" panose="02020603050405020304"/>
                <a:cs typeface="Times New Roman" panose="02020603050405020304"/>
              </a:rPr>
              <a:t>想起</a:t>
            </a:r>
            <a:r>
              <a:rPr lang="en-US" altLang="zh-CN" kern="100" dirty="0">
                <a:latin typeface="Times New Roman" panose="02020603050405020304"/>
                <a:cs typeface="Courier New" panose="02070309020205020404"/>
              </a:rPr>
              <a:t>) words and sentences.</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2.The play succeeded ________________ (</a:t>
            </a:r>
            <a:r>
              <a:rPr lang="zh-CN" altLang="zh-CN" kern="100" dirty="0">
                <a:latin typeface="Times New Roman" panose="02020603050405020304"/>
                <a:cs typeface="Times New Roman" panose="02020603050405020304"/>
              </a:rPr>
              <a:t>幸亏</a:t>
            </a:r>
            <a:r>
              <a:rPr lang="en-US" altLang="zh-CN" kern="100" dirty="0">
                <a:latin typeface="Times New Roman" panose="02020603050405020304"/>
                <a:cs typeface="Courier New" panose="02070309020205020404"/>
              </a:rPr>
              <a:t>) the fine acting by all the cast.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3.________________ (</a:t>
            </a:r>
            <a:r>
              <a:rPr lang="zh-CN" altLang="zh-CN" kern="100" dirty="0">
                <a:latin typeface="Times New Roman" panose="02020603050405020304"/>
                <a:cs typeface="Times New Roman" panose="02020603050405020304"/>
              </a:rPr>
              <a:t>就</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方面</a:t>
            </a:r>
            <a:r>
              <a:rPr lang="en-US" altLang="zh-CN" kern="100" dirty="0">
                <a:latin typeface="Times New Roman" panose="02020603050405020304"/>
                <a:cs typeface="Courier New" panose="02070309020205020404"/>
              </a:rPr>
              <a:t>) means of transport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it is very convenient for you to travel across the city.</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4.A witch is someone who ________________ (</a:t>
            </a:r>
            <a:r>
              <a:rPr lang="zh-CN" altLang="zh-CN" kern="100" dirty="0">
                <a:latin typeface="Times New Roman" panose="02020603050405020304"/>
                <a:cs typeface="Times New Roman" panose="02020603050405020304"/>
              </a:rPr>
              <a:t>有</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能力</a:t>
            </a:r>
            <a:r>
              <a:rPr lang="en-US" altLang="zh-CN" kern="100" dirty="0">
                <a:latin typeface="Times New Roman" panose="02020603050405020304"/>
                <a:cs typeface="Courier New" panose="02070309020205020404"/>
              </a:rPr>
              <a:t>) magic.</a:t>
            </a:r>
            <a:endParaRPr lang="zh-CN" altLang="zh-CN" sz="800" kern="100" dirty="0">
              <a:latin typeface="宋体" panose="02010600030101010101" pitchFamily="2" charset="-122"/>
              <a:cs typeface="Courier New" panose="02070309020205020404"/>
            </a:endParaRPr>
          </a:p>
        </p:txBody>
      </p:sp>
      <p:sp>
        <p:nvSpPr>
          <p:cNvPr id="6" name="矩形 5"/>
          <p:cNvSpPr/>
          <p:nvPr/>
        </p:nvSpPr>
        <p:spPr>
          <a:xfrm>
            <a:off x="6059091" y="1103710"/>
            <a:ext cx="8548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think of</a:t>
            </a:r>
            <a:endParaRPr lang="zh-CN" altLang="en-US" dirty="0"/>
          </a:p>
        </p:txBody>
      </p:sp>
      <p:sp>
        <p:nvSpPr>
          <p:cNvPr id="7" name="矩形 6"/>
          <p:cNvSpPr/>
          <p:nvPr/>
        </p:nvSpPr>
        <p:spPr>
          <a:xfrm>
            <a:off x="2846785" y="1913335"/>
            <a:ext cx="9691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thanks to</a:t>
            </a:r>
            <a:endParaRPr lang="zh-CN" altLang="en-US" dirty="0"/>
          </a:p>
        </p:txBody>
      </p:sp>
      <p:sp>
        <p:nvSpPr>
          <p:cNvPr id="8" name="矩形 7"/>
          <p:cNvSpPr/>
          <p:nvPr/>
        </p:nvSpPr>
        <p:spPr>
          <a:xfrm>
            <a:off x="833438" y="2328863"/>
            <a:ext cx="11406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terms of</a:t>
            </a:r>
            <a:endParaRPr lang="zh-CN" altLang="en-US" dirty="0"/>
          </a:p>
        </p:txBody>
      </p:sp>
      <p:sp>
        <p:nvSpPr>
          <p:cNvPr id="9" name="矩形 8"/>
          <p:cNvSpPr/>
          <p:nvPr/>
        </p:nvSpPr>
        <p:spPr>
          <a:xfrm>
            <a:off x="3061098" y="3138488"/>
            <a:ext cx="130548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capable of</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59569" y="1003698"/>
            <a:ext cx="8401050" cy="2007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5.It is often a good idea to _________________ (</a:t>
            </a:r>
            <a:r>
              <a:rPr lang="zh-CN" altLang="zh-CN" kern="100" dirty="0">
                <a:latin typeface="Times New Roman" panose="02020603050405020304"/>
                <a:cs typeface="Times New Roman" panose="02020603050405020304"/>
              </a:rPr>
              <a:t>由</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开始</a:t>
            </a:r>
            <a:r>
              <a:rPr lang="en-US" altLang="zh-CN" kern="100" dirty="0">
                <a:latin typeface="Times New Roman" panose="02020603050405020304"/>
                <a:cs typeface="Courier New" panose="02070309020205020404"/>
              </a:rPr>
              <a:t>) smaller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easily achievable goals.</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6.This suggestion will certainly ________________ (</a:t>
            </a:r>
            <a:r>
              <a:rPr lang="zh-CN" altLang="zh-CN" kern="100" dirty="0">
                <a:latin typeface="Times New Roman" panose="02020603050405020304"/>
                <a:cs typeface="Times New Roman" panose="02020603050405020304"/>
              </a:rPr>
              <a:t>导致</a:t>
            </a:r>
            <a:r>
              <a:rPr lang="en-US" altLang="zh-CN" kern="100" dirty="0">
                <a:latin typeface="Times New Roman" panose="02020603050405020304"/>
                <a:cs typeface="Courier New" panose="02070309020205020404"/>
              </a:rPr>
              <a:t>) an argument.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7.There’s no way we can afford to buy a house ________________ (</a:t>
            </a:r>
            <a:r>
              <a:rPr lang="zh-CN" altLang="zh-CN" kern="100" dirty="0">
                <a:latin typeface="Times New Roman" panose="02020603050405020304"/>
                <a:cs typeface="Times New Roman" panose="02020603050405020304"/>
              </a:rPr>
              <a:t>目前</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marL="189230" indent="-323850">
              <a:defRPr/>
            </a:pPr>
            <a:r>
              <a:rPr lang="en-US" altLang="zh-CN" kern="100" dirty="0">
                <a:latin typeface="Times New Roman" panose="02020603050405020304"/>
              </a:rPr>
              <a:t>8.A lot of our land ________________ (</a:t>
            </a:r>
            <a:r>
              <a:rPr lang="zh-CN" altLang="zh-CN" kern="100" dirty="0">
                <a:latin typeface="Times New Roman" panose="02020603050405020304"/>
                <a:cs typeface="Times New Roman" panose="02020603050405020304"/>
              </a:rPr>
              <a:t>被用来做</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rPr>
              <a:t>) grow crops for export.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3893344" y="1044179"/>
            <a:ext cx="100412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start with</a:t>
            </a:r>
            <a:endParaRPr lang="zh-CN" altLang="en-US" dirty="0"/>
          </a:p>
        </p:txBody>
      </p:sp>
      <p:sp>
        <p:nvSpPr>
          <p:cNvPr id="7" name="矩形 6"/>
          <p:cNvSpPr/>
          <p:nvPr/>
        </p:nvSpPr>
        <p:spPr>
          <a:xfrm>
            <a:off x="3750469" y="1865710"/>
            <a:ext cx="76046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lead to</a:t>
            </a:r>
            <a:endParaRPr lang="zh-CN" altLang="en-US" dirty="0"/>
          </a:p>
        </p:txBody>
      </p:sp>
      <p:sp>
        <p:nvSpPr>
          <p:cNvPr id="8" name="矩形 7"/>
          <p:cNvSpPr/>
          <p:nvPr/>
        </p:nvSpPr>
        <p:spPr>
          <a:xfrm>
            <a:off x="4979194" y="2282429"/>
            <a:ext cx="145937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at the moment</a:t>
            </a:r>
            <a:endParaRPr lang="zh-CN" altLang="en-US" dirty="0"/>
          </a:p>
        </p:txBody>
      </p:sp>
      <p:sp>
        <p:nvSpPr>
          <p:cNvPr id="9" name="矩形 8"/>
          <p:cNvSpPr/>
          <p:nvPr/>
        </p:nvSpPr>
        <p:spPr>
          <a:xfrm>
            <a:off x="2465785" y="2607469"/>
            <a:ext cx="101053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used to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142756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pitchFamily="18" charset="0"/>
                <a:cs typeface="Times New Roman" panose="02020603050405020304" pitchFamily="18" charset="0"/>
              </a:rPr>
              <a:t>1</a:t>
            </a:r>
            <a:r>
              <a:rPr lang="en-US" altLang="zh-CN" kern="100" dirty="0">
                <a:latin typeface="Times New Roman" panose="02020603050405020304" pitchFamily="18" charset="0"/>
                <a:cs typeface="Times New Roman" panose="02020603050405020304" pitchFamily="18" charset="0"/>
              </a:rPr>
              <a:t>.</a:t>
            </a:r>
            <a:r>
              <a:rPr lang="en-US" altLang="zh-CN" b="1" kern="100" dirty="0">
                <a:latin typeface="Times New Roman" panose="02020603050405020304" pitchFamily="18" charset="0"/>
                <a:cs typeface="Times New Roman" panose="02020603050405020304" pitchFamily="18" charset="0"/>
              </a:rPr>
              <a:t>press </a:t>
            </a:r>
            <a:r>
              <a:rPr lang="en-US" altLang="zh-CN" b="1" i="1" kern="100" dirty="0">
                <a:latin typeface="Times New Roman" panose="02020603050405020304" pitchFamily="18" charset="0"/>
                <a:cs typeface="Times New Roman" panose="02020603050405020304" pitchFamily="18" charset="0"/>
              </a:rPr>
              <a:t>v</a:t>
            </a:r>
            <a:r>
              <a:rPr lang="en-US" altLang="zh-CN" b="1"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按，压，推，挤；催促</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en-US" altLang="zh-CN" b="1" i="1" kern="100" dirty="0">
                <a:latin typeface="Times New Roman" panose="02020603050405020304" pitchFamily="18" charset="0"/>
                <a:ea typeface="Times New Roman" panose="02020603050405020304"/>
                <a:cs typeface="Times New Roman" panose="02020603050405020304" pitchFamily="18" charset="0"/>
              </a:rPr>
              <a:t>n</a:t>
            </a:r>
            <a:r>
              <a:rPr lang="en-US" altLang="zh-CN" kern="100" dirty="0">
                <a:latin typeface="Times New Roman" panose="02020603050405020304" pitchFamily="18" charset="0"/>
                <a:ea typeface="Times New Roman" panose="02020603050405020304"/>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按，压，推，挤；出版社</a:t>
            </a:r>
            <a:endParaRPr lang="zh-CN" altLang="zh-CN" sz="800" kern="100" dirty="0">
              <a:latin typeface="Times New Roman" panose="02020603050405020304" pitchFamily="18" charset="0"/>
              <a:cs typeface="Times New Roman" panose="02020603050405020304" pitchFamily="18" charset="0"/>
            </a:endParaRPr>
          </a:p>
        </p:txBody>
      </p:sp>
      <p:sp>
        <p:nvSpPr>
          <p:cNvPr id="5" name="矩形 1"/>
          <p:cNvSpPr>
            <a:spLocks noChangeArrowheads="1"/>
          </p:cNvSpPr>
          <p:nvPr/>
        </p:nvSpPr>
        <p:spPr bwMode="auto">
          <a:xfrm>
            <a:off x="303610" y="1832372"/>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·Presently I am going to </a:t>
            </a:r>
            <a:r>
              <a:rPr lang="en-US" altLang="zh-CN" b="1" kern="100" dirty="0">
                <a:latin typeface="Times New Roman" panose="02020603050405020304"/>
                <a:cs typeface="Courier New" panose="02070309020205020404"/>
              </a:rPr>
              <a:t>press</a:t>
            </a:r>
            <a:r>
              <a:rPr lang="en-US" altLang="zh-CN" kern="100" dirty="0">
                <a:latin typeface="Times New Roman" panose="02020603050405020304"/>
                <a:cs typeface="Courier New" panose="02070309020205020404"/>
              </a:rPr>
              <a:t> the lever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off the machine will go.(</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25</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现在我要按一下操纵杆，机器就开动了。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·They are </a:t>
            </a:r>
            <a:r>
              <a:rPr lang="en-US" altLang="zh-CN" b="1" kern="100" dirty="0">
                <a:latin typeface="Times New Roman" panose="02020603050405020304"/>
                <a:cs typeface="Courier New" panose="02070309020205020404"/>
              </a:rPr>
              <a:t>pressing</a:t>
            </a:r>
            <a:r>
              <a:rPr lang="en-US" altLang="zh-CN" kern="100" dirty="0">
                <a:latin typeface="Times New Roman" panose="02020603050405020304"/>
                <a:cs typeface="Courier New" panose="02070309020205020404"/>
              </a:rPr>
              <a:t> us to make a quick decision.</a:t>
            </a:r>
            <a:r>
              <a:rPr lang="zh-CN" altLang="zh-CN" kern="100" dirty="0">
                <a:latin typeface="Times New Roman" panose="02020603050405020304"/>
                <a:cs typeface="Times New Roman" panose="02020603050405020304"/>
              </a:rPr>
              <a:t>他们正催促我们尽快作出决定。</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considered turning back</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it was getting late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 I </a:t>
            </a:r>
            <a:r>
              <a:rPr lang="en-US" altLang="zh-CN" b="1" kern="100" dirty="0">
                <a:latin typeface="Times New Roman" panose="02020603050405020304"/>
                <a:cs typeface="Courier New" panose="02070309020205020404"/>
              </a:rPr>
              <a:t>pressed on</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我想往回走，但天色已晚，只好继续前行。</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·She kicked at the door with her foot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the </a:t>
            </a:r>
            <a:r>
              <a:rPr lang="en-US" altLang="zh-CN" b="1" kern="100" dirty="0">
                <a:latin typeface="Times New Roman" panose="02020603050405020304"/>
                <a:cs typeface="Courier New" panose="02070309020205020404"/>
              </a:rPr>
              <a:t>pressure</a:t>
            </a:r>
            <a:r>
              <a:rPr lang="en-US" altLang="zh-CN" kern="100" dirty="0">
                <a:latin typeface="Times New Roman" panose="02020603050405020304"/>
                <a:cs typeface="Courier New" panose="02070309020205020404"/>
              </a:rPr>
              <a:t> was enough to open it.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她用脚踢门，力气之大足以把门踹开。</a:t>
            </a:r>
            <a:endParaRPr lang="zh-CN" altLang="zh-CN" kern="100" dirty="0">
              <a:latin typeface="宋体" panose="02010600030101010101" pitchFamily="2" charset="-122"/>
              <a:cs typeface="Courier New" panose="02070309020205020404"/>
            </a:endParaRPr>
          </a:p>
        </p:txBody>
      </p:sp>
      <p:pic>
        <p:nvPicPr>
          <p:cNvPr id="41987" name="Picture 2" descr="核心要点突破"/>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09563" y="453629"/>
            <a:ext cx="857011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重点单词"/>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442097" y="1032272"/>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9817" y="882254"/>
            <a:ext cx="8317706"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If  ____________ (press)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will admit that he knew about the affair.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She  ____________ (press) her face against the window but saw nothing outside.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Even if I had the talent to play tennis I couldn’t stand the ______________ (press).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We’ll talk about your suggestion later—now let’s just 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我们稍后再谈你的建议，现在先继续吧。</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1319213" y="915592"/>
            <a:ext cx="83099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pressed</a:t>
            </a:r>
            <a:endParaRPr lang="zh-CN" altLang="en-US" dirty="0"/>
          </a:p>
        </p:txBody>
      </p:sp>
      <p:sp>
        <p:nvSpPr>
          <p:cNvPr id="7" name="矩形 6"/>
          <p:cNvSpPr/>
          <p:nvPr/>
        </p:nvSpPr>
        <p:spPr>
          <a:xfrm>
            <a:off x="1472803" y="1333501"/>
            <a:ext cx="83099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pressed</a:t>
            </a:r>
            <a:endParaRPr lang="zh-CN" altLang="en-US" dirty="0"/>
          </a:p>
        </p:txBody>
      </p:sp>
      <p:sp>
        <p:nvSpPr>
          <p:cNvPr id="8" name="矩形 7"/>
          <p:cNvSpPr/>
          <p:nvPr/>
        </p:nvSpPr>
        <p:spPr>
          <a:xfrm>
            <a:off x="6337697" y="1739504"/>
            <a:ext cx="9079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pressure</a:t>
            </a:r>
            <a:endParaRPr lang="zh-CN" altLang="en-US" dirty="0"/>
          </a:p>
        </p:txBody>
      </p:sp>
      <p:sp>
        <p:nvSpPr>
          <p:cNvPr id="9" name="矩形 8"/>
          <p:cNvSpPr/>
          <p:nvPr/>
        </p:nvSpPr>
        <p:spPr>
          <a:xfrm>
            <a:off x="6435329" y="2144317"/>
            <a:ext cx="8929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press on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1125142"/>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单词一族</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pressure </a:t>
            </a:r>
            <a:r>
              <a:rPr lang="en-US" altLang="zh-CN" i="1" kern="100" dirty="0">
                <a:latin typeface="Times New Roman" panose="02020603050405020304"/>
                <a:ea typeface="楷体_GB2312"/>
                <a:cs typeface="Courier New" panose="02070309020205020404"/>
              </a:rPr>
              <a:t>n</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　按，压；压力</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用法总结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press </a:t>
            </a:r>
            <a:r>
              <a:rPr lang="en-US" altLang="zh-CN" kern="100" dirty="0" err="1">
                <a:latin typeface="Times New Roman" panose="02020603050405020304"/>
                <a:ea typeface="楷体_GB2312"/>
                <a:cs typeface="Courier New" panose="02070309020205020404"/>
              </a:rPr>
              <a:t>sb</a:t>
            </a:r>
            <a:r>
              <a:rPr lang="en-US" altLang="zh-CN" kern="100" dirty="0">
                <a:latin typeface="Times New Roman" panose="02020603050405020304"/>
                <a:ea typeface="楷体_GB2312"/>
                <a:cs typeface="Courier New" panose="02070309020205020404"/>
              </a:rPr>
              <a:t> to do </a:t>
            </a:r>
            <a:r>
              <a:rPr lang="en-US" altLang="zh-CN" kern="100" dirty="0" err="1">
                <a:latin typeface="Times New Roman" panose="02020603050405020304"/>
                <a:ea typeface="楷体_GB2312"/>
                <a:cs typeface="Courier New" panose="02070309020205020404"/>
              </a:rPr>
              <a:t>sth</a:t>
            </a:r>
            <a:r>
              <a:rPr lang="en-US" altLang="zh-CN" kern="100" dirty="0">
                <a:latin typeface="Times New Roman" panose="02020603050405020304"/>
                <a:ea typeface="楷体_GB2312"/>
                <a:cs typeface="Courier New" panose="02070309020205020404"/>
              </a:rPr>
              <a:t>  </a:t>
            </a:r>
            <a:r>
              <a:rPr lang="zh-CN" altLang="zh-CN" kern="100" dirty="0">
                <a:latin typeface="Times New Roman" panose="02020603050405020304"/>
                <a:ea typeface="楷体_GB2312"/>
                <a:cs typeface="Times New Roman" panose="02020603050405020304"/>
              </a:rPr>
              <a:t>催促某人做某事</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press on  </a:t>
            </a:r>
            <a:r>
              <a:rPr lang="zh-CN" altLang="zh-CN" kern="100" dirty="0">
                <a:latin typeface="Times New Roman" panose="02020603050405020304"/>
                <a:ea typeface="楷体_GB2312"/>
                <a:cs typeface="Times New Roman" panose="02020603050405020304"/>
              </a:rPr>
              <a:t>继续前进</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2</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shoot </a:t>
            </a:r>
            <a:r>
              <a:rPr lang="en-US" altLang="zh-CN" b="1" i="1" kern="100" dirty="0">
                <a:latin typeface="Times New Roman" panose="02020603050405020304"/>
                <a:cs typeface="Courier New" panose="02070309020205020404"/>
              </a:rPr>
              <a:t>v</a:t>
            </a:r>
            <a:r>
              <a:rPr lang="en-US" altLang="zh-CN" b="1" kern="100" dirty="0">
                <a:latin typeface="Times New Roman" panose="02020603050405020304"/>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射出</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光，亮等</a:t>
            </a:r>
            <a:r>
              <a:rPr lang="en-US" altLang="zh-CN" kern="100" dirty="0">
                <a:latin typeface="Times New Roman" panose="02020603050405020304"/>
                <a:ea typeface="黑体" panose="02010609060101010101" pitchFamily="49" charset="-122"/>
                <a:cs typeface="Courier New" panose="02070309020205020404"/>
              </a:rPr>
              <a:t>)</a:t>
            </a:r>
            <a:r>
              <a:rPr lang="zh-CN" altLang="zh-CN" kern="100" dirty="0">
                <a:latin typeface="Times New Roman" panose="02020603050405020304"/>
                <a:ea typeface="黑体" panose="02010609060101010101" pitchFamily="49" charset="-122"/>
                <a:cs typeface="Times New Roman" panose="02020603050405020304"/>
              </a:rPr>
              <a:t>，放射；射击；射中；拍摄；射门，投篮</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8"/>
            <a:ext cx="8570119"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 faint blue light </a:t>
            </a:r>
            <a:r>
              <a:rPr lang="en-US" altLang="zh-CN" b="1" kern="100" dirty="0">
                <a:latin typeface="Times New Roman" panose="02020603050405020304"/>
                <a:cs typeface="Courier New" panose="02070309020205020404"/>
              </a:rPr>
              <a:t>shot</a:t>
            </a:r>
            <a:r>
              <a:rPr lang="en-US" altLang="zh-CN" kern="100" dirty="0">
                <a:latin typeface="Times New Roman" panose="02020603050405020304"/>
                <a:cs typeface="Courier New" panose="02070309020205020404"/>
              </a:rPr>
              <a:t> across it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darkening to purple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presently she could see the image of her son...(</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25</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一道微弱的蓝光射过它，暗到紫色，不久她就看到了她儿子的影子</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·He ordered Tell to </a:t>
            </a:r>
            <a:r>
              <a:rPr lang="en-US" altLang="zh-CN" b="1" kern="100" dirty="0">
                <a:latin typeface="Times New Roman" panose="02020603050405020304"/>
                <a:cs typeface="Courier New" panose="02070309020205020404"/>
              </a:rPr>
              <a:t>shoot at</a:t>
            </a:r>
            <a:r>
              <a:rPr lang="en-US" altLang="zh-CN" kern="100" dirty="0">
                <a:latin typeface="Times New Roman" panose="02020603050405020304"/>
                <a:cs typeface="Courier New" panose="02070309020205020404"/>
              </a:rPr>
              <a:t> the apple with one of his arrows.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他命令泰尔用他自己的一支箭射这个苹果。</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写出下列句中</a:t>
            </a:r>
            <a:r>
              <a:rPr lang="en-US" altLang="zh-CN" kern="100" dirty="0">
                <a:latin typeface="Times New Roman" panose="02020603050405020304"/>
                <a:cs typeface="Courier New" panose="02070309020205020404"/>
              </a:rPr>
              <a:t>shoot</a:t>
            </a:r>
            <a:r>
              <a:rPr lang="zh-CN" altLang="zh-CN" kern="100" dirty="0">
                <a:latin typeface="Times New Roman" panose="02020603050405020304"/>
                <a:cs typeface="Times New Roman" panose="02020603050405020304"/>
              </a:rPr>
              <a:t>的含义</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3863" y="870347"/>
            <a:ext cx="8401050" cy="214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Suddenly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 beam of yellow light </a:t>
            </a:r>
            <a:r>
              <a:rPr lang="en-US" altLang="zh-CN" b="1" kern="100" dirty="0">
                <a:latin typeface="Times New Roman" panose="02020603050405020304"/>
                <a:cs typeface="Courier New" panose="02070309020205020404"/>
              </a:rPr>
              <a:t>shot</a:t>
            </a:r>
            <a:r>
              <a:rPr lang="en-US" altLang="zh-CN" kern="100" dirty="0">
                <a:latin typeface="Times New Roman" panose="02020603050405020304"/>
                <a:cs typeface="Courier New" panose="02070309020205020404"/>
              </a:rPr>
              <a:t> across the room.____________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police had orders to </a:t>
            </a:r>
            <a:r>
              <a:rPr lang="en-US" altLang="zh-CN" b="1" kern="100" dirty="0">
                <a:latin typeface="Times New Roman" panose="02020603050405020304"/>
                <a:cs typeface="Courier New" panose="02070309020205020404"/>
              </a:rPr>
              <a:t>shoot</a:t>
            </a:r>
            <a:r>
              <a:rPr lang="en-US" altLang="zh-CN" kern="100" dirty="0">
                <a:latin typeface="Times New Roman" panose="02020603050405020304"/>
                <a:cs typeface="Courier New" panose="02070309020205020404"/>
              </a:rPr>
              <a:t> anyone who attacked them.____________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Spielberg’s career really took off when he began to </a:t>
            </a:r>
            <a:r>
              <a:rPr lang="en-US" altLang="zh-CN" b="1" kern="100" dirty="0">
                <a:latin typeface="Times New Roman" panose="02020603050405020304"/>
                <a:cs typeface="Courier New" panose="02070309020205020404"/>
              </a:rPr>
              <a:t>shoot</a:t>
            </a:r>
            <a:r>
              <a:rPr lang="en-US" altLang="zh-CN" kern="100" dirty="0">
                <a:latin typeface="Times New Roman" panose="02020603050405020304"/>
                <a:cs typeface="Courier New" panose="02070309020205020404"/>
              </a:rPr>
              <a:t> his short films.____________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He missed a great opportunity to </a:t>
            </a:r>
            <a:r>
              <a:rPr lang="en-US" altLang="zh-CN" b="1" kern="100" dirty="0">
                <a:latin typeface="Times New Roman" panose="02020603050405020304"/>
                <a:cs typeface="Courier New" panose="02070309020205020404"/>
              </a:rPr>
              <a:t>shoot</a:t>
            </a:r>
            <a:r>
              <a:rPr lang="en-US" altLang="zh-CN" kern="100" dirty="0">
                <a:latin typeface="Times New Roman" panose="02020603050405020304"/>
                <a:cs typeface="Courier New" panose="02070309020205020404"/>
              </a:rPr>
              <a:t> at goal.____________</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314325" y="257056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补</a:t>
            </a:r>
            <a:r>
              <a:rPr lang="zh-CN" altLang="zh-CN" kern="100">
                <a:latin typeface="Times New Roman" panose="02020603050405020304"/>
                <a:cs typeface="Times New Roman" panose="02020603050405020304"/>
              </a:rPr>
              <a:t>全句子</a:t>
            </a:r>
            <a:endParaRPr lang="zh-CN" altLang="zh-CN" kern="100" dirty="0">
              <a:latin typeface="宋体" panose="02010600030101010101" pitchFamily="2" charset="-122"/>
              <a:cs typeface="Courier New" panose="02070309020205020404"/>
            </a:endParaRPr>
          </a:p>
        </p:txBody>
      </p:sp>
      <p:sp>
        <p:nvSpPr>
          <p:cNvPr id="7" name="矩形 1"/>
          <p:cNvSpPr>
            <a:spLocks noChangeArrowheads="1"/>
          </p:cNvSpPr>
          <p:nvPr/>
        </p:nvSpPr>
        <p:spPr bwMode="auto">
          <a:xfrm>
            <a:off x="429817" y="2975372"/>
            <a:ext cx="8317706"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He tried to ________________________ the bird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missed.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他开枪打那只鸟，但是没打中。</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6273403" y="906067"/>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射出</a:t>
            </a:r>
            <a:endParaRPr lang="zh-CN" altLang="en-US" dirty="0"/>
          </a:p>
        </p:txBody>
      </p:sp>
      <p:sp>
        <p:nvSpPr>
          <p:cNvPr id="9" name="矩形 8"/>
          <p:cNvSpPr/>
          <p:nvPr/>
        </p:nvSpPr>
        <p:spPr>
          <a:xfrm>
            <a:off x="6494860" y="1334692"/>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射击</a:t>
            </a:r>
            <a:endParaRPr lang="zh-CN" altLang="en-US" dirty="0"/>
          </a:p>
        </p:txBody>
      </p:sp>
      <p:sp>
        <p:nvSpPr>
          <p:cNvPr id="10" name="矩形 9"/>
          <p:cNvSpPr/>
          <p:nvPr/>
        </p:nvSpPr>
        <p:spPr>
          <a:xfrm>
            <a:off x="7698582" y="1727598"/>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拍摄</a:t>
            </a:r>
            <a:endParaRPr lang="zh-CN" altLang="en-US" dirty="0"/>
          </a:p>
        </p:txBody>
      </p:sp>
      <p:sp>
        <p:nvSpPr>
          <p:cNvPr id="11" name="矩形 10"/>
          <p:cNvSpPr/>
          <p:nvPr/>
        </p:nvSpPr>
        <p:spPr>
          <a:xfrm>
            <a:off x="5381626" y="2144317"/>
            <a:ext cx="600164" cy="346249"/>
          </a:xfrm>
          <a:prstGeom prst="rect">
            <a:avLst/>
          </a:prstGeom>
        </p:spPr>
        <p:txBody>
          <a:bodyPr wrap="none" lIns="68580" tIns="34290" rIns="68580" bIns="34290">
            <a:spAutoFit/>
          </a:bodyPr>
          <a:lstStyle/>
          <a:p>
            <a:pPr>
              <a:defRPr/>
            </a:pPr>
            <a:r>
              <a:rPr lang="zh-CN" altLang="zh-CN" kern="100" dirty="0">
                <a:solidFill>
                  <a:srgbClr val="FF0000"/>
                </a:solidFill>
                <a:latin typeface="Times New Roman" panose="02020603050405020304"/>
                <a:cs typeface="Times New Roman" panose="02020603050405020304"/>
              </a:rPr>
              <a:t>射门</a:t>
            </a:r>
            <a:endParaRPr lang="zh-CN" altLang="en-US" dirty="0"/>
          </a:p>
        </p:txBody>
      </p:sp>
      <p:sp>
        <p:nvSpPr>
          <p:cNvPr id="12" name="矩形 11"/>
          <p:cNvSpPr/>
          <p:nvPr/>
        </p:nvSpPr>
        <p:spPr>
          <a:xfrm>
            <a:off x="2546748" y="2976563"/>
            <a:ext cx="8548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shoot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892969"/>
            <a:ext cx="8401050"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单词一族</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shooting </a:t>
            </a:r>
            <a:r>
              <a:rPr lang="en-US" altLang="zh-CN" i="1" kern="100" dirty="0">
                <a:latin typeface="Times New Roman" panose="02020603050405020304"/>
                <a:ea typeface="楷体_GB2312"/>
                <a:cs typeface="Courier New" panose="02070309020205020404"/>
              </a:rPr>
              <a:t>n</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 射击，枪杀；拍摄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用法总结</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shoot at  </a:t>
            </a:r>
            <a:r>
              <a:rPr lang="zh-CN" altLang="zh-CN" kern="100" dirty="0">
                <a:latin typeface="Times New Roman" panose="02020603050405020304"/>
                <a:ea typeface="楷体_GB2312"/>
                <a:cs typeface="Times New Roman" panose="02020603050405020304"/>
              </a:rPr>
              <a:t>朝</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射击</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pitchFamily="18" charset="0"/>
                <a:cs typeface="Times New Roman" panose="02020603050405020304" pitchFamily="18" charset="0"/>
              </a:rPr>
              <a:t>3</a:t>
            </a:r>
            <a:r>
              <a:rPr lang="en-US" altLang="zh-CN" kern="100" dirty="0">
                <a:latin typeface="Times New Roman" panose="02020603050405020304" pitchFamily="18" charset="0"/>
                <a:cs typeface="Times New Roman" panose="02020603050405020304" pitchFamily="18" charset="0"/>
              </a:rPr>
              <a:t>.</a:t>
            </a:r>
            <a:r>
              <a:rPr lang="en-US" altLang="zh-CN" b="1" kern="100" dirty="0">
                <a:latin typeface="Times New Roman" panose="02020603050405020304" pitchFamily="18" charset="0"/>
                <a:cs typeface="Times New Roman" panose="02020603050405020304" pitchFamily="18" charset="0"/>
              </a:rPr>
              <a:t>desire </a:t>
            </a:r>
            <a:r>
              <a:rPr lang="en-US" altLang="zh-CN" b="1" i="1" kern="100" dirty="0">
                <a:latin typeface="Times New Roman" panose="02020603050405020304" pitchFamily="18" charset="0"/>
                <a:cs typeface="Times New Roman" panose="02020603050405020304" pitchFamily="18" charset="0"/>
              </a:rPr>
              <a:t>n</a:t>
            </a:r>
            <a:r>
              <a:rPr lang="en-US" altLang="zh-CN" b="1"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渴望；欲望；愿望</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en-US" altLang="zh-CN" b="1" i="1" kern="100" dirty="0">
                <a:latin typeface="Times New Roman" panose="02020603050405020304" pitchFamily="18" charset="0"/>
                <a:ea typeface="Times New Roman" panose="02020603050405020304"/>
                <a:cs typeface="Times New Roman" panose="02020603050405020304" pitchFamily="18" charset="0"/>
              </a:rPr>
              <a:t>v</a:t>
            </a:r>
            <a:r>
              <a:rPr lang="en-US" altLang="zh-CN" kern="100" dirty="0">
                <a:latin typeface="Times New Roman" panose="02020603050405020304" pitchFamily="18" charset="0"/>
                <a:ea typeface="Times New Roman" panose="02020603050405020304"/>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渴望；希望</a:t>
            </a:r>
            <a:endParaRPr lang="zh-CN" altLang="zh-CN" kern="100" dirty="0">
              <a:latin typeface="Times New Roman" panose="02020603050405020304" pitchFamily="18" charset="0"/>
              <a:cs typeface="Times New Roman" panose="02020603050405020304" pitchFamily="18" charset="0"/>
            </a:endParaRPr>
          </a:p>
        </p:txBody>
      </p:sp>
      <p:sp>
        <p:nvSpPr>
          <p:cNvPr id="5" name="矩形 1"/>
          <p:cNvSpPr>
            <a:spLocks noChangeArrowheads="1"/>
          </p:cNvSpPr>
          <p:nvPr/>
        </p:nvSpPr>
        <p:spPr bwMode="auto">
          <a:xfrm>
            <a:off x="303610" y="870347"/>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·But what remains important is that we have an incredible </a:t>
            </a:r>
            <a:r>
              <a:rPr lang="en-US" altLang="zh-CN" b="1" kern="100" dirty="0">
                <a:latin typeface="Times New Roman" panose="02020603050405020304"/>
                <a:cs typeface="Courier New" panose="02070309020205020404"/>
              </a:rPr>
              <a:t>desire</a:t>
            </a:r>
            <a:r>
              <a:rPr lang="en-US" altLang="zh-CN" kern="100" dirty="0">
                <a:latin typeface="Times New Roman" panose="02020603050405020304"/>
                <a:cs typeface="Courier New" panose="02070309020205020404"/>
              </a:rPr>
              <a:t> to think and create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that’s the real spirit of invention.(</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27</a:t>
            </a:r>
            <a:r>
              <a:rPr lang="en-US" altLang="zh-CN" kern="100" dirty="0">
                <a:latin typeface="Times New Roman" panose="02020603050405020304"/>
                <a:cs typeface="Courier New" panose="02070309020205020404"/>
              </a:rPr>
              <a:t>)</a:t>
            </a:r>
          </a:p>
          <a:p>
            <a:pPr algn="just">
              <a:lnSpc>
                <a:spcPct val="150000"/>
              </a:lnSpc>
              <a:spcAft>
                <a:spcPts val="0"/>
              </a:spcAft>
              <a:defRPr/>
            </a:pPr>
            <a:r>
              <a:rPr lang="zh-CN" altLang="zh-CN" kern="100" dirty="0">
                <a:latin typeface="Times New Roman" panose="02020603050405020304"/>
                <a:cs typeface="Times New Roman" panose="02020603050405020304"/>
              </a:rPr>
              <a:t>但重要的是，我们有一种难以置信的思考和创造的欲望，这才是真正的发明精神。</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·Fewer people </a:t>
            </a:r>
            <a:r>
              <a:rPr lang="en-US" altLang="zh-CN" b="1" kern="100" dirty="0">
                <a:latin typeface="Times New Roman" panose="02020603050405020304"/>
                <a:cs typeface="Courier New" panose="02070309020205020404"/>
              </a:rPr>
              <a:t>desire to live</a:t>
            </a:r>
            <a:r>
              <a:rPr lang="en-US" altLang="zh-CN" kern="100" dirty="0">
                <a:latin typeface="Times New Roman" panose="02020603050405020304"/>
                <a:cs typeface="Courier New" panose="02070309020205020404"/>
              </a:rPr>
              <a:t> in the north of the country.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想住在这个国家北方的人就更少了。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a:t>
            </a:r>
            <a:r>
              <a:rPr lang="en-US" altLang="zh-CN" b="1" kern="100" dirty="0">
                <a:latin typeface="Times New Roman" panose="02020603050405020304"/>
                <a:cs typeface="Courier New" panose="02070309020205020404"/>
              </a:rPr>
              <a:t>desire that</a:t>
            </a:r>
            <a:r>
              <a:rPr lang="en-US" altLang="zh-CN" kern="100" dirty="0">
                <a:latin typeface="Times New Roman" panose="02020603050405020304"/>
                <a:cs typeface="Courier New" panose="02070309020205020404"/>
              </a:rPr>
              <a:t> he should call on me on Monday morning.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我要求他周一早晨给我打电话。</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615554"/>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35769" y="1083469"/>
            <a:ext cx="8235554"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 had a strong desire  ____________ (help) and care for people.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We all have a strong desire  ____________ happiness and health.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She was tired of the humdrum life in the countryside and desired  ____________ (go) out.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 employees demand that their salaries __________________(raise).</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2989660" y="1113235"/>
            <a:ext cx="7732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help</a:t>
            </a:r>
            <a:endParaRPr lang="zh-CN" altLang="en-US" dirty="0"/>
          </a:p>
        </p:txBody>
      </p:sp>
      <p:sp>
        <p:nvSpPr>
          <p:cNvPr id="7" name="矩形 6"/>
          <p:cNvSpPr/>
          <p:nvPr/>
        </p:nvSpPr>
        <p:spPr>
          <a:xfrm>
            <a:off x="3758803" y="1541860"/>
            <a:ext cx="407804"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for</a:t>
            </a:r>
            <a:endParaRPr lang="zh-CN" altLang="en-US" dirty="0"/>
          </a:p>
        </p:txBody>
      </p:sp>
      <p:sp>
        <p:nvSpPr>
          <p:cNvPr id="8" name="矩形 7"/>
          <p:cNvSpPr/>
          <p:nvPr/>
        </p:nvSpPr>
        <p:spPr>
          <a:xfrm>
            <a:off x="7205663" y="1924051"/>
            <a:ext cx="60657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to go</a:t>
            </a:r>
            <a:endParaRPr lang="zh-CN" altLang="en-US" dirty="0"/>
          </a:p>
        </p:txBody>
      </p:sp>
      <p:sp>
        <p:nvSpPr>
          <p:cNvPr id="9" name="矩形 8"/>
          <p:cNvSpPr/>
          <p:nvPr/>
        </p:nvSpPr>
        <p:spPr>
          <a:xfrm>
            <a:off x="4724401" y="2792017"/>
            <a:ext cx="179279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(should) be raised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1516857" y="627460"/>
            <a:ext cx="6104335"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en-US" altLang="zh-CN" kern="100" dirty="0">
                <a:latin typeface="Times New Roman" panose="02020603050405020304"/>
                <a:cs typeface="Courier New" panose="02070309020205020404"/>
              </a:rPr>
              <a:t>Country roads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take me home</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To the place I </a:t>
            </a: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____________</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West Virginia</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Mountain Momma</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Take me home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country roads</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All my </a:t>
            </a: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____________</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Gather round her</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Miner’s Lady</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3356373" y="1079898"/>
            <a:ext cx="7596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belong</a:t>
            </a:r>
            <a:endParaRPr lang="zh-CN" altLang="en-US" dirty="0"/>
          </a:p>
        </p:txBody>
      </p:sp>
      <p:sp>
        <p:nvSpPr>
          <p:cNvPr id="5" name="矩形 4"/>
          <p:cNvSpPr/>
          <p:nvPr/>
        </p:nvSpPr>
        <p:spPr>
          <a:xfrm>
            <a:off x="2702719" y="2734867"/>
            <a:ext cx="104900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memories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矩形 1"/>
          <p:cNvSpPr>
            <a:spLocks noChangeArrowheads="1"/>
          </p:cNvSpPr>
          <p:nvPr/>
        </p:nvSpPr>
        <p:spPr bwMode="auto">
          <a:xfrm>
            <a:off x="398860" y="465535"/>
            <a:ext cx="8401050"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用法总结</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 desire for...</a:t>
            </a:r>
            <a:r>
              <a:rPr lang="zh-CN" altLang="zh-CN">
                <a:latin typeface="Times New Roman" panose="02020603050405020304" pitchFamily="18" charset="0"/>
                <a:ea typeface="楷体_GB2312"/>
                <a:cs typeface="楷体_GB2312"/>
              </a:rPr>
              <a:t>　对</a:t>
            </a:r>
            <a:r>
              <a:rPr lang="en-US" altLang="zh-CN">
                <a:latin typeface="宋体" panose="02010600030101010101" pitchFamily="2" charset="-122"/>
                <a:ea typeface="楷体_GB2312"/>
                <a:cs typeface="楷体_GB2312"/>
              </a:rPr>
              <a:t>……</a:t>
            </a:r>
            <a:r>
              <a:rPr lang="zh-CN" altLang="zh-CN">
                <a:latin typeface="Times New Roman" panose="02020603050405020304" pitchFamily="18" charset="0"/>
                <a:ea typeface="楷体_GB2312"/>
                <a:cs typeface="楷体_GB2312"/>
              </a:rPr>
              <a:t>的欲望</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desire to do sth  </a:t>
            </a:r>
            <a:r>
              <a:rPr lang="zh-CN" altLang="zh-CN">
                <a:latin typeface="Times New Roman" panose="02020603050405020304" pitchFamily="18" charset="0"/>
                <a:ea typeface="楷体_GB2312"/>
                <a:cs typeface="楷体_GB2312"/>
              </a:rPr>
              <a:t>渴望做某事</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desire that...  </a:t>
            </a:r>
            <a:r>
              <a:rPr lang="zh-CN" altLang="zh-CN">
                <a:latin typeface="Times New Roman" panose="02020603050405020304" pitchFamily="18" charset="0"/>
                <a:ea typeface="楷体_GB2312"/>
                <a:cs typeface="楷体_GB2312"/>
              </a:rPr>
              <a:t>要求</a:t>
            </a:r>
            <a:r>
              <a:rPr lang="en-US" altLang="zh-CN">
                <a:latin typeface="宋体" panose="02010600030101010101" pitchFamily="2" charset="-122"/>
                <a:cs typeface="Times New Roman" panose="02020603050405020304" pitchFamily="18" charset="0"/>
              </a:rPr>
              <a:t>……</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rPr>
              <a:t>名师提醒</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接宾语从句时，从句用</a:t>
            </a:r>
            <a:r>
              <a:rPr lang="en-US" altLang="zh-CN">
                <a:latin typeface="Times New Roman" panose="02020603050405020304" pitchFamily="18" charset="0"/>
                <a:ea typeface="楷体_GB2312"/>
                <a:cs typeface="楷体_GB2312"/>
              </a:rPr>
              <a:t>(should</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 do</a:t>
            </a:r>
            <a:r>
              <a:rPr lang="zh-CN" altLang="zh-CN">
                <a:latin typeface="Times New Roman" panose="02020603050405020304" pitchFamily="18" charset="0"/>
                <a:ea typeface="楷体_GB2312"/>
                <a:cs typeface="楷体_GB2312"/>
              </a:rPr>
              <a:t>形式的动词有：</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一坚持</a:t>
            </a:r>
            <a:r>
              <a:rPr lang="en-US" altLang="zh-CN">
                <a:latin typeface="Times New Roman" panose="02020603050405020304" pitchFamily="18" charset="0"/>
                <a:ea typeface="楷体_GB2312"/>
                <a:cs typeface="楷体_GB2312"/>
              </a:rPr>
              <a:t>(insist)</a:t>
            </a:r>
            <a:r>
              <a:rPr lang="zh-CN" altLang="zh-CN">
                <a:latin typeface="Times New Roman" panose="02020603050405020304" pitchFamily="18" charset="0"/>
                <a:ea typeface="楷体_GB2312"/>
                <a:cs typeface="楷体_GB2312"/>
              </a:rPr>
              <a:t>；二命令</a:t>
            </a:r>
            <a:r>
              <a:rPr lang="en-US" altLang="zh-CN">
                <a:latin typeface="Times New Roman" panose="02020603050405020304" pitchFamily="18" charset="0"/>
                <a:ea typeface="楷体_GB2312"/>
                <a:cs typeface="楷体_GB2312"/>
              </a:rPr>
              <a:t>(order</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command)</a:t>
            </a:r>
            <a:r>
              <a:rPr lang="zh-CN" altLang="zh-CN">
                <a:latin typeface="Times New Roman" panose="02020603050405020304" pitchFamily="18" charset="0"/>
                <a:ea typeface="楷体_GB2312"/>
                <a:cs typeface="楷体_GB2312"/>
              </a:rPr>
              <a:t>；三建议</a:t>
            </a:r>
            <a:r>
              <a:rPr lang="en-US" altLang="zh-CN">
                <a:latin typeface="Times New Roman" panose="02020603050405020304" pitchFamily="18" charset="0"/>
                <a:ea typeface="楷体_GB2312"/>
                <a:cs typeface="楷体_GB2312"/>
              </a:rPr>
              <a:t>(suggest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propose</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advise)</a:t>
            </a:r>
            <a:r>
              <a:rPr lang="zh-CN" altLang="zh-CN">
                <a:latin typeface="Times New Roman" panose="02020603050405020304" pitchFamily="18" charset="0"/>
                <a:ea typeface="楷体_GB2312"/>
                <a:cs typeface="楷体_GB2312"/>
              </a:rPr>
              <a:t>；四要求</a:t>
            </a:r>
            <a:r>
              <a:rPr lang="en-US" altLang="zh-CN">
                <a:latin typeface="Times New Roman" panose="02020603050405020304" pitchFamily="18" charset="0"/>
                <a:ea typeface="楷体_GB2312"/>
                <a:cs typeface="楷体_GB2312"/>
              </a:rPr>
              <a:t>(demand</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require</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request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desire)</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I </a:t>
            </a:r>
            <a:r>
              <a:rPr lang="en-US" altLang="zh-CN" b="1">
                <a:latin typeface="Times New Roman" panose="02020603050405020304" pitchFamily="18" charset="0"/>
                <a:ea typeface="楷体_GB2312"/>
                <a:cs typeface="楷体_GB2312"/>
              </a:rPr>
              <a:t>insist that</a:t>
            </a:r>
            <a:r>
              <a:rPr lang="en-US" altLang="zh-CN">
                <a:latin typeface="Times New Roman" panose="02020603050405020304" pitchFamily="18" charset="0"/>
                <a:ea typeface="楷体_GB2312"/>
                <a:cs typeface="楷体_GB2312"/>
              </a:rPr>
              <a:t> he </a:t>
            </a:r>
            <a:r>
              <a:rPr lang="en-US" altLang="zh-CN" b="1">
                <a:latin typeface="Times New Roman" panose="02020603050405020304" pitchFamily="18" charset="0"/>
                <a:ea typeface="楷体_GB2312"/>
                <a:cs typeface="楷体_GB2312"/>
              </a:rPr>
              <a:t>should stay</a:t>
            </a:r>
            <a:r>
              <a:rPr lang="en-US" altLang="zh-CN">
                <a:latin typeface="Times New Roman" panose="02020603050405020304" pitchFamily="18" charset="0"/>
                <a:ea typeface="楷体_GB2312"/>
                <a:cs typeface="楷体_GB2312"/>
              </a:rPr>
              <a:t> where he is.</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我坚持他留在原来的地方。</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pitchFamily="18" charset="0"/>
                <a:cs typeface="Times New Roman" panose="02020603050405020304" pitchFamily="18" charset="0"/>
              </a:rPr>
              <a:t>4</a:t>
            </a:r>
            <a:r>
              <a:rPr lang="en-US" altLang="zh-CN" kern="100" dirty="0">
                <a:latin typeface="Times New Roman" panose="02020603050405020304" pitchFamily="18" charset="0"/>
                <a:cs typeface="Times New Roman" panose="02020603050405020304" pitchFamily="18" charset="0"/>
              </a:rPr>
              <a:t>.</a:t>
            </a:r>
            <a:r>
              <a:rPr lang="en-US" altLang="zh-CN" b="1" kern="100" dirty="0">
                <a:latin typeface="Times New Roman" panose="02020603050405020304" pitchFamily="18" charset="0"/>
                <a:cs typeface="Times New Roman" panose="02020603050405020304" pitchFamily="18" charset="0"/>
              </a:rPr>
              <a:t>advance </a:t>
            </a:r>
            <a:r>
              <a:rPr lang="en-US" altLang="zh-CN" b="1" i="1" kern="100" dirty="0">
                <a:latin typeface="Times New Roman" panose="02020603050405020304" pitchFamily="18" charset="0"/>
                <a:cs typeface="Times New Roman" panose="02020603050405020304" pitchFamily="18" charset="0"/>
              </a:rPr>
              <a:t>n</a:t>
            </a:r>
            <a:r>
              <a:rPr lang="en-US" altLang="zh-CN" b="1" kern="100" dirty="0">
                <a:latin typeface="Times New Roman" panose="02020603050405020304" pitchFamily="18" charset="0"/>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前进；进步；事先</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en-US" altLang="zh-CN" b="1" i="1" kern="100" dirty="0">
                <a:latin typeface="Times New Roman" panose="02020603050405020304" pitchFamily="18" charset="0"/>
                <a:ea typeface="Times New Roman" panose="02020603050405020304"/>
                <a:cs typeface="Times New Roman" panose="02020603050405020304" pitchFamily="18" charset="0"/>
              </a:rPr>
              <a:t>adj</a:t>
            </a:r>
            <a:r>
              <a:rPr lang="en-US" altLang="zh-CN" b="1" kern="100" dirty="0">
                <a:latin typeface="Times New Roman" panose="02020603050405020304" pitchFamily="18" charset="0"/>
                <a:ea typeface="Times New Roman" panose="02020603050405020304"/>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预先的，在前的</a:t>
            </a:r>
            <a:r>
              <a:rPr lang="zh-CN" altLang="zh-CN" kern="100" dirty="0">
                <a:latin typeface="Times New Roman" panose="02020603050405020304" pitchFamily="18" charset="0"/>
                <a:ea typeface="Times New Roman" panose="02020603050405020304"/>
                <a:cs typeface="Times New Roman" panose="02020603050405020304" pitchFamily="18" charset="0"/>
              </a:rPr>
              <a:t> </a:t>
            </a:r>
            <a:r>
              <a:rPr lang="en-US" altLang="zh-CN" b="1" i="1" kern="100" dirty="0">
                <a:latin typeface="Times New Roman" panose="02020603050405020304" pitchFamily="18" charset="0"/>
                <a:ea typeface="Times New Roman" panose="02020603050405020304"/>
                <a:cs typeface="Times New Roman" panose="02020603050405020304" pitchFamily="18" charset="0"/>
              </a:rPr>
              <a:t>v</a:t>
            </a:r>
            <a:r>
              <a:rPr lang="en-US" altLang="zh-CN" kern="100" dirty="0">
                <a:latin typeface="Times New Roman" panose="02020603050405020304" pitchFamily="18" charset="0"/>
                <a:ea typeface="Times New Roman" panose="02020603050405020304"/>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使</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进步；提前</a:t>
            </a:r>
            <a:endParaRPr lang="zh-CN" altLang="zh-CN" kern="100" dirty="0">
              <a:latin typeface="Times New Roman" panose="02020603050405020304" pitchFamily="18" charset="0"/>
              <a:cs typeface="Times New Roman" panose="02020603050405020304" pitchFamily="18" charset="0"/>
            </a:endParaRPr>
          </a:p>
        </p:txBody>
      </p:sp>
      <p:sp>
        <p:nvSpPr>
          <p:cNvPr id="5" name="矩形 1"/>
          <p:cNvSpPr>
            <a:spLocks noChangeArrowheads="1"/>
          </p:cNvSpPr>
          <p:nvPr/>
        </p:nvSpPr>
        <p:spPr bwMode="auto">
          <a:xfrm>
            <a:off x="303610" y="870347"/>
            <a:ext cx="8570119"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·For example</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advances</a:t>
            </a:r>
            <a:r>
              <a:rPr lang="en-US" altLang="zh-CN" kern="100" dirty="0">
                <a:latin typeface="Times New Roman" panose="02020603050405020304"/>
                <a:cs typeface="Courier New" panose="02070309020205020404"/>
              </a:rPr>
              <a:t> in virtual reality and wearable tech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as well as the flexible battery...(</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26</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例如，虚拟现实技术、可穿戴技术以及柔性电池的进步</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·Everything was fixed </a:t>
            </a:r>
            <a:r>
              <a:rPr lang="en-US" altLang="zh-CN" b="1" kern="100" dirty="0">
                <a:latin typeface="Times New Roman" panose="02020603050405020304"/>
                <a:cs typeface="Courier New" panose="02070309020205020404"/>
              </a:rPr>
              <a:t>in advance</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一切都是预先安排好的。</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soldiers </a:t>
            </a:r>
            <a:r>
              <a:rPr lang="en-US" altLang="zh-CN" b="1" kern="100" dirty="0">
                <a:latin typeface="Times New Roman" panose="02020603050405020304"/>
                <a:cs typeface="Courier New" panose="02070309020205020404"/>
              </a:rPr>
              <a:t>advanced on</a:t>
            </a:r>
            <a:r>
              <a:rPr lang="en-US" altLang="zh-CN" kern="100" dirty="0">
                <a:latin typeface="Times New Roman" panose="02020603050405020304"/>
                <a:cs typeface="Courier New" panose="02070309020205020404"/>
              </a:rPr>
              <a:t> the enemy.</a:t>
            </a:r>
            <a:r>
              <a:rPr lang="zh-CN" altLang="zh-CN" kern="100" dirty="0">
                <a:latin typeface="Times New Roman" panose="02020603050405020304"/>
                <a:cs typeface="Times New Roman" panose="02020603050405020304"/>
              </a:rPr>
              <a:t>战士们向敌人发起进攻。</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·England is an </a:t>
            </a:r>
            <a:r>
              <a:rPr lang="en-US" altLang="zh-CN" b="1" kern="100" dirty="0">
                <a:latin typeface="Times New Roman" panose="02020603050405020304"/>
                <a:cs typeface="Courier New" panose="02070309020205020404"/>
              </a:rPr>
              <a:t>advanced</a:t>
            </a:r>
            <a:r>
              <a:rPr lang="en-US" altLang="zh-CN" kern="100" dirty="0">
                <a:latin typeface="Times New Roman" panose="02020603050405020304"/>
                <a:cs typeface="Courier New" panose="02070309020205020404"/>
              </a:rPr>
              <a:t> industrial country.</a:t>
            </a:r>
            <a:r>
              <a:rPr lang="zh-CN" altLang="zh-CN" kern="100" dirty="0">
                <a:latin typeface="Times New Roman" panose="02020603050405020304"/>
                <a:cs typeface="Times New Roman" panose="02020603050405020304"/>
              </a:rPr>
              <a:t>英国是一个发达的工业国家。</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17910" y="906067"/>
            <a:ext cx="8317706"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After working day and night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we finished the work _________________________.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日夜工作后，我们提前完成了工作。</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date of the meeting ___________________________ from Friday to Monday.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会议日期已经从星期五提前到星期一。</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Could you get ready ________________________ the meeting?</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你是否能在会前准备好？</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They have ________________________ in medicine in the last ten years.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在过去十年里，他们在医学方面取得了巨大的进步。</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6196012" y="929879"/>
            <a:ext cx="113236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advance</a:t>
            </a:r>
            <a:endParaRPr lang="zh-CN" altLang="en-US" dirty="0"/>
          </a:p>
        </p:txBody>
      </p:sp>
      <p:sp>
        <p:nvSpPr>
          <p:cNvPr id="7" name="矩形 6"/>
          <p:cNvSpPr/>
          <p:nvPr/>
        </p:nvSpPr>
        <p:spPr>
          <a:xfrm>
            <a:off x="3600451" y="1762126"/>
            <a:ext cx="186974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has been advanced</a:t>
            </a:r>
            <a:endParaRPr lang="zh-CN" altLang="en-US" dirty="0"/>
          </a:p>
        </p:txBody>
      </p:sp>
      <p:sp>
        <p:nvSpPr>
          <p:cNvPr id="8" name="矩形 7"/>
          <p:cNvSpPr/>
          <p:nvPr/>
        </p:nvSpPr>
        <p:spPr>
          <a:xfrm>
            <a:off x="3194448" y="2583657"/>
            <a:ext cx="138243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advance of</a:t>
            </a:r>
            <a:endParaRPr lang="zh-CN" altLang="en-US" dirty="0"/>
          </a:p>
        </p:txBody>
      </p:sp>
      <p:sp>
        <p:nvSpPr>
          <p:cNvPr id="9" name="矩形 8"/>
          <p:cNvSpPr/>
          <p:nvPr/>
        </p:nvSpPr>
        <p:spPr>
          <a:xfrm>
            <a:off x="1980010" y="3417094"/>
            <a:ext cx="206210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made great advances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矩形 1"/>
          <p:cNvSpPr>
            <a:spLocks noChangeArrowheads="1"/>
          </p:cNvSpPr>
          <p:nvPr/>
        </p:nvSpPr>
        <p:spPr bwMode="auto">
          <a:xfrm>
            <a:off x="398860" y="809625"/>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单词一族</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advanced </a:t>
            </a:r>
            <a:r>
              <a:rPr lang="en-US" altLang="zh-CN" i="1">
                <a:latin typeface="Times New Roman" panose="02020603050405020304" pitchFamily="18" charset="0"/>
                <a:ea typeface="楷体_GB2312"/>
                <a:cs typeface="楷体_GB2312"/>
              </a:rPr>
              <a:t>adj</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 先进的，高级的</a:t>
            </a:r>
            <a:endParaRPr lang="zh-CN" altLang="zh-CN" sz="800">
              <a:latin typeface="宋体" panose="02010600030101010101" pitchFamily="2" charset="-122"/>
              <a:ea typeface="楷体_GB2312"/>
              <a:cs typeface="楷体_GB2312"/>
            </a:endParaRPr>
          </a:p>
          <a:p>
            <a:pPr algn="just">
              <a:lnSpc>
                <a:spcPct val="150000"/>
              </a:lnSpc>
            </a:pPr>
            <a:r>
              <a:rPr lang="zh-CN" altLang="zh-CN">
                <a:latin typeface="Times New Roman" panose="02020603050405020304" pitchFamily="18" charset="0"/>
                <a:ea typeface="楷体_GB2312"/>
                <a:cs typeface="楷体_GB2312"/>
              </a:rPr>
              <a:t>用法总结</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in advance of...  </a:t>
            </a:r>
            <a:r>
              <a:rPr lang="zh-CN" altLang="zh-CN">
                <a:latin typeface="Times New Roman" panose="02020603050405020304" pitchFamily="18" charset="0"/>
                <a:ea typeface="楷体_GB2312"/>
                <a:cs typeface="楷体_GB2312"/>
              </a:rPr>
              <a:t>在</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前面</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in advance  </a:t>
            </a:r>
            <a:r>
              <a:rPr lang="zh-CN" altLang="zh-CN">
                <a:latin typeface="Times New Roman" panose="02020603050405020304" pitchFamily="18" charset="0"/>
                <a:ea typeface="楷体_GB2312"/>
                <a:cs typeface="楷体_GB2312"/>
              </a:rPr>
              <a:t>预先，提前</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make great advances in...  </a:t>
            </a:r>
            <a:r>
              <a:rPr lang="zh-CN" altLang="zh-CN">
                <a:latin typeface="Times New Roman" panose="02020603050405020304" pitchFamily="18" charset="0"/>
                <a:ea typeface="楷体_GB2312"/>
                <a:cs typeface="楷体_GB2312"/>
              </a:rPr>
              <a:t>在</a:t>
            </a:r>
            <a:r>
              <a:rPr lang="en-US" altLang="zh-CN">
                <a:latin typeface="宋体" panose="02010600030101010101" pitchFamily="2" charset="-122"/>
                <a:cs typeface="Times New Roman" panose="02020603050405020304" pitchFamily="18" charset="0"/>
              </a:rPr>
              <a:t>……</a:t>
            </a:r>
            <a:r>
              <a:rPr lang="zh-CN" altLang="zh-CN">
                <a:latin typeface="Times New Roman" panose="02020603050405020304" pitchFamily="18" charset="0"/>
                <a:ea typeface="楷体_GB2312"/>
                <a:cs typeface="楷体_GB2312"/>
              </a:rPr>
              <a:t>取得很大进展</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advance on/upon sp  </a:t>
            </a:r>
            <a:r>
              <a:rPr lang="zh-CN" altLang="zh-CN">
                <a:latin typeface="Times New Roman" panose="02020603050405020304" pitchFamily="18" charset="0"/>
                <a:ea typeface="楷体_GB2312"/>
                <a:cs typeface="楷体_GB2312"/>
              </a:rPr>
              <a:t>向某地推进、进逼</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9417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1</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think of</a:t>
            </a:r>
            <a:r>
              <a:rPr lang="zh-CN" altLang="zh-CN" kern="100" dirty="0">
                <a:latin typeface="Times New Roman" panose="02020603050405020304"/>
                <a:ea typeface="黑体" panose="02010609060101010101" pitchFamily="49" charset="-122"/>
                <a:cs typeface="Times New Roman" panose="02020603050405020304"/>
              </a:rPr>
              <a:t>考虑；想起；想出</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1398985"/>
            <a:ext cx="857011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Think of</a:t>
            </a:r>
            <a:r>
              <a:rPr lang="en-US" altLang="zh-CN" kern="100" dirty="0">
                <a:latin typeface="Times New Roman" panose="02020603050405020304"/>
                <a:cs typeface="Courier New" panose="02070309020205020404"/>
              </a:rPr>
              <a:t> the four great inventions in Ancient China</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gunpowder</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papermaking</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printing and the compass.(</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26</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想想中国古代的四大发明：火药、造纸术、印刷术和指南针。</a:t>
            </a:r>
            <a:endParaRPr lang="zh-CN" altLang="zh-CN" kern="100" dirty="0">
              <a:latin typeface="宋体" panose="02010600030101010101" pitchFamily="2" charset="-122"/>
              <a:cs typeface="Courier New" panose="02070309020205020404"/>
            </a:endParaRPr>
          </a:p>
        </p:txBody>
      </p:sp>
      <p:pic>
        <p:nvPicPr>
          <p:cNvPr id="54275" name="Picture 2" descr="核心短语"/>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0451" y="546497"/>
            <a:ext cx="167878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875110"/>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选用右栏短语填空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9817" y="1315642"/>
            <a:ext cx="8317706"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Please  ____________ the plan  ____________ and let me know your decision.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We must  ________________ a plan for developing the business.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His heroic behavior was  ________________________________ by people.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Today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when I  ________________ my friend</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 remember his smiling face.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We  ____________ him  ____________ the cleverest person in our class.</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1818085" y="1360885"/>
            <a:ext cx="6072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think</a:t>
            </a:r>
            <a:endParaRPr lang="zh-CN" altLang="en-US" dirty="0"/>
          </a:p>
        </p:txBody>
      </p:sp>
      <p:sp>
        <p:nvSpPr>
          <p:cNvPr id="7" name="矩形 6"/>
          <p:cNvSpPr/>
          <p:nvPr/>
        </p:nvSpPr>
        <p:spPr>
          <a:xfrm>
            <a:off x="4023122" y="1360885"/>
            <a:ext cx="54886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over</a:t>
            </a:r>
            <a:endParaRPr lang="zh-CN" altLang="en-US" dirty="0"/>
          </a:p>
        </p:txBody>
      </p:sp>
      <p:sp>
        <p:nvSpPr>
          <p:cNvPr id="8" name="矩形 7"/>
          <p:cNvSpPr/>
          <p:nvPr/>
        </p:nvSpPr>
        <p:spPr>
          <a:xfrm>
            <a:off x="1899048" y="1744267"/>
            <a:ext cx="8929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think up</a:t>
            </a:r>
            <a:endParaRPr lang="zh-CN" altLang="en-US" dirty="0"/>
          </a:p>
        </p:txBody>
      </p:sp>
      <p:sp>
        <p:nvSpPr>
          <p:cNvPr id="9" name="矩形 8"/>
          <p:cNvSpPr/>
          <p:nvPr/>
        </p:nvSpPr>
        <p:spPr>
          <a:xfrm>
            <a:off x="3954066" y="2172892"/>
            <a:ext cx="174150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highly thought of</a:t>
            </a:r>
            <a:endParaRPr lang="zh-CN" altLang="en-US" dirty="0"/>
          </a:p>
        </p:txBody>
      </p:sp>
      <p:sp>
        <p:nvSpPr>
          <p:cNvPr id="10" name="矩形 9"/>
          <p:cNvSpPr/>
          <p:nvPr/>
        </p:nvSpPr>
        <p:spPr>
          <a:xfrm>
            <a:off x="2680098" y="2588419"/>
            <a:ext cx="8548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think of</a:t>
            </a:r>
            <a:endParaRPr lang="zh-CN" altLang="en-US" dirty="0"/>
          </a:p>
        </p:txBody>
      </p:sp>
      <p:sp>
        <p:nvSpPr>
          <p:cNvPr id="11" name="矩形 10"/>
          <p:cNvSpPr/>
          <p:nvPr/>
        </p:nvSpPr>
        <p:spPr>
          <a:xfrm>
            <a:off x="1331119" y="3017044"/>
            <a:ext cx="8548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think of</a:t>
            </a:r>
            <a:endParaRPr lang="zh-CN" altLang="en-US" dirty="0"/>
          </a:p>
        </p:txBody>
      </p:sp>
      <p:sp>
        <p:nvSpPr>
          <p:cNvPr id="12" name="矩形 11"/>
          <p:cNvSpPr/>
          <p:nvPr/>
        </p:nvSpPr>
        <p:spPr>
          <a:xfrm>
            <a:off x="3536157" y="2993232"/>
            <a:ext cx="33086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689373"/>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think of...as...</a:t>
            </a:r>
            <a:r>
              <a:rPr lang="zh-CN" altLang="zh-CN" kern="100" dirty="0">
                <a:latin typeface="Times New Roman" panose="02020603050405020304"/>
                <a:ea typeface="楷体_GB2312"/>
                <a:cs typeface="Times New Roman" panose="02020603050405020304"/>
              </a:rPr>
              <a:t>把</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当作</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think highly/well/much of  </a:t>
            </a:r>
            <a:r>
              <a:rPr lang="zh-CN" altLang="zh-CN" kern="100" dirty="0">
                <a:latin typeface="Times New Roman" panose="02020603050405020304"/>
                <a:ea typeface="楷体_GB2312"/>
                <a:cs typeface="Times New Roman" panose="02020603050405020304"/>
              </a:rPr>
              <a:t>对</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评价高</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think little/poorly of  </a:t>
            </a:r>
            <a:r>
              <a:rPr lang="zh-CN" altLang="zh-CN" kern="100" dirty="0">
                <a:latin typeface="Times New Roman" panose="02020603050405020304"/>
                <a:ea typeface="楷体_GB2312"/>
                <a:cs typeface="Times New Roman" panose="02020603050405020304"/>
              </a:rPr>
              <a:t>对</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评价低</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think about  </a:t>
            </a:r>
            <a:r>
              <a:rPr lang="zh-CN" altLang="zh-CN" kern="100" dirty="0">
                <a:latin typeface="Times New Roman" panose="02020603050405020304"/>
                <a:ea typeface="楷体_GB2312"/>
                <a:cs typeface="Times New Roman" panose="02020603050405020304"/>
              </a:rPr>
              <a:t>思考，考虑</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think...over  </a:t>
            </a:r>
            <a:r>
              <a:rPr lang="zh-CN" altLang="zh-CN" kern="100" dirty="0">
                <a:latin typeface="Times New Roman" panose="02020603050405020304"/>
                <a:ea typeface="楷体_GB2312"/>
                <a:cs typeface="Times New Roman" panose="02020603050405020304"/>
              </a:rPr>
              <a:t>认真思考</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think twice  </a:t>
            </a:r>
            <a:r>
              <a:rPr lang="zh-CN" altLang="zh-CN" kern="100" dirty="0">
                <a:latin typeface="Times New Roman" panose="02020603050405020304"/>
                <a:ea typeface="楷体_GB2312"/>
                <a:cs typeface="Times New Roman" panose="02020603050405020304"/>
              </a:rPr>
              <a:t>三思；重新考虑</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think up  </a:t>
            </a:r>
            <a:r>
              <a:rPr lang="zh-CN" altLang="zh-CN" kern="100" dirty="0">
                <a:latin typeface="Times New Roman" panose="02020603050405020304"/>
                <a:ea typeface="楷体_GB2312"/>
                <a:cs typeface="Times New Roman" panose="02020603050405020304"/>
              </a:rPr>
              <a:t>想出；设计出</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2</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in addition</a:t>
            </a:r>
            <a:r>
              <a:rPr lang="zh-CN" altLang="zh-CN" kern="100" dirty="0">
                <a:latin typeface="Times New Roman" panose="02020603050405020304"/>
                <a:ea typeface="黑体" panose="02010609060101010101" pitchFamily="49" charset="-122"/>
                <a:cs typeface="Times New Roman" panose="02020603050405020304"/>
              </a:rPr>
              <a:t>除此之外；另外</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14325" y="870347"/>
            <a:ext cx="8484394"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In addition</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important advances have been made in medicine and environmental science thanks to increasing computer power.(</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27</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此外，由于计算机能力的提高，医学和环境科学也取得了重要进展。</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选用右栏单词或短语填空</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29817" y="894160"/>
            <a:ext cx="8317706"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________________ a diet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she pursues various exercises on TV.</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________________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they do not match very much.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_____________________________ providing warmth</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what was fire used for?</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He answered all the questions  ________________ the last one.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Bicycling is good exercise; ________________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it does not pollute the air.</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869156" y="963217"/>
            <a:ext cx="138243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addition to</a:t>
            </a:r>
            <a:endParaRPr lang="zh-CN" altLang="en-US" dirty="0"/>
          </a:p>
        </p:txBody>
      </p:sp>
      <p:sp>
        <p:nvSpPr>
          <p:cNvPr id="7" name="矩形 6"/>
          <p:cNvSpPr/>
          <p:nvPr/>
        </p:nvSpPr>
        <p:spPr>
          <a:xfrm>
            <a:off x="959644" y="1358504"/>
            <a:ext cx="114518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addition</a:t>
            </a:r>
            <a:endParaRPr lang="zh-CN" altLang="en-US" dirty="0"/>
          </a:p>
        </p:txBody>
      </p:sp>
      <p:sp>
        <p:nvSpPr>
          <p:cNvPr id="8" name="矩形 7"/>
          <p:cNvSpPr/>
          <p:nvPr/>
        </p:nvSpPr>
        <p:spPr>
          <a:xfrm>
            <a:off x="821532" y="1762126"/>
            <a:ext cx="326114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Apart from/In addition to/Besides</a:t>
            </a:r>
            <a:endParaRPr lang="zh-CN" altLang="en-US" dirty="0"/>
          </a:p>
        </p:txBody>
      </p:sp>
      <p:sp>
        <p:nvSpPr>
          <p:cNvPr id="9" name="矩形 8"/>
          <p:cNvSpPr/>
          <p:nvPr/>
        </p:nvSpPr>
        <p:spPr>
          <a:xfrm>
            <a:off x="3879057" y="2166938"/>
            <a:ext cx="110030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except/but</a:t>
            </a:r>
            <a:endParaRPr lang="zh-CN" altLang="en-US" dirty="0"/>
          </a:p>
        </p:txBody>
      </p:sp>
      <p:sp>
        <p:nvSpPr>
          <p:cNvPr id="10" name="矩形 9"/>
          <p:cNvSpPr/>
          <p:nvPr/>
        </p:nvSpPr>
        <p:spPr>
          <a:xfrm>
            <a:off x="3287316" y="2607469"/>
            <a:ext cx="187615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besides/in addition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781050"/>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addition to</a:t>
            </a:r>
            <a:r>
              <a:rPr lang="zh-CN" altLang="zh-CN" kern="100" dirty="0">
                <a:latin typeface="Times New Roman" panose="02020603050405020304"/>
                <a:ea typeface="楷体_GB2312"/>
                <a:cs typeface="Times New Roman" panose="02020603050405020304"/>
              </a:rPr>
              <a:t>　除</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之外，还</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as well as</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besides)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except(</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but)  </a:t>
            </a:r>
            <a:r>
              <a:rPr lang="zh-CN" altLang="zh-CN" kern="100" dirty="0">
                <a:latin typeface="Times New Roman" panose="02020603050405020304"/>
                <a:ea typeface="楷体_GB2312"/>
                <a:cs typeface="Times New Roman" panose="02020603050405020304"/>
              </a:rPr>
              <a:t>除</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外</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其余都</a:t>
            </a:r>
            <a:r>
              <a:rPr lang="en-US" altLang="zh-CN" kern="100" dirty="0">
                <a:latin typeface="Times New Roman" panose="02020603050405020304"/>
                <a:ea typeface="楷体_GB2312"/>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apart from(</a:t>
            </a:r>
            <a:r>
              <a:rPr lang="zh-CN" altLang="zh-CN" kern="100" dirty="0">
                <a:latin typeface="Times New Roman" panose="02020603050405020304"/>
                <a:ea typeface="楷体_GB2312"/>
                <a:cs typeface="Times New Roman" panose="02020603050405020304"/>
              </a:rPr>
              <a:t>＝</a:t>
            </a:r>
            <a:r>
              <a:rPr lang="en-US" altLang="zh-CN" kern="100" dirty="0">
                <a:latin typeface="Times New Roman" panose="02020603050405020304"/>
                <a:ea typeface="楷体_GB2312"/>
                <a:cs typeface="Courier New" panose="02070309020205020404"/>
              </a:rPr>
              <a:t>except/besides)  </a:t>
            </a:r>
            <a:r>
              <a:rPr lang="zh-CN" altLang="zh-CN" kern="100" dirty="0">
                <a:latin typeface="Times New Roman" panose="02020603050405020304"/>
                <a:ea typeface="楷体_GB2312"/>
                <a:cs typeface="Times New Roman" panose="02020603050405020304"/>
              </a:rPr>
              <a:t>除</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之外</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名师提醒</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addition to</a:t>
            </a:r>
            <a:r>
              <a:rPr lang="zh-CN" altLang="zh-CN" kern="100" dirty="0">
                <a:latin typeface="Times New Roman" panose="02020603050405020304"/>
                <a:ea typeface="楷体_GB2312"/>
                <a:cs typeface="Times New Roman" panose="02020603050405020304"/>
              </a:rPr>
              <a:t>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加在</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上</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楷体_GB2312"/>
                <a:cs typeface="Times New Roman" panose="02020603050405020304"/>
              </a:rPr>
              <a:t>，其中</a:t>
            </a:r>
            <a:r>
              <a:rPr lang="en-US" altLang="zh-CN" kern="100" dirty="0">
                <a:latin typeface="Times New Roman" panose="02020603050405020304"/>
                <a:ea typeface="楷体_GB2312"/>
                <a:cs typeface="Courier New" panose="02070309020205020404"/>
              </a:rPr>
              <a:t>to</a:t>
            </a:r>
            <a:r>
              <a:rPr lang="zh-CN" altLang="zh-CN" kern="100" dirty="0">
                <a:latin typeface="Times New Roman" panose="02020603050405020304"/>
                <a:ea typeface="楷体_GB2312"/>
                <a:cs typeface="Times New Roman" panose="02020603050405020304"/>
              </a:rPr>
              <a:t>是介词，因此用</a:t>
            </a:r>
            <a:r>
              <a:rPr lang="en-US" altLang="zh-CN" kern="100" dirty="0">
                <a:latin typeface="Times New Roman" panose="02020603050405020304"/>
                <a:ea typeface="楷体_GB2312"/>
                <a:cs typeface="Courier New" panose="02070309020205020404"/>
              </a:rPr>
              <a:t>in addition to doing </a:t>
            </a:r>
            <a:r>
              <a:rPr lang="en-US" altLang="zh-CN" kern="100" dirty="0" err="1">
                <a:latin typeface="Times New Roman" panose="02020603050405020304"/>
                <a:ea typeface="楷体_GB2312"/>
                <a:cs typeface="Courier New" panose="02070309020205020404"/>
              </a:rPr>
              <a:t>sth</a:t>
            </a:r>
            <a:r>
              <a:rPr lang="zh-CN" altLang="zh-CN" kern="100" dirty="0">
                <a:latin typeface="Times New Roman" panose="02020603050405020304"/>
                <a:ea typeface="楷体_GB2312"/>
                <a:cs typeface="Times New Roman" panose="02020603050405020304"/>
              </a:rPr>
              <a:t>，而不是</a:t>
            </a:r>
            <a:r>
              <a:rPr lang="en-US" altLang="zh-CN" kern="100" dirty="0">
                <a:latin typeface="Times New Roman" panose="02020603050405020304"/>
                <a:ea typeface="楷体_GB2312"/>
                <a:cs typeface="Courier New" panose="02070309020205020404"/>
              </a:rPr>
              <a:t>in addition to do </a:t>
            </a:r>
            <a:r>
              <a:rPr lang="en-US" altLang="zh-CN" kern="100" dirty="0" err="1">
                <a:latin typeface="Times New Roman" panose="02020603050405020304"/>
                <a:ea typeface="楷体_GB2312"/>
                <a:cs typeface="Courier New" panose="02070309020205020404"/>
              </a:rPr>
              <a:t>sth</a:t>
            </a:r>
            <a:r>
              <a:rPr lang="zh-CN" altLang="zh-CN" kern="100" dirty="0">
                <a:latin typeface="Times New Roman" panose="02020603050405020304"/>
                <a:ea typeface="楷体_GB2312"/>
                <a:cs typeface="Times New Roman" panose="02020603050405020304"/>
              </a:rPr>
              <a:t>。</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516857" y="862012"/>
            <a:ext cx="610433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en-US" altLang="zh-CN" kern="100" dirty="0">
                <a:latin typeface="Times New Roman" panose="02020603050405020304"/>
                <a:cs typeface="Courier New" panose="02070309020205020404"/>
              </a:rPr>
              <a:t>Stranger to blue water</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Dark and dusty</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Painted on the sky</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Misty taste of </a:t>
            </a: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Teardrops in my eyes</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Country roads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take me home</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en-US" altLang="zh-CN" kern="100" dirty="0">
                <a:latin typeface="Times New Roman" panose="02020603050405020304"/>
                <a:cs typeface="Courier New" panose="02070309020205020404"/>
              </a:rPr>
              <a:t>To the place I belong...</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3270648" y="2155032"/>
            <a:ext cx="114061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moonshine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3</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in terms of</a:t>
            </a:r>
            <a:r>
              <a:rPr lang="zh-CN" altLang="zh-CN" kern="100" dirty="0">
                <a:latin typeface="Times New Roman" panose="02020603050405020304"/>
                <a:ea typeface="黑体" panose="02010609060101010101" pitchFamily="49" charset="-122"/>
                <a:cs typeface="Times New Roman" panose="02020603050405020304"/>
              </a:rPr>
              <a:t>就</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pitchFamily="49" charset="-122"/>
                <a:cs typeface="Times New Roman" panose="02020603050405020304"/>
              </a:rPr>
              <a:t>而言；在</a:t>
            </a:r>
            <a:r>
              <a:rPr lang="en-US" altLang="zh-CN" kern="100" dirty="0">
                <a:latin typeface="宋体" panose="02010600030101010101" pitchFamily="2" charset="-122"/>
                <a:cs typeface="Times New Roman" panose="02020603050405020304"/>
              </a:rPr>
              <a:t>…</a:t>
            </a:r>
            <a:r>
              <a:rPr lang="zh-CN" altLang="zh-CN" kern="100" dirty="0">
                <a:latin typeface="宋体" panose="02010600030101010101" pitchFamily="2" charset="-122"/>
                <a:cs typeface="Times New Roman" panose="02020603050405020304"/>
              </a:rPr>
              <a:t>…</a:t>
            </a:r>
            <a:r>
              <a:rPr lang="zh-CN" altLang="zh-CN" kern="100" dirty="0">
                <a:latin typeface="Times New Roman" panose="02020603050405020304"/>
                <a:ea typeface="黑体" panose="02010609060101010101" pitchFamily="49" charset="-122"/>
                <a:cs typeface="Times New Roman" panose="02020603050405020304"/>
              </a:rPr>
              <a:t>方面</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7"/>
            <a:ext cx="8570119" cy="89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In terms of</a:t>
            </a:r>
            <a:r>
              <a:rPr lang="en-US" altLang="zh-CN" kern="100" dirty="0">
                <a:latin typeface="Times New Roman" panose="02020603050405020304"/>
                <a:cs typeface="Courier New" panose="02070309020205020404"/>
              </a:rPr>
              <a:t> the environment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it is now possible to create an intelligent walking house.(</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27</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就环境而言，现在有可能建造一个智能步行屋。</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34578" y="870348"/>
            <a:ext cx="8318897"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You’d better get someone who is  ____________ good terms with him to try and persuade him.</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It was hard to come to terms  ____________ her death after all the support she gave to me and the family.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____________________________(</a:t>
            </a:r>
            <a:r>
              <a:rPr lang="zh-CN" altLang="zh-CN" kern="100" dirty="0">
                <a:latin typeface="Times New Roman" panose="02020603050405020304"/>
                <a:cs typeface="Times New Roman" panose="02020603050405020304"/>
              </a:rPr>
              <a:t>就绿色发展而言</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the Beijing-Tianjin-</a:t>
            </a:r>
            <a:r>
              <a:rPr lang="en-US" altLang="zh-CN" kern="100" dirty="0" err="1">
                <a:latin typeface="Times New Roman" panose="02020603050405020304"/>
                <a:cs typeface="Courier New" panose="02070309020205020404"/>
              </a:rPr>
              <a:t>Hebei</a:t>
            </a:r>
            <a:r>
              <a:rPr lang="en-US" altLang="zh-CN" kern="100" dirty="0">
                <a:latin typeface="Times New Roman" panose="02020603050405020304"/>
                <a:cs typeface="Courier New" panose="02070309020205020404"/>
              </a:rPr>
              <a:t> region saw its average PM2.5 density down nearly 40 percent.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I have had good results  ________________________ (</a:t>
            </a:r>
            <a:r>
              <a:rPr lang="zh-CN" altLang="zh-CN" kern="100" dirty="0">
                <a:latin typeface="Times New Roman" panose="02020603050405020304"/>
                <a:cs typeface="Times New Roman" panose="02020603050405020304"/>
              </a:rPr>
              <a:t>就短期而言</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I have to improve  ________________________ (</a:t>
            </a:r>
            <a:r>
              <a:rPr lang="zh-CN" altLang="zh-CN" kern="100" dirty="0">
                <a:latin typeface="Times New Roman" panose="02020603050405020304"/>
                <a:cs typeface="Times New Roman" panose="02020603050405020304"/>
              </a:rPr>
              <a:t>就长期而言</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4607719" y="882254"/>
            <a:ext cx="36933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on</a:t>
            </a:r>
            <a:endParaRPr lang="zh-CN" altLang="en-US" dirty="0"/>
          </a:p>
        </p:txBody>
      </p:sp>
      <p:sp>
        <p:nvSpPr>
          <p:cNvPr id="7" name="矩形 6"/>
          <p:cNvSpPr/>
          <p:nvPr/>
        </p:nvSpPr>
        <p:spPr>
          <a:xfrm>
            <a:off x="3900488" y="1751410"/>
            <a:ext cx="54886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with</a:t>
            </a:r>
            <a:endParaRPr lang="zh-CN" altLang="en-US" dirty="0"/>
          </a:p>
        </p:txBody>
      </p:sp>
      <p:sp>
        <p:nvSpPr>
          <p:cNvPr id="8" name="矩形 7"/>
          <p:cNvSpPr/>
          <p:nvPr/>
        </p:nvSpPr>
        <p:spPr>
          <a:xfrm>
            <a:off x="873919" y="2583657"/>
            <a:ext cx="297260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terms of green development</a:t>
            </a:r>
            <a:endParaRPr lang="zh-CN" altLang="en-US" dirty="0"/>
          </a:p>
        </p:txBody>
      </p:sp>
      <p:sp>
        <p:nvSpPr>
          <p:cNvPr id="9" name="矩形 8"/>
          <p:cNvSpPr/>
          <p:nvPr/>
        </p:nvSpPr>
        <p:spPr>
          <a:xfrm>
            <a:off x="3588544" y="3371850"/>
            <a:ext cx="165814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the short term</a:t>
            </a:r>
            <a:endParaRPr lang="zh-CN" altLang="en-US" dirty="0"/>
          </a:p>
        </p:txBody>
      </p:sp>
      <p:sp>
        <p:nvSpPr>
          <p:cNvPr id="10" name="矩形 9"/>
          <p:cNvSpPr/>
          <p:nvPr/>
        </p:nvSpPr>
        <p:spPr>
          <a:xfrm>
            <a:off x="2037160" y="3799285"/>
            <a:ext cx="160685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in the long term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991792"/>
            <a:ext cx="8401050"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in the long/short term</a:t>
            </a:r>
            <a:r>
              <a:rPr lang="zh-CN" altLang="zh-CN" kern="100" dirty="0">
                <a:latin typeface="Times New Roman" panose="02020603050405020304"/>
                <a:ea typeface="楷体_GB2312"/>
                <a:cs typeface="Times New Roman" panose="02020603050405020304"/>
              </a:rPr>
              <a:t>就长期</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短期而言</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be on good/bad terms with </a:t>
            </a:r>
            <a:r>
              <a:rPr lang="en-US" altLang="zh-CN" kern="100" dirty="0" err="1">
                <a:latin typeface="Times New Roman" panose="02020603050405020304"/>
                <a:ea typeface="楷体_GB2312"/>
                <a:cs typeface="Courier New" panose="02070309020205020404"/>
              </a:rPr>
              <a:t>sb</a:t>
            </a:r>
            <a:r>
              <a:rPr lang="en-US" altLang="zh-CN" kern="100" dirty="0">
                <a:latin typeface="Times New Roman" panose="02020603050405020304"/>
                <a:ea typeface="楷体_GB2312"/>
                <a:cs typeface="Courier New" panose="02070309020205020404"/>
              </a:rPr>
              <a:t>  </a:t>
            </a:r>
            <a:r>
              <a:rPr lang="zh-CN" altLang="zh-CN" kern="100" dirty="0">
                <a:latin typeface="Times New Roman" panose="02020603050405020304"/>
                <a:ea typeface="楷体_GB2312"/>
                <a:cs typeface="Times New Roman" panose="02020603050405020304"/>
              </a:rPr>
              <a:t>与某人关系好</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不好</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come to terms with...  </a:t>
            </a:r>
            <a:r>
              <a:rPr lang="zh-CN" altLang="zh-CN" kern="100" dirty="0">
                <a:latin typeface="Times New Roman" panose="02020603050405020304"/>
                <a:ea typeface="楷体_GB2312"/>
                <a:cs typeface="Times New Roman" panose="02020603050405020304"/>
              </a:rPr>
              <a:t>妥协；达成协议</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on one</a:t>
            </a:r>
            <a:r>
              <a:rPr lang="en-US" altLang="zh-CN" kern="100" dirty="0">
                <a:latin typeface="Times New Roman" panose="02020603050405020304"/>
                <a:cs typeface="Courier New" panose="02070309020205020404"/>
              </a:rPr>
              <a:t>’</a:t>
            </a:r>
            <a:r>
              <a:rPr lang="en-US" altLang="zh-CN" kern="100" dirty="0">
                <a:latin typeface="Times New Roman" panose="02020603050405020304"/>
                <a:ea typeface="楷体_GB2312"/>
                <a:cs typeface="Courier New" panose="02070309020205020404"/>
              </a:rPr>
              <a:t>s terms   </a:t>
            </a:r>
            <a:r>
              <a:rPr lang="zh-CN" altLang="zh-CN" kern="100" dirty="0">
                <a:latin typeface="Times New Roman" panose="02020603050405020304"/>
                <a:ea typeface="楷体_GB2312"/>
                <a:cs typeface="Times New Roman" panose="02020603050405020304"/>
              </a:rPr>
              <a:t>依照某人的条件</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384573"/>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4</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no doubt</a:t>
            </a:r>
            <a:r>
              <a:rPr lang="zh-CN" altLang="zh-CN" kern="100" dirty="0">
                <a:latin typeface="Times New Roman" panose="02020603050405020304"/>
                <a:ea typeface="黑体" panose="02010609060101010101" pitchFamily="49" charset="-122"/>
                <a:cs typeface="Times New Roman" panose="02020603050405020304"/>
              </a:rPr>
              <a:t>毫无疑问</a:t>
            </a:r>
            <a:endParaRPr lang="zh-CN" altLang="zh-CN" sz="800"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789385"/>
            <a:ext cx="857011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·This was </a:t>
            </a:r>
            <a:r>
              <a:rPr lang="en-US" altLang="zh-CN" b="1" kern="100" dirty="0">
                <a:latin typeface="Times New Roman" panose="02020603050405020304"/>
                <a:cs typeface="Courier New" panose="02070309020205020404"/>
              </a:rPr>
              <a:t>no doubt</a:t>
            </a:r>
            <a:r>
              <a:rPr lang="en-US" altLang="zh-CN" kern="100" dirty="0">
                <a:latin typeface="Times New Roman" panose="02020603050405020304"/>
                <a:cs typeface="Courier New" panose="02070309020205020404"/>
              </a:rPr>
              <a:t> the reason behind the invention of the wheel in ancient times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which much later developed into the car.(</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27</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这无疑是古代发明车轮的原因，车轮后来发展成为汽车。</a:t>
            </a:r>
            <a:endParaRPr lang="zh-CN" altLang="zh-CN" kern="100" dirty="0">
              <a:latin typeface="宋体" panose="02010600030101010101" pitchFamily="2" charset="-122"/>
              <a:cs typeface="Courier New" panose="02070309020205020404"/>
            </a:endParaRPr>
          </a:p>
        </p:txBody>
      </p:sp>
      <p:sp>
        <p:nvSpPr>
          <p:cNvPr id="6" name="矩形 1"/>
          <p:cNvSpPr>
            <a:spLocks noChangeArrowheads="1"/>
          </p:cNvSpPr>
          <p:nvPr/>
        </p:nvSpPr>
        <p:spPr bwMode="auto">
          <a:xfrm>
            <a:off x="314325" y="208597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选用右栏短语填空</a:t>
            </a:r>
            <a:endParaRPr lang="zh-CN" altLang="zh-CN" kern="100" dirty="0">
              <a:latin typeface="宋体" panose="02010600030101010101" pitchFamily="2" charset="-122"/>
              <a:cs typeface="Courier New" panose="02070309020205020404"/>
            </a:endParaRPr>
          </a:p>
        </p:txBody>
      </p:sp>
      <p:sp>
        <p:nvSpPr>
          <p:cNvPr id="7" name="矩形 1"/>
          <p:cNvSpPr>
            <a:spLocks noChangeArrowheads="1"/>
          </p:cNvSpPr>
          <p:nvPr/>
        </p:nvSpPr>
        <p:spPr bwMode="auto">
          <a:xfrm>
            <a:off x="482204" y="2490788"/>
            <a:ext cx="8235553"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________________ what you may say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he will not believe you.</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—Do you think you’ll buy that one?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—________________</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 That’s the ugliest picture I’ve ever seen!</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It is  ________________ you can not sleep when you eat so much.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There is ________________ that the man is telling a lie.</a:t>
            </a:r>
            <a:endParaRPr lang="zh-CN" altLang="zh-CN" kern="100" dirty="0">
              <a:latin typeface="宋体" panose="02010600030101010101" pitchFamily="2" charset="-122"/>
              <a:cs typeface="Courier New" panose="02070309020205020404"/>
            </a:endParaRPr>
          </a:p>
        </p:txBody>
      </p:sp>
      <p:sp>
        <p:nvSpPr>
          <p:cNvPr id="8" name="矩形 7"/>
          <p:cNvSpPr/>
          <p:nvPr/>
        </p:nvSpPr>
        <p:spPr>
          <a:xfrm>
            <a:off x="1169194" y="2536032"/>
            <a:ext cx="10682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 matter</a:t>
            </a:r>
            <a:endParaRPr lang="zh-CN" altLang="en-US" dirty="0"/>
          </a:p>
        </p:txBody>
      </p:sp>
      <p:sp>
        <p:nvSpPr>
          <p:cNvPr id="9" name="矩形 8"/>
          <p:cNvSpPr/>
          <p:nvPr/>
        </p:nvSpPr>
        <p:spPr>
          <a:xfrm>
            <a:off x="1250157" y="3371850"/>
            <a:ext cx="854869" cy="345281"/>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 way</a:t>
            </a:r>
            <a:endParaRPr lang="zh-CN" altLang="en-US" dirty="0"/>
          </a:p>
        </p:txBody>
      </p:sp>
      <p:sp>
        <p:nvSpPr>
          <p:cNvPr id="10" name="矩形 9"/>
          <p:cNvSpPr/>
          <p:nvPr/>
        </p:nvSpPr>
        <p:spPr>
          <a:xfrm>
            <a:off x="1670447" y="3788569"/>
            <a:ext cx="111953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 wonder</a:t>
            </a:r>
            <a:endParaRPr lang="zh-CN" altLang="en-US" dirty="0"/>
          </a:p>
        </p:txBody>
      </p:sp>
      <p:sp>
        <p:nvSpPr>
          <p:cNvPr id="11" name="矩形 10"/>
          <p:cNvSpPr/>
          <p:nvPr/>
        </p:nvSpPr>
        <p:spPr>
          <a:xfrm>
            <a:off x="2068116" y="4181476"/>
            <a:ext cx="952825"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 doubt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40532" y="963217"/>
            <a:ext cx="8317706"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no way</a:t>
            </a:r>
            <a:r>
              <a:rPr lang="zh-CN" altLang="zh-CN" kern="100" dirty="0">
                <a:latin typeface="Times New Roman" panose="02020603050405020304"/>
                <a:ea typeface="楷体_GB2312"/>
                <a:cs typeface="Times New Roman" panose="02020603050405020304"/>
              </a:rPr>
              <a:t>　没门</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no problem  </a:t>
            </a:r>
            <a:r>
              <a:rPr lang="zh-CN" altLang="zh-CN" kern="100" dirty="0">
                <a:latin typeface="Times New Roman" panose="02020603050405020304"/>
                <a:ea typeface="楷体_GB2312"/>
                <a:cs typeface="Times New Roman" panose="02020603050405020304"/>
              </a:rPr>
              <a:t>没问题</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no wonder  </a:t>
            </a:r>
            <a:r>
              <a:rPr lang="zh-CN" altLang="zh-CN" kern="100" dirty="0">
                <a:latin typeface="Times New Roman" panose="02020603050405020304"/>
                <a:ea typeface="楷体_GB2312"/>
                <a:cs typeface="Times New Roman" panose="02020603050405020304"/>
              </a:rPr>
              <a:t>难怪</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no matter  </a:t>
            </a:r>
            <a:r>
              <a:rPr lang="zh-CN" altLang="zh-CN" kern="100" dirty="0">
                <a:latin typeface="Times New Roman" panose="02020603050405020304"/>
                <a:ea typeface="楷体_GB2312"/>
                <a:cs typeface="Times New Roman" panose="02020603050405020304"/>
              </a:rPr>
              <a:t>无论；不要紧</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b="1" kern="100" dirty="0">
                <a:latin typeface="Times New Roman" panose="02020603050405020304"/>
                <a:cs typeface="Courier New" panose="02070309020205020404"/>
              </a:rPr>
              <a:t>5</a:t>
            </a: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lead to</a:t>
            </a:r>
            <a:r>
              <a:rPr lang="zh-CN" altLang="zh-CN" kern="100" dirty="0">
                <a:latin typeface="Times New Roman" panose="02020603050405020304"/>
                <a:ea typeface="黑体" panose="02010609060101010101" pitchFamily="49" charset="-122"/>
                <a:cs typeface="Times New Roman" panose="02020603050405020304"/>
              </a:rPr>
              <a:t>引起；导致</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03610" y="870347"/>
            <a:ext cx="8570119"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reduced energy supplies and environmental pollution have </a:t>
            </a:r>
            <a:r>
              <a:rPr lang="en-US" altLang="zh-CN" b="1" kern="100" dirty="0">
                <a:latin typeface="Times New Roman" panose="02020603050405020304"/>
                <a:cs typeface="Courier New" panose="02070309020205020404"/>
              </a:rPr>
              <a:t>led to</a:t>
            </a:r>
            <a:r>
              <a:rPr lang="en-US" altLang="zh-CN" kern="100" dirty="0">
                <a:latin typeface="Times New Roman" panose="02020603050405020304"/>
                <a:cs typeface="Courier New" panose="02070309020205020404"/>
              </a:rPr>
              <a:t> more advances in the technology of new energy vehicles.(</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27</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目前，能源供应的减少和环境污染已导致新能源汽车技术的进一步发展。</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宋体" panose="02010600030101010101" pitchFamily="2" charset="-122"/>
                <a:ea typeface="MS Mincho" panose="02020609040205080304" charset="-128"/>
                <a:cs typeface="MS Mincho" panose="02020609040205080304" charset="-128"/>
              </a:rPr>
              <a:t>►</a:t>
            </a:r>
            <a:r>
              <a:rPr lang="zh-CN" altLang="zh-CN" kern="100" dirty="0">
                <a:latin typeface="Times New Roman" panose="02020603050405020304"/>
                <a:cs typeface="Times New Roman" panose="02020603050405020304"/>
              </a:rPr>
              <a:t>单句语法填空</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补全句子</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388144" y="870348"/>
            <a:ext cx="8401050"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It was reported that the discovery of new evidence had led to the thief  _____________ (catch).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The students ________________________ the museum</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most of whom had a notebook in their hands.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学生们被带进博物馆，大多数人手里都拿着一个笔记本。</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They ___________________________ on the campus.</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他们在校园里过着忙碌而又丰富多彩的生活。</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Eating too much sugar can ______________________.</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食用过多的糖会引起健康问题。</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7325916" y="917973"/>
            <a:ext cx="132472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being caught</a:t>
            </a:r>
            <a:endParaRPr lang="zh-CN" altLang="en-US" dirty="0"/>
          </a:p>
        </p:txBody>
      </p:sp>
      <p:sp>
        <p:nvSpPr>
          <p:cNvPr id="7" name="矩形 6"/>
          <p:cNvSpPr/>
          <p:nvPr/>
        </p:nvSpPr>
        <p:spPr>
          <a:xfrm>
            <a:off x="2870598" y="1739504"/>
            <a:ext cx="134395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were led into</a:t>
            </a:r>
            <a:endParaRPr lang="zh-CN" altLang="en-US" dirty="0"/>
          </a:p>
        </p:txBody>
      </p:sp>
      <p:sp>
        <p:nvSpPr>
          <p:cNvPr id="8" name="矩形 7"/>
          <p:cNvSpPr/>
          <p:nvPr/>
        </p:nvSpPr>
        <p:spPr>
          <a:xfrm>
            <a:off x="1343025" y="2989660"/>
            <a:ext cx="283795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lead a busy and </a:t>
            </a:r>
            <a:r>
              <a:rPr lang="en-US" altLang="zh-CN" kern="100" dirty="0" err="1">
                <a:solidFill>
                  <a:srgbClr val="FF0000"/>
                </a:solidFill>
                <a:latin typeface="Times New Roman" panose="02020603050405020304"/>
              </a:rPr>
              <a:t>colourful</a:t>
            </a:r>
            <a:r>
              <a:rPr lang="en-US" altLang="zh-CN" kern="100" dirty="0">
                <a:solidFill>
                  <a:srgbClr val="FF0000"/>
                </a:solidFill>
                <a:latin typeface="Times New Roman" panose="02020603050405020304"/>
              </a:rPr>
              <a:t> life</a:t>
            </a:r>
            <a:endParaRPr lang="zh-CN" altLang="en-US" dirty="0"/>
          </a:p>
        </p:txBody>
      </p:sp>
      <p:sp>
        <p:nvSpPr>
          <p:cNvPr id="9" name="矩形 8"/>
          <p:cNvSpPr/>
          <p:nvPr/>
        </p:nvSpPr>
        <p:spPr>
          <a:xfrm>
            <a:off x="3294460" y="3821907"/>
            <a:ext cx="229934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lead to health problems</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8860" y="781050"/>
            <a:ext cx="8401050"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短语记牢</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(1)lead </a:t>
            </a:r>
            <a:r>
              <a:rPr lang="en-US" altLang="zh-CN" kern="100" dirty="0" err="1">
                <a:latin typeface="Times New Roman" panose="02020603050405020304"/>
                <a:ea typeface="楷体_GB2312"/>
                <a:cs typeface="Courier New" panose="02070309020205020404"/>
              </a:rPr>
              <a:t>sb</a:t>
            </a:r>
            <a:r>
              <a:rPr lang="en-US" altLang="zh-CN" kern="100" dirty="0">
                <a:latin typeface="Times New Roman" panose="02020603050405020304"/>
                <a:ea typeface="楷体_GB2312"/>
                <a:cs typeface="Courier New" panose="02070309020205020404"/>
              </a:rPr>
              <a:t> to do </a:t>
            </a:r>
            <a:r>
              <a:rPr lang="en-US" altLang="zh-CN" kern="100" dirty="0" err="1">
                <a:latin typeface="Times New Roman" panose="02020603050405020304"/>
                <a:ea typeface="楷体_GB2312"/>
                <a:cs typeface="Courier New" panose="02070309020205020404"/>
              </a:rPr>
              <a:t>sth</a:t>
            </a:r>
            <a:r>
              <a:rPr lang="zh-CN" altLang="zh-CN" kern="100" dirty="0">
                <a:latin typeface="Times New Roman" panose="02020603050405020304"/>
                <a:ea typeface="楷体_GB2312"/>
                <a:cs typeface="Times New Roman" panose="02020603050405020304"/>
              </a:rPr>
              <a:t>使某人做某事</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lead </a:t>
            </a:r>
            <a:r>
              <a:rPr lang="en-US" altLang="zh-CN" kern="100" dirty="0" err="1">
                <a:latin typeface="Times New Roman" panose="02020603050405020304"/>
                <a:ea typeface="楷体_GB2312"/>
                <a:cs typeface="Courier New" panose="02070309020205020404"/>
              </a:rPr>
              <a:t>sb</a:t>
            </a:r>
            <a:r>
              <a:rPr lang="en-US" altLang="zh-CN" kern="100" dirty="0">
                <a:latin typeface="Times New Roman" panose="02020603050405020304"/>
                <a:ea typeface="楷体_GB2312"/>
                <a:cs typeface="Courier New" panose="02070309020205020404"/>
              </a:rPr>
              <a:t> to/ into...  </a:t>
            </a:r>
            <a:r>
              <a:rPr lang="zh-CN" altLang="zh-CN" kern="100" dirty="0">
                <a:latin typeface="Times New Roman" panose="02020603050405020304"/>
                <a:ea typeface="楷体_GB2312"/>
                <a:cs typeface="Times New Roman" panose="02020603050405020304"/>
              </a:rPr>
              <a:t>领着某人去</a:t>
            </a:r>
            <a:r>
              <a:rPr lang="en-US" altLang="zh-CN" kern="100" dirty="0">
                <a:latin typeface="Times New Roman" panose="02020603050405020304"/>
                <a:ea typeface="楷体_GB2312"/>
                <a:cs typeface="Courier New" panose="02070309020205020404"/>
              </a:rPr>
              <a:t>/</a:t>
            </a:r>
            <a:r>
              <a:rPr lang="zh-CN" altLang="zh-CN" kern="100" dirty="0">
                <a:latin typeface="Times New Roman" panose="02020603050405020304"/>
                <a:ea typeface="楷体_GB2312"/>
                <a:cs typeface="Times New Roman" panose="02020603050405020304"/>
              </a:rPr>
              <a:t>进入</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lead a happy life  </a:t>
            </a:r>
            <a:r>
              <a:rPr lang="zh-CN" altLang="zh-CN" kern="100" dirty="0">
                <a:latin typeface="Times New Roman" panose="02020603050405020304"/>
                <a:ea typeface="楷体_GB2312"/>
                <a:cs typeface="Times New Roman" panose="02020603050405020304"/>
              </a:rPr>
              <a:t>过着幸福的生活</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(2)in the lead  </a:t>
            </a:r>
            <a:r>
              <a:rPr lang="zh-CN" altLang="zh-CN" kern="100" dirty="0">
                <a:latin typeface="Times New Roman" panose="02020603050405020304"/>
                <a:ea typeface="楷体_GB2312"/>
                <a:cs typeface="Times New Roman" panose="02020603050405020304"/>
              </a:rPr>
              <a:t>带头，处于领先地位</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ea typeface="楷体_GB2312"/>
                <a:cs typeface="Courier New" panose="02070309020205020404"/>
              </a:rPr>
              <a:t>take the lead   </a:t>
            </a:r>
            <a:r>
              <a:rPr lang="zh-CN" altLang="zh-CN" kern="100" dirty="0">
                <a:latin typeface="Times New Roman" panose="02020603050405020304"/>
                <a:ea typeface="楷体_GB2312"/>
                <a:cs typeface="Times New Roman" panose="02020603050405020304"/>
              </a:rPr>
              <a:t>带头</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92392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1.</a:t>
            </a:r>
            <a:r>
              <a:rPr lang="en-US" altLang="zh-CN" b="1" kern="100" dirty="0">
                <a:latin typeface="Times New Roman" panose="02020603050405020304"/>
                <a:cs typeface="Courier New" panose="02070309020205020404"/>
              </a:rPr>
              <a:t>There have been</a:t>
            </a:r>
            <a:r>
              <a:rPr lang="en-US" altLang="zh-CN" kern="100" dirty="0">
                <a:latin typeface="Times New Roman" panose="02020603050405020304"/>
                <a:cs typeface="Courier New" panose="02070309020205020404"/>
              </a:rPr>
              <a:t> golden ages of invention throughout history.(</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26</a:t>
            </a:r>
            <a:r>
              <a:rPr lang="en-US" altLang="zh-CN" kern="100" dirty="0">
                <a:latin typeface="Times New Roman" panose="02020603050405020304"/>
                <a:cs typeface="Courier New" panose="02070309020205020404"/>
              </a:rPr>
              <a:t>)</a:t>
            </a:r>
            <a:endParaRPr lang="zh-CN" altLang="zh-CN" kern="100" dirty="0">
              <a:latin typeface="宋体" panose="02010600030101010101" pitchFamily="2" charset="-122"/>
              <a:cs typeface="Courier New" panose="02070309020205020404"/>
            </a:endParaRPr>
          </a:p>
        </p:txBody>
      </p:sp>
      <p:sp>
        <p:nvSpPr>
          <p:cNvPr id="5" name="矩形 1"/>
          <p:cNvSpPr>
            <a:spLocks noChangeArrowheads="1"/>
          </p:cNvSpPr>
          <p:nvPr/>
        </p:nvSpPr>
        <p:spPr bwMode="auto">
          <a:xfrm>
            <a:off x="470298" y="1329929"/>
            <a:ext cx="8236744" cy="214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历史上曾经有过发明创造的黄金时代。</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黑体" panose="02010609060101010101" pitchFamily="49" charset="-122"/>
                <a:cs typeface="Times New Roman" panose="02020603050405020304"/>
              </a:rPr>
              <a:t>【分析】</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本句中</a:t>
            </a:r>
            <a:r>
              <a:rPr lang="en-US" altLang="zh-CN" b="1" kern="100" dirty="0">
                <a:latin typeface="Times New Roman" panose="02020603050405020304"/>
                <a:cs typeface="Courier New" panose="02070309020205020404"/>
              </a:rPr>
              <a:t>There have been</a:t>
            </a:r>
            <a:r>
              <a:rPr lang="zh-CN" altLang="zh-CN" kern="100" dirty="0">
                <a:latin typeface="Times New Roman" panose="02020603050405020304"/>
                <a:cs typeface="Times New Roman" panose="02020603050405020304"/>
              </a:rPr>
              <a:t>为</a:t>
            </a:r>
            <a:r>
              <a:rPr lang="en-US" altLang="zh-CN" kern="100" dirty="0">
                <a:latin typeface="Times New Roman" panose="02020603050405020304"/>
                <a:cs typeface="Courier New" panose="02070309020205020404"/>
              </a:rPr>
              <a:t>there be</a:t>
            </a:r>
            <a:r>
              <a:rPr lang="zh-CN" altLang="zh-CN" kern="100" dirty="0">
                <a:latin typeface="Times New Roman" panose="02020603050405020304"/>
                <a:cs typeface="Times New Roman" panose="02020603050405020304"/>
              </a:rPr>
              <a:t>结构的现在完成式，该句型表示从过去某一时间开始一直延续到现在并还可能继续延续下去的动作，用于延续性动词，且句中常带有表示一段时间的时间状语，如：</a:t>
            </a:r>
            <a:r>
              <a:rPr lang="en-US" altLang="zh-CN" kern="100" dirty="0">
                <a:latin typeface="Times New Roman" panose="02020603050405020304"/>
                <a:cs typeface="Courier New" panose="02070309020205020404"/>
              </a:rPr>
              <a:t>since</a:t>
            </a:r>
            <a:r>
              <a:rPr lang="zh-CN" altLang="zh-CN" kern="100" dirty="0">
                <a:latin typeface="Times New Roman" panose="02020603050405020304"/>
                <a:cs typeface="Times New Roman" panose="02020603050405020304"/>
              </a:rPr>
              <a:t>＋时间点</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从句，</a:t>
            </a:r>
            <a:r>
              <a:rPr lang="en-US" altLang="zh-CN" kern="100" dirty="0">
                <a:latin typeface="Times New Roman" panose="02020603050405020304"/>
                <a:cs typeface="Courier New" panose="02070309020205020404"/>
              </a:rPr>
              <a:t>for two months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so far</a:t>
            </a:r>
            <a:r>
              <a:rPr lang="zh-CN" altLang="zh-CN" kern="100" dirty="0">
                <a:latin typeface="Times New Roman" panose="02020603050405020304"/>
                <a:cs typeface="Times New Roman" panose="02020603050405020304"/>
              </a:rPr>
              <a:t>等。</a:t>
            </a:r>
            <a:endParaRPr lang="zh-CN" altLang="zh-CN" kern="100" dirty="0">
              <a:latin typeface="宋体" panose="02010600030101010101" pitchFamily="2" charset="-122"/>
              <a:cs typeface="Courier New" panose="02070309020205020404"/>
            </a:endParaRPr>
          </a:p>
        </p:txBody>
      </p:sp>
      <p:pic>
        <p:nvPicPr>
          <p:cNvPr id="68611" name="Picture 2" descr="经典句式"/>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356372" y="503635"/>
            <a:ext cx="167997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矩形 1"/>
          <p:cNvSpPr>
            <a:spLocks noChangeArrowheads="1"/>
          </p:cNvSpPr>
          <p:nvPr/>
        </p:nvSpPr>
        <p:spPr bwMode="auto">
          <a:xfrm>
            <a:off x="386954" y="781050"/>
            <a:ext cx="8401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【拓展】</a:t>
            </a:r>
            <a:r>
              <a:rPr lang="en-US" altLang="zh-CN">
                <a:latin typeface="Times New Roman" panose="02020603050405020304" pitchFamily="18" charset="0"/>
                <a:ea typeface="黑体" panose="02010609060101010101" pitchFamily="49" charset="-122"/>
              </a:rPr>
              <a:t> </a:t>
            </a:r>
            <a:r>
              <a:rPr lang="en-US" altLang="zh-CN">
                <a:latin typeface="Times New Roman" panose="02020603050405020304" pitchFamily="18" charset="0"/>
                <a:ea typeface="方正书宋_GBK" pitchFamily="65" charset="-122"/>
              </a:rPr>
              <a:t>there be</a:t>
            </a:r>
            <a:r>
              <a:rPr lang="zh-CN" altLang="zh-CN">
                <a:latin typeface="Times New Roman" panose="02020603050405020304" pitchFamily="18" charset="0"/>
                <a:ea typeface="方正书宋_GBK" pitchFamily="65" charset="-122"/>
              </a:rPr>
              <a:t>结构的用法：</a:t>
            </a:r>
            <a:endParaRPr lang="zh-CN" altLang="zh-CN" sz="800">
              <a:latin typeface="Times New Roman" panose="02020603050405020304" pitchFamily="18" charset="0"/>
              <a:ea typeface="方正书宋_GBK" pitchFamily="65" charset="-122"/>
            </a:endParaRPr>
          </a:p>
          <a:p>
            <a:pPr algn="just">
              <a:lnSpc>
                <a:spcPct val="150000"/>
              </a:lnSpc>
            </a:pPr>
            <a:r>
              <a:rPr lang="en-US" altLang="zh-CN">
                <a:latin typeface="Times New Roman" panose="02020603050405020304" pitchFamily="18" charset="0"/>
                <a:ea typeface="楷体_GB2312"/>
                <a:cs typeface="楷体_GB2312"/>
              </a:rPr>
              <a:t>(1)There be</a:t>
            </a:r>
            <a:r>
              <a:rPr lang="zh-CN" altLang="zh-CN">
                <a:latin typeface="Times New Roman" panose="02020603050405020304" pitchFamily="18" charset="0"/>
                <a:ea typeface="楷体_GB2312"/>
                <a:cs typeface="楷体_GB2312"/>
              </a:rPr>
              <a:t>结构可以有一般现在时</a:t>
            </a:r>
            <a:r>
              <a:rPr lang="en-US" altLang="zh-CN">
                <a:latin typeface="Times New Roman" panose="02020603050405020304" pitchFamily="18" charset="0"/>
                <a:ea typeface="楷体_GB2312"/>
                <a:cs typeface="楷体_GB2312"/>
              </a:rPr>
              <a:t>(There is/are...)</a:t>
            </a:r>
            <a:r>
              <a:rPr lang="zh-CN" altLang="zh-CN">
                <a:latin typeface="Times New Roman" panose="02020603050405020304" pitchFamily="18" charset="0"/>
                <a:ea typeface="楷体_GB2312"/>
                <a:cs typeface="楷体_GB2312"/>
              </a:rPr>
              <a:t>、一般过去时</a:t>
            </a:r>
            <a:r>
              <a:rPr lang="en-US" altLang="zh-CN">
                <a:latin typeface="Times New Roman" panose="02020603050405020304" pitchFamily="18" charset="0"/>
                <a:ea typeface="楷体_GB2312"/>
                <a:cs typeface="楷体_GB2312"/>
              </a:rPr>
              <a:t>(There was/were...)</a:t>
            </a:r>
            <a:r>
              <a:rPr lang="zh-CN" altLang="zh-CN">
                <a:latin typeface="Times New Roman" panose="02020603050405020304" pitchFamily="18" charset="0"/>
                <a:ea typeface="楷体_GB2312"/>
                <a:cs typeface="楷体_GB2312"/>
              </a:rPr>
              <a:t>、将来时</a:t>
            </a:r>
            <a:r>
              <a:rPr lang="en-US" altLang="zh-CN">
                <a:latin typeface="Times New Roman" panose="02020603050405020304" pitchFamily="18" charset="0"/>
                <a:ea typeface="楷体_GB2312"/>
                <a:cs typeface="楷体_GB2312"/>
              </a:rPr>
              <a:t>(There will be...</a:t>
            </a:r>
            <a:r>
              <a:rPr lang="zh-CN" altLang="zh-CN">
                <a:latin typeface="Times New Roman" panose="02020603050405020304" pitchFamily="18" charset="0"/>
                <a:ea typeface="楷体_GB2312"/>
                <a:cs typeface="楷体_GB2312"/>
              </a:rPr>
              <a:t>或</a:t>
            </a:r>
            <a:r>
              <a:rPr lang="en-US" altLang="zh-CN">
                <a:latin typeface="Times New Roman" panose="02020603050405020304" pitchFamily="18" charset="0"/>
                <a:ea typeface="楷体_GB2312"/>
                <a:cs typeface="楷体_GB2312"/>
              </a:rPr>
              <a:t>There is/are going to be...)</a:t>
            </a:r>
            <a:r>
              <a:rPr lang="zh-CN" altLang="zh-CN">
                <a:latin typeface="Times New Roman" panose="02020603050405020304" pitchFamily="18" charset="0"/>
                <a:ea typeface="楷体_GB2312"/>
                <a:cs typeface="楷体_GB2312"/>
              </a:rPr>
              <a:t>和完成时</a:t>
            </a:r>
            <a:r>
              <a:rPr lang="en-US" altLang="zh-CN">
                <a:latin typeface="Times New Roman" panose="02020603050405020304" pitchFamily="18" charset="0"/>
                <a:ea typeface="楷体_GB2312"/>
                <a:cs typeface="楷体_GB2312"/>
              </a:rPr>
              <a:t>(There has/have been...</a:t>
            </a:r>
            <a:r>
              <a:rPr lang="zh-CN" altLang="zh-CN">
                <a:latin typeface="Times New Roman" panose="02020603050405020304" pitchFamily="18" charset="0"/>
                <a:ea typeface="楷体_GB2312"/>
                <a:cs typeface="楷体_GB2312"/>
              </a:rPr>
              <a:t>或</a:t>
            </a:r>
            <a:r>
              <a:rPr lang="en-US" altLang="zh-CN">
                <a:latin typeface="Times New Roman" panose="02020603050405020304" pitchFamily="18" charset="0"/>
                <a:ea typeface="楷体_GB2312"/>
                <a:cs typeface="楷体_GB2312"/>
              </a:rPr>
              <a:t>There had been...)</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(2)there be</a:t>
            </a:r>
            <a:r>
              <a:rPr lang="zh-CN" altLang="zh-CN">
                <a:latin typeface="Times New Roman" panose="02020603050405020304" pitchFamily="18" charset="0"/>
                <a:ea typeface="楷体_GB2312"/>
                <a:cs typeface="楷体_GB2312"/>
              </a:rPr>
              <a:t>结构可和各种情态动词连用，情态动词后加动词原形。</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(3)there be</a:t>
            </a:r>
            <a:r>
              <a:rPr lang="zh-CN" altLang="zh-CN">
                <a:latin typeface="Times New Roman" panose="02020603050405020304" pitchFamily="18" charset="0"/>
                <a:ea typeface="楷体_GB2312"/>
                <a:cs typeface="楷体_GB2312"/>
              </a:rPr>
              <a:t>结构中的谓语动词还可以是</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seem to(</a:t>
            </a:r>
            <a:r>
              <a:rPr lang="zh-CN" altLang="zh-CN">
                <a:latin typeface="Times New Roman" panose="02020603050405020304" pitchFamily="18" charset="0"/>
                <a:ea typeface="楷体_GB2312"/>
                <a:cs typeface="楷体_GB2312"/>
              </a:rPr>
              <a:t>似乎</a:t>
            </a:r>
            <a:r>
              <a:rPr lang="en-US" altLang="zh-CN">
                <a:latin typeface="Times New Roman" panose="02020603050405020304" pitchFamily="18" charset="0"/>
                <a:ea typeface="楷体_GB2312"/>
                <a:cs typeface="楷体_GB2312"/>
              </a:rPr>
              <a:t>)/happen to(</a:t>
            </a:r>
            <a:r>
              <a:rPr lang="zh-CN" altLang="zh-CN">
                <a:latin typeface="Times New Roman" panose="02020603050405020304" pitchFamily="18" charset="0"/>
                <a:ea typeface="楷体_GB2312"/>
                <a:cs typeface="楷体_GB2312"/>
              </a:rPr>
              <a:t>碰巧</a:t>
            </a:r>
            <a:r>
              <a:rPr lang="en-US" altLang="zh-CN">
                <a:latin typeface="Times New Roman" panose="02020603050405020304" pitchFamily="18" charset="0"/>
                <a:ea typeface="楷体_GB2312"/>
                <a:cs typeface="楷体_GB2312"/>
              </a:rPr>
              <a:t>)/used to(</a:t>
            </a:r>
            <a:r>
              <a:rPr lang="zh-CN" altLang="zh-CN">
                <a:latin typeface="Times New Roman" panose="02020603050405020304" pitchFamily="18" charset="0"/>
                <a:ea typeface="楷体_GB2312"/>
                <a:cs typeface="楷体_GB2312"/>
              </a:rPr>
              <a:t>过去常常</a:t>
            </a:r>
            <a:r>
              <a:rPr lang="en-US" altLang="zh-CN">
                <a:latin typeface="Times New Roman" panose="02020603050405020304" pitchFamily="18" charset="0"/>
                <a:ea typeface="楷体_GB2312"/>
                <a:cs typeface="楷体_GB2312"/>
              </a:rPr>
              <a:t>)/be likely to(</a:t>
            </a:r>
            <a:r>
              <a:rPr lang="zh-CN" altLang="zh-CN">
                <a:latin typeface="Times New Roman" panose="02020603050405020304" pitchFamily="18" charset="0"/>
                <a:ea typeface="楷体_GB2312"/>
                <a:cs typeface="楷体_GB2312"/>
              </a:rPr>
              <a:t>很可能</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＋动词原形</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a:t>
            </a:r>
            <a:r>
              <a:rPr lang="zh-CN" altLang="zh-CN">
                <a:latin typeface="宋体" panose="02010600030101010101" pitchFamily="2" charset="-122"/>
              </a:rPr>
              <a:t> </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1"/>
          <p:cNvSpPr>
            <a:spLocks noChangeArrowheads="1"/>
          </p:cNvSpPr>
          <p:nvPr/>
        </p:nvSpPr>
        <p:spPr bwMode="auto">
          <a:xfrm>
            <a:off x="335757" y="517923"/>
            <a:ext cx="8498681"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pPr>
            <a:r>
              <a:rPr lang="zh-CN" altLang="zh-CN">
                <a:latin typeface="Times New Roman" panose="02020603050405020304" pitchFamily="18" charset="0"/>
                <a:ea typeface="黑体" panose="02010609060101010101" pitchFamily="49" charset="-122"/>
              </a:rPr>
              <a:t>乡村路，带我回家</a:t>
            </a:r>
            <a:endParaRPr lang="zh-CN" altLang="zh-CN" sz="800">
              <a:latin typeface="宋体" panose="02010600030101010101" pitchFamily="2" charset="-122"/>
              <a:ea typeface="黑体" panose="02010609060101010101" pitchFamily="49" charset="-122"/>
            </a:endParaRPr>
          </a:p>
        </p:txBody>
      </p:sp>
      <p:sp>
        <p:nvSpPr>
          <p:cNvPr id="7" name="矩形 1"/>
          <p:cNvSpPr>
            <a:spLocks noChangeArrowheads="1"/>
          </p:cNvSpPr>
          <p:nvPr/>
        </p:nvSpPr>
        <p:spPr bwMode="auto">
          <a:xfrm>
            <a:off x="1516857" y="914400"/>
            <a:ext cx="6104335"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zh-CN" altLang="zh-CN" kern="100" dirty="0">
                <a:latin typeface="Times New Roman" panose="02020603050405020304"/>
                <a:cs typeface="Times New Roman" panose="02020603050405020304"/>
              </a:rPr>
              <a:t>天堂般的</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西弗吉尼亚</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蓝岭山脉</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山纳多河流</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那儿生灵悠远</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比树木古老</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35756" y="717948"/>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There are</a:t>
            </a:r>
            <a:r>
              <a:rPr lang="en-US" altLang="zh-CN" kern="100" dirty="0">
                <a:latin typeface="Times New Roman" panose="02020603050405020304"/>
                <a:cs typeface="Courier New" panose="02070309020205020404"/>
              </a:rPr>
              <a:t> some books on the desk.</a:t>
            </a:r>
            <a:r>
              <a:rPr lang="zh-CN" altLang="zh-CN" kern="100" dirty="0">
                <a:latin typeface="Times New Roman" panose="02020603050405020304"/>
                <a:cs typeface="Times New Roman" panose="02020603050405020304"/>
              </a:rPr>
              <a:t>桌子上有一些书。</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There was</a:t>
            </a:r>
            <a:r>
              <a:rPr lang="en-US" altLang="zh-CN" kern="100" dirty="0">
                <a:latin typeface="Times New Roman" panose="02020603050405020304"/>
                <a:cs typeface="Courier New" panose="02070309020205020404"/>
              </a:rPr>
              <a:t> an accident last night.</a:t>
            </a:r>
            <a:r>
              <a:rPr lang="zh-CN" altLang="zh-CN" kern="100" dirty="0">
                <a:latin typeface="Times New Roman" panose="02020603050405020304"/>
                <a:cs typeface="Times New Roman" panose="02020603050405020304"/>
              </a:rPr>
              <a:t>昨晚发生了一个事故。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There will be</a:t>
            </a:r>
            <a:r>
              <a:rPr lang="en-US" altLang="zh-CN" kern="100" dirty="0">
                <a:latin typeface="Times New Roman" panose="02020603050405020304"/>
                <a:cs typeface="Courier New" panose="02070309020205020404"/>
              </a:rPr>
              <a:t> a good wheat harvest this year.</a:t>
            </a:r>
            <a:r>
              <a:rPr lang="zh-CN" altLang="zh-CN" kern="100" dirty="0">
                <a:latin typeface="Times New Roman" panose="02020603050405020304"/>
                <a:cs typeface="Times New Roman" panose="02020603050405020304"/>
              </a:rPr>
              <a:t>今年小麦将有一个好收成。</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There have been</a:t>
            </a:r>
            <a:r>
              <a:rPr lang="en-US" altLang="zh-CN" kern="100" dirty="0">
                <a:latin typeface="Times New Roman" panose="02020603050405020304"/>
                <a:cs typeface="Courier New" panose="02070309020205020404"/>
              </a:rPr>
              <a:t> many changes in the village recently.</a:t>
            </a:r>
            <a:r>
              <a:rPr lang="zh-CN" altLang="zh-CN" kern="100" dirty="0">
                <a:latin typeface="Times New Roman" panose="02020603050405020304"/>
                <a:cs typeface="Times New Roman" panose="02020603050405020304"/>
              </a:rPr>
              <a:t>最近这个村庄发生了许多变化。</a:t>
            </a:r>
            <a:r>
              <a:rPr lang="en-US" altLang="zh-CN" kern="100" dirty="0">
                <a:latin typeface="Times New Roman" panose="02020603050405020304"/>
                <a:cs typeface="Courier New" panose="02070309020205020404"/>
              </a:rPr>
              <a:t>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There had been</a:t>
            </a:r>
            <a:r>
              <a:rPr lang="en-US" altLang="zh-CN" kern="100" dirty="0">
                <a:latin typeface="Times New Roman" panose="02020603050405020304"/>
                <a:cs typeface="Courier New" panose="02070309020205020404"/>
              </a:rPr>
              <a:t> a fight here before he came back.</a:t>
            </a:r>
            <a:r>
              <a:rPr lang="zh-CN" altLang="zh-CN" kern="100" dirty="0">
                <a:latin typeface="Times New Roman" panose="02020603050405020304"/>
                <a:cs typeface="Times New Roman" panose="02020603050405020304"/>
              </a:rPr>
              <a:t>在他回来之前这儿有过一场搏斗。</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·What a pity my new computer doesn’t </a:t>
            </a:r>
            <a:r>
              <a:rPr lang="en-US" altLang="zh-CN" kern="100" dirty="0" err="1">
                <a:latin typeface="Times New Roman" panose="02020603050405020304"/>
                <a:cs typeface="Courier New" panose="02070309020205020404"/>
              </a:rPr>
              <a:t>work.</a:t>
            </a:r>
            <a:r>
              <a:rPr lang="en-US" altLang="zh-CN" b="1" kern="100" dirty="0" err="1">
                <a:latin typeface="Times New Roman" panose="02020603050405020304"/>
                <a:cs typeface="Courier New" panose="02070309020205020404"/>
              </a:rPr>
              <a:t>There</a:t>
            </a:r>
            <a:r>
              <a:rPr lang="en-US" altLang="zh-CN" b="1" kern="100" dirty="0">
                <a:latin typeface="Times New Roman" panose="02020603050405020304"/>
                <a:cs typeface="Courier New" panose="02070309020205020404"/>
              </a:rPr>
              <a:t> must be</a:t>
            </a:r>
            <a:r>
              <a:rPr lang="en-US" altLang="zh-CN" kern="100" dirty="0">
                <a:latin typeface="Times New Roman" panose="02020603050405020304"/>
                <a:cs typeface="Courier New" panose="02070309020205020404"/>
              </a:rPr>
              <a:t> something wrong with it.</a:t>
            </a:r>
          </a:p>
          <a:p>
            <a:pPr algn="just">
              <a:lnSpc>
                <a:spcPct val="150000"/>
              </a:lnSpc>
              <a:spcAft>
                <a:spcPts val="0"/>
              </a:spcAft>
              <a:defRPr/>
            </a:pPr>
            <a:r>
              <a:rPr lang="zh-CN" altLang="zh-CN" kern="100" dirty="0">
                <a:latin typeface="Times New Roman" panose="02020603050405020304"/>
                <a:cs typeface="Times New Roman" panose="02020603050405020304"/>
              </a:rPr>
              <a:t>很遗憾我的计算机不能用了。肯定是坏了。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There used to be</a:t>
            </a:r>
            <a:r>
              <a:rPr lang="en-US" altLang="zh-CN" kern="100" dirty="0">
                <a:latin typeface="Times New Roman" panose="02020603050405020304"/>
                <a:cs typeface="Courier New" panose="02070309020205020404"/>
              </a:rPr>
              <a:t> a cinema here before the war.</a:t>
            </a:r>
            <a:r>
              <a:rPr lang="zh-CN" altLang="zh-CN" kern="100" dirty="0">
                <a:latin typeface="Times New Roman" panose="02020603050405020304"/>
                <a:cs typeface="Times New Roman" panose="02020603050405020304"/>
              </a:rPr>
              <a:t>这里战前曾有一座电影院。</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矩形 1"/>
          <p:cNvSpPr>
            <a:spLocks noChangeArrowheads="1"/>
          </p:cNvSpPr>
          <p:nvPr/>
        </p:nvSpPr>
        <p:spPr bwMode="auto">
          <a:xfrm>
            <a:off x="398860" y="900113"/>
            <a:ext cx="8401050"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单句语法填空</a:t>
            </a:r>
            <a:r>
              <a:rPr lang="en-US" altLang="zh-CN">
                <a:latin typeface="Times New Roman" panose="02020603050405020304" pitchFamily="18" charset="0"/>
              </a:rPr>
              <a:t>/</a:t>
            </a:r>
            <a:r>
              <a:rPr lang="zh-CN" altLang="zh-CN">
                <a:latin typeface="Times New Roman" panose="02020603050405020304" pitchFamily="18" charset="0"/>
              </a:rPr>
              <a:t>补全句子</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It seems as if there  ____________ (be) a heavy rain soon tonight.</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He wanted to know whether there  ____________ (be) any messages for him.</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There  ____________ great advances in medicine in the last ten years.</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④</a:t>
            </a:r>
            <a:r>
              <a:rPr lang="en-US" altLang="zh-CN">
                <a:latin typeface="Times New Roman" panose="02020603050405020304" pitchFamily="18" charset="0"/>
                <a:ea typeface="楷体_GB2312"/>
                <a:cs typeface="楷体_GB2312"/>
              </a:rPr>
              <a:t>There ____________ a bird on the branch.</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树枝上也许有一只鸟。</a:t>
            </a:r>
            <a:endParaRPr lang="zh-CN" altLang="zh-CN" sz="800">
              <a:latin typeface="宋体" panose="02010600030101010101" pitchFamily="2" charset="-122"/>
              <a:cs typeface="Courier New" panose="02070309020205020404" pitchFamily="49" charset="0"/>
            </a:endParaRPr>
          </a:p>
        </p:txBody>
      </p:sp>
      <p:sp>
        <p:nvSpPr>
          <p:cNvPr id="6" name="矩形 5"/>
          <p:cNvSpPr/>
          <p:nvPr/>
        </p:nvSpPr>
        <p:spPr>
          <a:xfrm>
            <a:off x="2765822" y="1358504"/>
            <a:ext cx="77328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will be</a:t>
            </a:r>
            <a:endParaRPr lang="zh-CN" altLang="en-US" dirty="0"/>
          </a:p>
        </p:txBody>
      </p:sp>
      <p:sp>
        <p:nvSpPr>
          <p:cNvPr id="7" name="矩形 6"/>
          <p:cNvSpPr/>
          <p:nvPr/>
        </p:nvSpPr>
        <p:spPr>
          <a:xfrm>
            <a:off x="4081463" y="1784748"/>
            <a:ext cx="965649"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had been</a:t>
            </a:r>
            <a:endParaRPr lang="zh-CN" altLang="en-US" dirty="0"/>
          </a:p>
        </p:txBody>
      </p:sp>
      <p:sp>
        <p:nvSpPr>
          <p:cNvPr id="8" name="矩形 7"/>
          <p:cNvSpPr/>
          <p:nvPr/>
        </p:nvSpPr>
        <p:spPr>
          <a:xfrm>
            <a:off x="1516856" y="2201467"/>
            <a:ext cx="106824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have been</a:t>
            </a:r>
            <a:endParaRPr lang="zh-CN" altLang="en-US" dirty="0"/>
          </a:p>
        </p:txBody>
      </p:sp>
      <p:sp>
        <p:nvSpPr>
          <p:cNvPr id="9" name="矩形 8"/>
          <p:cNvSpPr/>
          <p:nvPr/>
        </p:nvSpPr>
        <p:spPr>
          <a:xfrm>
            <a:off x="1539478" y="2571750"/>
            <a:ext cx="811761"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may be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95288" y="912019"/>
            <a:ext cx="8401050" cy="256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⑤</a:t>
            </a:r>
            <a:r>
              <a:rPr lang="en-US" altLang="zh-CN" kern="100" dirty="0">
                <a:latin typeface="Times New Roman" panose="02020603050405020304"/>
                <a:ea typeface="楷体_GB2312"/>
                <a:cs typeface="Courier New" panose="02070309020205020404"/>
              </a:rPr>
              <a:t>There ________________________ something wrong with it.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它好像有点毛病。</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⑥</a:t>
            </a:r>
            <a:r>
              <a:rPr lang="en-US" altLang="zh-CN" kern="100" dirty="0">
                <a:latin typeface="Times New Roman" panose="02020603050405020304"/>
                <a:ea typeface="楷体_GB2312"/>
                <a:cs typeface="Courier New" panose="02070309020205020404"/>
              </a:rPr>
              <a:t>There ________________________ a car nearby.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碰巧附近有一辆车。</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ea typeface="楷体_GB2312"/>
                <a:cs typeface="Times New Roman" panose="02020603050405020304"/>
              </a:rPr>
              <a:t>⑦</a:t>
            </a:r>
            <a:r>
              <a:rPr lang="en-US" altLang="zh-CN" kern="100" dirty="0">
                <a:latin typeface="Times New Roman" panose="02020603050405020304"/>
                <a:ea typeface="楷体_GB2312"/>
                <a:cs typeface="Courier New" panose="02070309020205020404"/>
              </a:rPr>
              <a:t>There __________________________ a storm.</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ea typeface="楷体_GB2312"/>
                <a:cs typeface="Times New Roman" panose="02020603050405020304"/>
              </a:rPr>
              <a:t>可能有一场暴雨。</a:t>
            </a:r>
            <a:endParaRPr lang="zh-CN" altLang="zh-CN" kern="100" dirty="0">
              <a:latin typeface="宋体" panose="02010600030101010101" pitchFamily="2" charset="-122"/>
              <a:cs typeface="Courier New" panose="02070309020205020404"/>
            </a:endParaRPr>
          </a:p>
        </p:txBody>
      </p:sp>
      <p:sp>
        <p:nvSpPr>
          <p:cNvPr id="6" name="矩形 5"/>
          <p:cNvSpPr/>
          <p:nvPr/>
        </p:nvSpPr>
        <p:spPr>
          <a:xfrm>
            <a:off x="1818085" y="951310"/>
            <a:ext cx="121571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seems to be</a:t>
            </a:r>
            <a:endParaRPr lang="zh-CN" altLang="en-US" dirty="0"/>
          </a:p>
        </p:txBody>
      </p:sp>
      <p:sp>
        <p:nvSpPr>
          <p:cNvPr id="7" name="矩形 6"/>
          <p:cNvSpPr/>
          <p:nvPr/>
        </p:nvSpPr>
        <p:spPr>
          <a:xfrm>
            <a:off x="1899048" y="1762126"/>
            <a:ext cx="153631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happened to be</a:t>
            </a:r>
            <a:endParaRPr lang="zh-CN" altLang="en-US" dirty="0"/>
          </a:p>
        </p:txBody>
      </p:sp>
      <p:sp>
        <p:nvSpPr>
          <p:cNvPr id="8" name="矩形 7"/>
          <p:cNvSpPr/>
          <p:nvPr/>
        </p:nvSpPr>
        <p:spPr>
          <a:xfrm>
            <a:off x="1980010" y="2618185"/>
            <a:ext cx="138884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is likely to be</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465535"/>
            <a:ext cx="8570119"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rPr>
              <a:t>2.So </a:t>
            </a:r>
            <a:r>
              <a:rPr lang="en-US" altLang="zh-CN" b="1" kern="100" dirty="0">
                <a:latin typeface="Times New Roman" panose="02020603050405020304"/>
              </a:rPr>
              <a:t>what is it that inspires us to invent things</a:t>
            </a:r>
            <a:r>
              <a:rPr lang="zh-CN" altLang="zh-CN" kern="100" dirty="0">
                <a:latin typeface="Times New Roman" panose="02020603050405020304"/>
                <a:cs typeface="Times New Roman" panose="02020603050405020304"/>
              </a:rPr>
              <a:t>？</a:t>
            </a:r>
            <a:r>
              <a:rPr lang="en-US" altLang="zh-CN" kern="100" dirty="0">
                <a:latin typeface="Times New Roman" panose="020206030504050203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rPr>
              <a:t>P</a:t>
            </a:r>
            <a:r>
              <a:rPr lang="en-US" altLang="zh-CN" kern="100" baseline="-25000" dirty="0">
                <a:latin typeface="Times New Roman" panose="02020603050405020304"/>
              </a:rPr>
              <a:t>27</a:t>
            </a:r>
            <a:r>
              <a:rPr lang="en-US" altLang="zh-CN" kern="100" dirty="0">
                <a:latin typeface="Times New Roman" panose="02020603050405020304"/>
              </a:rPr>
              <a:t>)</a:t>
            </a:r>
            <a:endParaRPr lang="zh-CN" altLang="zh-CN" kern="100" dirty="0">
              <a:latin typeface="宋体" panose="02010600030101010101" pitchFamily="2" charset="-122"/>
              <a:cs typeface="Courier New" panose="02070309020205020404"/>
            </a:endParaRPr>
          </a:p>
        </p:txBody>
      </p:sp>
      <p:sp>
        <p:nvSpPr>
          <p:cNvPr id="73730" name="矩形 1"/>
          <p:cNvSpPr>
            <a:spLocks noChangeArrowheads="1"/>
          </p:cNvSpPr>
          <p:nvPr/>
        </p:nvSpPr>
        <p:spPr bwMode="auto">
          <a:xfrm>
            <a:off x="429817" y="894160"/>
            <a:ext cx="8317706"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那么，是什么激励我们去发明东西呢？</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ea typeface="黑体" panose="02010609060101010101" pitchFamily="49" charset="-122"/>
              </a:rPr>
              <a:t>【分析】</a:t>
            </a:r>
            <a:r>
              <a:rPr lang="zh-CN" altLang="zh-CN">
                <a:latin typeface="宋体" panose="02010600030101010101" pitchFamily="2" charset="-122"/>
              </a:rPr>
              <a:t> </a:t>
            </a:r>
            <a:r>
              <a:rPr lang="zh-CN" altLang="zh-CN">
                <a:latin typeface="Times New Roman" panose="02020603050405020304" pitchFamily="18" charset="0"/>
                <a:ea typeface="方正书宋_GBK" pitchFamily="65" charset="-122"/>
              </a:rPr>
              <a:t>本句是一个强调句型。此处被强调部分是</a:t>
            </a:r>
            <a:r>
              <a:rPr lang="en-US" altLang="zh-CN">
                <a:latin typeface="Times New Roman" panose="02020603050405020304" pitchFamily="18" charset="0"/>
                <a:ea typeface="方正书宋_GBK" pitchFamily="65" charset="-122"/>
              </a:rPr>
              <a:t>what</a:t>
            </a:r>
            <a:r>
              <a:rPr lang="zh-CN" altLang="zh-CN">
                <a:latin typeface="Times New Roman" panose="02020603050405020304" pitchFamily="18" charset="0"/>
                <a:ea typeface="方正书宋_GBK" pitchFamily="65" charset="-122"/>
              </a:rPr>
              <a:t>。</a:t>
            </a:r>
            <a:endParaRPr lang="zh-CN" altLang="zh-CN" sz="800">
              <a:latin typeface="Times New Roman" panose="02020603050405020304" pitchFamily="18" charset="0"/>
              <a:ea typeface="方正书宋_GBK" pitchFamily="65" charset="-122"/>
            </a:endParaRPr>
          </a:p>
          <a:p>
            <a:pPr algn="just">
              <a:lnSpc>
                <a:spcPct val="150000"/>
              </a:lnSpc>
            </a:pPr>
            <a:r>
              <a:rPr lang="zh-CN" altLang="zh-CN">
                <a:latin typeface="Times New Roman" panose="02020603050405020304" pitchFamily="18" charset="0"/>
                <a:ea typeface="黑体" panose="02010609060101010101" pitchFamily="49" charset="-122"/>
              </a:rPr>
              <a:t>【拓展】</a:t>
            </a:r>
            <a:r>
              <a:rPr lang="zh-CN" altLang="zh-CN">
                <a:latin typeface="宋体" panose="02010600030101010101" pitchFamily="2" charset="-122"/>
                <a:ea typeface="楷体_GB2312"/>
                <a:cs typeface="楷体_GB2312"/>
              </a:rPr>
              <a:t> </a:t>
            </a:r>
            <a:r>
              <a:rPr lang="zh-CN" altLang="zh-CN">
                <a:latin typeface="Times New Roman" panose="02020603050405020304" pitchFamily="18" charset="0"/>
                <a:ea typeface="方正书宋_GBK" pitchFamily="65" charset="-122"/>
              </a:rPr>
              <a:t>强调句型的用法：</a:t>
            </a:r>
            <a:endParaRPr lang="zh-CN" altLang="zh-CN" sz="800">
              <a:latin typeface="Times New Roman" panose="02020603050405020304" pitchFamily="18" charset="0"/>
              <a:ea typeface="方正书宋_GBK" pitchFamily="65" charset="-122"/>
            </a:endParaRPr>
          </a:p>
          <a:p>
            <a:pPr algn="just">
              <a:lnSpc>
                <a:spcPct val="150000"/>
              </a:lnSpc>
            </a:pPr>
            <a:r>
              <a:rPr lang="en-US" altLang="zh-CN">
                <a:latin typeface="Times New Roman" panose="02020603050405020304" pitchFamily="18" charset="0"/>
                <a:ea typeface="楷体_GB2312"/>
                <a:cs typeface="楷体_GB2312"/>
              </a:rPr>
              <a:t>(1)</a:t>
            </a:r>
            <a:r>
              <a:rPr lang="zh-CN" altLang="zh-CN">
                <a:latin typeface="Times New Roman" panose="02020603050405020304" pitchFamily="18" charset="0"/>
                <a:ea typeface="楷体_GB2312"/>
                <a:cs typeface="楷体_GB2312"/>
              </a:rPr>
              <a:t>强调句型的陈述句形式为</a:t>
            </a: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It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is/was</a:t>
            </a:r>
            <a:r>
              <a:rPr lang="zh-CN" altLang="zh-CN">
                <a:latin typeface="Times New Roman" panose="02020603050405020304" pitchFamily="18" charset="0"/>
                <a:ea typeface="楷体_GB2312"/>
                <a:cs typeface="楷体_GB2312"/>
              </a:rPr>
              <a:t>＋被强调部分＋</a:t>
            </a:r>
            <a:r>
              <a:rPr lang="en-US" altLang="zh-CN">
                <a:latin typeface="Times New Roman" panose="02020603050405020304" pitchFamily="18" charset="0"/>
                <a:ea typeface="楷体_GB2312"/>
                <a:cs typeface="楷体_GB2312"/>
              </a:rPr>
              <a:t>that/who</a:t>
            </a:r>
            <a:r>
              <a:rPr lang="zh-CN" altLang="zh-CN">
                <a:latin typeface="Times New Roman" panose="02020603050405020304" pitchFamily="18" charset="0"/>
                <a:ea typeface="楷体_GB2312"/>
                <a:cs typeface="楷体_GB2312"/>
              </a:rPr>
              <a:t>＋其他</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。一般疑问句形式为</a:t>
            </a:r>
            <a:r>
              <a:rPr lang="en-US" altLang="zh-CN">
                <a:latin typeface="Times New Roman" panose="02020603050405020304" pitchFamily="18" charset="0"/>
                <a:ea typeface="楷体_GB2312"/>
                <a:cs typeface="楷体_GB2312"/>
              </a:rPr>
              <a:t>Is/Was it...that/who...</a:t>
            </a:r>
            <a:r>
              <a:rPr lang="zh-CN" altLang="zh-CN">
                <a:latin typeface="Times New Roman" panose="02020603050405020304" pitchFamily="18" charset="0"/>
                <a:ea typeface="楷体_GB2312"/>
                <a:cs typeface="楷体_GB2312"/>
              </a:rPr>
              <a:t>？特殊疑问句形式为特殊疑问词＋</a:t>
            </a:r>
            <a:r>
              <a:rPr lang="en-US" altLang="zh-CN">
                <a:latin typeface="Times New Roman" panose="02020603050405020304" pitchFamily="18" charset="0"/>
                <a:ea typeface="楷体_GB2312"/>
                <a:cs typeface="楷体_GB2312"/>
              </a:rPr>
              <a:t>is/was </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that/who...</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not...until</a:t>
            </a:r>
            <a:r>
              <a:rPr lang="zh-CN" altLang="zh-CN">
                <a:latin typeface="Times New Roman" panose="02020603050405020304" pitchFamily="18" charset="0"/>
                <a:ea typeface="楷体_GB2312"/>
                <a:cs typeface="楷体_GB2312"/>
              </a:rPr>
              <a:t>句型的强调句型为</a:t>
            </a:r>
            <a:r>
              <a:rPr lang="en-US" altLang="zh-CN">
                <a:latin typeface="Times New Roman" panose="02020603050405020304" pitchFamily="18" charset="0"/>
                <a:ea typeface="楷体_GB2312"/>
                <a:cs typeface="楷体_GB2312"/>
              </a:rPr>
              <a:t>It is/was not until...that...</a:t>
            </a:r>
            <a:r>
              <a:rPr lang="zh-CN"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(2)</a:t>
            </a:r>
            <a:r>
              <a:rPr lang="zh-CN" altLang="zh-CN">
                <a:latin typeface="Times New Roman" panose="02020603050405020304" pitchFamily="18" charset="0"/>
                <a:ea typeface="楷体_GB2312"/>
                <a:cs typeface="楷体_GB2312"/>
              </a:rPr>
              <a:t>该句型不用来强调句子的谓语和定语。若被强调的是人，</a:t>
            </a:r>
            <a:r>
              <a:rPr lang="en-US" altLang="zh-CN">
                <a:latin typeface="Times New Roman" panose="02020603050405020304" pitchFamily="18" charset="0"/>
                <a:ea typeface="楷体_GB2312"/>
                <a:cs typeface="楷体_GB2312"/>
              </a:rPr>
              <a:t>that</a:t>
            </a:r>
            <a:r>
              <a:rPr lang="zh-CN" altLang="zh-CN">
                <a:latin typeface="Times New Roman" panose="02020603050405020304" pitchFamily="18" charset="0"/>
                <a:ea typeface="楷体_GB2312"/>
                <a:cs typeface="楷体_GB2312"/>
              </a:rPr>
              <a:t>可以替换为</a:t>
            </a:r>
            <a:r>
              <a:rPr lang="en-US" altLang="zh-CN">
                <a:latin typeface="Times New Roman" panose="02020603050405020304" pitchFamily="18" charset="0"/>
                <a:ea typeface="楷体_GB2312"/>
                <a:cs typeface="楷体_GB2312"/>
              </a:rPr>
              <a:t>who</a:t>
            </a:r>
            <a:r>
              <a:rPr lang="zh-CN" altLang="zh-CN">
                <a:latin typeface="Times New Roman" panose="02020603050405020304" pitchFamily="18" charset="0"/>
                <a:ea typeface="楷体_GB2312"/>
                <a:cs typeface="楷体_GB2312"/>
              </a:rPr>
              <a:t>。</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75047" y="884635"/>
            <a:ext cx="8401050"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·Bach died in 1750</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but </a:t>
            </a:r>
            <a:r>
              <a:rPr lang="en-US" altLang="zh-CN" b="1" kern="100" dirty="0">
                <a:latin typeface="Times New Roman" panose="02020603050405020304"/>
                <a:cs typeface="Courier New" panose="02070309020205020404"/>
              </a:rPr>
              <a:t>it was not until</a:t>
            </a:r>
            <a:r>
              <a:rPr lang="en-US" altLang="zh-CN" kern="100" dirty="0">
                <a:latin typeface="Times New Roman" panose="02020603050405020304"/>
                <a:cs typeface="Courier New" panose="02070309020205020404"/>
              </a:rPr>
              <a:t> the early 19th century </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his musical gift was fully recognized.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巴赫死于</a:t>
            </a:r>
            <a:r>
              <a:rPr lang="en-US" altLang="zh-CN" kern="100" dirty="0">
                <a:latin typeface="Times New Roman" panose="02020603050405020304"/>
                <a:cs typeface="Courier New" panose="02070309020205020404"/>
              </a:rPr>
              <a:t>1750</a:t>
            </a:r>
            <a:r>
              <a:rPr lang="zh-CN" altLang="zh-CN" kern="100" dirty="0">
                <a:latin typeface="Times New Roman" panose="02020603050405020304"/>
                <a:cs typeface="Times New Roman" panose="02020603050405020304"/>
              </a:rPr>
              <a:t>年，但直到</a:t>
            </a:r>
            <a:r>
              <a:rPr lang="en-US" altLang="zh-CN" kern="100" dirty="0">
                <a:latin typeface="Times New Roman" panose="02020603050405020304"/>
                <a:cs typeface="Courier New" panose="02070309020205020404"/>
              </a:rPr>
              <a:t>19</a:t>
            </a:r>
            <a:r>
              <a:rPr lang="zh-CN" altLang="zh-CN" kern="100" dirty="0">
                <a:latin typeface="Times New Roman" panose="02020603050405020304"/>
                <a:cs typeface="Times New Roman" panose="02020603050405020304"/>
              </a:rPr>
              <a:t>世纪初他的音乐才能才得到完全认可。</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It was</a:t>
            </a:r>
            <a:r>
              <a:rPr lang="en-US" altLang="zh-CN" kern="100" dirty="0">
                <a:latin typeface="Times New Roman" panose="02020603050405020304"/>
                <a:cs typeface="Courier New" panose="02070309020205020404"/>
              </a:rPr>
              <a:t> the culture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rather than the language</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that</a:t>
            </a:r>
            <a:r>
              <a:rPr lang="en-US" altLang="zh-CN" kern="100" dirty="0">
                <a:latin typeface="Times New Roman" panose="02020603050405020304"/>
                <a:cs typeface="Courier New" panose="02070309020205020404"/>
              </a:rPr>
              <a:t> made it hard for him to adapt to the new environment abroad.</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是文化而不是语言使得他很难适应国外的新环境。</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矩形 1"/>
          <p:cNvSpPr>
            <a:spLocks noChangeArrowheads="1"/>
          </p:cNvSpPr>
          <p:nvPr/>
        </p:nvSpPr>
        <p:spPr bwMode="auto">
          <a:xfrm>
            <a:off x="314325" y="578644"/>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同义句转换</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I met John in the street yesterday.</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a:t>
            </a:r>
            <a:r>
              <a:rPr lang="en-US" altLang="zh-CN">
                <a:latin typeface="Times New Roman" panose="02020603050405020304" pitchFamily="18" charset="0"/>
                <a:ea typeface="楷体_GB2312"/>
                <a:cs typeface="楷体_GB2312"/>
              </a:rPr>
              <a:t>It was I  ____________ met John in the street yesterday.(</a:t>
            </a:r>
            <a:r>
              <a:rPr lang="zh-CN" altLang="zh-CN">
                <a:latin typeface="Times New Roman" panose="02020603050405020304" pitchFamily="18" charset="0"/>
                <a:ea typeface="楷体_GB2312"/>
                <a:cs typeface="楷体_GB2312"/>
              </a:rPr>
              <a:t>强调主语</a:t>
            </a:r>
            <a:r>
              <a:rPr lang="en-US"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It was John  ____________ I met in the street yesterday.(</a:t>
            </a:r>
            <a:r>
              <a:rPr lang="zh-CN" altLang="zh-CN">
                <a:latin typeface="Times New Roman" panose="02020603050405020304" pitchFamily="18" charset="0"/>
                <a:ea typeface="楷体_GB2312"/>
                <a:cs typeface="楷体_GB2312"/>
              </a:rPr>
              <a:t>强调宾语</a:t>
            </a:r>
            <a:r>
              <a:rPr lang="en-US"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It was in the street ____________________ I met John yesterday.(</a:t>
            </a:r>
            <a:r>
              <a:rPr lang="zh-CN" altLang="zh-CN">
                <a:latin typeface="Times New Roman" panose="02020603050405020304" pitchFamily="18" charset="0"/>
                <a:ea typeface="楷体_GB2312"/>
                <a:cs typeface="楷体_GB2312"/>
              </a:rPr>
              <a:t>强调地点状语</a:t>
            </a:r>
            <a:r>
              <a:rPr lang="en-US"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It was I that/who met John in the street yesterday.</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Who was  ____________ met John in the street yesterday? (</a:t>
            </a:r>
            <a:r>
              <a:rPr lang="zh-CN" altLang="zh-CN">
                <a:latin typeface="Times New Roman" panose="02020603050405020304" pitchFamily="18" charset="0"/>
                <a:ea typeface="楷体_GB2312"/>
                <a:cs typeface="楷体_GB2312"/>
              </a:rPr>
              <a:t>特殊疑问句</a:t>
            </a:r>
            <a:r>
              <a:rPr lang="en-US" altLang="zh-CN">
                <a:latin typeface="Times New Roman" panose="02020603050405020304" pitchFamily="18" charset="0"/>
                <a:ea typeface="楷体_GB2312"/>
                <a:cs typeface="楷体_GB2312"/>
              </a:rPr>
              <a:t>)</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He didn</a:t>
            </a:r>
            <a:r>
              <a:rPr lang="en-US" altLang="zh-CN">
                <a:latin typeface="Times New Roman" panose="02020603050405020304" pitchFamily="18" charset="0"/>
              </a:rPr>
              <a:t>’</a:t>
            </a:r>
            <a:r>
              <a:rPr lang="en-US" altLang="zh-CN">
                <a:latin typeface="Times New Roman" panose="02020603050405020304" pitchFamily="18" charset="0"/>
                <a:ea typeface="楷体_GB2312"/>
                <a:cs typeface="楷体_GB2312"/>
              </a:rPr>
              <a:t>t realize his mistakes until yesterday.</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rPr>
              <a:t>→</a:t>
            </a:r>
            <a:r>
              <a:rPr lang="en-US" altLang="zh-CN">
                <a:latin typeface="Times New Roman" panose="02020603050405020304" pitchFamily="18" charset="0"/>
                <a:ea typeface="楷体_GB2312"/>
                <a:cs typeface="楷体_GB2312"/>
              </a:rPr>
              <a:t>It was  ____________ yesterday  ____________ he realized his mistakes.(</a:t>
            </a:r>
            <a:r>
              <a:rPr lang="zh-CN" altLang="zh-CN">
                <a:latin typeface="Times New Roman" panose="02020603050405020304" pitchFamily="18" charset="0"/>
                <a:ea typeface="楷体_GB2312"/>
                <a:cs typeface="楷体_GB2312"/>
              </a:rPr>
              <a:t>强调句型</a:t>
            </a:r>
            <a:r>
              <a:rPr lang="en-US" altLang="zh-CN">
                <a:latin typeface="Times New Roman" panose="02020603050405020304" pitchFamily="18" charset="0"/>
                <a:ea typeface="楷体_GB2312"/>
                <a:cs typeface="楷体_GB2312"/>
              </a:rPr>
              <a:t>)</a:t>
            </a:r>
            <a:endParaRPr lang="zh-CN" altLang="zh-CN">
              <a:latin typeface="宋体" panose="02010600030101010101" pitchFamily="2" charset="-122"/>
              <a:cs typeface="Courier New" panose="02070309020205020404" pitchFamily="49" charset="0"/>
            </a:endParaRPr>
          </a:p>
        </p:txBody>
      </p:sp>
      <p:sp>
        <p:nvSpPr>
          <p:cNvPr id="6" name="矩形 5"/>
          <p:cNvSpPr/>
          <p:nvPr/>
        </p:nvSpPr>
        <p:spPr>
          <a:xfrm>
            <a:off x="1575197" y="1460898"/>
            <a:ext cx="94641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that/who</a:t>
            </a:r>
            <a:endParaRPr lang="zh-CN" altLang="en-US" dirty="0"/>
          </a:p>
        </p:txBody>
      </p:sp>
      <p:sp>
        <p:nvSpPr>
          <p:cNvPr id="7" name="矩形 6"/>
          <p:cNvSpPr/>
          <p:nvPr/>
        </p:nvSpPr>
        <p:spPr>
          <a:xfrm>
            <a:off x="2006203" y="1877617"/>
            <a:ext cx="94641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that/who</a:t>
            </a:r>
            <a:endParaRPr lang="zh-CN" altLang="en-US" dirty="0"/>
          </a:p>
        </p:txBody>
      </p:sp>
      <p:sp>
        <p:nvSpPr>
          <p:cNvPr id="8" name="矩形 7"/>
          <p:cNvSpPr/>
          <p:nvPr/>
        </p:nvSpPr>
        <p:spPr>
          <a:xfrm>
            <a:off x="3113485" y="2294335"/>
            <a:ext cx="48474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a:t>
            </a:r>
            <a:endParaRPr lang="zh-CN" altLang="en-US" dirty="0"/>
          </a:p>
        </p:txBody>
      </p:sp>
      <p:sp>
        <p:nvSpPr>
          <p:cNvPr id="9" name="矩形 8"/>
          <p:cNvSpPr/>
          <p:nvPr/>
        </p:nvSpPr>
        <p:spPr>
          <a:xfrm>
            <a:off x="1899048" y="3117057"/>
            <a:ext cx="67069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it that</a:t>
            </a:r>
            <a:endParaRPr lang="zh-CN" altLang="en-US" dirty="0"/>
          </a:p>
        </p:txBody>
      </p:sp>
      <p:sp>
        <p:nvSpPr>
          <p:cNvPr id="10" name="矩形 9"/>
          <p:cNvSpPr/>
          <p:nvPr/>
        </p:nvSpPr>
        <p:spPr>
          <a:xfrm>
            <a:off x="1423988" y="3914776"/>
            <a:ext cx="91435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not until</a:t>
            </a:r>
            <a:endParaRPr lang="zh-CN" altLang="en-US" dirty="0"/>
          </a:p>
        </p:txBody>
      </p:sp>
      <p:sp>
        <p:nvSpPr>
          <p:cNvPr id="11" name="矩形 10"/>
          <p:cNvSpPr/>
          <p:nvPr/>
        </p:nvSpPr>
        <p:spPr>
          <a:xfrm>
            <a:off x="4088607" y="3926682"/>
            <a:ext cx="48474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578644"/>
            <a:ext cx="8570119"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3.But </a:t>
            </a:r>
            <a:r>
              <a:rPr lang="en-US" altLang="zh-CN" b="1" kern="100" dirty="0">
                <a:latin typeface="Times New Roman" panose="02020603050405020304"/>
                <a:cs typeface="Courier New" panose="02070309020205020404"/>
              </a:rPr>
              <a:t>what remains important</a:t>
            </a:r>
            <a:r>
              <a:rPr lang="en-US" altLang="zh-CN" kern="100" dirty="0">
                <a:latin typeface="Times New Roman" panose="02020603050405020304"/>
                <a:cs typeface="Courier New" panose="02070309020205020404"/>
              </a:rPr>
              <a:t> is that we have an incredible desire to think and create</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and that’s the real spirit of invention.(</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27</a:t>
            </a:r>
            <a:r>
              <a:rPr lang="en-US" altLang="zh-CN" kern="100" dirty="0">
                <a:latin typeface="Times New Roman" panose="02020603050405020304"/>
                <a:cs typeface="Courier New" panose="02070309020205020404"/>
              </a:rPr>
              <a:t>)</a:t>
            </a: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但重要的是，我们有一种难以置信的思考和创造的欲望，这才是真正的发明精神。</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ea typeface="黑体" panose="02010609060101010101" pitchFamily="49" charset="-122"/>
                <a:cs typeface="Times New Roman" panose="02020603050405020304"/>
              </a:rPr>
              <a:t>	</a:t>
            </a:r>
            <a:r>
              <a:rPr lang="zh-CN" altLang="zh-CN" kern="100" dirty="0">
                <a:latin typeface="Times New Roman" panose="02020603050405020304"/>
                <a:ea typeface="黑体" panose="02010609060101010101" pitchFamily="49" charset="-122"/>
                <a:cs typeface="Times New Roman" panose="02020603050405020304"/>
              </a:rPr>
              <a:t>【分析】</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本句中的</a:t>
            </a:r>
            <a:r>
              <a:rPr lang="en-US" altLang="zh-CN" b="1" kern="100" dirty="0">
                <a:latin typeface="Times New Roman" panose="02020603050405020304"/>
                <a:cs typeface="Courier New" panose="02070309020205020404"/>
              </a:rPr>
              <a:t>what remains important</a:t>
            </a:r>
            <a:r>
              <a:rPr lang="zh-CN" altLang="zh-CN" kern="100" dirty="0">
                <a:latin typeface="Times New Roman" panose="02020603050405020304"/>
                <a:cs typeface="Times New Roman" panose="02020603050405020304"/>
              </a:rPr>
              <a:t>是</a:t>
            </a:r>
            <a:r>
              <a:rPr lang="en-US" altLang="zh-CN" kern="100" dirty="0">
                <a:latin typeface="Times New Roman" panose="02020603050405020304"/>
                <a:cs typeface="Courier New" panose="02070309020205020404"/>
              </a:rPr>
              <a:t>what</a:t>
            </a:r>
            <a:r>
              <a:rPr lang="zh-CN" altLang="zh-CN" kern="100" dirty="0">
                <a:latin typeface="Times New Roman" panose="02020603050405020304"/>
                <a:cs typeface="Times New Roman" panose="02020603050405020304"/>
              </a:rPr>
              <a:t>引导的名词性从句，</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作主语，</a:t>
            </a:r>
            <a:r>
              <a:rPr lang="en-US" altLang="zh-CN" kern="100" dirty="0">
                <a:latin typeface="Times New Roman" panose="02020603050405020304"/>
                <a:cs typeface="Courier New" panose="02070309020205020404"/>
              </a:rPr>
              <a:t>what</a:t>
            </a:r>
            <a:r>
              <a:rPr lang="zh-CN" altLang="zh-CN" kern="100" dirty="0">
                <a:latin typeface="Times New Roman" panose="02020603050405020304"/>
                <a:cs typeface="Times New Roman" panose="02020603050405020304"/>
              </a:rPr>
              <a:t>在主语从句中作主语。</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ea typeface="黑体" panose="02010609060101010101" pitchFamily="49" charset="-122"/>
                <a:cs typeface="Times New Roman" panose="02020603050405020304"/>
              </a:rPr>
              <a:t>	</a:t>
            </a:r>
            <a:r>
              <a:rPr lang="zh-CN" altLang="zh-CN" kern="100" dirty="0">
                <a:latin typeface="Times New Roman" panose="02020603050405020304"/>
                <a:ea typeface="黑体" panose="02010609060101010101" pitchFamily="49" charset="-122"/>
                <a:cs typeface="Times New Roman" panose="02020603050405020304"/>
              </a:rPr>
              <a:t>【拓展】</a:t>
            </a:r>
            <a:r>
              <a:rPr lang="en-US" altLang="zh-CN" kern="100" dirty="0">
                <a:latin typeface="Times New Roman" panose="02020603050405020304"/>
                <a:cs typeface="Courier New" panose="02070309020205020404"/>
              </a:rPr>
              <a:t> what</a:t>
            </a:r>
            <a:r>
              <a:rPr lang="zh-CN" altLang="zh-CN" kern="100" dirty="0">
                <a:latin typeface="Times New Roman" panose="02020603050405020304"/>
                <a:cs typeface="Times New Roman" panose="02020603050405020304"/>
              </a:rPr>
              <a:t>引导名词性从句的用法：</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ea typeface="楷体_GB2312"/>
                <a:cs typeface="Courier New" panose="02070309020205020404"/>
              </a:rPr>
              <a:t>	(1)what</a:t>
            </a:r>
            <a:r>
              <a:rPr lang="zh-CN" altLang="zh-CN" kern="100" dirty="0">
                <a:latin typeface="Times New Roman" panose="02020603050405020304"/>
                <a:ea typeface="楷体_GB2312"/>
                <a:cs typeface="Times New Roman" panose="02020603050405020304"/>
              </a:rPr>
              <a:t>除了引导主语从句，还可以引导宾语从句、表语从句和同位语从句。</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ea typeface="楷体_GB2312"/>
                <a:cs typeface="Courier New" panose="02070309020205020404"/>
              </a:rPr>
              <a:t>	(2)what</a:t>
            </a:r>
            <a:r>
              <a:rPr lang="zh-CN" altLang="zh-CN" kern="100" dirty="0">
                <a:latin typeface="Times New Roman" panose="02020603050405020304"/>
                <a:ea typeface="楷体_GB2312"/>
                <a:cs typeface="Times New Roman" panose="02020603050405020304"/>
              </a:rPr>
              <a:t>引导名词性从句在句中作成分时，</a:t>
            </a:r>
            <a:r>
              <a:rPr lang="en-US" altLang="zh-CN" kern="100" dirty="0">
                <a:latin typeface="Times New Roman" panose="02020603050405020304"/>
                <a:ea typeface="楷体_GB2312"/>
                <a:cs typeface="Courier New" panose="02070309020205020404"/>
              </a:rPr>
              <a:t>what</a:t>
            </a:r>
            <a:r>
              <a:rPr lang="zh-CN" altLang="zh-CN" kern="100" dirty="0">
                <a:latin typeface="Times New Roman" panose="02020603050405020304"/>
                <a:ea typeface="楷体_GB2312"/>
                <a:cs typeface="Times New Roman" panose="02020603050405020304"/>
              </a:rPr>
              <a:t>既有一定的含义，又起连接作用，在从句中可充当主语、宾语或表语。</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278607" y="545307"/>
            <a:ext cx="848558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 few students hesitated to </a:t>
            </a:r>
            <a:r>
              <a:rPr lang="en-US" altLang="zh-CN" kern="100" dirty="0" err="1">
                <a:latin typeface="Times New Roman" panose="02020603050405020304"/>
                <a:cs typeface="Courier New" panose="02070309020205020404"/>
              </a:rPr>
              <a:t>start.They</a:t>
            </a:r>
            <a:r>
              <a:rPr lang="en-US" altLang="zh-CN" kern="100" dirty="0">
                <a:latin typeface="Times New Roman" panose="02020603050405020304"/>
                <a:cs typeface="Courier New" panose="02070309020205020404"/>
              </a:rPr>
              <a:t> waited to see </a:t>
            </a:r>
            <a:r>
              <a:rPr lang="en-US" altLang="zh-CN" b="1" kern="100" dirty="0">
                <a:latin typeface="Times New Roman" panose="02020603050405020304"/>
                <a:cs typeface="Courier New" panose="02070309020205020404"/>
              </a:rPr>
              <a:t>what the rest of the class would do</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宾语从句</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一些学生犹豫不决，他们在等待看其他学生要做什么。</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What you will do next</a:t>
            </a:r>
            <a:r>
              <a:rPr lang="en-US" altLang="zh-CN" kern="100" dirty="0">
                <a:latin typeface="Times New Roman" panose="02020603050405020304"/>
                <a:cs typeface="Courier New" panose="02070309020205020404"/>
              </a:rPr>
              <a:t> is none of my business.(</a:t>
            </a:r>
            <a:r>
              <a:rPr lang="zh-CN" altLang="zh-CN" kern="100" dirty="0">
                <a:latin typeface="Times New Roman" panose="02020603050405020304"/>
                <a:cs typeface="Times New Roman" panose="02020603050405020304"/>
              </a:rPr>
              <a:t>主语从句</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你下一步做什么不关我的事。</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·She is no longer </a:t>
            </a:r>
            <a:r>
              <a:rPr lang="en-US" altLang="zh-CN" b="1" kern="100" dirty="0">
                <a:latin typeface="Times New Roman" panose="02020603050405020304"/>
                <a:cs typeface="Courier New" panose="02070309020205020404"/>
              </a:rPr>
              <a:t>what she used to be</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表语从句</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她不再是过去的她了。</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·I have no idea </a:t>
            </a:r>
            <a:r>
              <a:rPr lang="en-US" altLang="zh-CN" b="1" kern="100" dirty="0">
                <a:latin typeface="Times New Roman" panose="02020603050405020304"/>
                <a:cs typeface="Courier New" panose="02070309020205020404"/>
              </a:rPr>
              <a:t>what he’s going to do with it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同位语从句</a:t>
            </a:r>
            <a:r>
              <a:rPr lang="en-US" altLang="zh-CN" kern="100" dirty="0">
                <a:latin typeface="Times New Roman" panose="02020603050405020304"/>
                <a:cs typeface="Courier New" panose="02070309020205020404"/>
              </a:rPr>
              <a:t>) </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我想不出来他会用它来做什么。</a:t>
            </a:r>
            <a:endParaRPr lang="zh-CN" altLang="zh-CN" sz="800" kern="100" dirty="0">
              <a:latin typeface="宋体" panose="02010600030101010101" pitchFamily="2" charset="-122"/>
              <a:cs typeface="Courier New" panose="02070309020205020404"/>
            </a:endParaRPr>
          </a:p>
          <a:p>
            <a:pPr>
              <a:lnSpc>
                <a:spcPct val="150000"/>
              </a:lnSpc>
              <a:defRPr/>
            </a:pPr>
            <a:r>
              <a:rPr lang="zh-CN" altLang="zh-CN" kern="100" dirty="0">
                <a:latin typeface="Times New Roman" panose="02020603050405020304"/>
                <a:ea typeface="黑体" panose="02010609060101010101" pitchFamily="49" charset="-122"/>
                <a:cs typeface="Times New Roman" panose="02020603050405020304"/>
              </a:rPr>
              <a:t>【名师提醒】</a:t>
            </a:r>
            <a:r>
              <a:rPr lang="zh-CN" altLang="zh-CN" kern="100" dirty="0">
                <a:latin typeface="Times New Roman" panose="02020603050405020304"/>
                <a:cs typeface="Times New Roman" panose="02020603050405020304"/>
              </a:rPr>
              <a:t>　</a:t>
            </a:r>
            <a:r>
              <a:rPr lang="en-US" altLang="zh-CN" kern="100" dirty="0">
                <a:latin typeface="Times New Roman" panose="02020603050405020304"/>
              </a:rPr>
              <a:t>that</a:t>
            </a:r>
            <a:r>
              <a:rPr lang="zh-CN" altLang="zh-CN" kern="100" dirty="0">
                <a:latin typeface="Times New Roman" panose="02020603050405020304"/>
                <a:cs typeface="Times New Roman" panose="02020603050405020304"/>
              </a:rPr>
              <a:t>在引导名词性从句时，不可省略</a:t>
            </a:r>
            <a:r>
              <a:rPr lang="en-US" altLang="zh-CN" kern="100" dirty="0">
                <a:latin typeface="Times New Roman" panose="02020603050405020304"/>
              </a:rPr>
              <a:t>(</a:t>
            </a:r>
            <a:r>
              <a:rPr lang="zh-CN" altLang="zh-CN" kern="100" dirty="0">
                <a:latin typeface="Times New Roman" panose="02020603050405020304"/>
                <a:cs typeface="Times New Roman" panose="02020603050405020304"/>
              </a:rPr>
              <a:t>宾语从句除外</a:t>
            </a:r>
            <a:r>
              <a:rPr lang="en-US" altLang="zh-CN" kern="100" dirty="0">
                <a:latin typeface="Times New Roman" panose="02020603050405020304"/>
              </a:rPr>
              <a:t>)</a:t>
            </a:r>
            <a:r>
              <a:rPr lang="zh-CN" altLang="zh-CN" kern="100" dirty="0">
                <a:latin typeface="Times New Roman" panose="02020603050405020304"/>
                <a:cs typeface="Times New Roman" panose="02020603050405020304"/>
              </a:rPr>
              <a:t>，不作成分，没有词义；</a:t>
            </a:r>
            <a:r>
              <a:rPr lang="en-US" altLang="zh-CN" kern="100" dirty="0">
                <a:latin typeface="Times New Roman" panose="02020603050405020304"/>
              </a:rPr>
              <a:t>which</a:t>
            </a:r>
            <a:r>
              <a:rPr lang="zh-CN" altLang="zh-CN" kern="100" dirty="0">
                <a:latin typeface="Times New Roman" panose="02020603050405020304"/>
                <a:cs typeface="Times New Roman" panose="02020603050405020304"/>
              </a:rPr>
              <a:t>引导名词性从句时意为</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哪一个</a:t>
            </a:r>
            <a:r>
              <a:rPr lang="en-US" altLang="zh-CN" kern="100" dirty="0">
                <a:latin typeface="Times New Roman" panose="02020603050405020304"/>
              </a:rPr>
              <a:t>/</a:t>
            </a:r>
            <a:r>
              <a:rPr lang="zh-CN" altLang="zh-CN" kern="100" dirty="0">
                <a:latin typeface="Times New Roman" panose="02020603050405020304"/>
                <a:cs typeface="Times New Roman" panose="02020603050405020304"/>
              </a:rPr>
              <a:t>哪一些</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，通常有一个选择的范围。</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578644"/>
            <a:ext cx="8570119"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zh-CN" altLang="zh-CN" kern="100" dirty="0">
                <a:latin typeface="Times New Roman" panose="02020603050405020304"/>
                <a:cs typeface="Times New Roman" panose="02020603050405020304"/>
              </a:rPr>
              <a:t>单句语法填空</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①</a:t>
            </a:r>
            <a:r>
              <a:rPr lang="en-US" altLang="zh-CN" kern="100" dirty="0">
                <a:latin typeface="Times New Roman" panose="02020603050405020304"/>
                <a:cs typeface="Courier New" panose="02070309020205020404"/>
              </a:rPr>
              <a:t>____________ he said at the meeting astonished everybody present.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②</a:t>
            </a:r>
            <a:r>
              <a:rPr lang="en-US" altLang="zh-CN" kern="100" dirty="0">
                <a:latin typeface="Times New Roman" panose="02020603050405020304"/>
                <a:cs typeface="Courier New" panose="02070309020205020404"/>
              </a:rPr>
              <a:t>I make a list of  ____________ we need to buy in the supermarket.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③</a:t>
            </a:r>
            <a:r>
              <a:rPr lang="en-US" altLang="zh-CN" kern="100" dirty="0">
                <a:latin typeface="Times New Roman" panose="02020603050405020304"/>
                <a:cs typeface="Courier New" panose="02070309020205020404"/>
              </a:rPr>
              <a:t>____________ of you climbs to the top of the hill first will receive a prize.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④</a:t>
            </a:r>
            <a:r>
              <a:rPr lang="en-US" altLang="zh-CN" kern="100" dirty="0">
                <a:latin typeface="Times New Roman" panose="02020603050405020304"/>
                <a:cs typeface="Courier New" panose="02070309020205020404"/>
              </a:rPr>
              <a:t>Do not put off till tomorrow  ____________ you can do today.</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⑤</a:t>
            </a:r>
            <a:r>
              <a:rPr lang="en-US" altLang="zh-CN" kern="100" dirty="0">
                <a:latin typeface="Times New Roman" panose="02020603050405020304"/>
                <a:cs typeface="Courier New" panose="02070309020205020404"/>
              </a:rPr>
              <a:t>Perseverance is a kind of quality and that’s  ____________ it takes to do anything well.</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宋体" panose="02010600030101010101" pitchFamily="2" charset="-122"/>
                <a:cs typeface="Times New Roman" panose="02020603050405020304"/>
              </a:rPr>
              <a:t>⑥</a:t>
            </a:r>
            <a:r>
              <a:rPr lang="en-US" altLang="zh-CN" kern="100" dirty="0">
                <a:latin typeface="Times New Roman" panose="02020603050405020304"/>
                <a:cs typeface="Courier New" panose="02070309020205020404"/>
              </a:rPr>
              <a:t>The problem lies in  ____________________ you haven’t taken any measures yet.</a:t>
            </a:r>
            <a:endParaRPr lang="zh-CN" altLang="zh-CN" kern="100" dirty="0">
              <a:latin typeface="宋体" panose="02010600030101010101" pitchFamily="2" charset="-122"/>
              <a:cs typeface="Courier New" panose="02070309020205020404"/>
            </a:endParaRPr>
          </a:p>
        </p:txBody>
      </p:sp>
      <p:sp>
        <p:nvSpPr>
          <p:cNvPr id="3" name="矩形 2"/>
          <p:cNvSpPr/>
          <p:nvPr/>
        </p:nvSpPr>
        <p:spPr>
          <a:xfrm>
            <a:off x="926307" y="1032273"/>
            <a:ext cx="63863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What</a:t>
            </a:r>
            <a:endParaRPr lang="zh-CN" altLang="en-US" dirty="0"/>
          </a:p>
        </p:txBody>
      </p:sp>
      <p:sp>
        <p:nvSpPr>
          <p:cNvPr id="5" name="矩形 4"/>
          <p:cNvSpPr/>
          <p:nvPr/>
        </p:nvSpPr>
        <p:spPr>
          <a:xfrm>
            <a:off x="2433638" y="1439467"/>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what</a:t>
            </a:r>
            <a:endParaRPr lang="zh-CN" altLang="en-US" dirty="0"/>
          </a:p>
        </p:txBody>
      </p:sp>
      <p:sp>
        <p:nvSpPr>
          <p:cNvPr id="6" name="矩形 5"/>
          <p:cNvSpPr/>
          <p:nvPr/>
        </p:nvSpPr>
        <p:spPr>
          <a:xfrm>
            <a:off x="845344" y="1854994"/>
            <a:ext cx="754053"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Which</a:t>
            </a:r>
            <a:endParaRPr lang="zh-CN" altLang="en-US" dirty="0"/>
          </a:p>
        </p:txBody>
      </p:sp>
      <p:sp>
        <p:nvSpPr>
          <p:cNvPr id="7" name="矩形 6"/>
          <p:cNvSpPr/>
          <p:nvPr/>
        </p:nvSpPr>
        <p:spPr>
          <a:xfrm>
            <a:off x="3592116" y="2282429"/>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what</a:t>
            </a:r>
            <a:endParaRPr lang="zh-CN" altLang="en-US" dirty="0"/>
          </a:p>
        </p:txBody>
      </p:sp>
      <p:sp>
        <p:nvSpPr>
          <p:cNvPr id="8" name="矩形 7"/>
          <p:cNvSpPr/>
          <p:nvPr/>
        </p:nvSpPr>
        <p:spPr>
          <a:xfrm>
            <a:off x="5095875" y="2676525"/>
            <a:ext cx="58734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what</a:t>
            </a:r>
            <a:endParaRPr lang="zh-CN" altLang="en-US" dirty="0"/>
          </a:p>
        </p:txBody>
      </p:sp>
      <p:sp>
        <p:nvSpPr>
          <p:cNvPr id="9" name="矩形 8"/>
          <p:cNvSpPr/>
          <p:nvPr/>
        </p:nvSpPr>
        <p:spPr>
          <a:xfrm>
            <a:off x="3194447" y="3081338"/>
            <a:ext cx="484748"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that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314325" y="578644"/>
            <a:ext cx="8570119" cy="172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189230" indent="-323850" algn="just">
              <a:lnSpc>
                <a:spcPct val="150000"/>
              </a:lnSpc>
              <a:spcAft>
                <a:spcPts val="0"/>
              </a:spcAft>
              <a:defRPr/>
            </a:pPr>
            <a:r>
              <a:rPr lang="en-US" altLang="zh-CN" kern="100" dirty="0">
                <a:latin typeface="Times New Roman" panose="02020603050405020304"/>
                <a:cs typeface="Courier New" panose="02070309020205020404"/>
              </a:rPr>
              <a:t>4.But</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as they say</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Never say never</a:t>
            </a:r>
            <a:r>
              <a:rPr lang="zh-CN" altLang="zh-CN" kern="100" dirty="0">
                <a:latin typeface="Times New Roman" panose="02020603050405020304"/>
                <a:cs typeface="Times New Roman" panose="02020603050405020304"/>
              </a:rPr>
              <a:t>！</a:t>
            </a:r>
            <a:r>
              <a:rPr lang="en-US" altLang="zh-CN" kern="100" dirty="0">
                <a:latin typeface="宋体" panose="02010600030101010101" pitchFamily="2" charset="-122"/>
                <a:cs typeface="Times New Roman" panose="02020603050405020304"/>
              </a:rPr>
              <a:t>”</a:t>
            </a:r>
            <a:r>
              <a:rPr lang="en-US" altLang="zh-CN" kern="100" dirty="0">
                <a:latin typeface="Times New Roman" panose="02020603050405020304"/>
                <a:cs typeface="Courier New" panose="02070309020205020404"/>
              </a:rPr>
              <a:t>(</a:t>
            </a:r>
            <a:r>
              <a:rPr lang="zh-CN" altLang="zh-CN" kern="100" dirty="0">
                <a:latin typeface="Times New Roman" panose="02020603050405020304"/>
                <a:cs typeface="Times New Roman" panose="02020603050405020304"/>
              </a:rPr>
              <a:t>教材</a:t>
            </a:r>
            <a:r>
              <a:rPr lang="en-US" altLang="zh-CN" kern="100" dirty="0">
                <a:latin typeface="Times New Roman" panose="02020603050405020304"/>
                <a:cs typeface="Courier New" panose="02070309020205020404"/>
              </a:rPr>
              <a:t>P</a:t>
            </a:r>
            <a:r>
              <a:rPr lang="en-US" altLang="zh-CN" kern="100" baseline="-25000" dirty="0">
                <a:latin typeface="Times New Roman" panose="02020603050405020304"/>
                <a:cs typeface="Courier New" panose="02070309020205020404"/>
              </a:rPr>
              <a:t>27</a:t>
            </a:r>
            <a:r>
              <a:rPr lang="en-US" altLang="zh-CN" kern="100" dirty="0">
                <a:latin typeface="Times New Roman" panose="02020603050405020304"/>
                <a:cs typeface="Courier New" panose="02070309020205020404"/>
              </a:rPr>
              <a:t>)</a:t>
            </a:r>
          </a:p>
          <a:p>
            <a:pPr marL="189230" indent="-323850" algn="just">
              <a:lnSpc>
                <a:spcPct val="150000"/>
              </a:lnSpc>
              <a:spcAft>
                <a:spcPts val="0"/>
              </a:spcAft>
              <a:defRPr/>
            </a:pPr>
            <a:r>
              <a:rPr lang="en-US" altLang="zh-CN" kern="100" dirty="0">
                <a:latin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但是，正如他们所说，</a:t>
            </a:r>
            <a:r>
              <a:rPr lang="en-US" altLang="zh-CN" kern="100" dirty="0">
                <a:latin typeface="宋体" panose="02010600030101010101" pitchFamily="2" charset="-122"/>
                <a:cs typeface="Times New Roman" panose="02020603050405020304"/>
              </a:rPr>
              <a:t>“</a:t>
            </a:r>
            <a:r>
              <a:rPr lang="zh-CN" altLang="zh-CN" kern="100" dirty="0">
                <a:latin typeface="Times New Roman" panose="02020603050405020304"/>
                <a:cs typeface="Times New Roman" panose="02020603050405020304"/>
              </a:rPr>
              <a:t>永远不要说永远！</a:t>
            </a:r>
            <a:r>
              <a:rPr lang="en-US"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a:p>
            <a:pPr marL="189230" indent="-323850" algn="just">
              <a:lnSpc>
                <a:spcPct val="150000"/>
              </a:lnSpc>
              <a:spcAft>
                <a:spcPts val="0"/>
              </a:spcAft>
              <a:defRPr/>
            </a:pPr>
            <a:r>
              <a:rPr lang="en-US" altLang="zh-CN" kern="100" dirty="0">
                <a:latin typeface="Times New Roman" panose="02020603050405020304"/>
                <a:ea typeface="黑体" panose="02010609060101010101" pitchFamily="49" charset="-122"/>
                <a:cs typeface="Times New Roman" panose="02020603050405020304"/>
              </a:rPr>
              <a:t>	</a:t>
            </a:r>
            <a:r>
              <a:rPr lang="zh-CN" altLang="zh-CN" kern="100" dirty="0">
                <a:latin typeface="Times New Roman" panose="02020603050405020304"/>
                <a:ea typeface="黑体" panose="02010609060101010101" pitchFamily="49" charset="-122"/>
                <a:cs typeface="Times New Roman" panose="02020603050405020304"/>
              </a:rPr>
              <a:t>【分析】</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本句中</a:t>
            </a:r>
            <a:r>
              <a:rPr lang="en-US" altLang="zh-CN" b="1" kern="100" dirty="0">
                <a:latin typeface="Times New Roman" panose="02020603050405020304"/>
                <a:cs typeface="Courier New" panose="02070309020205020404"/>
              </a:rPr>
              <a:t>as they say</a:t>
            </a:r>
            <a:r>
              <a:rPr lang="zh-CN" altLang="zh-CN" kern="100" dirty="0">
                <a:latin typeface="Times New Roman" panose="02020603050405020304"/>
                <a:cs typeface="Times New Roman" panose="02020603050405020304"/>
              </a:rPr>
              <a:t>为</a:t>
            </a:r>
            <a:r>
              <a:rPr lang="en-US" altLang="zh-CN" kern="100" dirty="0">
                <a:latin typeface="Times New Roman" panose="02020603050405020304"/>
                <a:cs typeface="Courier New" panose="02070309020205020404"/>
              </a:rPr>
              <a:t>as</a:t>
            </a:r>
            <a:r>
              <a:rPr lang="zh-CN" altLang="zh-CN" kern="100" dirty="0">
                <a:latin typeface="Times New Roman" panose="02020603050405020304"/>
                <a:cs typeface="Times New Roman" panose="02020603050405020304"/>
              </a:rPr>
              <a:t>引导的非限制性定语从句。</a:t>
            </a:r>
            <a:r>
              <a:rPr lang="en-US" altLang="zh-CN" kern="100" dirty="0">
                <a:latin typeface="Times New Roman" panose="02020603050405020304"/>
                <a:cs typeface="Courier New" panose="02070309020205020404"/>
              </a:rPr>
              <a:t>as</a:t>
            </a:r>
            <a:r>
              <a:rPr lang="zh-CN" altLang="zh-CN" kern="100" dirty="0">
                <a:latin typeface="Times New Roman" panose="02020603050405020304"/>
                <a:cs typeface="Times New Roman" panose="02020603050405020304"/>
              </a:rPr>
              <a:t>在从句中作动词</a:t>
            </a:r>
            <a:r>
              <a:rPr lang="en-US" altLang="zh-CN" kern="100" dirty="0">
                <a:latin typeface="Times New Roman" panose="02020603050405020304"/>
                <a:cs typeface="Courier New" panose="02070309020205020404"/>
              </a:rPr>
              <a:t>say</a:t>
            </a:r>
            <a:r>
              <a:rPr lang="zh-CN" altLang="zh-CN" kern="100" dirty="0">
                <a:latin typeface="Times New Roman" panose="02020603050405020304"/>
                <a:cs typeface="Times New Roman" panose="02020603050405020304"/>
              </a:rPr>
              <a:t>的宾语。</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516857" y="681038"/>
            <a:ext cx="6104335" cy="339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zh-CN" altLang="zh-CN" kern="100" dirty="0">
                <a:latin typeface="Times New Roman" panose="02020603050405020304"/>
                <a:cs typeface="Times New Roman" panose="02020603050405020304"/>
              </a:rPr>
              <a:t>比大山年轻</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如微风般生生不息</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乡村路，带我回家吧</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回到我属于的地方</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西弗吉尼亚</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大山妈妈</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乡村路，带我回家</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我所有的思念</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矩形 1"/>
          <p:cNvSpPr>
            <a:spLocks noChangeArrowheads="1"/>
          </p:cNvSpPr>
          <p:nvPr/>
        </p:nvSpPr>
        <p:spPr bwMode="auto">
          <a:xfrm>
            <a:off x="371475" y="465535"/>
            <a:ext cx="8401050" cy="422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ea typeface="黑体" panose="02010609060101010101" pitchFamily="49" charset="-122"/>
              </a:rPr>
              <a:t>【拓展】</a:t>
            </a:r>
            <a:r>
              <a:rPr lang="en-US" altLang="zh-CN">
                <a:latin typeface="Times New Roman" panose="02020603050405020304" pitchFamily="18" charset="0"/>
                <a:ea typeface="黑体" panose="02010609060101010101" pitchFamily="49" charset="-122"/>
              </a:rPr>
              <a:t> </a:t>
            </a:r>
            <a:r>
              <a:rPr lang="en-US" altLang="zh-CN">
                <a:latin typeface="Times New Roman" panose="02020603050405020304" pitchFamily="18" charset="0"/>
                <a:ea typeface="方正书宋_GBK" pitchFamily="65" charset="-122"/>
              </a:rPr>
              <a:t>as</a:t>
            </a:r>
            <a:r>
              <a:rPr lang="zh-CN" altLang="zh-CN">
                <a:latin typeface="Times New Roman" panose="02020603050405020304" pitchFamily="18" charset="0"/>
                <a:ea typeface="方正书宋_GBK" pitchFamily="65" charset="-122"/>
              </a:rPr>
              <a:t>引导定语从句的用法：</a:t>
            </a:r>
            <a:endParaRPr lang="zh-CN" altLang="zh-CN" sz="800">
              <a:latin typeface="Times New Roman" panose="02020603050405020304" pitchFamily="18" charset="0"/>
              <a:ea typeface="方正书宋_GBK" pitchFamily="65" charset="-122"/>
            </a:endParaRPr>
          </a:p>
          <a:p>
            <a:pPr algn="just">
              <a:lnSpc>
                <a:spcPct val="150000"/>
              </a:lnSpc>
            </a:pPr>
            <a:r>
              <a:rPr lang="en-US" altLang="zh-CN">
                <a:latin typeface="Times New Roman" panose="02020603050405020304" pitchFamily="18" charset="0"/>
                <a:ea typeface="楷体_GB2312"/>
                <a:cs typeface="楷体_GB2312"/>
              </a:rPr>
              <a:t>(1)as</a:t>
            </a:r>
            <a:r>
              <a:rPr lang="zh-CN" altLang="zh-CN">
                <a:latin typeface="Times New Roman" panose="02020603050405020304" pitchFamily="18" charset="0"/>
                <a:ea typeface="楷体_GB2312"/>
                <a:cs typeface="楷体_GB2312"/>
              </a:rPr>
              <a:t>既可指人，也可指物，</a:t>
            </a:r>
            <a:r>
              <a:rPr lang="zh-CN" altLang="zh-CN">
                <a:latin typeface="宋体" panose="02010600030101010101" pitchFamily="2" charset="-122"/>
              </a:rPr>
              <a:t> </a:t>
            </a:r>
            <a:r>
              <a:rPr lang="zh-CN" altLang="zh-CN">
                <a:latin typeface="Times New Roman" panose="02020603050405020304" pitchFamily="18" charset="0"/>
                <a:ea typeface="楷体_GB2312"/>
                <a:cs typeface="楷体_GB2312"/>
              </a:rPr>
              <a:t>在定语从句中可以作主语或宾语。</a:t>
            </a:r>
            <a:endParaRPr lang="zh-CN" altLang="zh-CN" sz="800">
              <a:latin typeface="宋体" panose="02010600030101010101" pitchFamily="2" charset="-122"/>
            </a:endParaRPr>
          </a:p>
          <a:p>
            <a:pPr algn="just">
              <a:lnSpc>
                <a:spcPct val="150000"/>
              </a:lnSpc>
            </a:pPr>
            <a:r>
              <a:rPr lang="en-US" altLang="zh-CN">
                <a:latin typeface="Times New Roman" panose="02020603050405020304" pitchFamily="18" charset="0"/>
                <a:ea typeface="楷体_GB2312"/>
                <a:cs typeface="楷体_GB2312"/>
              </a:rPr>
              <a:t>(2)as</a:t>
            </a:r>
            <a:r>
              <a:rPr lang="zh-CN" altLang="zh-CN">
                <a:latin typeface="Times New Roman" panose="02020603050405020304" pitchFamily="18" charset="0"/>
                <a:ea typeface="楷体_GB2312"/>
                <a:cs typeface="楷体_GB2312"/>
              </a:rPr>
              <a:t>引导非限制性定语从句时，先行词一般为整个主句，从句可以位于句首、句中和句末；而</a:t>
            </a:r>
            <a:r>
              <a:rPr lang="en-US" altLang="zh-CN">
                <a:latin typeface="Times New Roman" panose="02020603050405020304" pitchFamily="18" charset="0"/>
                <a:ea typeface="楷体_GB2312"/>
                <a:cs typeface="楷体_GB2312"/>
              </a:rPr>
              <a:t>which</a:t>
            </a:r>
            <a:r>
              <a:rPr lang="zh-CN" altLang="zh-CN">
                <a:latin typeface="Times New Roman" panose="02020603050405020304" pitchFamily="18" charset="0"/>
                <a:ea typeface="楷体_GB2312"/>
                <a:cs typeface="楷体_GB2312"/>
              </a:rPr>
              <a:t>引导非限制性定语从句时，先行词既可以是整个主句又可以是主句的一部分，从句只能位于先行词之后。</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Times New Roman" panose="02020603050405020304" pitchFamily="18" charset="0"/>
                <a:ea typeface="楷体_GB2312"/>
                <a:cs typeface="楷体_GB2312"/>
              </a:rPr>
              <a:t>(3)as</a:t>
            </a:r>
            <a:r>
              <a:rPr lang="zh-CN" altLang="zh-CN">
                <a:latin typeface="Times New Roman" panose="02020603050405020304" pitchFamily="18" charset="0"/>
                <a:ea typeface="楷体_GB2312"/>
                <a:cs typeface="楷体_GB2312"/>
              </a:rPr>
              <a:t>引导非限制性定语从句时常被译为</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正如</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a:t>
            </a:r>
            <a:r>
              <a:rPr lang="zh-CN" altLang="zh-CN">
                <a:latin typeface="宋体" panose="02010600030101010101" pitchFamily="2" charset="-122"/>
              </a:rPr>
              <a:t> </a:t>
            </a:r>
            <a:r>
              <a:rPr lang="zh-CN" altLang="zh-CN">
                <a:latin typeface="Times New Roman" panose="02020603050405020304" pitchFamily="18" charset="0"/>
                <a:ea typeface="楷体_GB2312"/>
                <a:cs typeface="楷体_GB2312"/>
              </a:rPr>
              <a:t>多用于固定搭配中：</a:t>
            </a:r>
            <a:r>
              <a:rPr lang="en-US" altLang="zh-CN">
                <a:latin typeface="Times New Roman" panose="02020603050405020304" pitchFamily="18" charset="0"/>
                <a:ea typeface="楷体_GB2312"/>
                <a:cs typeface="楷体_GB2312"/>
              </a:rPr>
              <a:t>as is often the case(</a:t>
            </a:r>
            <a:r>
              <a:rPr lang="zh-CN" altLang="zh-CN">
                <a:latin typeface="Times New Roman" panose="02020603050405020304" pitchFamily="18" charset="0"/>
                <a:ea typeface="楷体_GB2312"/>
                <a:cs typeface="楷体_GB2312"/>
              </a:rPr>
              <a:t>这是常有的事</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as was expected(</a:t>
            </a:r>
            <a:r>
              <a:rPr lang="zh-CN" altLang="zh-CN">
                <a:latin typeface="Times New Roman" panose="02020603050405020304" pitchFamily="18" charset="0"/>
                <a:ea typeface="楷体_GB2312"/>
                <a:cs typeface="楷体_GB2312"/>
              </a:rPr>
              <a:t>不出所料</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as often happens(</a:t>
            </a:r>
            <a:r>
              <a:rPr lang="zh-CN" altLang="zh-CN">
                <a:latin typeface="Times New Roman" panose="02020603050405020304" pitchFamily="18" charset="0"/>
                <a:ea typeface="楷体_GB2312"/>
                <a:cs typeface="楷体_GB2312"/>
              </a:rPr>
              <a:t>正如经常发生的那样</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as is known to all(</a:t>
            </a:r>
            <a:r>
              <a:rPr lang="zh-CN" altLang="zh-CN">
                <a:latin typeface="Times New Roman" panose="02020603050405020304" pitchFamily="18" charset="0"/>
                <a:ea typeface="楷体_GB2312"/>
                <a:cs typeface="楷体_GB2312"/>
              </a:rPr>
              <a:t>众所周知</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as has been said before(</a:t>
            </a:r>
            <a:r>
              <a:rPr lang="zh-CN" altLang="zh-CN">
                <a:latin typeface="Times New Roman" panose="02020603050405020304" pitchFamily="18" charset="0"/>
                <a:ea typeface="楷体_GB2312"/>
                <a:cs typeface="楷体_GB2312"/>
              </a:rPr>
              <a:t>如上所述</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as is mentioned above(</a:t>
            </a:r>
            <a:r>
              <a:rPr lang="zh-CN" altLang="zh-CN">
                <a:latin typeface="Times New Roman" panose="02020603050405020304" pitchFamily="18" charset="0"/>
                <a:ea typeface="楷体_GB2312"/>
                <a:cs typeface="楷体_GB2312"/>
              </a:rPr>
              <a:t>正如上面所提到的</a:t>
            </a:r>
            <a:r>
              <a:rPr lang="en-US" altLang="zh-CN">
                <a:latin typeface="Times New Roman" panose="02020603050405020304" pitchFamily="18" charset="0"/>
                <a:ea typeface="楷体_GB2312"/>
                <a:cs typeface="楷体_GB2312"/>
              </a:rPr>
              <a:t>)</a:t>
            </a:r>
            <a:r>
              <a:rPr lang="zh-CN" altLang="zh-CN">
                <a:latin typeface="Times New Roman" panose="02020603050405020304" pitchFamily="18" charset="0"/>
                <a:ea typeface="楷体_GB2312"/>
                <a:cs typeface="楷体_GB2312"/>
              </a:rPr>
              <a:t>等。而</a:t>
            </a:r>
            <a:r>
              <a:rPr lang="en-US" altLang="zh-CN">
                <a:latin typeface="Times New Roman" panose="02020603050405020304" pitchFamily="18" charset="0"/>
                <a:ea typeface="楷体_GB2312"/>
                <a:cs typeface="楷体_GB2312"/>
              </a:rPr>
              <a:t>which </a:t>
            </a:r>
            <a:r>
              <a:rPr lang="zh-CN" altLang="zh-CN">
                <a:latin typeface="Times New Roman" panose="02020603050405020304" pitchFamily="18" charset="0"/>
                <a:ea typeface="楷体_GB2312"/>
                <a:cs typeface="楷体_GB2312"/>
              </a:rPr>
              <a:t>常被译为</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这一点，那</a:t>
            </a:r>
            <a:r>
              <a:rPr lang="en-US" altLang="zh-CN">
                <a:latin typeface="宋体" panose="02010600030101010101" pitchFamily="2" charset="-122"/>
              </a:rPr>
              <a:t>”</a:t>
            </a:r>
            <a:r>
              <a:rPr lang="zh-CN" altLang="zh-CN">
                <a:latin typeface="Times New Roman" panose="02020603050405020304" pitchFamily="18" charset="0"/>
                <a:ea typeface="楷体_GB2312"/>
                <a:cs typeface="楷体_GB2312"/>
              </a:rPr>
              <a:t>，并且主句和从句常存在逻辑上的因果关系。</a:t>
            </a:r>
            <a:endParaRPr lang="zh-CN" altLang="zh-CN">
              <a:latin typeface="宋体" panose="02010600030101010101" pitchFamily="2" charset="-122"/>
              <a:cs typeface="Courier New" panose="02070309020205020404" pitchFamily="49"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440532" y="884635"/>
            <a:ext cx="8317706" cy="256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spcAft>
                <a:spcPts val="0"/>
              </a:spcAft>
              <a:defRPr/>
            </a:pPr>
            <a:r>
              <a:rPr lang="en-US" altLang="zh-CN" kern="100" dirty="0">
                <a:latin typeface="Times New Roman" panose="02020603050405020304"/>
                <a:cs typeface="Courier New" panose="02070309020205020404"/>
              </a:rPr>
              <a:t>·</a:t>
            </a:r>
            <a:r>
              <a:rPr lang="en-US" altLang="zh-CN" b="1" kern="100" dirty="0">
                <a:latin typeface="Times New Roman" panose="02020603050405020304"/>
                <a:cs typeface="Courier New" panose="02070309020205020404"/>
              </a:rPr>
              <a:t>As we know</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smoking is harmful to people’s health.</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众所周知，</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吸烟对人的健康有害。</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·She is always working hard</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as everyone can see</a:t>
            </a:r>
            <a:r>
              <a:rPr lang="en-US" altLang="zh-CN" kern="100" dirty="0">
                <a:latin typeface="Times New Roman" panose="02020603050405020304"/>
                <a:cs typeface="Courier New" panose="02070309020205020404"/>
              </a:rPr>
              <a:t>.</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正如大家所看到的那样，</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她一直工作很努力。</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en-US" altLang="zh-CN" kern="100" dirty="0">
                <a:latin typeface="Times New Roman" panose="02020603050405020304"/>
                <a:cs typeface="Courier New" panose="02070309020205020404"/>
              </a:rPr>
              <a:t>·The book</a:t>
            </a:r>
            <a:r>
              <a:rPr lang="zh-CN" altLang="zh-CN" kern="100" dirty="0">
                <a:latin typeface="Times New Roman" panose="02020603050405020304"/>
                <a:cs typeface="Times New Roman" panose="02020603050405020304"/>
              </a:rPr>
              <a:t>，</a:t>
            </a:r>
            <a:r>
              <a:rPr lang="en-US" altLang="zh-CN" b="1" kern="100" dirty="0">
                <a:latin typeface="Times New Roman" panose="02020603050405020304"/>
                <a:cs typeface="Courier New" panose="02070309020205020404"/>
              </a:rPr>
              <a:t>which I bought yesterday</a:t>
            </a:r>
            <a:r>
              <a:rPr lang="zh-CN" altLang="zh-CN" kern="100" dirty="0">
                <a:latin typeface="Times New Roman" panose="02020603050405020304"/>
                <a:cs typeface="Times New Roman" panose="02020603050405020304"/>
              </a:rPr>
              <a:t>，</a:t>
            </a:r>
            <a:r>
              <a:rPr lang="en-US" altLang="zh-CN" kern="100" dirty="0">
                <a:latin typeface="Times New Roman" panose="02020603050405020304"/>
                <a:cs typeface="Courier New" panose="02070309020205020404"/>
              </a:rPr>
              <a:t>is very instructive.</a:t>
            </a:r>
            <a:endParaRPr lang="zh-CN" altLang="zh-CN" sz="800" kern="100" dirty="0">
              <a:latin typeface="宋体" panose="02010600030101010101" pitchFamily="2" charset="-122"/>
              <a:cs typeface="Courier New" panose="02070309020205020404"/>
            </a:endParaRPr>
          </a:p>
          <a:p>
            <a:pPr algn="just">
              <a:lnSpc>
                <a:spcPct val="150000"/>
              </a:lnSpc>
              <a:spcAft>
                <a:spcPts val="0"/>
              </a:spcAft>
              <a:defRPr/>
            </a:pPr>
            <a:r>
              <a:rPr lang="zh-CN" altLang="zh-CN" kern="100" dirty="0">
                <a:latin typeface="Times New Roman" panose="02020603050405020304"/>
                <a:cs typeface="Times New Roman" panose="02020603050405020304"/>
              </a:rPr>
              <a:t>这本书是我昨天买的，</a:t>
            </a:r>
            <a:r>
              <a:rPr lang="zh-CN" altLang="zh-CN" kern="100" dirty="0">
                <a:latin typeface="宋体" panose="02010600030101010101" pitchFamily="2" charset="-122"/>
                <a:ea typeface="Times New Roman" panose="02020603050405020304"/>
                <a:cs typeface="Courier New" panose="02070309020205020404"/>
              </a:rPr>
              <a:t> </a:t>
            </a:r>
            <a:r>
              <a:rPr lang="zh-CN" altLang="zh-CN" kern="100" dirty="0">
                <a:latin typeface="Times New Roman" panose="02020603050405020304"/>
                <a:cs typeface="Times New Roman" panose="02020603050405020304"/>
              </a:rPr>
              <a:t>很有教育意义。</a:t>
            </a:r>
            <a:endParaRPr lang="zh-CN" altLang="zh-CN" kern="100" dirty="0">
              <a:latin typeface="宋体" panose="02010600030101010101" pitchFamily="2" charset="-122"/>
              <a:cs typeface="Courier New" panose="02070309020205020404"/>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矩形 1"/>
          <p:cNvSpPr>
            <a:spLocks noChangeArrowheads="1"/>
          </p:cNvSpPr>
          <p:nvPr/>
        </p:nvSpPr>
        <p:spPr bwMode="auto">
          <a:xfrm>
            <a:off x="347663" y="636985"/>
            <a:ext cx="8401050" cy="339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just">
              <a:lnSpc>
                <a:spcPct val="150000"/>
              </a:lnSpc>
            </a:pPr>
            <a:r>
              <a:rPr lang="zh-CN" altLang="zh-CN">
                <a:latin typeface="Times New Roman" panose="02020603050405020304" pitchFamily="18" charset="0"/>
              </a:rPr>
              <a:t>单句语法填空</a:t>
            </a:r>
            <a:r>
              <a:rPr lang="en-US" altLang="zh-CN">
                <a:latin typeface="Times New Roman" panose="02020603050405020304" pitchFamily="18" charset="0"/>
              </a:rPr>
              <a:t>/</a:t>
            </a:r>
            <a:r>
              <a:rPr lang="zh-CN" altLang="zh-CN">
                <a:latin typeface="Times New Roman" panose="02020603050405020304" pitchFamily="18" charset="0"/>
              </a:rPr>
              <a:t>补全句子</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①</a:t>
            </a:r>
            <a:r>
              <a:rPr lang="en-US" altLang="zh-CN">
                <a:latin typeface="Times New Roman" panose="02020603050405020304" pitchFamily="18" charset="0"/>
                <a:ea typeface="楷体_GB2312"/>
                <a:cs typeface="楷体_GB2312"/>
              </a:rPr>
              <a:t>Tom was always late for school</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____________ made his teacher very angry.</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②</a:t>
            </a:r>
            <a:r>
              <a:rPr lang="en-US" altLang="zh-CN">
                <a:latin typeface="Times New Roman" panose="02020603050405020304" pitchFamily="18" charset="0"/>
                <a:ea typeface="楷体_GB2312"/>
                <a:cs typeface="楷体_GB2312"/>
              </a:rPr>
              <a:t>The number of smokers</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____________ is reported</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has dropped by 17 percent in just one year.</a:t>
            </a:r>
            <a:endParaRPr lang="zh-CN" altLang="zh-CN" sz="800">
              <a:latin typeface="宋体" panose="02010600030101010101" pitchFamily="2" charset="-122"/>
              <a:ea typeface="楷体_GB2312"/>
              <a:cs typeface="楷体_GB2312"/>
            </a:endParaRPr>
          </a:p>
          <a:p>
            <a:pPr algn="just">
              <a:lnSpc>
                <a:spcPct val="150000"/>
              </a:lnSpc>
            </a:pPr>
            <a:r>
              <a:rPr lang="en-US" altLang="zh-CN">
                <a:latin typeface="宋体" panose="02010600030101010101" pitchFamily="2" charset="-122"/>
                <a:ea typeface="楷体_GB2312"/>
                <a:cs typeface="楷体_GB2312"/>
              </a:rPr>
              <a:t>③</a:t>
            </a:r>
            <a:r>
              <a:rPr lang="en-US" altLang="zh-CN">
                <a:latin typeface="Times New Roman" panose="02020603050405020304" pitchFamily="18" charset="0"/>
                <a:ea typeface="楷体_GB2312"/>
                <a:cs typeface="楷体_GB2312"/>
              </a:rPr>
              <a:t>____________________________</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he is quite pleased.</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从他的面目表情可以看出来，</a:t>
            </a:r>
            <a:r>
              <a:rPr lang="zh-CN" altLang="zh-CN">
                <a:latin typeface="宋体" panose="02010600030101010101" pitchFamily="2" charset="-122"/>
              </a:rPr>
              <a:t> </a:t>
            </a:r>
            <a:r>
              <a:rPr lang="zh-CN" altLang="zh-CN">
                <a:latin typeface="Times New Roman" panose="02020603050405020304" pitchFamily="18" charset="0"/>
                <a:ea typeface="楷体_GB2312"/>
                <a:cs typeface="楷体_GB2312"/>
              </a:rPr>
              <a:t>他非常高兴。</a:t>
            </a:r>
            <a:endParaRPr lang="zh-CN" altLang="zh-CN" sz="800">
              <a:latin typeface="宋体" panose="02010600030101010101" pitchFamily="2" charset="-122"/>
            </a:endParaRPr>
          </a:p>
          <a:p>
            <a:pPr algn="just">
              <a:lnSpc>
                <a:spcPct val="150000"/>
              </a:lnSpc>
            </a:pPr>
            <a:r>
              <a:rPr lang="en-US" altLang="zh-CN">
                <a:latin typeface="宋体" panose="02010600030101010101" pitchFamily="2" charset="-122"/>
                <a:ea typeface="楷体_GB2312"/>
                <a:cs typeface="楷体_GB2312"/>
              </a:rPr>
              <a:t>④</a:t>
            </a:r>
            <a:r>
              <a:rPr lang="en-US" altLang="zh-CN">
                <a:latin typeface="Times New Roman" panose="02020603050405020304" pitchFamily="18" charset="0"/>
                <a:ea typeface="楷体_GB2312"/>
                <a:cs typeface="楷体_GB2312"/>
              </a:rPr>
              <a:t>______________________</a:t>
            </a:r>
            <a:r>
              <a:rPr lang="zh-CN" altLang="zh-CN">
                <a:latin typeface="Times New Roman" panose="02020603050405020304" pitchFamily="18" charset="0"/>
                <a:ea typeface="楷体_GB2312"/>
                <a:cs typeface="楷体_GB2312"/>
              </a:rPr>
              <a:t>，</a:t>
            </a:r>
            <a:r>
              <a:rPr lang="en-US" altLang="zh-CN">
                <a:latin typeface="Times New Roman" panose="02020603050405020304" pitchFamily="18" charset="0"/>
                <a:ea typeface="楷体_GB2312"/>
                <a:cs typeface="楷体_GB2312"/>
              </a:rPr>
              <a:t>oceans cover more than 70% of the Earth.</a:t>
            </a:r>
            <a:endParaRPr lang="zh-CN" altLang="zh-CN" sz="800">
              <a:latin typeface="宋体" panose="02010600030101010101" pitchFamily="2" charset="-122"/>
            </a:endParaRPr>
          </a:p>
          <a:p>
            <a:pPr algn="just">
              <a:lnSpc>
                <a:spcPct val="150000"/>
              </a:lnSpc>
            </a:pPr>
            <a:r>
              <a:rPr lang="zh-CN" altLang="zh-CN">
                <a:latin typeface="Times New Roman" panose="02020603050405020304" pitchFamily="18" charset="0"/>
                <a:ea typeface="楷体_GB2312"/>
                <a:cs typeface="楷体_GB2312"/>
              </a:rPr>
              <a:t>众所周知，地球表面</a:t>
            </a:r>
            <a:r>
              <a:rPr lang="en-US" altLang="zh-CN">
                <a:latin typeface="Times New Roman" panose="02020603050405020304" pitchFamily="18" charset="0"/>
                <a:ea typeface="楷体_GB2312"/>
                <a:cs typeface="楷体_GB2312"/>
              </a:rPr>
              <a:t>70%</a:t>
            </a:r>
            <a:r>
              <a:rPr lang="zh-CN" altLang="zh-CN">
                <a:latin typeface="Times New Roman" panose="02020603050405020304" pitchFamily="18" charset="0"/>
                <a:ea typeface="楷体_GB2312"/>
                <a:cs typeface="楷体_GB2312"/>
              </a:rPr>
              <a:t>以上由海洋覆盖。</a:t>
            </a:r>
            <a:endParaRPr lang="zh-CN" altLang="zh-CN">
              <a:latin typeface="宋体" panose="02010600030101010101" pitchFamily="2" charset="-122"/>
              <a:cs typeface="Courier New" panose="02070309020205020404" pitchFamily="49" charset="0"/>
            </a:endParaRPr>
          </a:p>
        </p:txBody>
      </p:sp>
      <p:sp>
        <p:nvSpPr>
          <p:cNvPr id="3" name="矩形 2"/>
          <p:cNvSpPr/>
          <p:nvPr/>
        </p:nvSpPr>
        <p:spPr>
          <a:xfrm>
            <a:off x="4031456" y="1091804"/>
            <a:ext cx="702756"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which</a:t>
            </a:r>
            <a:endParaRPr lang="zh-CN" altLang="en-US" dirty="0"/>
          </a:p>
        </p:txBody>
      </p:sp>
      <p:sp>
        <p:nvSpPr>
          <p:cNvPr id="5" name="矩形 4"/>
          <p:cNvSpPr/>
          <p:nvPr/>
        </p:nvSpPr>
        <p:spPr>
          <a:xfrm>
            <a:off x="3600451" y="1484710"/>
            <a:ext cx="330860"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as</a:t>
            </a:r>
            <a:endParaRPr lang="zh-CN" altLang="en-US" dirty="0"/>
          </a:p>
        </p:txBody>
      </p:sp>
      <p:sp>
        <p:nvSpPr>
          <p:cNvPr id="6" name="矩形 5"/>
          <p:cNvSpPr/>
          <p:nvPr/>
        </p:nvSpPr>
        <p:spPr>
          <a:xfrm>
            <a:off x="926307" y="2306242"/>
            <a:ext cx="2793072"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As can be seen from his face</a:t>
            </a:r>
            <a:endParaRPr lang="zh-CN" altLang="en-US" dirty="0"/>
          </a:p>
        </p:txBody>
      </p:sp>
      <p:sp>
        <p:nvSpPr>
          <p:cNvPr id="7" name="矩形 6"/>
          <p:cNvSpPr/>
          <p:nvPr/>
        </p:nvSpPr>
        <p:spPr>
          <a:xfrm>
            <a:off x="995363" y="3139679"/>
            <a:ext cx="1818447" cy="346249"/>
          </a:xfrm>
          <a:prstGeom prst="rect">
            <a:avLst/>
          </a:prstGeom>
        </p:spPr>
        <p:txBody>
          <a:bodyPr wrap="none" lIns="68580" tIns="34290" rIns="68580" bIns="34290">
            <a:spAutoFit/>
          </a:bodyPr>
          <a:lstStyle/>
          <a:p>
            <a:pPr>
              <a:defRPr/>
            </a:pPr>
            <a:r>
              <a:rPr lang="en-US" altLang="zh-CN" kern="100" dirty="0">
                <a:solidFill>
                  <a:srgbClr val="FF0000"/>
                </a:solidFill>
                <a:latin typeface="Times New Roman" panose="02020603050405020304"/>
              </a:rPr>
              <a:t>As is known to all</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图片 2"/>
          <p:cNvPicPr>
            <a:picLocks noChangeAspect="1" noChangeArrowheads="1"/>
          </p:cNvPicPr>
          <p:nvPr/>
        </p:nvPicPr>
        <p:blipFill>
          <a:blip r:embed="rId2" cstate="email"/>
          <a:srcRect/>
          <a:stretch>
            <a:fillRect/>
          </a:stretch>
        </p:blipFill>
        <p:spPr bwMode="auto">
          <a:xfrm rot="20784402" flipH="1" flipV="1">
            <a:off x="5868591" y="2552700"/>
            <a:ext cx="3000375" cy="270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a:spLocks noChangeArrowheads="1"/>
          </p:cNvSpPr>
          <p:nvPr/>
        </p:nvSpPr>
        <p:spPr bwMode="auto">
          <a:xfrm>
            <a:off x="1516857" y="681038"/>
            <a:ext cx="6104335" cy="380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nSpc>
                <a:spcPct val="150000"/>
              </a:lnSpc>
              <a:spcAft>
                <a:spcPts val="0"/>
              </a:spcAft>
              <a:defRPr/>
            </a:pPr>
            <a:r>
              <a:rPr lang="zh-CN" altLang="zh-CN" kern="100" dirty="0">
                <a:latin typeface="Times New Roman" panose="02020603050405020304"/>
                <a:cs typeface="Times New Roman" panose="02020603050405020304"/>
              </a:rPr>
              <a:t>都萦绕着她</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矿工的妻子</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从未见过大海</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黑灰与尘土</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笼罩在空中</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月色朦胧</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我的双眼饱含泪水</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乡村路，带我回家吧</a:t>
            </a:r>
            <a:endParaRPr lang="zh-CN" altLang="zh-CN" sz="800" kern="100" dirty="0">
              <a:latin typeface="宋体" panose="02010600030101010101" pitchFamily="2" charset="-122"/>
              <a:cs typeface="Courier New" panose="02070309020205020404"/>
            </a:endParaRPr>
          </a:p>
          <a:p>
            <a:pPr>
              <a:lnSpc>
                <a:spcPct val="150000"/>
              </a:lnSpc>
              <a:spcAft>
                <a:spcPts val="0"/>
              </a:spcAft>
              <a:defRPr/>
            </a:pPr>
            <a:r>
              <a:rPr lang="zh-CN" altLang="zh-CN" kern="100" dirty="0">
                <a:latin typeface="Times New Roman" panose="02020603050405020304"/>
                <a:cs typeface="Times New Roman" panose="02020603050405020304"/>
              </a:rPr>
              <a:t>回到我属于的地方</a:t>
            </a:r>
            <a:r>
              <a:rPr lang="zh-CN" altLang="zh-CN" kern="100" dirty="0">
                <a:latin typeface="宋体" panose="02010600030101010101" pitchFamily="2" charset="-122"/>
                <a:cs typeface="Times New Roman" panose="02020603050405020304"/>
              </a:rPr>
              <a:t>……</a:t>
            </a:r>
            <a:endParaRPr lang="zh-CN" altLang="zh-CN" sz="800" kern="100" dirty="0">
              <a:latin typeface="宋体" panose="02010600030101010101" pitchFamily="2" charset="-122"/>
              <a:cs typeface="Courier New" panose="020703090202050204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640556" y="704850"/>
            <a:ext cx="1390650" cy="48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lnSpc>
                <a:spcPct val="150000"/>
              </a:lnSpc>
              <a:spcAft>
                <a:spcPts val="0"/>
              </a:spcAft>
              <a:defRPr/>
            </a:pPr>
            <a:r>
              <a:rPr lang="zh-CN" altLang="zh-CN" kern="100" dirty="0">
                <a:latin typeface="Times New Roman" panose="02020603050405020304"/>
                <a:cs typeface="Times New Roman" panose="02020603050405020304"/>
              </a:rPr>
              <a:t>素</a:t>
            </a:r>
            <a:r>
              <a:rPr lang="zh-CN" altLang="zh-CN" kern="100" dirty="0">
                <a:ea typeface="Times New Roman" panose="02020603050405020304"/>
              </a:rPr>
              <a:t> </a:t>
            </a:r>
            <a:r>
              <a:rPr lang="zh-CN" altLang="zh-CN" kern="100" dirty="0">
                <a:latin typeface="Times New Roman" panose="02020603050405020304"/>
                <a:cs typeface="Times New Roman" panose="02020603050405020304"/>
              </a:rPr>
              <a:t>养</a:t>
            </a:r>
            <a:r>
              <a:rPr lang="zh-CN" altLang="zh-CN" kern="100" dirty="0">
                <a:ea typeface="Times New Roman" panose="02020603050405020304"/>
              </a:rPr>
              <a:t> </a:t>
            </a:r>
            <a:r>
              <a:rPr lang="zh-CN" altLang="zh-CN" kern="100" dirty="0">
                <a:latin typeface="Times New Roman" panose="02020603050405020304"/>
                <a:cs typeface="Times New Roman" panose="02020603050405020304"/>
              </a:rPr>
              <a:t>导</a:t>
            </a:r>
            <a:r>
              <a:rPr lang="zh-CN" altLang="zh-CN" kern="100" dirty="0">
                <a:ea typeface="Times New Roman" panose="02020603050405020304"/>
              </a:rPr>
              <a:t> </a:t>
            </a:r>
            <a:r>
              <a:rPr lang="zh-CN" altLang="zh-CN" kern="100" dirty="0">
                <a:latin typeface="Times New Roman" panose="02020603050405020304"/>
                <a:cs typeface="Times New Roman" panose="02020603050405020304"/>
              </a:rPr>
              <a:t>航</a:t>
            </a:r>
            <a:endParaRPr lang="zh-CN" altLang="zh-CN" sz="800" dirty="0">
              <a:latin typeface="宋体" panose="02010600030101010101" pitchFamily="2" charset="-122"/>
              <a:cs typeface="Courier New" panose="02070309020205020404" pitchFamily="49" charset="0"/>
            </a:endParaRPr>
          </a:p>
        </p:txBody>
      </p:sp>
      <p:pic>
        <p:nvPicPr>
          <p:cNvPr id="17410" name="Picture 5" descr="图标"/>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278607" y="658417"/>
            <a:ext cx="384572" cy="53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W3-4"/>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259557" y="1522810"/>
            <a:ext cx="8574881" cy="202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5114</Words>
  <Application>Microsoft Office PowerPoint</Application>
  <PresentationFormat>全屏显示(16:9)</PresentationFormat>
  <Paragraphs>502</Paragraphs>
  <Slides>73</Slides>
  <Notes>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73</vt:i4>
      </vt:variant>
    </vt:vector>
  </HeadingPairs>
  <TitlesOfParts>
    <vt:vector size="90" baseType="lpstr">
      <vt:lpstr>MS Mincho</vt:lpstr>
      <vt:lpstr>方正书宋_GBK</vt:lpstr>
      <vt:lpstr>黑体</vt:lpstr>
      <vt:lpstr>华文中宋</vt:lpstr>
      <vt:lpstr>楷体_GB2312</vt:lpstr>
      <vt:lpstr>宋体</vt:lpstr>
      <vt:lpstr>微软雅黑</vt:lpstr>
      <vt:lpstr>Arial</vt:lpstr>
      <vt:lpstr>Book Antiqua</vt:lpstr>
      <vt:lpstr>Calibri</vt:lpstr>
      <vt:lpstr>Calibri Light</vt:lpstr>
      <vt:lpstr>Cambria Math</vt:lpstr>
      <vt:lpstr>Courier New</vt:lpstr>
      <vt:lpstr>Impact</vt:lpstr>
      <vt:lpstr>Times New Roman</vt:lpstr>
      <vt:lpstr>WWW.2PPT.COM
</vt:lpstr>
      <vt:lpstr>Microsoft Word 97 - 2003 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2018-01-02T04:06:00Z</dcterms:created>
  <dcterms:modified xsi:type="dcterms:W3CDTF">2023-01-16T22:09:11Z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AEA9CCF19E75428F87E625327D977C08</vt:lpwstr>
  </property>
  <property fmtid="{A09F084E-AD41-489F-8076-AA5BE3082BCA}" pid="100">
    <vt:ui4>5</vt:ui4>
  </property>
  <property fmtid="{64440492-4C8B-11D1-8B70-080036B11A03}" pid="11">
    <vt:lpwstr>www.2ppt.com-爱PPT提供资源下载</vt:lpwstr>
  </property>
</Properties>
</file>