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1798ED-57AB-4AE7-B73B-20ADD5D5B47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AB6FE-1153-4FDF-A676-C72284BB330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207EA-5565-4841-95C8-6C6F07564FE0}" type="slidenum">
              <a:rPr lang="zh-CN" altLang="en-US" smtClean="0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3AB1E-1763-4DD2-BF6C-9CFF0A8E2D3E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581AF9-4C02-4E8E-8024-62382C97875B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419D4-4510-41A0-B7EE-5B2945548B1F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3BEA3-EDE9-4846-918B-35F354723E24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375E37-1FCA-4E5E-B4CE-65C691A5F893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7A1F4-7E48-46A4-BF89-A5D1B06532EA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DF601-2940-4C2E-9BEB-5352485F3D7D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71808-FA86-41C3-87CD-3CBC9498B70A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3C00E-8CAB-4A1F-857A-2CCD92826D86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A05C44-4F1A-46B1-ADAF-D3CF46865696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20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20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20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20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6B7DF7D-6348-45D8-8ADD-BDFE2D72B75B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988840"/>
            <a:ext cx="8229600" cy="1252736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CN" sz="6000" b="1" dirty="0">
                <a:solidFill>
                  <a:srgbClr val="FF00FF"/>
                </a:solidFill>
              </a:rPr>
              <a:t>21.4 </a:t>
            </a:r>
            <a:r>
              <a:rPr lang="zh-CN" altLang="en-US" sz="6000" b="1" dirty="0">
                <a:solidFill>
                  <a:srgbClr val="FF00FF"/>
                </a:solidFill>
              </a:rPr>
              <a:t>一次函数的应用</a:t>
            </a:r>
          </a:p>
        </p:txBody>
      </p:sp>
      <p:sp>
        <p:nvSpPr>
          <p:cNvPr id="6" name="矩形 5"/>
          <p:cNvSpPr/>
          <p:nvPr/>
        </p:nvSpPr>
        <p:spPr>
          <a:xfrm>
            <a:off x="3042288" y="522920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sz="3200" dirty="0"/>
              <a:t>甲骑自行车以</a:t>
            </a:r>
            <a:r>
              <a:rPr lang="en-US" altLang="zh-CN" sz="3200" dirty="0"/>
              <a:t>10</a:t>
            </a:r>
            <a:r>
              <a:rPr lang="zh-CN" altLang="en-US" sz="3200" dirty="0"/>
              <a:t>千米的速度沿公路行驶，出发</a:t>
            </a:r>
            <a:r>
              <a:rPr lang="en-US" altLang="zh-CN" sz="3200" dirty="0"/>
              <a:t>3</a:t>
            </a:r>
            <a:r>
              <a:rPr lang="zh-CN" altLang="en-US" sz="3200" dirty="0"/>
              <a:t>小时后，乙骑摩托车从同一地点出发沿公路与甲同向行驶，速度为</a:t>
            </a:r>
            <a:r>
              <a:rPr lang="en-US" altLang="zh-CN" sz="3200" dirty="0"/>
              <a:t>25</a:t>
            </a:r>
            <a:r>
              <a:rPr lang="zh-CN" altLang="en-US" sz="3200" dirty="0"/>
              <a:t>千米每小时。</a:t>
            </a:r>
          </a:p>
        </p:txBody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设甲离开出发地的时间为</a:t>
            </a:r>
            <a:r>
              <a:rPr lang="en-US" altLang="zh-CN" dirty="0"/>
              <a:t>X</a:t>
            </a:r>
            <a:r>
              <a:rPr lang="zh-CN" altLang="en-US" dirty="0"/>
              <a:t>小时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）甲离开出发地的路程</a:t>
            </a:r>
            <a:r>
              <a:rPr lang="en-US" altLang="zh-CN" dirty="0"/>
              <a:t>y</a:t>
            </a:r>
            <a:r>
              <a:rPr lang="zh-CN" altLang="en-US" dirty="0"/>
              <a:t>与</a:t>
            </a:r>
            <a:r>
              <a:rPr lang="en-US" altLang="zh-CN" dirty="0"/>
              <a:t>x</a:t>
            </a:r>
            <a:r>
              <a:rPr lang="zh-CN" altLang="en-US" dirty="0"/>
              <a:t>之间的函数关系式，并指出自变量</a:t>
            </a:r>
            <a:r>
              <a:rPr lang="en-US" altLang="zh-CN" dirty="0"/>
              <a:t>x</a:t>
            </a:r>
            <a:r>
              <a:rPr lang="zh-CN" altLang="en-US" dirty="0"/>
              <a:t>的取值范围。</a:t>
            </a:r>
          </a:p>
        </p:txBody>
      </p:sp>
      <p:sp>
        <p:nvSpPr>
          <p:cNvPr id="609284" name="Text Box 4"/>
          <p:cNvSpPr txBox="1">
            <a:spLocks noChangeArrowheads="1"/>
          </p:cNvSpPr>
          <p:nvPr/>
        </p:nvSpPr>
        <p:spPr bwMode="auto">
          <a:xfrm>
            <a:off x="684213" y="3716338"/>
            <a:ext cx="7343775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）乙离开出发地的路程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与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之间的函数关系式，并指出自变量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的取值范围。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altLang="zh-CN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09285" name="Text Box 5"/>
          <p:cNvSpPr txBox="1">
            <a:spLocks noChangeArrowheads="1"/>
          </p:cNvSpPr>
          <p:nvPr/>
        </p:nvSpPr>
        <p:spPr bwMode="auto">
          <a:xfrm>
            <a:off x="1116013" y="5229225"/>
            <a:ext cx="7272337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）在同一直角坐标系中，画出（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）中两个函数的图像，并结合实际问题，解释图像中交点的意义</a:t>
            </a:r>
          </a:p>
        </p:txBody>
      </p:sp>
      <p:sp>
        <p:nvSpPr>
          <p:cNvPr id="609286" name="Text Box 6"/>
          <p:cNvSpPr txBox="1">
            <a:spLocks noChangeArrowheads="1"/>
          </p:cNvSpPr>
          <p:nvPr/>
        </p:nvSpPr>
        <p:spPr bwMode="auto">
          <a:xfrm>
            <a:off x="1187450" y="3213100"/>
            <a:ext cx="36718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FF00FF"/>
                </a:solidFill>
                <a:latin typeface="Times New Roman" panose="02020603050405020304" pitchFamily="18" charset="0"/>
              </a:rPr>
              <a:t>Y=10x(x≥0)</a:t>
            </a:r>
          </a:p>
        </p:txBody>
      </p:sp>
      <p:sp>
        <p:nvSpPr>
          <p:cNvPr id="609287" name="Text Box 7"/>
          <p:cNvSpPr txBox="1">
            <a:spLocks noChangeArrowheads="1"/>
          </p:cNvSpPr>
          <p:nvPr/>
        </p:nvSpPr>
        <p:spPr bwMode="auto">
          <a:xfrm>
            <a:off x="1547813" y="4581525"/>
            <a:ext cx="4103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FF00FF"/>
                </a:solidFill>
                <a:latin typeface="Times New Roman" panose="02020603050405020304" pitchFamily="18" charset="0"/>
              </a:rPr>
              <a:t>Y=25(x-3)       </a:t>
            </a:r>
            <a:r>
              <a:rPr lang="zh-CN" altLang="en-US" sz="2800" dirty="0">
                <a:solidFill>
                  <a:srgbClr val="FF00FF"/>
                </a:solidFill>
                <a:latin typeface="Times New Roman" panose="02020603050405020304" pitchFamily="18" charset="0"/>
              </a:rPr>
              <a:t>即</a:t>
            </a:r>
            <a:r>
              <a:rPr lang="en-US" altLang="zh-CN" sz="2800" dirty="0">
                <a:solidFill>
                  <a:srgbClr val="FF00FF"/>
                </a:solidFill>
                <a:latin typeface="Times New Roman" panose="02020603050405020304" pitchFamily="18" charset="0"/>
              </a:rPr>
              <a:t>y=25x-75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9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9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9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9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09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09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09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09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09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09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09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09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09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09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9282" grpId="0"/>
      <p:bldP spid="609284" grpId="0"/>
      <p:bldP spid="609285" grpId="0"/>
      <p:bldP spid="609286" grpId="0"/>
      <p:bldP spid="60928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532" name="Text Box 36"/>
          <p:cNvSpPr txBox="1">
            <a:spLocks noChangeArrowheads="1"/>
          </p:cNvSpPr>
          <p:nvPr/>
        </p:nvSpPr>
        <p:spPr bwMode="auto">
          <a:xfrm>
            <a:off x="3409950" y="692150"/>
            <a:ext cx="386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>
                <a:solidFill>
                  <a:srgbClr val="000000"/>
                </a:solidFill>
              </a:rPr>
              <a:t>同一坐标系中画图象</a:t>
            </a:r>
          </a:p>
        </p:txBody>
      </p:sp>
      <p:sp>
        <p:nvSpPr>
          <p:cNvPr id="618533" name="Rectangle 37"/>
          <p:cNvSpPr>
            <a:spLocks noChangeArrowheads="1"/>
          </p:cNvSpPr>
          <p:nvPr/>
        </p:nvSpPr>
        <p:spPr bwMode="auto">
          <a:xfrm>
            <a:off x="3074988" y="145415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3600" b="1">
              <a:solidFill>
                <a:srgbClr val="CC0000"/>
              </a:solidFill>
            </a:endParaRPr>
          </a:p>
        </p:txBody>
      </p:sp>
      <p:sp>
        <p:nvSpPr>
          <p:cNvPr id="618534" name="Rectangle 38"/>
          <p:cNvSpPr>
            <a:spLocks noChangeArrowheads="1"/>
          </p:cNvSpPr>
          <p:nvPr/>
        </p:nvSpPr>
        <p:spPr bwMode="auto">
          <a:xfrm>
            <a:off x="4371975" y="2154238"/>
            <a:ext cx="19415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3600" b="1">
              <a:solidFill>
                <a:srgbClr val="0000CC"/>
              </a:solidFill>
            </a:endParaRPr>
          </a:p>
        </p:txBody>
      </p:sp>
      <p:sp>
        <p:nvSpPr>
          <p:cNvPr id="618535" name="Text Box 39"/>
          <p:cNvSpPr txBox="1">
            <a:spLocks noChangeArrowheads="1"/>
          </p:cNvSpPr>
          <p:nvPr/>
        </p:nvSpPr>
        <p:spPr bwMode="auto">
          <a:xfrm>
            <a:off x="2462213" y="1217613"/>
            <a:ext cx="4365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618536" name="Line 40"/>
          <p:cNvSpPr>
            <a:spLocks noChangeShapeType="1"/>
          </p:cNvSpPr>
          <p:nvPr/>
        </p:nvSpPr>
        <p:spPr bwMode="auto">
          <a:xfrm flipV="1">
            <a:off x="2268538" y="4922838"/>
            <a:ext cx="3865562" cy="15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8537" name="Line 41"/>
          <p:cNvSpPr>
            <a:spLocks noChangeShapeType="1"/>
          </p:cNvSpPr>
          <p:nvPr/>
        </p:nvSpPr>
        <p:spPr bwMode="auto">
          <a:xfrm flipH="1" flipV="1">
            <a:off x="2871788" y="1411288"/>
            <a:ext cx="22225" cy="4283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8538" name="Line 42"/>
          <p:cNvSpPr>
            <a:spLocks noChangeShapeType="1"/>
          </p:cNvSpPr>
          <p:nvPr/>
        </p:nvSpPr>
        <p:spPr bwMode="auto">
          <a:xfrm flipV="1">
            <a:off x="3379788" y="4867275"/>
            <a:ext cx="0" cy="79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8539" name="Line 43"/>
          <p:cNvSpPr>
            <a:spLocks noChangeShapeType="1"/>
          </p:cNvSpPr>
          <p:nvPr/>
        </p:nvSpPr>
        <p:spPr bwMode="auto">
          <a:xfrm flipV="1">
            <a:off x="2865438" y="4343400"/>
            <a:ext cx="96837" cy="111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8540" name="Line 44"/>
          <p:cNvSpPr>
            <a:spLocks noChangeShapeType="1"/>
          </p:cNvSpPr>
          <p:nvPr/>
        </p:nvSpPr>
        <p:spPr bwMode="auto">
          <a:xfrm>
            <a:off x="2841625" y="5522913"/>
            <a:ext cx="1349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8541" name="Line 45"/>
          <p:cNvSpPr>
            <a:spLocks noChangeShapeType="1"/>
          </p:cNvSpPr>
          <p:nvPr/>
        </p:nvSpPr>
        <p:spPr bwMode="auto">
          <a:xfrm flipV="1">
            <a:off x="3900488" y="4884738"/>
            <a:ext cx="0" cy="79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8542" name="Line 46"/>
          <p:cNvSpPr>
            <a:spLocks noChangeShapeType="1"/>
          </p:cNvSpPr>
          <p:nvPr/>
        </p:nvSpPr>
        <p:spPr bwMode="auto">
          <a:xfrm flipV="1">
            <a:off x="4403725" y="4881563"/>
            <a:ext cx="0" cy="77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8543" name="Line 47"/>
          <p:cNvSpPr>
            <a:spLocks noChangeShapeType="1"/>
          </p:cNvSpPr>
          <p:nvPr/>
        </p:nvSpPr>
        <p:spPr bwMode="auto">
          <a:xfrm flipV="1">
            <a:off x="4916488" y="4879975"/>
            <a:ext cx="0" cy="79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8544" name="Line 48"/>
          <p:cNvSpPr>
            <a:spLocks noChangeShapeType="1"/>
          </p:cNvSpPr>
          <p:nvPr/>
        </p:nvSpPr>
        <p:spPr bwMode="auto">
          <a:xfrm flipV="1">
            <a:off x="5432425" y="4878388"/>
            <a:ext cx="0" cy="79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8545" name="Line 49"/>
          <p:cNvSpPr>
            <a:spLocks noChangeShapeType="1"/>
          </p:cNvSpPr>
          <p:nvPr/>
        </p:nvSpPr>
        <p:spPr bwMode="auto">
          <a:xfrm>
            <a:off x="2894013" y="3143250"/>
            <a:ext cx="523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8546" name="Line 50"/>
          <p:cNvSpPr>
            <a:spLocks noChangeShapeType="1"/>
          </p:cNvSpPr>
          <p:nvPr/>
        </p:nvSpPr>
        <p:spPr bwMode="auto">
          <a:xfrm>
            <a:off x="2886075" y="2565400"/>
            <a:ext cx="47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8547" name="Line 51"/>
          <p:cNvSpPr>
            <a:spLocks noChangeShapeType="1"/>
          </p:cNvSpPr>
          <p:nvPr/>
        </p:nvSpPr>
        <p:spPr bwMode="auto">
          <a:xfrm flipV="1">
            <a:off x="2876550" y="1958975"/>
            <a:ext cx="57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8548" name="Line 52"/>
          <p:cNvSpPr>
            <a:spLocks noChangeShapeType="1"/>
          </p:cNvSpPr>
          <p:nvPr/>
        </p:nvSpPr>
        <p:spPr bwMode="auto">
          <a:xfrm flipV="1">
            <a:off x="2870200" y="3748088"/>
            <a:ext cx="65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8549" name="Text Box 53"/>
          <p:cNvSpPr txBox="1">
            <a:spLocks noChangeArrowheads="1"/>
          </p:cNvSpPr>
          <p:nvPr/>
        </p:nvSpPr>
        <p:spPr bwMode="auto">
          <a:xfrm>
            <a:off x="2636838" y="4948238"/>
            <a:ext cx="257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618550" name="Text Box 54"/>
          <p:cNvSpPr txBox="1">
            <a:spLocks noChangeArrowheads="1"/>
          </p:cNvSpPr>
          <p:nvPr/>
        </p:nvSpPr>
        <p:spPr bwMode="auto">
          <a:xfrm>
            <a:off x="5781675" y="4846638"/>
            <a:ext cx="2873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618551" name="Text Box 55"/>
          <p:cNvSpPr txBox="1">
            <a:spLocks noChangeArrowheads="1"/>
          </p:cNvSpPr>
          <p:nvPr/>
        </p:nvSpPr>
        <p:spPr bwMode="auto">
          <a:xfrm>
            <a:off x="2295525" y="5292725"/>
            <a:ext cx="647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</a:rPr>
              <a:t>-1</a:t>
            </a:r>
          </a:p>
        </p:txBody>
      </p:sp>
      <p:sp>
        <p:nvSpPr>
          <p:cNvPr id="618552" name="Text Box 56"/>
          <p:cNvSpPr txBox="1">
            <a:spLocks noChangeArrowheads="1"/>
          </p:cNvSpPr>
          <p:nvPr/>
        </p:nvSpPr>
        <p:spPr bwMode="auto">
          <a:xfrm>
            <a:off x="5292725" y="4941888"/>
            <a:ext cx="4000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618553" name="Text Box 57"/>
          <p:cNvSpPr txBox="1">
            <a:spLocks noChangeArrowheads="1"/>
          </p:cNvSpPr>
          <p:nvPr/>
        </p:nvSpPr>
        <p:spPr bwMode="auto">
          <a:xfrm>
            <a:off x="4249738" y="4914900"/>
            <a:ext cx="3984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618554" name="Text Box 58"/>
          <p:cNvSpPr txBox="1">
            <a:spLocks noChangeArrowheads="1"/>
          </p:cNvSpPr>
          <p:nvPr/>
        </p:nvSpPr>
        <p:spPr bwMode="auto">
          <a:xfrm>
            <a:off x="3741738" y="4929188"/>
            <a:ext cx="3984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18555" name="Text Box 59"/>
          <p:cNvSpPr txBox="1">
            <a:spLocks noChangeArrowheads="1"/>
          </p:cNvSpPr>
          <p:nvPr/>
        </p:nvSpPr>
        <p:spPr bwMode="auto">
          <a:xfrm>
            <a:off x="3201988" y="4938713"/>
            <a:ext cx="4000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18556" name="Text Box 60"/>
          <p:cNvSpPr txBox="1">
            <a:spLocks noChangeArrowheads="1"/>
          </p:cNvSpPr>
          <p:nvPr/>
        </p:nvSpPr>
        <p:spPr bwMode="auto">
          <a:xfrm>
            <a:off x="2339975" y="4148138"/>
            <a:ext cx="644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618557" name="Text Box 61"/>
          <p:cNvSpPr txBox="1">
            <a:spLocks noChangeArrowheads="1"/>
          </p:cNvSpPr>
          <p:nvPr/>
        </p:nvSpPr>
        <p:spPr bwMode="auto">
          <a:xfrm>
            <a:off x="2268538" y="1836738"/>
            <a:ext cx="704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</a:rPr>
              <a:t>50</a:t>
            </a:r>
          </a:p>
        </p:txBody>
      </p:sp>
      <p:sp>
        <p:nvSpPr>
          <p:cNvPr id="618558" name="Text Box 62"/>
          <p:cNvSpPr txBox="1">
            <a:spLocks noChangeArrowheads="1"/>
          </p:cNvSpPr>
          <p:nvPr/>
        </p:nvSpPr>
        <p:spPr bwMode="auto">
          <a:xfrm>
            <a:off x="2339975" y="2381250"/>
            <a:ext cx="622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</a:rPr>
              <a:t>40</a:t>
            </a:r>
          </a:p>
        </p:txBody>
      </p:sp>
      <p:sp>
        <p:nvSpPr>
          <p:cNvPr id="618559" name="Text Box 63"/>
          <p:cNvSpPr txBox="1">
            <a:spLocks noChangeArrowheads="1"/>
          </p:cNvSpPr>
          <p:nvPr/>
        </p:nvSpPr>
        <p:spPr bwMode="auto">
          <a:xfrm>
            <a:off x="2411413" y="2979738"/>
            <a:ext cx="5810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</a:rPr>
              <a:t>30</a:t>
            </a:r>
          </a:p>
        </p:txBody>
      </p:sp>
      <p:sp>
        <p:nvSpPr>
          <p:cNvPr id="618560" name="Text Box 64"/>
          <p:cNvSpPr txBox="1">
            <a:spLocks noChangeArrowheads="1"/>
          </p:cNvSpPr>
          <p:nvPr/>
        </p:nvSpPr>
        <p:spPr bwMode="auto">
          <a:xfrm>
            <a:off x="2339975" y="3522663"/>
            <a:ext cx="6524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</a:rPr>
              <a:t>20</a:t>
            </a:r>
          </a:p>
        </p:txBody>
      </p:sp>
      <p:sp>
        <p:nvSpPr>
          <p:cNvPr id="618561" name="Text Box 65"/>
          <p:cNvSpPr txBox="1">
            <a:spLocks noChangeArrowheads="1"/>
          </p:cNvSpPr>
          <p:nvPr/>
        </p:nvSpPr>
        <p:spPr bwMode="auto">
          <a:xfrm>
            <a:off x="4767263" y="4911725"/>
            <a:ext cx="4032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618562" name="Line 66"/>
          <p:cNvSpPr>
            <a:spLocks noChangeShapeType="1"/>
          </p:cNvSpPr>
          <p:nvPr/>
        </p:nvSpPr>
        <p:spPr bwMode="auto">
          <a:xfrm flipV="1">
            <a:off x="2843213" y="1341438"/>
            <a:ext cx="3024187" cy="359886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8563" name="Line 67"/>
          <p:cNvSpPr>
            <a:spLocks noChangeShapeType="1"/>
          </p:cNvSpPr>
          <p:nvPr/>
        </p:nvSpPr>
        <p:spPr bwMode="auto">
          <a:xfrm flipH="1" flipV="1">
            <a:off x="4427538" y="3141663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8564" name="Line 68"/>
          <p:cNvSpPr>
            <a:spLocks noChangeShapeType="1"/>
          </p:cNvSpPr>
          <p:nvPr/>
        </p:nvSpPr>
        <p:spPr bwMode="auto">
          <a:xfrm>
            <a:off x="2916238" y="314166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8565" name="Line 69"/>
          <p:cNvSpPr>
            <a:spLocks noChangeShapeType="1"/>
          </p:cNvSpPr>
          <p:nvPr/>
        </p:nvSpPr>
        <p:spPr bwMode="auto">
          <a:xfrm>
            <a:off x="2916238" y="1987550"/>
            <a:ext cx="2447925" cy="15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8566" name="Line 70"/>
          <p:cNvSpPr>
            <a:spLocks noChangeShapeType="1"/>
          </p:cNvSpPr>
          <p:nvPr/>
        </p:nvSpPr>
        <p:spPr bwMode="auto">
          <a:xfrm flipH="1" flipV="1">
            <a:off x="5364163" y="1700213"/>
            <a:ext cx="71437" cy="309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8567" name="Line 71"/>
          <p:cNvSpPr>
            <a:spLocks noChangeShapeType="1"/>
          </p:cNvSpPr>
          <p:nvPr/>
        </p:nvSpPr>
        <p:spPr bwMode="auto">
          <a:xfrm flipV="1">
            <a:off x="4427538" y="1268413"/>
            <a:ext cx="1152525" cy="360045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8568" name="Text Box 72"/>
          <p:cNvSpPr txBox="1">
            <a:spLocks noChangeArrowheads="1"/>
          </p:cNvSpPr>
          <p:nvPr/>
        </p:nvSpPr>
        <p:spPr bwMode="auto">
          <a:xfrm>
            <a:off x="3924300" y="2565400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FF00FF"/>
                </a:solidFill>
                <a:latin typeface="Times New Roman" panose="02020603050405020304" pitchFamily="18" charset="0"/>
              </a:rPr>
              <a:t>甲</a:t>
            </a:r>
          </a:p>
        </p:txBody>
      </p:sp>
      <p:sp>
        <p:nvSpPr>
          <p:cNvPr id="618569" name="Text Box 73"/>
          <p:cNvSpPr txBox="1">
            <a:spLocks noChangeArrowheads="1"/>
          </p:cNvSpPr>
          <p:nvPr/>
        </p:nvSpPr>
        <p:spPr bwMode="auto">
          <a:xfrm>
            <a:off x="4859338" y="4005263"/>
            <a:ext cx="792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FF00FF"/>
                </a:solidFill>
                <a:latin typeface="Times New Roman" panose="02020603050405020304" pitchFamily="18" charset="0"/>
              </a:rPr>
              <a:t>乙</a:t>
            </a:r>
          </a:p>
        </p:txBody>
      </p:sp>
      <p:sp>
        <p:nvSpPr>
          <p:cNvPr id="618570" name="Text Box 74"/>
          <p:cNvSpPr txBox="1">
            <a:spLocks noChangeArrowheads="1"/>
          </p:cNvSpPr>
          <p:nvPr/>
        </p:nvSpPr>
        <p:spPr bwMode="auto">
          <a:xfrm>
            <a:off x="683418" y="5552281"/>
            <a:ext cx="77771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由图可知，交点坐标是（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5,50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），即甲出发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小时后被一追上，此时，两人距离出发地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50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千米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Text Box 2"/>
          <p:cNvSpPr txBox="1">
            <a:spLocks noChangeArrowheads="1"/>
          </p:cNvSpPr>
          <p:nvPr/>
        </p:nvSpPr>
        <p:spPr bwMode="auto">
          <a:xfrm>
            <a:off x="358775" y="836613"/>
            <a:ext cx="8785225" cy="289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FF"/>
                </a:solidFill>
                <a:latin typeface="Tahoma" panose="020B0604030504040204" pitchFamily="34" charset="0"/>
              </a:rPr>
              <a:t>例：</a:t>
            </a:r>
            <a:r>
              <a:rPr kumimoji="1" lang="zh-CN" altLang="en-US" sz="2400" b="1" dirty="0">
                <a:solidFill>
                  <a:srgbClr val="0000FF"/>
                </a:solidFill>
                <a:latin typeface="Tahoma" panose="020B0604030504040204" pitchFamily="34" charset="0"/>
              </a:rPr>
              <a:t>老师为了教学，需要在家上网查资料。电信公司</a:t>
            </a:r>
            <a:br>
              <a:rPr kumimoji="1" lang="zh-CN" altLang="en-US" sz="2400" b="1" dirty="0">
                <a:solidFill>
                  <a:srgbClr val="0000FF"/>
                </a:solidFill>
                <a:latin typeface="Tahoma" panose="020B0604030504040204" pitchFamily="34" charset="0"/>
              </a:rPr>
            </a:br>
            <a:r>
              <a:rPr kumimoji="1" lang="zh-CN" altLang="en-US" sz="2400" b="1" dirty="0">
                <a:solidFill>
                  <a:srgbClr val="0000FF"/>
                </a:solidFill>
                <a:latin typeface="Tahoma" panose="020B0604030504040204" pitchFamily="34" charset="0"/>
              </a:rPr>
              <a:t>      提供了两种上网收费方式：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400" b="1" dirty="0">
                <a:solidFill>
                  <a:srgbClr val="0000FF"/>
                </a:solidFill>
                <a:latin typeface="Tahoma" panose="020B0604030504040204" pitchFamily="34" charset="0"/>
              </a:rPr>
              <a:t>       方式 </a:t>
            </a:r>
            <a:r>
              <a:rPr kumimoji="1" lang="en-US" altLang="zh-CN" sz="2400" dirty="0">
                <a:solidFill>
                  <a:srgbClr val="0000FF"/>
                </a:solidFill>
                <a:latin typeface="Tahoma" panose="020B0604030504040204" pitchFamily="34" charset="0"/>
              </a:rPr>
              <a:t>1 </a:t>
            </a:r>
            <a:r>
              <a:rPr kumimoji="1" lang="zh-CN" altLang="en-US" sz="2400" b="1" dirty="0">
                <a:solidFill>
                  <a:srgbClr val="0000FF"/>
                </a:solidFill>
                <a:latin typeface="Tahoma" panose="020B0604030504040204" pitchFamily="34" charset="0"/>
              </a:rPr>
              <a:t>：按上网时间以每分钟 </a:t>
            </a:r>
            <a:r>
              <a:rPr kumimoji="1" lang="en-US" altLang="zh-CN" sz="2400" dirty="0">
                <a:solidFill>
                  <a:srgbClr val="0000FF"/>
                </a:solidFill>
                <a:latin typeface="Tahoma" panose="020B0604030504040204" pitchFamily="34" charset="0"/>
              </a:rPr>
              <a:t>0.1 </a:t>
            </a:r>
            <a:r>
              <a:rPr kumimoji="1" lang="zh-CN" altLang="en-US" sz="2400" b="1" dirty="0">
                <a:solidFill>
                  <a:srgbClr val="0000FF"/>
                </a:solidFill>
                <a:latin typeface="Tahoma" panose="020B0604030504040204" pitchFamily="34" charset="0"/>
              </a:rPr>
              <a:t>元计费；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400" b="1" dirty="0">
                <a:solidFill>
                  <a:srgbClr val="0000FF"/>
                </a:solidFill>
                <a:latin typeface="Tahoma" panose="020B0604030504040204" pitchFamily="34" charset="0"/>
              </a:rPr>
              <a:t>       方式 </a:t>
            </a:r>
            <a:r>
              <a:rPr kumimoji="1" lang="en-US" altLang="zh-CN" sz="2400" dirty="0">
                <a:solidFill>
                  <a:srgbClr val="0000FF"/>
                </a:solidFill>
                <a:latin typeface="Tahoma" panose="020B0604030504040204" pitchFamily="34" charset="0"/>
              </a:rPr>
              <a:t>2 </a:t>
            </a:r>
            <a:r>
              <a:rPr kumimoji="1" lang="zh-CN" altLang="en-US" sz="2400" b="1" dirty="0">
                <a:solidFill>
                  <a:srgbClr val="0000FF"/>
                </a:solidFill>
                <a:latin typeface="Tahoma" panose="020B0604030504040204" pitchFamily="34" charset="0"/>
              </a:rPr>
              <a:t>：月租费 </a:t>
            </a:r>
            <a:r>
              <a:rPr kumimoji="1" lang="en-US" altLang="zh-CN" sz="2400" dirty="0">
                <a:solidFill>
                  <a:srgbClr val="0000FF"/>
                </a:solidFill>
                <a:latin typeface="Tahoma" panose="020B0604030504040204" pitchFamily="34" charset="0"/>
              </a:rPr>
              <a:t>20 </a:t>
            </a:r>
            <a:r>
              <a:rPr kumimoji="1" lang="zh-CN" altLang="en-US" sz="2400" b="1" dirty="0">
                <a:solidFill>
                  <a:srgbClr val="0000FF"/>
                </a:solidFill>
                <a:latin typeface="Tahoma" panose="020B0604030504040204" pitchFamily="34" charset="0"/>
              </a:rPr>
              <a:t>元，再按上网时间</a:t>
            </a:r>
            <a:br>
              <a:rPr kumimoji="1" lang="zh-CN" altLang="en-US" sz="2400" b="1" dirty="0">
                <a:solidFill>
                  <a:srgbClr val="0000FF"/>
                </a:solidFill>
                <a:latin typeface="Tahoma" panose="020B0604030504040204" pitchFamily="34" charset="0"/>
              </a:rPr>
            </a:br>
            <a:r>
              <a:rPr kumimoji="1" lang="zh-CN" altLang="en-US" sz="2400" b="1" dirty="0">
                <a:solidFill>
                  <a:srgbClr val="0000FF"/>
                </a:solidFill>
                <a:latin typeface="Tahoma" panose="020B0604030504040204" pitchFamily="34" charset="0"/>
              </a:rPr>
              <a:t>                     以每分钟 </a:t>
            </a:r>
            <a:r>
              <a:rPr kumimoji="1" lang="en-US" altLang="zh-CN" sz="2400" dirty="0">
                <a:solidFill>
                  <a:srgbClr val="0000FF"/>
                </a:solidFill>
                <a:latin typeface="Tahoma" panose="020B0604030504040204" pitchFamily="34" charset="0"/>
              </a:rPr>
              <a:t>0.05 </a:t>
            </a:r>
            <a:r>
              <a:rPr kumimoji="1" lang="zh-CN" altLang="en-US" sz="2400" b="1" dirty="0">
                <a:solidFill>
                  <a:srgbClr val="0000FF"/>
                </a:solidFill>
                <a:latin typeface="Tahoma" panose="020B0604030504040204" pitchFamily="34" charset="0"/>
              </a:rPr>
              <a:t>元计费。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    请</a:t>
            </a:r>
            <a:r>
              <a:rPr kumimoji="1" lang="zh-CN" altLang="en-US" sz="2400" b="1" dirty="0">
                <a:solidFill>
                  <a:srgbClr val="0000FF"/>
                </a:solidFill>
                <a:latin typeface="Tahoma" panose="020B0604030504040204" pitchFamily="34" charset="0"/>
              </a:rPr>
              <a:t>同学们帮老师选择：以何种方式上网更合算？</a:t>
            </a:r>
          </a:p>
        </p:txBody>
      </p:sp>
      <p:sp>
        <p:nvSpPr>
          <p:cNvPr id="610308" name="Text Box 7"/>
          <p:cNvSpPr txBox="1">
            <a:spLocks noChangeArrowheads="1"/>
          </p:cNvSpPr>
          <p:nvPr/>
        </p:nvSpPr>
        <p:spPr bwMode="auto">
          <a:xfrm>
            <a:off x="6135688" y="-47625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zh-CN" sz="2400" b="1">
              <a:solidFill>
                <a:srgbClr val="FF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10310" name="Picture 13" descr="7_corp_title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88" y="3929063"/>
            <a:ext cx="3132137" cy="234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7" name="Text Box 37"/>
          <p:cNvSpPr txBox="1">
            <a:spLocks noChangeArrowheads="1"/>
          </p:cNvSpPr>
          <p:nvPr/>
        </p:nvSpPr>
        <p:spPr bwMode="auto">
          <a:xfrm>
            <a:off x="857250" y="2000250"/>
            <a:ext cx="1800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endParaRPr kumimoji="1" lang="en-US" altLang="zh-CN" sz="240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614440" name="Text Box 40"/>
          <p:cNvSpPr txBox="1">
            <a:spLocks noChangeArrowheads="1"/>
          </p:cNvSpPr>
          <p:nvPr/>
        </p:nvSpPr>
        <p:spPr bwMode="auto">
          <a:xfrm>
            <a:off x="6135688" y="25400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zh-CN" sz="2400" b="1">
              <a:solidFill>
                <a:srgbClr val="FF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2" name="Text Box 3"/>
          <p:cNvSpPr txBox="1">
            <a:spLocks noChangeArrowheads="1"/>
          </p:cNvSpPr>
          <p:nvPr/>
        </p:nvSpPr>
        <p:spPr bwMode="auto">
          <a:xfrm>
            <a:off x="0" y="2205038"/>
            <a:ext cx="88519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FF"/>
                </a:solidFill>
                <a:latin typeface="Tahoma" panose="020B0604030504040204" pitchFamily="34" charset="0"/>
              </a:rPr>
              <a:t>解：</a:t>
            </a:r>
            <a:r>
              <a:rPr kumimoji="1" lang="zh-CN" altLang="en-US" sz="2400" b="1" dirty="0">
                <a:solidFill>
                  <a:srgbClr val="0000FF"/>
                </a:solidFill>
                <a:latin typeface="Tahoma" panose="020B0604030504040204" pitchFamily="34" charset="0"/>
              </a:rPr>
              <a:t>设上网时间为</a:t>
            </a:r>
            <a:r>
              <a:rPr kumimoji="1" lang="zh-CN" altLang="en-US" sz="2400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kumimoji="1" lang="en-US" altLang="zh-CN" sz="2400" dirty="0">
                <a:solidFill>
                  <a:srgbClr val="0000FF"/>
                </a:solidFill>
                <a:latin typeface="Tahoma" panose="020B0604030504040204" pitchFamily="34" charset="0"/>
              </a:rPr>
              <a:t>x </a:t>
            </a:r>
            <a:r>
              <a:rPr kumimoji="1" lang="zh-CN" altLang="en-US" sz="2400" b="1" dirty="0">
                <a:solidFill>
                  <a:srgbClr val="0000FF"/>
                </a:solidFill>
                <a:latin typeface="Tahoma" panose="020B0604030504040204" pitchFamily="34" charset="0"/>
              </a:rPr>
              <a:t>分，若按方式 </a:t>
            </a:r>
            <a:r>
              <a:rPr kumimoji="1" lang="en-US" altLang="zh-CN" sz="2400" dirty="0">
                <a:solidFill>
                  <a:srgbClr val="0000FF"/>
                </a:solidFill>
                <a:latin typeface="Tahoma" panose="020B0604030504040204" pitchFamily="34" charset="0"/>
              </a:rPr>
              <a:t>1</a:t>
            </a:r>
            <a:r>
              <a:rPr kumimoji="1" lang="en-US" altLang="zh-CN" sz="2400" b="1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kumimoji="1" lang="zh-CN" altLang="en-US" sz="2400" b="1" dirty="0">
                <a:solidFill>
                  <a:srgbClr val="0000FF"/>
                </a:solidFill>
                <a:latin typeface="Tahoma" panose="020B0604030504040204" pitchFamily="34" charset="0"/>
              </a:rPr>
              <a:t>则收 </a:t>
            </a:r>
            <a:r>
              <a:rPr kumimoji="1" lang="zh-CN" altLang="en-US" sz="2400" b="1" u="sng" dirty="0">
                <a:solidFill>
                  <a:srgbClr val="0000FF"/>
                </a:solidFill>
                <a:latin typeface="Tahoma" panose="020B0604030504040204" pitchFamily="34" charset="0"/>
              </a:rPr>
              <a:t>              </a:t>
            </a:r>
            <a:r>
              <a:rPr kumimoji="1" lang="zh-CN" altLang="en-US" sz="2400" b="1" dirty="0">
                <a:solidFill>
                  <a:srgbClr val="0000FF"/>
                </a:solidFill>
                <a:latin typeface="Tahoma" panose="020B0604030504040204" pitchFamily="34" charset="0"/>
              </a:rPr>
              <a:t>元；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400" b="1" dirty="0">
                <a:solidFill>
                  <a:srgbClr val="0000FF"/>
                </a:solidFill>
                <a:latin typeface="Tahoma" panose="020B0604030504040204" pitchFamily="34" charset="0"/>
              </a:rPr>
              <a:t>                                       若按方式 </a:t>
            </a:r>
            <a:r>
              <a:rPr kumimoji="1" lang="en-US" altLang="zh-CN" sz="2400" dirty="0">
                <a:solidFill>
                  <a:srgbClr val="0000FF"/>
                </a:solidFill>
                <a:latin typeface="Tahoma" panose="020B0604030504040204" pitchFamily="34" charset="0"/>
              </a:rPr>
              <a:t>2</a:t>
            </a:r>
            <a:r>
              <a:rPr kumimoji="1" lang="en-US" altLang="zh-CN" sz="2400" b="1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kumimoji="1" lang="zh-CN" altLang="en-US" sz="2400" b="1" dirty="0">
                <a:solidFill>
                  <a:srgbClr val="0000FF"/>
                </a:solidFill>
                <a:latin typeface="Tahoma" panose="020B0604030504040204" pitchFamily="34" charset="0"/>
              </a:rPr>
              <a:t>则收</a:t>
            </a:r>
            <a:r>
              <a:rPr kumimoji="1" lang="zh-CN" altLang="en-US" sz="2400" b="1" u="sng" dirty="0">
                <a:solidFill>
                  <a:srgbClr val="0000FF"/>
                </a:solidFill>
                <a:latin typeface="Tahoma" panose="020B0604030504040204" pitchFamily="34" charset="0"/>
              </a:rPr>
              <a:t>                          </a:t>
            </a:r>
            <a:r>
              <a:rPr kumimoji="1" lang="zh-CN" altLang="en-US" sz="2400" b="1" dirty="0">
                <a:solidFill>
                  <a:srgbClr val="0000FF"/>
                </a:solidFill>
                <a:latin typeface="Tahoma" panose="020B0604030504040204" pitchFamily="34" charset="0"/>
              </a:rPr>
              <a:t>元。</a:t>
            </a:r>
            <a:r>
              <a:rPr kumimoji="1" lang="zh-CN" altLang="en-US" sz="2400" b="1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5795963" y="2133600"/>
            <a:ext cx="1800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>
                <a:solidFill>
                  <a:srgbClr val="FF0000"/>
                </a:solidFill>
                <a:latin typeface="Tahoma" panose="020B0604030504040204" pitchFamily="34" charset="0"/>
              </a:rPr>
              <a:t> y</a:t>
            </a:r>
            <a:r>
              <a:rPr kumimoji="1" lang="en-US" altLang="zh-CN" sz="1400">
                <a:solidFill>
                  <a:srgbClr val="FF0000"/>
                </a:solidFill>
                <a:latin typeface="Tahoma" panose="020B0604030504040204" pitchFamily="34" charset="0"/>
              </a:rPr>
              <a:t>1</a:t>
            </a:r>
            <a:r>
              <a:rPr kumimoji="1" lang="en-US" altLang="zh-CN" sz="2400">
                <a:solidFill>
                  <a:srgbClr val="FF0000"/>
                </a:solidFill>
                <a:latin typeface="Tahoma" panose="020B0604030504040204" pitchFamily="34" charset="0"/>
              </a:rPr>
              <a:t>=0.1x</a:t>
            </a:r>
            <a:r>
              <a:rPr kumimoji="1" lang="en-US" altLang="zh-CN" sz="240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5940425" y="2636838"/>
            <a:ext cx="2089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>
                <a:solidFill>
                  <a:srgbClr val="FF0066"/>
                </a:solidFill>
                <a:latin typeface="Tahoma" panose="020B0604030504040204" pitchFamily="34" charset="0"/>
              </a:rPr>
              <a:t>y</a:t>
            </a:r>
            <a:r>
              <a:rPr kumimoji="1" lang="en-US" altLang="zh-CN" sz="1400">
                <a:solidFill>
                  <a:srgbClr val="FF0066"/>
                </a:solidFill>
                <a:latin typeface="Tahoma" panose="020B0604030504040204" pitchFamily="34" charset="0"/>
              </a:rPr>
              <a:t>2</a:t>
            </a:r>
            <a:r>
              <a:rPr kumimoji="1" lang="en-US" altLang="zh-CN" sz="2400">
                <a:solidFill>
                  <a:srgbClr val="FF0066"/>
                </a:solidFill>
                <a:latin typeface="Tahoma" panose="020B0604030504040204" pitchFamily="34" charset="0"/>
              </a:rPr>
              <a:t>=0.05x+20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0" name="Line 2"/>
          <p:cNvSpPr>
            <a:spLocks noChangeShapeType="1"/>
          </p:cNvSpPr>
          <p:nvPr/>
        </p:nvSpPr>
        <p:spPr bwMode="auto">
          <a:xfrm>
            <a:off x="898525" y="5949950"/>
            <a:ext cx="4610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1331" name="Line 3"/>
          <p:cNvSpPr>
            <a:spLocks noChangeShapeType="1"/>
          </p:cNvSpPr>
          <p:nvPr/>
        </p:nvSpPr>
        <p:spPr bwMode="auto">
          <a:xfrm>
            <a:off x="898525" y="2708275"/>
            <a:ext cx="0" cy="3240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1332" name="Text Box 4"/>
          <p:cNvSpPr txBox="1">
            <a:spLocks noChangeArrowheads="1"/>
          </p:cNvSpPr>
          <p:nvPr/>
        </p:nvSpPr>
        <p:spPr bwMode="auto">
          <a:xfrm>
            <a:off x="611188" y="587692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>
                <a:solidFill>
                  <a:srgbClr val="0000FF"/>
                </a:solidFill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611333" name="Text Box 5"/>
          <p:cNvSpPr txBox="1">
            <a:spLocks noChangeArrowheads="1"/>
          </p:cNvSpPr>
          <p:nvPr/>
        </p:nvSpPr>
        <p:spPr bwMode="auto">
          <a:xfrm>
            <a:off x="250825" y="2708275"/>
            <a:ext cx="674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>
                <a:solidFill>
                  <a:srgbClr val="0000FF"/>
                </a:solidFill>
                <a:latin typeface="Times New Roman" panose="02020603050405020304" pitchFamily="18" charset="0"/>
              </a:rPr>
              <a:t>y/</a:t>
            </a:r>
            <a:r>
              <a:rPr kumimoji="1" lang="zh-CN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元</a:t>
            </a:r>
          </a:p>
        </p:txBody>
      </p:sp>
      <p:sp>
        <p:nvSpPr>
          <p:cNvPr id="611334" name="Text Box 6"/>
          <p:cNvSpPr txBox="1">
            <a:spLocks noChangeArrowheads="1"/>
          </p:cNvSpPr>
          <p:nvPr/>
        </p:nvSpPr>
        <p:spPr bwMode="auto">
          <a:xfrm>
            <a:off x="4932363" y="6021388"/>
            <a:ext cx="1223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400">
                <a:solidFill>
                  <a:srgbClr val="0000FF"/>
                </a:solidFill>
                <a:latin typeface="Times New Roman" panose="02020603050405020304" pitchFamily="18" charset="0"/>
              </a:rPr>
              <a:t>x /</a:t>
            </a:r>
            <a:r>
              <a:rPr kumimoji="1" lang="zh-CN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分</a:t>
            </a:r>
          </a:p>
        </p:txBody>
      </p:sp>
      <p:sp>
        <p:nvSpPr>
          <p:cNvPr id="611335" name="Line 7"/>
          <p:cNvSpPr>
            <a:spLocks noChangeShapeType="1"/>
          </p:cNvSpPr>
          <p:nvPr/>
        </p:nvSpPr>
        <p:spPr bwMode="auto">
          <a:xfrm>
            <a:off x="1690688" y="5878513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1336" name="Line 8"/>
          <p:cNvSpPr>
            <a:spLocks noChangeShapeType="1"/>
          </p:cNvSpPr>
          <p:nvPr/>
        </p:nvSpPr>
        <p:spPr bwMode="auto">
          <a:xfrm>
            <a:off x="2555875" y="5876925"/>
            <a:ext cx="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1337" name="Line 9"/>
          <p:cNvSpPr>
            <a:spLocks noChangeShapeType="1"/>
          </p:cNvSpPr>
          <p:nvPr/>
        </p:nvSpPr>
        <p:spPr bwMode="auto">
          <a:xfrm>
            <a:off x="4138613" y="5876925"/>
            <a:ext cx="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1338" name="Line 10"/>
          <p:cNvSpPr>
            <a:spLocks noChangeShapeType="1"/>
          </p:cNvSpPr>
          <p:nvPr/>
        </p:nvSpPr>
        <p:spPr bwMode="auto">
          <a:xfrm>
            <a:off x="898525" y="4941888"/>
            <a:ext cx="73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1339" name="Line 11"/>
          <p:cNvSpPr>
            <a:spLocks noChangeShapeType="1"/>
          </p:cNvSpPr>
          <p:nvPr/>
        </p:nvSpPr>
        <p:spPr bwMode="auto">
          <a:xfrm>
            <a:off x="898525" y="3933825"/>
            <a:ext cx="73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0364" name="Line 12"/>
          <p:cNvSpPr>
            <a:spLocks noChangeShapeType="1"/>
          </p:cNvSpPr>
          <p:nvPr/>
        </p:nvSpPr>
        <p:spPr bwMode="auto">
          <a:xfrm>
            <a:off x="4140200" y="4005263"/>
            <a:ext cx="0" cy="2087562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0365" name="Line 13"/>
          <p:cNvSpPr>
            <a:spLocks noChangeShapeType="1"/>
          </p:cNvSpPr>
          <p:nvPr/>
        </p:nvSpPr>
        <p:spPr bwMode="auto">
          <a:xfrm>
            <a:off x="971550" y="3933825"/>
            <a:ext cx="3240088" cy="0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0366" name="Line 14"/>
          <p:cNvSpPr>
            <a:spLocks noChangeShapeType="1"/>
          </p:cNvSpPr>
          <p:nvPr/>
        </p:nvSpPr>
        <p:spPr bwMode="auto">
          <a:xfrm flipV="1">
            <a:off x="898525" y="2925763"/>
            <a:ext cx="4824413" cy="3024187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0367" name="Line 15"/>
          <p:cNvSpPr>
            <a:spLocks noChangeShapeType="1"/>
          </p:cNvSpPr>
          <p:nvPr/>
        </p:nvSpPr>
        <p:spPr bwMode="auto">
          <a:xfrm flipV="1">
            <a:off x="898525" y="3429000"/>
            <a:ext cx="4824413" cy="1512888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1344" name="Text Box 16"/>
          <p:cNvSpPr txBox="1">
            <a:spLocks noChangeArrowheads="1"/>
          </p:cNvSpPr>
          <p:nvPr/>
        </p:nvSpPr>
        <p:spPr bwMode="auto">
          <a:xfrm>
            <a:off x="466725" y="4725988"/>
            <a:ext cx="576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>
                <a:solidFill>
                  <a:srgbClr val="0000FF"/>
                </a:solidFill>
                <a:latin typeface="Tahoma" panose="020B0604030504040204" pitchFamily="34" charset="0"/>
              </a:rPr>
              <a:t>20</a:t>
            </a:r>
          </a:p>
        </p:txBody>
      </p:sp>
      <p:sp>
        <p:nvSpPr>
          <p:cNvPr id="611345" name="Text Box 17"/>
          <p:cNvSpPr txBox="1">
            <a:spLocks noChangeArrowheads="1"/>
          </p:cNvSpPr>
          <p:nvPr/>
        </p:nvSpPr>
        <p:spPr bwMode="auto">
          <a:xfrm>
            <a:off x="3851275" y="6021388"/>
            <a:ext cx="576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>
                <a:solidFill>
                  <a:srgbClr val="0000FF"/>
                </a:solidFill>
                <a:latin typeface="Tahoma" panose="020B0604030504040204" pitchFamily="34" charset="0"/>
              </a:rPr>
              <a:t>400</a:t>
            </a:r>
          </a:p>
        </p:txBody>
      </p:sp>
      <p:sp>
        <p:nvSpPr>
          <p:cNvPr id="611346" name="Text Box 18"/>
          <p:cNvSpPr txBox="1">
            <a:spLocks noChangeArrowheads="1"/>
          </p:cNvSpPr>
          <p:nvPr/>
        </p:nvSpPr>
        <p:spPr bwMode="auto">
          <a:xfrm>
            <a:off x="2266950" y="6021388"/>
            <a:ext cx="576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>
                <a:solidFill>
                  <a:srgbClr val="0000FF"/>
                </a:solidFill>
                <a:latin typeface="Tahoma" panose="020B0604030504040204" pitchFamily="34" charset="0"/>
              </a:rPr>
              <a:t>200</a:t>
            </a:r>
          </a:p>
        </p:txBody>
      </p:sp>
      <p:sp>
        <p:nvSpPr>
          <p:cNvPr id="100371" name="Text Box 19"/>
          <p:cNvSpPr txBox="1">
            <a:spLocks noChangeArrowheads="1"/>
          </p:cNvSpPr>
          <p:nvPr/>
        </p:nvSpPr>
        <p:spPr bwMode="auto">
          <a:xfrm rot="-2021404">
            <a:off x="3924300" y="2924175"/>
            <a:ext cx="2016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>
                <a:solidFill>
                  <a:srgbClr val="FF0000"/>
                </a:solidFill>
                <a:latin typeface="Tahoma" panose="020B0604030504040204" pitchFamily="34" charset="0"/>
              </a:rPr>
              <a:t>y</a:t>
            </a:r>
            <a:r>
              <a:rPr kumimoji="1" lang="en-US" altLang="zh-CN" sz="1400">
                <a:solidFill>
                  <a:srgbClr val="FF0000"/>
                </a:solidFill>
                <a:latin typeface="Tahoma" panose="020B0604030504040204" pitchFamily="34" charset="0"/>
              </a:rPr>
              <a:t>1</a:t>
            </a:r>
            <a:r>
              <a:rPr kumimoji="1" lang="en-US" altLang="zh-CN" sz="2400">
                <a:solidFill>
                  <a:srgbClr val="FF0000"/>
                </a:solidFill>
                <a:latin typeface="Tahoma" panose="020B0604030504040204" pitchFamily="34" charset="0"/>
              </a:rPr>
              <a:t> =0.1x</a:t>
            </a:r>
          </a:p>
        </p:txBody>
      </p:sp>
      <p:sp>
        <p:nvSpPr>
          <p:cNvPr id="100372" name="Text Box 20"/>
          <p:cNvSpPr txBox="1">
            <a:spLocks noChangeArrowheads="1"/>
          </p:cNvSpPr>
          <p:nvPr/>
        </p:nvSpPr>
        <p:spPr bwMode="auto">
          <a:xfrm rot="-1054276">
            <a:off x="4283075" y="3357563"/>
            <a:ext cx="2952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>
                <a:solidFill>
                  <a:srgbClr val="FF0066"/>
                </a:solidFill>
                <a:latin typeface="Tahoma" panose="020B0604030504040204" pitchFamily="34" charset="0"/>
              </a:rPr>
              <a:t>y </a:t>
            </a:r>
            <a:r>
              <a:rPr kumimoji="1" lang="en-US" altLang="zh-CN" sz="1400">
                <a:solidFill>
                  <a:srgbClr val="FF0066"/>
                </a:solidFill>
                <a:latin typeface="Tahoma" panose="020B0604030504040204" pitchFamily="34" charset="0"/>
              </a:rPr>
              <a:t>2</a:t>
            </a:r>
            <a:r>
              <a:rPr kumimoji="1" lang="en-US" altLang="zh-CN" sz="2400">
                <a:solidFill>
                  <a:srgbClr val="FF0066"/>
                </a:solidFill>
                <a:latin typeface="Tahoma" panose="020B0604030504040204" pitchFamily="34" charset="0"/>
              </a:rPr>
              <a:t>=0.05x+20</a:t>
            </a:r>
          </a:p>
        </p:txBody>
      </p:sp>
      <p:sp>
        <p:nvSpPr>
          <p:cNvPr id="100373" name="Line 21"/>
          <p:cNvSpPr>
            <a:spLocks noChangeShapeType="1"/>
          </p:cNvSpPr>
          <p:nvPr/>
        </p:nvSpPr>
        <p:spPr bwMode="auto">
          <a:xfrm flipV="1">
            <a:off x="2555875" y="4149725"/>
            <a:ext cx="0" cy="1800225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0374" name="Line 22"/>
          <p:cNvSpPr>
            <a:spLocks noChangeShapeType="1"/>
          </p:cNvSpPr>
          <p:nvPr/>
        </p:nvSpPr>
        <p:spPr bwMode="auto">
          <a:xfrm>
            <a:off x="898525" y="4941888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0375" name="Line 23"/>
          <p:cNvSpPr>
            <a:spLocks noChangeShapeType="1"/>
          </p:cNvSpPr>
          <p:nvPr/>
        </p:nvSpPr>
        <p:spPr bwMode="auto">
          <a:xfrm>
            <a:off x="898525" y="4437063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0376" name="Oval 24"/>
          <p:cNvSpPr>
            <a:spLocks noChangeArrowheads="1"/>
          </p:cNvSpPr>
          <p:nvPr/>
        </p:nvSpPr>
        <p:spPr bwMode="auto">
          <a:xfrm>
            <a:off x="4140200" y="3860800"/>
            <a:ext cx="71438" cy="71438"/>
          </a:xfrm>
          <a:prstGeom prst="ellipse">
            <a:avLst/>
          </a:prstGeom>
          <a:solidFill>
            <a:srgbClr val="FF0000"/>
          </a:solidFill>
          <a:ln w="19050" algn="ctr">
            <a:solidFill>
              <a:schemeClr val="tx1"/>
            </a:solidFill>
            <a:round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1353" name="Text Box 25"/>
          <p:cNvSpPr txBox="1">
            <a:spLocks noChangeArrowheads="1"/>
          </p:cNvSpPr>
          <p:nvPr/>
        </p:nvSpPr>
        <p:spPr bwMode="auto">
          <a:xfrm>
            <a:off x="466725" y="3716338"/>
            <a:ext cx="576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>
                <a:solidFill>
                  <a:srgbClr val="0000FF"/>
                </a:solidFill>
                <a:latin typeface="Tahoma" panose="020B0604030504040204" pitchFamily="34" charset="0"/>
              </a:rPr>
              <a:t>40</a:t>
            </a:r>
          </a:p>
        </p:txBody>
      </p:sp>
      <p:sp>
        <p:nvSpPr>
          <p:cNvPr id="611354" name="Text Box 26"/>
          <p:cNvSpPr txBox="1">
            <a:spLocks noChangeArrowheads="1"/>
          </p:cNvSpPr>
          <p:nvPr/>
        </p:nvSpPr>
        <p:spPr bwMode="auto">
          <a:xfrm>
            <a:off x="466725" y="4221163"/>
            <a:ext cx="576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>
                <a:solidFill>
                  <a:srgbClr val="0000FF"/>
                </a:solidFill>
                <a:latin typeface="Tahoma" panose="020B0604030504040204" pitchFamily="34" charset="0"/>
              </a:rPr>
              <a:t>30</a:t>
            </a:r>
          </a:p>
        </p:txBody>
      </p:sp>
      <p:sp>
        <p:nvSpPr>
          <p:cNvPr id="100379" name="Oval 27"/>
          <p:cNvSpPr>
            <a:spLocks noChangeArrowheads="1"/>
          </p:cNvSpPr>
          <p:nvPr/>
        </p:nvSpPr>
        <p:spPr bwMode="auto">
          <a:xfrm>
            <a:off x="2484438" y="4868863"/>
            <a:ext cx="71437" cy="71437"/>
          </a:xfrm>
          <a:prstGeom prst="ellipse">
            <a:avLst/>
          </a:prstGeom>
          <a:solidFill>
            <a:srgbClr val="FF0000"/>
          </a:solidFill>
          <a:ln w="19050" algn="ctr">
            <a:solidFill>
              <a:schemeClr val="tx1"/>
            </a:solidFill>
            <a:round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0380" name="Oval 28"/>
          <p:cNvSpPr>
            <a:spLocks noChangeArrowheads="1"/>
          </p:cNvSpPr>
          <p:nvPr/>
        </p:nvSpPr>
        <p:spPr bwMode="auto">
          <a:xfrm>
            <a:off x="2484438" y="4365625"/>
            <a:ext cx="71437" cy="71438"/>
          </a:xfrm>
          <a:prstGeom prst="ellipse">
            <a:avLst/>
          </a:prstGeom>
          <a:solidFill>
            <a:srgbClr val="FF0000"/>
          </a:solidFill>
          <a:ln w="19050" algn="ctr">
            <a:solidFill>
              <a:schemeClr val="tx1"/>
            </a:solidFill>
            <a:round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1357" name="Line 29"/>
          <p:cNvSpPr>
            <a:spLocks noChangeShapeType="1"/>
          </p:cNvSpPr>
          <p:nvPr/>
        </p:nvSpPr>
        <p:spPr bwMode="auto">
          <a:xfrm>
            <a:off x="898525" y="4437063"/>
            <a:ext cx="73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11358" name="Text Box 30"/>
          <p:cNvSpPr txBox="1">
            <a:spLocks noChangeArrowheads="1"/>
          </p:cNvSpPr>
          <p:nvPr/>
        </p:nvSpPr>
        <p:spPr bwMode="auto">
          <a:xfrm>
            <a:off x="500063" y="1428750"/>
            <a:ext cx="73453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FF"/>
                </a:solidFill>
                <a:latin typeface="Tahoma" panose="020B0604030504040204" pitchFamily="34" charset="0"/>
              </a:rPr>
              <a:t>在同一坐标系中分别画出这两个函数的图像</a:t>
            </a:r>
          </a:p>
        </p:txBody>
      </p:sp>
      <p:sp>
        <p:nvSpPr>
          <p:cNvPr id="100383" name="AutoShape 31"/>
          <p:cNvSpPr/>
          <p:nvPr/>
        </p:nvSpPr>
        <p:spPr bwMode="auto">
          <a:xfrm>
            <a:off x="6084888" y="4078288"/>
            <a:ext cx="2574925" cy="863600"/>
          </a:xfrm>
          <a:prstGeom prst="borderCallout2">
            <a:avLst>
              <a:gd name="adj1" fmla="val 13236"/>
              <a:gd name="adj2" fmla="val -2958"/>
              <a:gd name="adj3" fmla="val 13236"/>
              <a:gd name="adj4" fmla="val -73981"/>
              <a:gd name="adj5" fmla="val -12500"/>
              <a:gd name="adj6" fmla="val -74292"/>
            </a:avLst>
          </a:prstGeom>
          <a:solidFill>
            <a:schemeClr val="bg2"/>
          </a:solidFill>
          <a:ln w="28575" cap="rnd">
            <a:solidFill>
              <a:schemeClr val="tx1"/>
            </a:solidFill>
            <a:prstDash val="sysDot"/>
            <a:miter lim="800000"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>
                <a:solidFill>
                  <a:srgbClr val="0000FF"/>
                </a:solidFill>
                <a:latin typeface="Tahoma" panose="020B0604030504040204" pitchFamily="34" charset="0"/>
              </a:rPr>
              <a:t>当 </a:t>
            </a:r>
            <a:r>
              <a:rPr kumimoji="1" lang="en-US" altLang="zh-CN" sz="2400">
                <a:solidFill>
                  <a:srgbClr val="0000FF"/>
                </a:solidFill>
                <a:latin typeface="Tahoma" panose="020B0604030504040204" pitchFamily="34" charset="0"/>
              </a:rPr>
              <a:t>x = 400 </a:t>
            </a:r>
            <a:r>
              <a:rPr kumimoji="1" lang="zh-CN" altLang="en-US" sz="2400">
                <a:solidFill>
                  <a:srgbClr val="0000FF"/>
                </a:solidFill>
                <a:latin typeface="Tahoma" panose="020B0604030504040204" pitchFamily="34" charset="0"/>
              </a:rPr>
              <a:t>时</a:t>
            </a:r>
            <a:r>
              <a:rPr kumimoji="1" lang="en-US" altLang="zh-CN" sz="2400">
                <a:solidFill>
                  <a:srgbClr val="0000FF"/>
                </a:solidFill>
                <a:latin typeface="Tahoma" panose="020B0604030504040204" pitchFamily="34" charset="0"/>
              </a:rPr>
              <a:t>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>
                <a:solidFill>
                  <a:srgbClr val="0000FF"/>
                </a:solidFill>
                <a:latin typeface="Tahoma" panose="020B0604030504040204" pitchFamily="34" charset="0"/>
              </a:rPr>
              <a:t>    </a:t>
            </a:r>
            <a:r>
              <a:rPr kumimoji="1" lang="en-US" altLang="zh-CN" sz="2800">
                <a:solidFill>
                  <a:srgbClr val="0000FF"/>
                </a:solidFill>
                <a:latin typeface="Tahoma" panose="020B0604030504040204" pitchFamily="34" charset="0"/>
              </a:rPr>
              <a:t>y</a:t>
            </a:r>
            <a:r>
              <a:rPr kumimoji="1" lang="en-US" altLang="zh-CN">
                <a:solidFill>
                  <a:srgbClr val="0000FF"/>
                </a:solidFill>
                <a:latin typeface="Tahoma" panose="020B0604030504040204" pitchFamily="34" charset="0"/>
              </a:rPr>
              <a:t>1</a:t>
            </a:r>
            <a:r>
              <a:rPr kumimoji="1" lang="en-US" altLang="zh-CN" sz="2400">
                <a:solidFill>
                  <a:srgbClr val="0000FF"/>
                </a:solidFill>
                <a:latin typeface="Tahoma" panose="020B0604030504040204" pitchFamily="34" charset="0"/>
              </a:rPr>
              <a:t> = </a:t>
            </a:r>
            <a:r>
              <a:rPr kumimoji="1" lang="en-US" altLang="zh-CN" sz="2800">
                <a:solidFill>
                  <a:srgbClr val="0000FF"/>
                </a:solidFill>
                <a:latin typeface="Tahoma" panose="020B0604030504040204" pitchFamily="34" charset="0"/>
              </a:rPr>
              <a:t>y</a:t>
            </a:r>
            <a:r>
              <a:rPr kumimoji="1" lang="en-US" altLang="zh-CN">
                <a:solidFill>
                  <a:srgbClr val="0000FF"/>
                </a:solidFill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100384" name="Line 32"/>
          <p:cNvSpPr>
            <a:spLocks noChangeShapeType="1"/>
          </p:cNvSpPr>
          <p:nvPr/>
        </p:nvSpPr>
        <p:spPr bwMode="auto">
          <a:xfrm>
            <a:off x="5076825" y="2781300"/>
            <a:ext cx="0" cy="31686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0385" name="Oval 33"/>
          <p:cNvSpPr>
            <a:spLocks noChangeArrowheads="1"/>
          </p:cNvSpPr>
          <p:nvPr/>
        </p:nvSpPr>
        <p:spPr bwMode="auto">
          <a:xfrm>
            <a:off x="900113" y="5878513"/>
            <a:ext cx="71437" cy="71437"/>
          </a:xfrm>
          <a:prstGeom prst="ellipse">
            <a:avLst/>
          </a:prstGeom>
          <a:solidFill>
            <a:srgbClr val="FF0000"/>
          </a:solidFill>
          <a:ln w="19050" algn="ctr">
            <a:solidFill>
              <a:schemeClr val="tx1"/>
            </a:solidFill>
            <a:round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0386" name="Oval 34"/>
          <p:cNvSpPr>
            <a:spLocks noChangeArrowheads="1"/>
          </p:cNvSpPr>
          <p:nvPr/>
        </p:nvSpPr>
        <p:spPr bwMode="auto">
          <a:xfrm>
            <a:off x="900113" y="4868863"/>
            <a:ext cx="71437" cy="71437"/>
          </a:xfrm>
          <a:prstGeom prst="ellipse">
            <a:avLst/>
          </a:prstGeom>
          <a:solidFill>
            <a:srgbClr val="FF0000"/>
          </a:solidFill>
          <a:ln w="19050" algn="ctr">
            <a:solidFill>
              <a:schemeClr val="tx1"/>
            </a:solidFill>
            <a:round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0387" name="AutoShape 35"/>
          <p:cNvSpPr/>
          <p:nvPr/>
        </p:nvSpPr>
        <p:spPr bwMode="auto">
          <a:xfrm>
            <a:off x="6084888" y="2636838"/>
            <a:ext cx="2590800" cy="979487"/>
          </a:xfrm>
          <a:prstGeom prst="borderCallout1">
            <a:avLst>
              <a:gd name="adj1" fmla="val 11671"/>
              <a:gd name="adj2" fmla="val -2940"/>
              <a:gd name="adj3" fmla="val 69366"/>
              <a:gd name="adj4" fmla="val -19181"/>
            </a:avLst>
          </a:prstGeom>
          <a:solidFill>
            <a:schemeClr val="bg2"/>
          </a:solidFill>
          <a:ln w="28575" cap="rnd">
            <a:solidFill>
              <a:schemeClr val="tx1"/>
            </a:solidFill>
            <a:prstDash val="sysDot"/>
            <a:miter lim="800000"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>
                <a:solidFill>
                  <a:srgbClr val="0000FF"/>
                </a:solidFill>
                <a:latin typeface="Tahoma" panose="020B0604030504040204" pitchFamily="34" charset="0"/>
              </a:rPr>
              <a:t>当</a:t>
            </a:r>
            <a:r>
              <a:rPr kumimoji="1" lang="zh-CN" altLang="en-US" sz="240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kumimoji="1" lang="en-US" altLang="zh-CN" sz="2400">
                <a:solidFill>
                  <a:srgbClr val="0000FF"/>
                </a:solidFill>
                <a:latin typeface="Tahoma" panose="020B0604030504040204" pitchFamily="34" charset="0"/>
              </a:rPr>
              <a:t>x</a:t>
            </a:r>
            <a:r>
              <a:rPr kumimoji="1" lang="zh-CN" altLang="en-US" sz="2800" b="1">
                <a:solidFill>
                  <a:srgbClr val="0000FF"/>
                </a:solidFill>
                <a:latin typeface="Tahoma" panose="020B0604030504040204" pitchFamily="34" charset="0"/>
              </a:rPr>
              <a:t>＞</a:t>
            </a:r>
            <a:r>
              <a:rPr kumimoji="1" lang="en-US" altLang="zh-CN" sz="2400">
                <a:solidFill>
                  <a:srgbClr val="0000FF"/>
                </a:solidFill>
                <a:latin typeface="Tahoma" panose="020B0604030504040204" pitchFamily="34" charset="0"/>
              </a:rPr>
              <a:t>400</a:t>
            </a:r>
            <a:r>
              <a:rPr kumimoji="1" lang="en-US" altLang="zh-CN" sz="2400" b="1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kumimoji="1" lang="zh-CN" altLang="en-US" sz="2400" b="1">
                <a:solidFill>
                  <a:srgbClr val="0000FF"/>
                </a:solidFill>
                <a:latin typeface="Tahoma" panose="020B0604030504040204" pitchFamily="34" charset="0"/>
              </a:rPr>
              <a:t>时</a:t>
            </a:r>
            <a:r>
              <a:rPr kumimoji="1" lang="en-US" altLang="zh-CN" sz="2400" b="1">
                <a:solidFill>
                  <a:srgbClr val="0000FF"/>
                </a:solidFill>
                <a:latin typeface="Tahoma" panose="020B0604030504040204" pitchFamily="34" charset="0"/>
              </a:rPr>
              <a:t>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>
                <a:solidFill>
                  <a:srgbClr val="BBE0E3"/>
                </a:solidFill>
                <a:latin typeface="Tahoma" panose="020B0604030504040204" pitchFamily="34" charset="0"/>
              </a:rPr>
              <a:t>   </a:t>
            </a:r>
            <a:r>
              <a:rPr kumimoji="1" lang="en-US" altLang="zh-CN" sz="2800">
                <a:solidFill>
                  <a:srgbClr val="0000FF"/>
                </a:solidFill>
                <a:latin typeface="Tahoma" panose="020B0604030504040204" pitchFamily="34" charset="0"/>
              </a:rPr>
              <a:t>y</a:t>
            </a:r>
            <a:r>
              <a:rPr kumimoji="1" lang="en-US" altLang="zh-CN" sz="1400">
                <a:solidFill>
                  <a:srgbClr val="0000FF"/>
                </a:solidFill>
                <a:latin typeface="Tahoma" panose="020B0604030504040204" pitchFamily="34" charset="0"/>
              </a:rPr>
              <a:t>1</a:t>
            </a:r>
            <a:r>
              <a:rPr kumimoji="1" lang="en-US" altLang="zh-CN" sz="2800" b="1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kumimoji="1" lang="zh-CN" altLang="en-US" sz="2800" b="1">
                <a:solidFill>
                  <a:srgbClr val="0000FF"/>
                </a:solidFill>
                <a:latin typeface="Tahoma" panose="020B0604030504040204" pitchFamily="34" charset="0"/>
              </a:rPr>
              <a:t>＞</a:t>
            </a:r>
            <a:r>
              <a:rPr kumimoji="1" lang="zh-CN" altLang="en-US" sz="2400" b="1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kumimoji="1" lang="en-US" altLang="zh-CN" sz="2800">
                <a:solidFill>
                  <a:srgbClr val="0000FF"/>
                </a:solidFill>
                <a:latin typeface="Tahoma" panose="020B0604030504040204" pitchFamily="34" charset="0"/>
              </a:rPr>
              <a:t>y</a:t>
            </a:r>
            <a:r>
              <a:rPr kumimoji="1" lang="en-US" altLang="zh-CN">
                <a:solidFill>
                  <a:srgbClr val="0000FF"/>
                </a:solidFill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100388" name="AutoShape 36"/>
          <p:cNvSpPr/>
          <p:nvPr/>
        </p:nvSpPr>
        <p:spPr bwMode="auto">
          <a:xfrm>
            <a:off x="6084888" y="5300663"/>
            <a:ext cx="2587625" cy="935037"/>
          </a:xfrm>
          <a:prstGeom prst="borderCallout2">
            <a:avLst>
              <a:gd name="adj1" fmla="val 12222"/>
              <a:gd name="adj2" fmla="val -2944"/>
              <a:gd name="adj3" fmla="val 12222"/>
              <a:gd name="adj4" fmla="val -82699"/>
              <a:gd name="adj5" fmla="val -37861"/>
              <a:gd name="adj6" fmla="val -135398"/>
            </a:avLst>
          </a:prstGeom>
          <a:solidFill>
            <a:schemeClr val="bg2"/>
          </a:solidFill>
          <a:ln w="28575" cap="rnd">
            <a:solidFill>
              <a:schemeClr val="accent2"/>
            </a:solidFill>
            <a:prstDash val="sysDot"/>
            <a:miter lim="800000"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>
                <a:solidFill>
                  <a:srgbClr val="0000FF"/>
                </a:solidFill>
                <a:latin typeface="Tahoma" panose="020B0604030504040204" pitchFamily="34" charset="0"/>
              </a:rPr>
              <a:t>当</a:t>
            </a:r>
            <a:r>
              <a:rPr kumimoji="1" lang="zh-CN" altLang="en-US" sz="240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kumimoji="1" lang="en-US" altLang="zh-CN" sz="2400">
                <a:solidFill>
                  <a:srgbClr val="0000FF"/>
                </a:solidFill>
                <a:latin typeface="Tahoma" panose="020B0604030504040204" pitchFamily="34" charset="0"/>
              </a:rPr>
              <a:t>0</a:t>
            </a:r>
            <a:r>
              <a:rPr kumimoji="1" lang="en-US" altLang="zh-CN" sz="2800" b="1">
                <a:solidFill>
                  <a:srgbClr val="0000FF"/>
                </a:solidFill>
                <a:latin typeface="Tahoma" panose="020B0604030504040204" pitchFamily="34" charset="0"/>
              </a:rPr>
              <a:t>≤</a:t>
            </a:r>
            <a:r>
              <a:rPr kumimoji="1" lang="en-US" altLang="zh-CN" sz="2400">
                <a:solidFill>
                  <a:srgbClr val="0000FF"/>
                </a:solidFill>
                <a:latin typeface="Tahoma" panose="020B0604030504040204" pitchFamily="34" charset="0"/>
              </a:rPr>
              <a:t>x</a:t>
            </a:r>
            <a:r>
              <a:rPr kumimoji="1" lang="zh-CN" altLang="en-US" sz="2800" b="1">
                <a:solidFill>
                  <a:srgbClr val="0000FF"/>
                </a:solidFill>
                <a:latin typeface="Tahoma" panose="020B0604030504040204" pitchFamily="34" charset="0"/>
              </a:rPr>
              <a:t>＜</a:t>
            </a:r>
            <a:r>
              <a:rPr kumimoji="1" lang="en-US" altLang="zh-CN" sz="2400">
                <a:solidFill>
                  <a:srgbClr val="0000FF"/>
                </a:solidFill>
                <a:latin typeface="Tahoma" panose="020B0604030504040204" pitchFamily="34" charset="0"/>
              </a:rPr>
              <a:t>400</a:t>
            </a:r>
            <a:r>
              <a:rPr kumimoji="1" lang="en-US" altLang="zh-CN" sz="2400" b="1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kumimoji="1" lang="zh-CN" altLang="en-US" sz="2400" b="1">
                <a:solidFill>
                  <a:srgbClr val="0000FF"/>
                </a:solidFill>
                <a:latin typeface="Tahoma" panose="020B0604030504040204" pitchFamily="34" charset="0"/>
              </a:rPr>
              <a:t>时</a:t>
            </a:r>
            <a:r>
              <a:rPr kumimoji="1" lang="en-US" altLang="zh-CN" sz="2400" b="1">
                <a:solidFill>
                  <a:srgbClr val="0000FF"/>
                </a:solidFill>
                <a:latin typeface="Tahoma" panose="020B0604030504040204" pitchFamily="34" charset="0"/>
              </a:rPr>
              <a:t>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>
                <a:solidFill>
                  <a:srgbClr val="0000FF"/>
                </a:solidFill>
                <a:latin typeface="Tahoma" panose="020B0604030504040204" pitchFamily="34" charset="0"/>
              </a:rPr>
              <a:t>    </a:t>
            </a:r>
            <a:r>
              <a:rPr kumimoji="1" lang="en-US" altLang="zh-CN" sz="2800">
                <a:solidFill>
                  <a:srgbClr val="0000FF"/>
                </a:solidFill>
                <a:latin typeface="Tahoma" panose="020B0604030504040204" pitchFamily="34" charset="0"/>
              </a:rPr>
              <a:t>y</a:t>
            </a:r>
            <a:r>
              <a:rPr kumimoji="1" lang="en-US" altLang="zh-CN">
                <a:solidFill>
                  <a:srgbClr val="0000FF"/>
                </a:solidFill>
                <a:latin typeface="Tahoma" panose="020B0604030504040204" pitchFamily="34" charset="0"/>
              </a:rPr>
              <a:t>1</a:t>
            </a:r>
            <a:r>
              <a:rPr kumimoji="1" lang="en-US" altLang="zh-CN" sz="2400" b="1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kumimoji="1" lang="zh-CN" altLang="en-US" sz="2800" b="1">
                <a:solidFill>
                  <a:srgbClr val="0000FF"/>
                </a:solidFill>
                <a:latin typeface="Tahoma" panose="020B0604030504040204" pitchFamily="34" charset="0"/>
              </a:rPr>
              <a:t>＜</a:t>
            </a:r>
            <a:r>
              <a:rPr kumimoji="1" lang="zh-CN" altLang="en-US" sz="240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kumimoji="1" lang="en-US" altLang="zh-CN" sz="2800">
                <a:solidFill>
                  <a:srgbClr val="0000FF"/>
                </a:solidFill>
                <a:latin typeface="Tahoma" panose="020B0604030504040204" pitchFamily="34" charset="0"/>
              </a:rPr>
              <a:t>y</a:t>
            </a:r>
            <a:r>
              <a:rPr kumimoji="1" lang="en-US" altLang="zh-CN">
                <a:solidFill>
                  <a:srgbClr val="0000FF"/>
                </a:solidFill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611365" name="Text Box 37"/>
          <p:cNvSpPr txBox="1">
            <a:spLocks noChangeArrowheads="1"/>
          </p:cNvSpPr>
          <p:nvPr/>
        </p:nvSpPr>
        <p:spPr bwMode="auto">
          <a:xfrm>
            <a:off x="857250" y="2000250"/>
            <a:ext cx="1800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kumimoji="1" lang="en-US" altLang="zh-CN" sz="2400" dirty="0">
                <a:solidFill>
                  <a:srgbClr val="FF0000"/>
                </a:solidFill>
                <a:latin typeface="Tahoma" panose="020B0604030504040204" pitchFamily="34" charset="0"/>
              </a:rPr>
              <a:t>y</a:t>
            </a:r>
            <a:r>
              <a:rPr kumimoji="1" lang="en-US" altLang="zh-CN" sz="1400" dirty="0">
                <a:solidFill>
                  <a:srgbClr val="FF0000"/>
                </a:solidFill>
                <a:latin typeface="Tahoma" panose="020B0604030504040204" pitchFamily="34" charset="0"/>
              </a:rPr>
              <a:t>1</a:t>
            </a:r>
            <a:r>
              <a:rPr kumimoji="1" lang="en-US" altLang="zh-CN" sz="2400" dirty="0">
                <a:solidFill>
                  <a:srgbClr val="FF0000"/>
                </a:solidFill>
                <a:latin typeface="Tahoma" panose="020B0604030504040204" pitchFamily="34" charset="0"/>
              </a:rPr>
              <a:t>=0.1x </a:t>
            </a:r>
          </a:p>
        </p:txBody>
      </p:sp>
      <p:sp>
        <p:nvSpPr>
          <p:cNvPr id="611366" name="Text Box 38"/>
          <p:cNvSpPr txBox="1">
            <a:spLocks noChangeArrowheads="1"/>
          </p:cNvSpPr>
          <p:nvPr/>
        </p:nvSpPr>
        <p:spPr bwMode="auto">
          <a:xfrm>
            <a:off x="3214688" y="2000250"/>
            <a:ext cx="2089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 dirty="0">
                <a:solidFill>
                  <a:srgbClr val="FF0066"/>
                </a:solidFill>
                <a:latin typeface="Tahoma" panose="020B0604030504040204" pitchFamily="34" charset="0"/>
              </a:rPr>
              <a:t>y</a:t>
            </a:r>
            <a:r>
              <a:rPr kumimoji="1" lang="en-US" altLang="zh-CN" sz="1400" dirty="0">
                <a:solidFill>
                  <a:srgbClr val="FF0066"/>
                </a:solidFill>
                <a:latin typeface="Tahoma" panose="020B0604030504040204" pitchFamily="34" charset="0"/>
              </a:rPr>
              <a:t>2</a:t>
            </a:r>
            <a:r>
              <a:rPr kumimoji="1" lang="en-US" altLang="zh-CN" sz="2400" dirty="0">
                <a:solidFill>
                  <a:srgbClr val="FF0066"/>
                </a:solidFill>
                <a:latin typeface="Tahoma" panose="020B0604030504040204" pitchFamily="34" charset="0"/>
              </a:rPr>
              <a:t>=0.05x+20</a:t>
            </a:r>
          </a:p>
        </p:txBody>
      </p:sp>
      <p:sp>
        <p:nvSpPr>
          <p:cNvPr id="611368" name="Text Box 40"/>
          <p:cNvSpPr txBox="1">
            <a:spLocks noChangeArrowheads="1"/>
          </p:cNvSpPr>
          <p:nvPr/>
        </p:nvSpPr>
        <p:spPr bwMode="auto">
          <a:xfrm>
            <a:off x="6135688" y="25400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zh-CN" sz="2400" b="1">
              <a:solidFill>
                <a:srgbClr val="FF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2" name="Text Box 3"/>
          <p:cNvSpPr txBox="1">
            <a:spLocks noChangeArrowheads="1"/>
          </p:cNvSpPr>
          <p:nvPr/>
        </p:nvSpPr>
        <p:spPr bwMode="auto">
          <a:xfrm>
            <a:off x="500063" y="357188"/>
            <a:ext cx="88201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 dirty="0">
                <a:solidFill>
                  <a:srgbClr val="0000FF"/>
                </a:solidFill>
                <a:latin typeface="Tahoma" panose="020B0604030504040204" pitchFamily="34" charset="0"/>
              </a:rPr>
              <a:t>解：</a:t>
            </a:r>
            <a:r>
              <a:rPr kumimoji="1" lang="zh-CN" altLang="en-US" sz="2400" b="1" dirty="0">
                <a:solidFill>
                  <a:srgbClr val="0000FF"/>
                </a:solidFill>
                <a:latin typeface="Tahoma" panose="020B0604030504040204" pitchFamily="34" charset="0"/>
              </a:rPr>
              <a:t>设上网时间为</a:t>
            </a:r>
            <a:r>
              <a:rPr kumimoji="1" lang="zh-CN" altLang="en-US" sz="2400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kumimoji="1" lang="en-US" altLang="zh-CN" sz="2400" dirty="0">
                <a:solidFill>
                  <a:srgbClr val="0000FF"/>
                </a:solidFill>
                <a:latin typeface="Tahoma" panose="020B0604030504040204" pitchFamily="34" charset="0"/>
              </a:rPr>
              <a:t>x </a:t>
            </a:r>
            <a:r>
              <a:rPr kumimoji="1" lang="zh-CN" altLang="en-US" sz="2400" b="1" dirty="0">
                <a:solidFill>
                  <a:srgbClr val="0000FF"/>
                </a:solidFill>
                <a:latin typeface="Tahoma" panose="020B0604030504040204" pitchFamily="34" charset="0"/>
              </a:rPr>
              <a:t>分，若按方式 </a:t>
            </a:r>
            <a:r>
              <a:rPr kumimoji="1" lang="en-US" altLang="zh-CN" sz="2400" dirty="0">
                <a:solidFill>
                  <a:srgbClr val="0000FF"/>
                </a:solidFill>
                <a:latin typeface="Tahoma" panose="020B0604030504040204" pitchFamily="34" charset="0"/>
              </a:rPr>
              <a:t>1</a:t>
            </a:r>
            <a:r>
              <a:rPr kumimoji="1" lang="en-US" altLang="zh-CN" sz="2400" b="1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kumimoji="1" lang="zh-CN" altLang="en-US" sz="2400" b="1" dirty="0">
                <a:solidFill>
                  <a:srgbClr val="0000FF"/>
                </a:solidFill>
                <a:latin typeface="Tahoma" panose="020B0604030504040204" pitchFamily="34" charset="0"/>
              </a:rPr>
              <a:t>则收 </a:t>
            </a:r>
            <a:r>
              <a:rPr kumimoji="1" lang="zh-CN" altLang="en-US" sz="2400" b="1" u="sng" dirty="0">
                <a:solidFill>
                  <a:srgbClr val="0000FF"/>
                </a:solidFill>
                <a:latin typeface="Tahoma" panose="020B0604030504040204" pitchFamily="34" charset="0"/>
              </a:rPr>
              <a:t>              </a:t>
            </a:r>
            <a:r>
              <a:rPr kumimoji="1" lang="zh-CN" altLang="en-US" sz="2400" b="1" dirty="0">
                <a:solidFill>
                  <a:srgbClr val="0000FF"/>
                </a:solidFill>
                <a:latin typeface="Tahoma" panose="020B0604030504040204" pitchFamily="34" charset="0"/>
              </a:rPr>
              <a:t>元；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400" b="1" dirty="0">
                <a:solidFill>
                  <a:srgbClr val="0000FF"/>
                </a:solidFill>
                <a:latin typeface="Tahoma" panose="020B0604030504040204" pitchFamily="34" charset="0"/>
              </a:rPr>
              <a:t>                                       若按方式 </a:t>
            </a:r>
            <a:r>
              <a:rPr kumimoji="1" lang="en-US" altLang="zh-CN" sz="2400" dirty="0">
                <a:solidFill>
                  <a:srgbClr val="0000FF"/>
                </a:solidFill>
                <a:latin typeface="Tahoma" panose="020B0604030504040204" pitchFamily="34" charset="0"/>
              </a:rPr>
              <a:t>2</a:t>
            </a:r>
            <a:r>
              <a:rPr kumimoji="1" lang="en-US" altLang="zh-CN" sz="2400" b="1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kumimoji="1" lang="zh-CN" altLang="en-US" sz="2400" b="1" dirty="0">
                <a:solidFill>
                  <a:srgbClr val="0000FF"/>
                </a:solidFill>
                <a:latin typeface="Tahoma" panose="020B0604030504040204" pitchFamily="34" charset="0"/>
              </a:rPr>
              <a:t>则收</a:t>
            </a:r>
            <a:r>
              <a:rPr kumimoji="1" lang="zh-CN" altLang="en-US" sz="2400" b="1" u="sng" dirty="0">
                <a:solidFill>
                  <a:srgbClr val="0000FF"/>
                </a:solidFill>
                <a:latin typeface="Tahoma" panose="020B0604030504040204" pitchFamily="34" charset="0"/>
              </a:rPr>
              <a:t>                          </a:t>
            </a:r>
            <a:r>
              <a:rPr kumimoji="1" lang="zh-CN" altLang="en-US" sz="2400" b="1" dirty="0">
                <a:solidFill>
                  <a:srgbClr val="0000FF"/>
                </a:solidFill>
                <a:latin typeface="Tahoma" panose="020B0604030504040204" pitchFamily="34" charset="0"/>
              </a:rPr>
              <a:t>元。</a:t>
            </a:r>
            <a:r>
              <a:rPr kumimoji="1" lang="zh-CN" altLang="en-US" sz="2400" b="1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6286500" y="357188"/>
            <a:ext cx="1800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>
                <a:solidFill>
                  <a:srgbClr val="FF0000"/>
                </a:solidFill>
                <a:latin typeface="Tahoma" panose="020B0604030504040204" pitchFamily="34" charset="0"/>
              </a:rPr>
              <a:t> y</a:t>
            </a:r>
            <a:r>
              <a:rPr kumimoji="1" lang="en-US" altLang="zh-CN" sz="1400">
                <a:solidFill>
                  <a:srgbClr val="FF0000"/>
                </a:solidFill>
                <a:latin typeface="Tahoma" panose="020B0604030504040204" pitchFamily="34" charset="0"/>
              </a:rPr>
              <a:t>1</a:t>
            </a:r>
            <a:r>
              <a:rPr kumimoji="1" lang="en-US" altLang="zh-CN" sz="2400">
                <a:solidFill>
                  <a:srgbClr val="FF0000"/>
                </a:solidFill>
                <a:latin typeface="Tahoma" panose="020B0604030504040204" pitchFamily="34" charset="0"/>
              </a:rPr>
              <a:t>=0.1x</a:t>
            </a:r>
            <a:r>
              <a:rPr kumimoji="1" lang="en-US" altLang="zh-CN" sz="240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6429375" y="857250"/>
            <a:ext cx="2089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>
                <a:solidFill>
                  <a:srgbClr val="FF0066"/>
                </a:solidFill>
                <a:latin typeface="Tahoma" panose="020B0604030504040204" pitchFamily="34" charset="0"/>
              </a:rPr>
              <a:t>y</a:t>
            </a:r>
            <a:r>
              <a:rPr kumimoji="1" lang="en-US" altLang="zh-CN" sz="1400">
                <a:solidFill>
                  <a:srgbClr val="FF0066"/>
                </a:solidFill>
                <a:latin typeface="Tahoma" panose="020B0604030504040204" pitchFamily="34" charset="0"/>
              </a:rPr>
              <a:t>2</a:t>
            </a:r>
            <a:r>
              <a:rPr kumimoji="1" lang="en-US" altLang="zh-CN" sz="2400">
                <a:solidFill>
                  <a:srgbClr val="FF0066"/>
                </a:solidFill>
                <a:latin typeface="Tahoma" panose="020B0604030504040204" pitchFamily="34" charset="0"/>
              </a:rPr>
              <a:t>=0.05x+20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03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MTO_02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03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03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03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MTO_02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0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0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03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MTO_02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03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03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MTO_02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0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00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003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10037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003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1003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100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100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00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000"/>
                                        <p:tgtEl>
                                          <p:spTgt spid="100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64" grpId="0" animBg="1"/>
      <p:bldP spid="100365" grpId="0" animBg="1"/>
      <p:bldP spid="100366" grpId="0" animBg="1"/>
      <p:bldP spid="100367" grpId="0" animBg="1"/>
      <p:bldP spid="100371" grpId="0"/>
      <p:bldP spid="100372" grpId="0"/>
      <p:bldP spid="100373" grpId="0" animBg="1"/>
      <p:bldP spid="100373" grpId="1" animBg="1"/>
      <p:bldP spid="100374" grpId="0" animBg="1"/>
      <p:bldP spid="100374" grpId="1" animBg="1"/>
      <p:bldP spid="100375" grpId="0" animBg="1"/>
      <p:bldP spid="100375" grpId="1" animBg="1"/>
      <p:bldP spid="100376" grpId="0" animBg="1"/>
      <p:bldP spid="100376" grpId="1" animBg="1"/>
      <p:bldP spid="100379" grpId="0" animBg="1"/>
      <p:bldP spid="100379" grpId="1" animBg="1"/>
      <p:bldP spid="100380" grpId="0" animBg="1"/>
      <p:bldP spid="100380" grpId="1" animBg="1"/>
      <p:bldP spid="100383" grpId="0" animBg="1"/>
      <p:bldP spid="100384" grpId="0" animBg="1"/>
      <p:bldP spid="100384" grpId="1" animBg="1"/>
      <p:bldP spid="100385" grpId="0" animBg="1"/>
      <p:bldP spid="100386" grpId="0" animBg="1"/>
      <p:bldP spid="100387" grpId="0" animBg="1"/>
      <p:bldP spid="100388" grpId="0" animBg="1"/>
      <p:bldP spid="42" grpId="0"/>
      <p:bldP spid="43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8229600" cy="4525963"/>
          </a:xfrm>
        </p:spPr>
        <p:txBody>
          <a:bodyPr/>
          <a:lstStyle/>
          <a:p>
            <a:r>
              <a:rPr lang="en-US" altLang="zh-CN" dirty="0"/>
              <a:t>(1)</a:t>
            </a:r>
            <a:r>
              <a:rPr lang="zh-CN" altLang="en-US" dirty="0"/>
              <a:t>由</a:t>
            </a:r>
            <a:r>
              <a:rPr kumimoji="1" lang="en-US" altLang="zh-CN" dirty="0">
                <a:solidFill>
                  <a:srgbClr val="FF0000"/>
                </a:solidFill>
              </a:rPr>
              <a:t>0.1x</a:t>
            </a:r>
            <a:r>
              <a:rPr kumimoji="1" lang="en-US" altLang="zh-CN" dirty="0"/>
              <a:t> </a:t>
            </a:r>
            <a:r>
              <a:rPr kumimoji="1" lang="zh-CN" altLang="en-US" dirty="0"/>
              <a:t>＞</a:t>
            </a:r>
            <a:r>
              <a:rPr kumimoji="1" lang="en-US" altLang="zh-CN" dirty="0">
                <a:solidFill>
                  <a:srgbClr val="FF0066"/>
                </a:solidFill>
              </a:rPr>
              <a:t>0.05x+20</a:t>
            </a:r>
            <a:r>
              <a:rPr kumimoji="1" lang="zh-CN" altLang="en-US" dirty="0">
                <a:solidFill>
                  <a:srgbClr val="FF0066"/>
                </a:solidFill>
              </a:rPr>
              <a:t>，解得</a:t>
            </a:r>
            <a:r>
              <a:rPr kumimoji="1" lang="en-US" altLang="zh-CN" dirty="0">
                <a:solidFill>
                  <a:srgbClr val="FF0066"/>
                </a:solidFill>
              </a:rPr>
              <a:t>x </a:t>
            </a:r>
            <a:r>
              <a:rPr kumimoji="1" lang="zh-CN" altLang="en-US" dirty="0"/>
              <a:t>＞</a:t>
            </a:r>
            <a:r>
              <a:rPr kumimoji="1" lang="en-US" altLang="zh-CN" dirty="0"/>
              <a:t>400</a:t>
            </a:r>
            <a:r>
              <a:rPr kumimoji="1" lang="zh-CN" altLang="en-US" dirty="0"/>
              <a:t>即当上网时间超过</a:t>
            </a:r>
            <a:r>
              <a:rPr kumimoji="1" lang="en-US" altLang="zh-CN" dirty="0"/>
              <a:t>400</a:t>
            </a:r>
            <a:r>
              <a:rPr kumimoji="1" lang="zh-CN" altLang="en-US" dirty="0"/>
              <a:t>分钟时，方式二合算。</a:t>
            </a:r>
          </a:p>
          <a:p>
            <a:r>
              <a:rPr kumimoji="1" lang="zh-CN" altLang="en-US" dirty="0"/>
              <a:t>（</a:t>
            </a:r>
            <a:r>
              <a:rPr kumimoji="1" lang="en-US" altLang="zh-CN" dirty="0"/>
              <a:t>2</a:t>
            </a:r>
            <a:r>
              <a:rPr kumimoji="1" lang="zh-CN" altLang="en-US" dirty="0"/>
              <a:t>）</a:t>
            </a:r>
            <a:r>
              <a:rPr lang="zh-CN" altLang="en-US" dirty="0"/>
              <a:t>由</a:t>
            </a:r>
            <a:r>
              <a:rPr kumimoji="1" lang="en-US" altLang="zh-CN" dirty="0">
                <a:solidFill>
                  <a:srgbClr val="FF0000"/>
                </a:solidFill>
              </a:rPr>
              <a:t>0.1x</a:t>
            </a:r>
            <a:r>
              <a:rPr kumimoji="1" lang="en-US" altLang="zh-CN" dirty="0"/>
              <a:t> =</a:t>
            </a:r>
            <a:r>
              <a:rPr kumimoji="1" lang="en-US" altLang="zh-CN" dirty="0">
                <a:solidFill>
                  <a:srgbClr val="FF0066"/>
                </a:solidFill>
              </a:rPr>
              <a:t>0.05x+20</a:t>
            </a:r>
            <a:r>
              <a:rPr kumimoji="1" lang="zh-CN" altLang="en-US" dirty="0">
                <a:solidFill>
                  <a:srgbClr val="FF0066"/>
                </a:solidFill>
              </a:rPr>
              <a:t>，解得</a:t>
            </a:r>
            <a:r>
              <a:rPr kumimoji="1" lang="en-US" altLang="zh-CN" dirty="0">
                <a:solidFill>
                  <a:srgbClr val="FF0066"/>
                </a:solidFill>
              </a:rPr>
              <a:t>x </a:t>
            </a:r>
            <a:r>
              <a:rPr kumimoji="1" lang="en-US" altLang="zh-CN" dirty="0"/>
              <a:t>=400</a:t>
            </a:r>
            <a:r>
              <a:rPr kumimoji="1" lang="zh-CN" altLang="en-US" dirty="0"/>
              <a:t>即当上网时间等于</a:t>
            </a:r>
            <a:r>
              <a:rPr kumimoji="1" lang="en-US" altLang="zh-CN" dirty="0"/>
              <a:t>400</a:t>
            </a:r>
            <a:r>
              <a:rPr kumimoji="1" lang="zh-CN" altLang="en-US" dirty="0"/>
              <a:t>分钟时，两种方式都一样</a:t>
            </a:r>
          </a:p>
          <a:p>
            <a:r>
              <a:rPr kumimoji="1" lang="zh-CN" altLang="en-US" dirty="0"/>
              <a:t>（</a:t>
            </a:r>
            <a:r>
              <a:rPr kumimoji="1" lang="en-US" altLang="zh-CN" dirty="0"/>
              <a:t>3</a:t>
            </a:r>
            <a:r>
              <a:rPr kumimoji="1" lang="zh-CN" altLang="en-US" dirty="0"/>
              <a:t>）</a:t>
            </a:r>
            <a:r>
              <a:rPr lang="zh-CN" altLang="en-US" dirty="0"/>
              <a:t>由</a:t>
            </a:r>
            <a:r>
              <a:rPr kumimoji="1" lang="en-US" altLang="zh-CN" dirty="0">
                <a:solidFill>
                  <a:srgbClr val="FF0000"/>
                </a:solidFill>
              </a:rPr>
              <a:t>0.1x</a:t>
            </a:r>
            <a:r>
              <a:rPr kumimoji="1" lang="en-US" altLang="zh-CN" dirty="0"/>
              <a:t> </a:t>
            </a:r>
            <a:r>
              <a:rPr kumimoji="1" lang="en-US" altLang="en-US" dirty="0"/>
              <a:t>＜</a:t>
            </a:r>
            <a:r>
              <a:rPr kumimoji="1" lang="en-US" altLang="zh-CN" dirty="0">
                <a:solidFill>
                  <a:srgbClr val="FF0066"/>
                </a:solidFill>
              </a:rPr>
              <a:t>0.05x+20</a:t>
            </a:r>
            <a:r>
              <a:rPr kumimoji="1" lang="zh-CN" altLang="en-US" dirty="0">
                <a:solidFill>
                  <a:srgbClr val="FF0066"/>
                </a:solidFill>
              </a:rPr>
              <a:t>，解得</a:t>
            </a:r>
            <a:r>
              <a:rPr kumimoji="1" lang="en-US" altLang="zh-CN" dirty="0">
                <a:solidFill>
                  <a:srgbClr val="FF0066"/>
                </a:solidFill>
              </a:rPr>
              <a:t>x </a:t>
            </a:r>
            <a:r>
              <a:rPr kumimoji="1" lang="en-US" altLang="en-US" dirty="0"/>
              <a:t>＜</a:t>
            </a:r>
            <a:r>
              <a:rPr kumimoji="1" lang="zh-CN" altLang="en-US" dirty="0">
                <a:solidFill>
                  <a:srgbClr val="FF0066"/>
                </a:solidFill>
              </a:rPr>
              <a:t> </a:t>
            </a:r>
            <a:r>
              <a:rPr kumimoji="1" lang="en-US" altLang="zh-CN" dirty="0"/>
              <a:t>400</a:t>
            </a:r>
            <a:r>
              <a:rPr kumimoji="1" lang="zh-CN" altLang="en-US" dirty="0"/>
              <a:t>即当上网时间小于</a:t>
            </a:r>
            <a:r>
              <a:rPr kumimoji="1" lang="en-US" altLang="zh-CN" dirty="0"/>
              <a:t>400</a:t>
            </a:r>
            <a:r>
              <a:rPr kumimoji="1" lang="zh-CN" altLang="en-US" dirty="0"/>
              <a:t>分钟时，方式一合算。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410</Words>
  <Application>Microsoft Office PowerPoint</Application>
  <PresentationFormat>全屏显示(4:3)</PresentationFormat>
  <Paragraphs>63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宋体</vt:lpstr>
      <vt:lpstr>微软雅黑</vt:lpstr>
      <vt:lpstr>Arial</vt:lpstr>
      <vt:lpstr>Calibri</vt:lpstr>
      <vt:lpstr>Tahoma</vt:lpstr>
      <vt:lpstr>Times New Roman</vt:lpstr>
      <vt:lpstr>WWW.2PPT.COM
</vt:lpstr>
      <vt:lpstr>PowerPoint 演示文稿</vt:lpstr>
      <vt:lpstr>甲骑自行车以10千米的速度沿公路行驶，出发3小时后，乙骑摩托车从同一地点出发沿公路与甲同向行驶，速度为25千米每小时。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2018-07-14T03:19:00Z</dcterms:created>
  <dcterms:modified xsi:type="dcterms:W3CDTF">2023-01-16T22:09:27Z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ADDA3B0D3793417299CDBF16245EFD40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