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308" r:id="rId2"/>
    <p:sldId id="268" r:id="rId3"/>
    <p:sldId id="269" r:id="rId4"/>
    <p:sldId id="309" r:id="rId5"/>
    <p:sldId id="332" r:id="rId6"/>
    <p:sldId id="310" r:id="rId7"/>
    <p:sldId id="312" r:id="rId8"/>
    <p:sldId id="314" r:id="rId9"/>
    <p:sldId id="315" r:id="rId10"/>
    <p:sldId id="271" r:id="rId11"/>
    <p:sldId id="318" r:id="rId12"/>
    <p:sldId id="319" r:id="rId13"/>
    <p:sldId id="287" r:id="rId14"/>
    <p:sldId id="322" r:id="rId15"/>
    <p:sldId id="324" r:id="rId16"/>
    <p:sldId id="325" r:id="rId17"/>
    <p:sldId id="333" r:id="rId18"/>
    <p:sldId id="334" r:id="rId19"/>
    <p:sldId id="335" r:id="rId20"/>
    <p:sldId id="336" r:id="rId21"/>
    <p:sldId id="327" r:id="rId22"/>
    <p:sldId id="331" r:id="rId23"/>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autoAdjust="0"/>
  </p:normalViewPr>
  <p:slideViewPr>
    <p:cSldViewPr snapToGrid="0">
      <p:cViewPr varScale="1">
        <p:scale>
          <a:sx n="68" d="100"/>
          <a:sy n="68" d="100"/>
        </p:scale>
        <p:origin x="-144"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2023-01-14</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2023-01-14</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2023-01-14</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cstate="prin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slide" Target="slide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7"/>
          <p:cNvGrpSpPr/>
          <p:nvPr/>
        </p:nvGrpSpPr>
        <p:grpSpPr>
          <a:xfrm>
            <a:off x="2436792" y="2168382"/>
            <a:ext cx="9553265" cy="3711333"/>
            <a:chOff x="3956" y="1354"/>
            <a:chExt cx="11117" cy="5399"/>
          </a:xfrm>
        </p:grpSpPr>
        <p:sp>
          <p:nvSpPr>
            <p:cNvPr id="3" name="Rectangle 5"/>
            <p:cNvSpPr/>
            <p:nvPr/>
          </p:nvSpPr>
          <p:spPr>
            <a:xfrm>
              <a:off x="3956" y="4828"/>
              <a:ext cx="11117" cy="1925"/>
            </a:xfrm>
            <a:prstGeom prst="rect">
              <a:avLst/>
            </a:prstGeom>
            <a:noFill/>
            <a:ln w="9525">
              <a:noFill/>
            </a:ln>
          </p:spPr>
          <p:txBody>
            <a:bodyPr wrap="squar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第</a:t>
              </a:r>
              <a:r>
                <a:rPr lang="en-US" altLang="zh-CN"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1</a:t>
              </a:r>
              <a:r>
                <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课时分层训练</a:t>
              </a:r>
            </a:p>
            <a:p>
              <a:pPr marL="0" indent="0" algn="ctr">
                <a:spcBef>
                  <a:spcPct val="0"/>
                </a:spcBef>
                <a:buNone/>
              </a:pPr>
              <a:r>
                <a:rPr lang="en-US" altLang="zh-CN"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[Section A1 1a­2d]</a:t>
              </a:r>
              <a:endPar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endParaRPr>
            </a:p>
          </p:txBody>
        </p:sp>
        <p:sp>
          <p:nvSpPr>
            <p:cNvPr id="6" name="文本框 5"/>
            <p:cNvSpPr txBox="1"/>
            <p:nvPr/>
          </p:nvSpPr>
          <p:spPr>
            <a:xfrm>
              <a:off x="3963" y="1354"/>
              <a:ext cx="11101" cy="3168"/>
            </a:xfrm>
            <a:prstGeom prst="rect">
              <a:avLst/>
            </a:prstGeom>
            <a:noFill/>
          </p:spPr>
          <p:txBody>
            <a:bodyPr wrap="square" rtlCol="0">
              <a:spAutoFit/>
            </a:bodyPr>
            <a:lstStyle/>
            <a:p>
              <a:pPr algn="ctr">
                <a:lnSpc>
                  <a:spcPct val="150000"/>
                </a:lnSpc>
              </a:pPr>
              <a:r>
                <a:rPr lang="en-US" altLang="zh-CN" sz="4800" b="1" dirty="0" smtClean="0">
                  <a:latin typeface="微软雅黑" panose="020B0503020204020204" charset="-122"/>
                  <a:ea typeface="微软雅黑" panose="020B0503020204020204" charset="-122"/>
                </a:rPr>
                <a:t>Unit 13</a:t>
              </a:r>
              <a:r>
                <a:rPr lang="zh-CN" altLang="zh-CN" sz="4800" b="1" dirty="0" smtClean="0">
                  <a:latin typeface="微软雅黑" panose="020B0503020204020204" charset="-122"/>
                  <a:ea typeface="微软雅黑" panose="020B0503020204020204" charset="-122"/>
                </a:rPr>
                <a:t>　</a:t>
              </a:r>
              <a:r>
                <a:rPr lang="en-US" altLang="zh-CN" sz="4800" b="1" dirty="0" smtClean="0">
                  <a:latin typeface="微软雅黑" panose="020B0503020204020204" charset="-122"/>
                  <a:ea typeface="微软雅黑" panose="020B0503020204020204" charset="-122"/>
                </a:rPr>
                <a:t>We're trying to save the earth!</a:t>
              </a:r>
              <a:endParaRPr lang="zh-CN" altLang="zh-CN" sz="4800" b="1" dirty="0" smtClean="0">
                <a:latin typeface="微软雅黑" panose="020B0503020204020204" charset="-122"/>
                <a:ea typeface="微软雅黑" panose="020B0503020204020204" charset="-122"/>
              </a:endParaRPr>
            </a:p>
          </p:txBody>
        </p:sp>
      </p:grpSp>
      <p:pic>
        <p:nvPicPr>
          <p:cNvPr id="7" name="Picture 4"/>
          <p:cNvPicPr>
            <a:picLocks noChangeAspect="1"/>
          </p:cNvPicPr>
          <p:nvPr/>
        </p:nvPicPr>
        <p:blipFill>
          <a:blip r:embed="rId2" cstate="print"/>
          <a:stretch>
            <a:fillRect/>
          </a:stretch>
        </p:blipFill>
        <p:spPr>
          <a:xfrm>
            <a:off x="1901508" y="2278185"/>
            <a:ext cx="379412" cy="1127125"/>
          </a:xfrm>
          <a:prstGeom prst="rect">
            <a:avLst/>
          </a:prstGeom>
          <a:noFill/>
          <a:ln w="9525">
            <a:noFill/>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图标-03"/>
          <p:cNvPicPr>
            <a:picLocks noChangeAspect="1"/>
          </p:cNvPicPr>
          <p:nvPr/>
        </p:nvPicPr>
        <p:blipFill>
          <a:blip r:embed="rId2" cstate="print"/>
          <a:stretch>
            <a:fillRect/>
          </a:stretch>
        </p:blipFill>
        <p:spPr>
          <a:xfrm>
            <a:off x="77470" y="894080"/>
            <a:ext cx="4431030" cy="845185"/>
          </a:xfrm>
          <a:prstGeom prst="rect">
            <a:avLst/>
          </a:prstGeom>
        </p:spPr>
      </p:pic>
      <p:sp>
        <p:nvSpPr>
          <p:cNvPr id="3" name="文本框 2"/>
          <p:cNvSpPr txBox="1"/>
          <p:nvPr/>
        </p:nvSpPr>
        <p:spPr>
          <a:xfrm>
            <a:off x="746760" y="1064895"/>
            <a:ext cx="2339102" cy="523220"/>
          </a:xfrm>
          <a:prstGeom prst="rect">
            <a:avLst/>
          </a:prstGeom>
          <a:noFill/>
        </p:spPr>
        <p:txBody>
          <a:bodyPr wrap="none" rtlCol="0">
            <a:spAutoFit/>
          </a:bodyPr>
          <a:lstStyle/>
          <a:p>
            <a:pPr lvl="0"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课后巩固提升</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pic>
        <p:nvPicPr>
          <p:cNvPr id="7" name="Picture 4"/>
          <p:cNvPicPr>
            <a:picLocks noChangeAspect="1"/>
          </p:cNvPicPr>
          <p:nvPr/>
        </p:nvPicPr>
        <p:blipFill>
          <a:blip r:embed="rId3" cstate="print"/>
          <a:stretch>
            <a:fillRect/>
          </a:stretch>
        </p:blipFill>
        <p:spPr>
          <a:xfrm>
            <a:off x="442079" y="1842825"/>
            <a:ext cx="84455" cy="414020"/>
          </a:xfrm>
          <a:prstGeom prst="rect">
            <a:avLst/>
          </a:prstGeom>
          <a:noFill/>
          <a:ln w="9525">
            <a:noFill/>
          </a:ln>
        </p:spPr>
      </p:pic>
      <p:sp>
        <p:nvSpPr>
          <p:cNvPr id="8"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sp>
        <p:nvSpPr>
          <p:cNvPr id="9" name="TextBox 8"/>
          <p:cNvSpPr txBox="1"/>
          <p:nvPr/>
        </p:nvSpPr>
        <p:spPr>
          <a:xfrm>
            <a:off x="854792" y="1738899"/>
            <a:ext cx="10564837" cy="553998"/>
          </a:xfrm>
          <a:prstGeom prst="rect">
            <a:avLst/>
          </a:prstGeom>
          <a:noFill/>
        </p:spPr>
        <p:txBody>
          <a:bodyPr wrap="square" rtlCol="0">
            <a:spAutoFit/>
          </a:bodyPr>
          <a:lstStyle/>
          <a:p>
            <a:r>
              <a:rPr lang="en-US" altLang="zh-CN" sz="3000" b="1" dirty="0" smtClean="0">
                <a:latin typeface="+mn-ea"/>
              </a:rPr>
              <a:t>Ⅰ.</a:t>
            </a:r>
            <a:r>
              <a:rPr lang="zh-CN" altLang="en-US" sz="3000" b="1" dirty="0" smtClean="0">
                <a:latin typeface="+mn-ea"/>
              </a:rPr>
              <a:t>单项选择</a:t>
            </a:r>
          </a:p>
        </p:txBody>
      </p:sp>
      <p:sp>
        <p:nvSpPr>
          <p:cNvPr id="12" name="TextBox 11"/>
          <p:cNvSpPr txBox="1"/>
          <p:nvPr/>
        </p:nvSpPr>
        <p:spPr>
          <a:xfrm>
            <a:off x="511249" y="2199878"/>
            <a:ext cx="10564837" cy="4247317"/>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zh-CN"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)1.2017·</a:t>
            </a:r>
            <a:r>
              <a:rPr lang="zh-CN" altLang="zh-CN" sz="3000" b="1" dirty="0" smtClean="0">
                <a:latin typeface="Times New Roman" panose="02020603050405020304" pitchFamily="18" charset="0"/>
                <a:cs typeface="Times New Roman" panose="02020603050405020304" pitchFamily="18" charset="0"/>
              </a:rPr>
              <a:t>河北</a:t>
            </a:r>
            <a:r>
              <a:rPr lang="en-US" altLang="zh-CN" sz="3000" b="1" dirty="0" smtClean="0">
                <a:latin typeface="Times New Roman" panose="02020603050405020304" pitchFamily="18" charset="0"/>
                <a:cs typeface="Times New Roman" panose="02020603050405020304" pitchFamily="18" charset="0"/>
              </a:rPr>
              <a:t>Don't take the dictionary away. I ________ it. </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use              B</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used  </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am using    D</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have used</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zh-CN"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)2.2018·</a:t>
            </a:r>
            <a:r>
              <a:rPr lang="zh-CN" altLang="zh-CN" sz="3000" b="1" dirty="0" smtClean="0">
                <a:latin typeface="Times New Roman" panose="02020603050405020304" pitchFamily="18" charset="0"/>
                <a:cs typeface="Times New Roman" panose="02020603050405020304" pitchFamily="18" charset="0"/>
              </a:rPr>
              <a:t>邵阳</a:t>
            </a:r>
            <a:r>
              <a:rPr lang="en-US" altLang="zh-CN" sz="3000" b="1" dirty="0" smtClean="0">
                <a:latin typeface="Times New Roman" panose="02020603050405020304" pitchFamily="18" charset="0"/>
                <a:cs typeface="Times New Roman" panose="02020603050405020304" pitchFamily="18" charset="0"/>
              </a:rPr>
              <a:t>Remember ________ some fruit when you come back. </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buying      B</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to buy     C</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buy </a:t>
            </a:r>
            <a:endParaRPr lang="zh-CN" altLang="zh-CN" sz="3000" b="1" dirty="0" smtClean="0">
              <a:latin typeface="Times New Roman" panose="02020603050405020304" pitchFamily="18" charset="0"/>
              <a:cs typeface="Times New Roman" panose="02020603050405020304" pitchFamily="18" charset="0"/>
            </a:endParaRPr>
          </a:p>
        </p:txBody>
      </p:sp>
      <p:sp>
        <p:nvSpPr>
          <p:cNvPr id="13" name="矩形 12"/>
          <p:cNvSpPr/>
          <p:nvPr/>
        </p:nvSpPr>
        <p:spPr>
          <a:xfrm>
            <a:off x="1029118" y="2432441"/>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4" name="矩形 13"/>
          <p:cNvSpPr/>
          <p:nvPr/>
        </p:nvSpPr>
        <p:spPr>
          <a:xfrm>
            <a:off x="886096" y="4540250"/>
            <a:ext cx="3898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sp>
        <p:nvSpPr>
          <p:cNvPr id="12" name="TextBox 11"/>
          <p:cNvSpPr txBox="1"/>
          <p:nvPr/>
        </p:nvSpPr>
        <p:spPr>
          <a:xfrm>
            <a:off x="559413" y="942817"/>
            <a:ext cx="11018298" cy="5632311"/>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zh-CN"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)3.—It will ________ only about 50 minutes to travel to Mount </a:t>
            </a:r>
            <a:r>
              <a:rPr lang="en-US" altLang="zh-CN" sz="3000" b="1" dirty="0" err="1" smtClean="0">
                <a:latin typeface="Times New Roman" panose="02020603050405020304" pitchFamily="18" charset="0"/>
                <a:cs typeface="Times New Roman" panose="02020603050405020304" pitchFamily="18" charset="0"/>
              </a:rPr>
              <a:t>Wuyi</a:t>
            </a:r>
            <a:r>
              <a:rPr lang="en-US" altLang="zh-CN" sz="3000" b="1" dirty="0" smtClean="0">
                <a:latin typeface="Times New Roman" panose="02020603050405020304" pitchFamily="18" charset="0"/>
                <a:cs typeface="Times New Roman" panose="02020603050405020304" pitchFamily="18" charset="0"/>
              </a:rPr>
              <a:t> by </a:t>
            </a:r>
            <a:r>
              <a:rPr lang="en-US" altLang="zh-CN" sz="3000" b="1" dirty="0" err="1" smtClean="0">
                <a:latin typeface="Times New Roman" panose="02020603050405020304" pitchFamily="18" charset="0"/>
                <a:cs typeface="Times New Roman" panose="02020603050405020304" pitchFamily="18" charset="0"/>
              </a:rPr>
              <a:t>high­speed</a:t>
            </a:r>
            <a:r>
              <a:rPr lang="en-US" altLang="zh-CN" sz="3000" b="1" dirty="0" smtClean="0">
                <a:latin typeface="Times New Roman" panose="02020603050405020304" pitchFamily="18" charset="0"/>
                <a:cs typeface="Times New Roman" panose="02020603050405020304" pitchFamily="18" charset="0"/>
              </a:rPr>
              <a:t> railway.</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—Wow, how exciting! I can't wait.</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take     B</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Spend     C</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cost    D</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pay</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zh-CN"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)4. Many volunteers will help to ________ the city parks next Friday.</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give up     B</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pick up</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clean up   D</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turn up</a:t>
            </a:r>
            <a:endParaRPr lang="zh-CN" altLang="zh-CN" sz="3000" b="1" dirty="0" smtClean="0">
              <a:latin typeface="Times New Roman" panose="02020603050405020304" pitchFamily="18" charset="0"/>
              <a:cs typeface="Times New Roman" panose="02020603050405020304" pitchFamily="18" charset="0"/>
            </a:endParaRPr>
          </a:p>
        </p:txBody>
      </p:sp>
      <p:sp>
        <p:nvSpPr>
          <p:cNvPr id="13" name="矩形 12"/>
          <p:cNvSpPr/>
          <p:nvPr/>
        </p:nvSpPr>
        <p:spPr>
          <a:xfrm>
            <a:off x="910149" y="1089117"/>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A</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893737" y="3900310"/>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sp>
        <p:nvSpPr>
          <p:cNvPr id="12" name="TextBox 11"/>
          <p:cNvSpPr txBox="1"/>
          <p:nvPr/>
        </p:nvSpPr>
        <p:spPr>
          <a:xfrm>
            <a:off x="728225" y="969051"/>
            <a:ext cx="10564837" cy="3600986"/>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zh-CN"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)5.The local government is going to take some measures to protect the environ­ment. For example, we mustn't ________ too many trees.</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write down    B</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cut down</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take down     D</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put down</a:t>
            </a:r>
            <a:endParaRPr lang="zh-CN" altLang="zh-CN" sz="3000" b="1" dirty="0" smtClean="0">
              <a:latin typeface="Times New Roman" panose="02020603050405020304" pitchFamily="18" charset="0"/>
              <a:cs typeface="Times New Roman" panose="02020603050405020304" pitchFamily="18" charset="0"/>
            </a:endParaRPr>
          </a:p>
        </p:txBody>
      </p:sp>
      <p:sp>
        <p:nvSpPr>
          <p:cNvPr id="13" name="矩形 12"/>
          <p:cNvSpPr/>
          <p:nvPr/>
        </p:nvSpPr>
        <p:spPr>
          <a:xfrm>
            <a:off x="1191502" y="1230753"/>
            <a:ext cx="3898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print"/>
          <a:stretch>
            <a:fillRect/>
          </a:stretch>
        </p:blipFill>
        <p:spPr>
          <a:xfrm>
            <a:off x="473075" y="1184055"/>
            <a:ext cx="84455" cy="414020"/>
          </a:xfrm>
          <a:prstGeom prst="rect">
            <a:avLst/>
          </a:prstGeom>
          <a:noFill/>
          <a:ln w="9525">
            <a:noFill/>
          </a:ln>
        </p:spPr>
      </p:pic>
      <p:sp>
        <p:nvSpPr>
          <p:cNvPr id="8"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sp>
        <p:nvSpPr>
          <p:cNvPr id="6" name="TextBox 5"/>
          <p:cNvSpPr txBox="1"/>
          <p:nvPr/>
        </p:nvSpPr>
        <p:spPr>
          <a:xfrm>
            <a:off x="1055077" y="954955"/>
            <a:ext cx="10086535" cy="697179"/>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Ⅱ.2017·</a:t>
            </a:r>
            <a:r>
              <a:rPr lang="zh-CN" altLang="zh-CN" sz="3000" b="1" dirty="0" smtClean="0">
                <a:latin typeface="Times New Roman" panose="02020603050405020304" pitchFamily="18" charset="0"/>
                <a:cs typeface="Times New Roman" panose="02020603050405020304" pitchFamily="18" charset="0"/>
              </a:rPr>
              <a:t>达州补全对话</a:t>
            </a:r>
            <a:r>
              <a:rPr lang="en-US" altLang="zh-CN" sz="3000" b="1" dirty="0" smtClean="0">
                <a:latin typeface="Times New Roman" panose="02020603050405020304" pitchFamily="18" charset="0"/>
                <a:cs typeface="Times New Roman" panose="02020603050405020304" pitchFamily="18" charset="0"/>
              </a:rPr>
              <a:t>(</a:t>
            </a:r>
            <a:r>
              <a:rPr lang="zh-CN" altLang="zh-CN" sz="3000" b="1" dirty="0" smtClean="0">
                <a:latin typeface="Times New Roman" panose="02020603050405020304" pitchFamily="18" charset="0"/>
                <a:cs typeface="Times New Roman" panose="02020603050405020304" pitchFamily="18" charset="0"/>
              </a:rPr>
              <a:t>方框中有两个多余选项</a:t>
            </a:r>
            <a:r>
              <a:rPr lang="en-US" altLang="zh-CN" sz="3000" b="1" dirty="0" smtClean="0">
                <a:latin typeface="Times New Roman" panose="02020603050405020304" pitchFamily="18" charset="0"/>
                <a:cs typeface="Times New Roman" panose="02020603050405020304" pitchFamily="18" charset="0"/>
              </a:rPr>
              <a:t>)</a:t>
            </a:r>
            <a:endParaRPr lang="zh-CN" altLang="zh-CN" sz="3000" b="1" dirty="0" smtClean="0">
              <a:latin typeface="Times New Roman" panose="02020603050405020304" pitchFamily="18" charset="0"/>
              <a:cs typeface="Times New Roman" panose="02020603050405020304" pitchFamily="18" charset="0"/>
            </a:endParaRPr>
          </a:p>
        </p:txBody>
      </p:sp>
      <p:sp>
        <p:nvSpPr>
          <p:cNvPr id="12" name="TextBox 11"/>
          <p:cNvSpPr txBox="1"/>
          <p:nvPr/>
        </p:nvSpPr>
        <p:spPr>
          <a:xfrm>
            <a:off x="377721" y="1688414"/>
            <a:ext cx="11315155" cy="4247317"/>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W: Good evening, Ted! Tell our listeners what you do, please.</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M: Good evening! I help collect rubbish along the Zhou River with other members of our volunteer team.</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W: That's great! 1.________</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M: As you see, the Zhou River is our mother river. It provides us with clear water. 2.________</a:t>
            </a:r>
            <a:endParaRPr lang="zh-CN" altLang="zh-CN" sz="3000" b="1" dirty="0" smtClean="0">
              <a:latin typeface="Times New Roman" panose="02020603050405020304" pitchFamily="18" charset="0"/>
              <a:cs typeface="Times New Roman" panose="02020603050405020304" pitchFamily="18" charset="0"/>
            </a:endParaRPr>
          </a:p>
        </p:txBody>
      </p:sp>
      <p:sp>
        <p:nvSpPr>
          <p:cNvPr id="13" name="矩形 12"/>
          <p:cNvSpPr/>
          <p:nvPr/>
        </p:nvSpPr>
        <p:spPr>
          <a:xfrm>
            <a:off x="4246576" y="3945579"/>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4" name="矩形 13"/>
          <p:cNvSpPr/>
          <p:nvPr/>
        </p:nvSpPr>
        <p:spPr>
          <a:xfrm>
            <a:off x="3820769" y="5268925"/>
            <a:ext cx="372218"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F</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ox(in)">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sp>
        <p:nvSpPr>
          <p:cNvPr id="12" name="TextBox 11"/>
          <p:cNvSpPr txBox="1"/>
          <p:nvPr/>
        </p:nvSpPr>
        <p:spPr>
          <a:xfrm>
            <a:off x="525550" y="1277832"/>
            <a:ext cx="11315155" cy="498598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W: I agree with you. 3.________</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M: Um… 10 girls and 15 boys.</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W: When do you do this work?</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M: We live near the river. 4.________. And when we see the rubbish, we collect it.</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W: 5.________</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M: Yeah, I think so.</a:t>
            </a:r>
            <a:endParaRPr lang="zh-CN" altLang="zh-CN" sz="3000" b="1" dirty="0" smtClean="0">
              <a:latin typeface="Times New Roman" panose="02020603050405020304" pitchFamily="18" charset="0"/>
              <a:cs typeface="Times New Roman" panose="02020603050405020304" pitchFamily="18" charset="0"/>
            </a:endParaRPr>
          </a:p>
        </p:txBody>
      </p:sp>
      <p:sp>
        <p:nvSpPr>
          <p:cNvPr id="13" name="矩形 12"/>
          <p:cNvSpPr/>
          <p:nvPr/>
        </p:nvSpPr>
        <p:spPr>
          <a:xfrm>
            <a:off x="4474521" y="1364038"/>
            <a:ext cx="3898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5414712" y="3443712"/>
            <a:ext cx="42351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G</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1954060" y="4850481"/>
            <a:ext cx="42351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nvGraphicFramePr>
        <p:xfrm>
          <a:off x="570338" y="1029656"/>
          <a:ext cx="11006896" cy="5577840"/>
        </p:xfrm>
        <a:graphic>
          <a:graphicData uri="http://schemas.openxmlformats.org/drawingml/2006/table">
            <a:tbl>
              <a:tblPr/>
              <a:tblGrid>
                <a:gridCol w="11006896">
                  <a:extLst>
                    <a:ext uri="{9D8B030D-6E8A-4147-A177-3AD203B41FA5}">
                      <a16:colId xmlns:a16="http://schemas.microsoft.com/office/drawing/2014/main" val="20000"/>
                    </a:ext>
                  </a:extLst>
                </a:gridCol>
              </a:tblGrid>
              <a:tr h="872197">
                <a:tc>
                  <a:txBody>
                    <a:bodyPr/>
                    <a:lstStyle/>
                    <a:p>
                      <a:pPr marL="0" marR="0" indent="0" algn="l" defTabSz="914400" rtl="0" eaLnBrk="1" fontAlgn="auto" latinLnBrk="0" hangingPunct="1">
                        <a:lnSpc>
                          <a:spcPct val="150000"/>
                        </a:lnSpc>
                        <a:spcBef>
                          <a:spcPts val="0"/>
                        </a:spcBef>
                        <a:spcAft>
                          <a:spcPts val="0"/>
                        </a:spcAft>
                        <a:buClrTx/>
                        <a:buSzTx/>
                        <a:buFontTx/>
                        <a:buNone/>
                        <a:defRPr/>
                      </a:pPr>
                      <a:r>
                        <a:rPr lang="en-US" altLang="zh-CN" sz="3000" b="1" kern="1200" dirty="0" smtClean="0">
                          <a:solidFill>
                            <a:schemeClr val="tx1"/>
                          </a:solidFill>
                          <a:latin typeface="Times New Roman" panose="02020603050405020304" pitchFamily="18" charset="0"/>
                          <a:ea typeface="+mn-ea"/>
                          <a:cs typeface="Times New Roman" panose="02020603050405020304" pitchFamily="18" charset="0"/>
                        </a:rPr>
                        <a:t>A. In cities, pollution is mainly from factories.</a:t>
                      </a:r>
                      <a:endParaRPr lang="zh-CN" altLang="zh-CN" sz="3000" b="1" kern="1200" dirty="0" smtClean="0">
                        <a:solidFill>
                          <a:schemeClr val="tx1"/>
                        </a:solidFill>
                        <a:latin typeface="Times New Roman" panose="02020603050405020304" pitchFamily="18" charset="0"/>
                        <a:ea typeface="+mn-ea"/>
                        <a:cs typeface="Times New Roman" panose="02020603050405020304" pitchFamily="18" charset="0"/>
                      </a:endParaRPr>
                    </a:p>
                    <a:p>
                      <a:pPr marL="0" marR="0" indent="0" algn="l" defTabSz="914400" rtl="0" eaLnBrk="1" fontAlgn="auto" latinLnBrk="0" hangingPunct="1">
                        <a:lnSpc>
                          <a:spcPct val="150000"/>
                        </a:lnSpc>
                        <a:spcBef>
                          <a:spcPts val="0"/>
                        </a:spcBef>
                        <a:spcAft>
                          <a:spcPts val="0"/>
                        </a:spcAft>
                        <a:buClrTx/>
                        <a:buSzTx/>
                        <a:buFontTx/>
                        <a:buNone/>
                        <a:defRPr/>
                      </a:pPr>
                      <a:r>
                        <a:rPr lang="en-US" altLang="zh-CN" sz="3000" b="1" kern="1200" dirty="0" smtClean="0">
                          <a:solidFill>
                            <a:schemeClr val="tx1"/>
                          </a:solidFill>
                          <a:latin typeface="Times New Roman" panose="02020603050405020304" pitchFamily="18" charset="0"/>
                          <a:ea typeface="+mn-ea"/>
                          <a:cs typeface="Times New Roman" panose="02020603050405020304" pitchFamily="18" charset="0"/>
                        </a:rPr>
                        <a:t>B</a:t>
                      </a:r>
                      <a:r>
                        <a:rPr lang="zh-CN" altLang="zh-CN" sz="3000" b="1" kern="1200" dirty="0" smtClean="0">
                          <a:solidFill>
                            <a:schemeClr val="tx1"/>
                          </a:solidFill>
                          <a:latin typeface="Times New Roman" panose="02020603050405020304" pitchFamily="18" charset="0"/>
                          <a:ea typeface="+mn-ea"/>
                          <a:cs typeface="Times New Roman" panose="02020603050405020304" pitchFamily="18" charset="0"/>
                        </a:rPr>
                        <a:t>．</a:t>
                      </a:r>
                      <a:r>
                        <a:rPr lang="en-US" altLang="zh-CN" sz="3000" b="1" kern="1200" dirty="0" smtClean="0">
                          <a:solidFill>
                            <a:schemeClr val="tx1"/>
                          </a:solidFill>
                          <a:latin typeface="Times New Roman" panose="02020603050405020304" pitchFamily="18" charset="0"/>
                          <a:ea typeface="+mn-ea"/>
                          <a:cs typeface="Times New Roman" panose="02020603050405020304" pitchFamily="18" charset="0"/>
                        </a:rPr>
                        <a:t>How many members do you have in the team?</a:t>
                      </a:r>
                      <a:endParaRPr lang="zh-CN" altLang="zh-CN" sz="3000" b="1" kern="1200" dirty="0" smtClean="0">
                        <a:solidFill>
                          <a:schemeClr val="tx1"/>
                        </a:solidFill>
                        <a:latin typeface="Times New Roman" panose="02020603050405020304" pitchFamily="18" charset="0"/>
                        <a:ea typeface="+mn-ea"/>
                        <a:cs typeface="Times New Roman" panose="02020603050405020304" pitchFamily="18" charset="0"/>
                      </a:endParaRPr>
                    </a:p>
                    <a:p>
                      <a:pPr marL="0" marR="0" indent="0" algn="l" defTabSz="914400" rtl="0" eaLnBrk="1" fontAlgn="auto" latinLnBrk="0" hangingPunct="1">
                        <a:lnSpc>
                          <a:spcPct val="150000"/>
                        </a:lnSpc>
                        <a:spcBef>
                          <a:spcPts val="0"/>
                        </a:spcBef>
                        <a:spcAft>
                          <a:spcPts val="0"/>
                        </a:spcAft>
                        <a:buClrTx/>
                        <a:buSzTx/>
                        <a:buFontTx/>
                        <a:buNone/>
                        <a:defRPr/>
                      </a:pPr>
                      <a:r>
                        <a:rPr lang="en-US" altLang="zh-CN" sz="3000" b="1" kern="1200" dirty="0" smtClean="0">
                          <a:solidFill>
                            <a:schemeClr val="tx1"/>
                          </a:solidFill>
                          <a:latin typeface="Times New Roman" panose="02020603050405020304" pitchFamily="18" charset="0"/>
                          <a:ea typeface="+mn-ea"/>
                          <a:cs typeface="Times New Roman" panose="02020603050405020304" pitchFamily="18" charset="0"/>
                        </a:rPr>
                        <a:t>C</a:t>
                      </a:r>
                      <a:r>
                        <a:rPr lang="zh-CN" altLang="zh-CN" sz="3000" b="1" kern="1200" dirty="0" smtClean="0">
                          <a:solidFill>
                            <a:schemeClr val="tx1"/>
                          </a:solidFill>
                          <a:latin typeface="Times New Roman" panose="02020603050405020304" pitchFamily="18" charset="0"/>
                          <a:ea typeface="+mn-ea"/>
                          <a:cs typeface="Times New Roman" panose="02020603050405020304" pitchFamily="18" charset="0"/>
                        </a:rPr>
                        <a:t>．</a:t>
                      </a:r>
                      <a:r>
                        <a:rPr lang="en-US" altLang="zh-CN" sz="3000" b="1" kern="1200" dirty="0" smtClean="0">
                          <a:solidFill>
                            <a:schemeClr val="tx1"/>
                          </a:solidFill>
                          <a:latin typeface="Times New Roman" panose="02020603050405020304" pitchFamily="18" charset="0"/>
                          <a:ea typeface="+mn-ea"/>
                          <a:cs typeface="Times New Roman" panose="02020603050405020304" pitchFamily="18" charset="0"/>
                        </a:rPr>
                        <a:t>It's good for your health and the environment, isn't it?</a:t>
                      </a:r>
                      <a:endParaRPr lang="zh-CN" altLang="zh-CN" sz="3000" b="1" kern="1200" dirty="0" smtClean="0">
                        <a:solidFill>
                          <a:schemeClr val="tx1"/>
                        </a:solidFill>
                        <a:latin typeface="Times New Roman" panose="02020603050405020304" pitchFamily="18" charset="0"/>
                        <a:ea typeface="+mn-ea"/>
                        <a:cs typeface="Times New Roman" panose="02020603050405020304" pitchFamily="18" charset="0"/>
                      </a:endParaRPr>
                    </a:p>
                    <a:p>
                      <a:pPr marL="0" marR="0" indent="0" algn="l" defTabSz="914400" rtl="0" eaLnBrk="1" fontAlgn="auto" latinLnBrk="0" hangingPunct="1">
                        <a:lnSpc>
                          <a:spcPct val="150000"/>
                        </a:lnSpc>
                        <a:spcBef>
                          <a:spcPts val="0"/>
                        </a:spcBef>
                        <a:spcAft>
                          <a:spcPts val="0"/>
                        </a:spcAft>
                        <a:buClrTx/>
                        <a:buSzTx/>
                        <a:buFontTx/>
                        <a:buNone/>
                        <a:defRPr/>
                      </a:pPr>
                      <a:r>
                        <a:rPr lang="en-US" altLang="zh-CN" sz="3000" b="1" kern="1200" dirty="0" smtClean="0">
                          <a:solidFill>
                            <a:schemeClr val="tx1"/>
                          </a:solidFill>
                          <a:latin typeface="Times New Roman" panose="02020603050405020304" pitchFamily="18" charset="0"/>
                          <a:ea typeface="+mn-ea"/>
                          <a:cs typeface="Times New Roman" panose="02020603050405020304" pitchFamily="18" charset="0"/>
                        </a:rPr>
                        <a:t>D</a:t>
                      </a:r>
                      <a:r>
                        <a:rPr lang="zh-CN" altLang="zh-CN" sz="3000" b="1" kern="1200" dirty="0" smtClean="0">
                          <a:solidFill>
                            <a:schemeClr val="tx1"/>
                          </a:solidFill>
                          <a:latin typeface="Times New Roman" panose="02020603050405020304" pitchFamily="18" charset="0"/>
                          <a:ea typeface="+mn-ea"/>
                          <a:cs typeface="Times New Roman" panose="02020603050405020304" pitchFamily="18" charset="0"/>
                        </a:rPr>
                        <a:t>．</a:t>
                      </a:r>
                      <a:r>
                        <a:rPr lang="en-US" altLang="zh-CN" sz="3000" b="1" kern="1200" dirty="0" smtClean="0">
                          <a:solidFill>
                            <a:schemeClr val="tx1"/>
                          </a:solidFill>
                          <a:latin typeface="Times New Roman" panose="02020603050405020304" pitchFamily="18" charset="0"/>
                          <a:ea typeface="+mn-ea"/>
                          <a:cs typeface="Times New Roman" panose="02020603050405020304" pitchFamily="18" charset="0"/>
                        </a:rPr>
                        <a:t>How did you come up with the idea?</a:t>
                      </a:r>
                      <a:endParaRPr lang="zh-CN" altLang="zh-CN" sz="3000" b="1" kern="1200" dirty="0" smtClean="0">
                        <a:solidFill>
                          <a:schemeClr val="tx1"/>
                        </a:solidFill>
                        <a:latin typeface="Times New Roman" panose="02020603050405020304" pitchFamily="18" charset="0"/>
                        <a:ea typeface="+mn-ea"/>
                        <a:cs typeface="Times New Roman" panose="02020603050405020304" pitchFamily="18" charset="0"/>
                      </a:endParaRPr>
                    </a:p>
                    <a:p>
                      <a:pPr marL="0" marR="0" indent="0" algn="l" defTabSz="914400" rtl="0" eaLnBrk="1" fontAlgn="auto" latinLnBrk="0" hangingPunct="1">
                        <a:lnSpc>
                          <a:spcPct val="150000"/>
                        </a:lnSpc>
                        <a:spcBef>
                          <a:spcPts val="0"/>
                        </a:spcBef>
                        <a:spcAft>
                          <a:spcPts val="0"/>
                        </a:spcAft>
                        <a:buClrTx/>
                        <a:buSzTx/>
                        <a:buFontTx/>
                        <a:buNone/>
                        <a:defRPr/>
                      </a:pPr>
                      <a:r>
                        <a:rPr lang="en-US" altLang="zh-CN" sz="3000" b="1" kern="1200" dirty="0" smtClean="0">
                          <a:solidFill>
                            <a:schemeClr val="tx1"/>
                          </a:solidFill>
                          <a:latin typeface="Times New Roman" panose="02020603050405020304" pitchFamily="18" charset="0"/>
                          <a:ea typeface="+mn-ea"/>
                          <a:cs typeface="Times New Roman" panose="02020603050405020304" pitchFamily="18" charset="0"/>
                        </a:rPr>
                        <a:t>E</a:t>
                      </a:r>
                      <a:r>
                        <a:rPr lang="zh-CN" altLang="zh-CN" sz="3000" b="1" kern="1200" dirty="0" smtClean="0">
                          <a:solidFill>
                            <a:schemeClr val="tx1"/>
                          </a:solidFill>
                          <a:latin typeface="Times New Roman" panose="02020603050405020304" pitchFamily="18" charset="0"/>
                          <a:ea typeface="+mn-ea"/>
                          <a:cs typeface="Times New Roman" panose="02020603050405020304" pitchFamily="18" charset="0"/>
                        </a:rPr>
                        <a:t>．</a:t>
                      </a:r>
                      <a:r>
                        <a:rPr lang="en-US" altLang="zh-CN" sz="3000" b="1" kern="1200" dirty="0" smtClean="0">
                          <a:solidFill>
                            <a:schemeClr val="tx1"/>
                          </a:solidFill>
                          <a:latin typeface="Times New Roman" panose="02020603050405020304" pitchFamily="18" charset="0"/>
                          <a:ea typeface="+mn-ea"/>
                          <a:cs typeface="Times New Roman" panose="02020603050405020304" pitchFamily="18" charset="0"/>
                        </a:rPr>
                        <a:t>What about rubbish pollution?</a:t>
                      </a:r>
                      <a:endParaRPr lang="zh-CN" altLang="zh-CN" sz="3000" b="1" kern="1200" dirty="0" smtClean="0">
                        <a:solidFill>
                          <a:schemeClr val="tx1"/>
                        </a:solidFill>
                        <a:latin typeface="Times New Roman" panose="02020603050405020304" pitchFamily="18" charset="0"/>
                        <a:ea typeface="+mn-ea"/>
                        <a:cs typeface="Times New Roman" panose="02020603050405020304" pitchFamily="18" charset="0"/>
                      </a:endParaRPr>
                    </a:p>
                    <a:p>
                      <a:pPr marL="0" marR="0" indent="0" algn="l" defTabSz="914400" rtl="0" eaLnBrk="1" fontAlgn="auto" latinLnBrk="0" hangingPunct="1">
                        <a:lnSpc>
                          <a:spcPct val="150000"/>
                        </a:lnSpc>
                        <a:spcBef>
                          <a:spcPts val="0"/>
                        </a:spcBef>
                        <a:spcAft>
                          <a:spcPts val="0"/>
                        </a:spcAft>
                        <a:buClrTx/>
                        <a:buSzTx/>
                        <a:buFontTx/>
                        <a:buNone/>
                        <a:defRPr/>
                      </a:pPr>
                      <a:r>
                        <a:rPr lang="en-US" altLang="zh-CN" sz="3000" b="1" kern="1200" dirty="0" smtClean="0">
                          <a:solidFill>
                            <a:schemeClr val="tx1"/>
                          </a:solidFill>
                          <a:latin typeface="Times New Roman" panose="02020603050405020304" pitchFamily="18" charset="0"/>
                          <a:ea typeface="+mn-ea"/>
                          <a:cs typeface="Times New Roman" panose="02020603050405020304" pitchFamily="18" charset="0"/>
                        </a:rPr>
                        <a:t>F</a:t>
                      </a:r>
                      <a:r>
                        <a:rPr lang="zh-CN" altLang="zh-CN" sz="3000" b="1" kern="1200" dirty="0" smtClean="0">
                          <a:solidFill>
                            <a:schemeClr val="tx1"/>
                          </a:solidFill>
                          <a:latin typeface="Times New Roman" panose="02020603050405020304" pitchFamily="18" charset="0"/>
                          <a:ea typeface="+mn-ea"/>
                          <a:cs typeface="Times New Roman" panose="02020603050405020304" pitchFamily="18" charset="0"/>
                        </a:rPr>
                        <a:t>．</a:t>
                      </a:r>
                      <a:r>
                        <a:rPr lang="en-US" altLang="zh-CN" sz="3000" b="1" kern="1200" dirty="0" smtClean="0">
                          <a:solidFill>
                            <a:schemeClr val="tx1"/>
                          </a:solidFill>
                          <a:latin typeface="Times New Roman" panose="02020603050405020304" pitchFamily="18" charset="0"/>
                          <a:ea typeface="+mn-ea"/>
                          <a:cs typeface="Times New Roman" panose="02020603050405020304" pitchFamily="18" charset="0"/>
                        </a:rPr>
                        <a:t>We don't want it to be polluted.</a:t>
                      </a:r>
                      <a:endParaRPr lang="zh-CN" altLang="zh-CN" sz="3000" b="1" kern="1200" dirty="0" smtClean="0">
                        <a:solidFill>
                          <a:schemeClr val="tx1"/>
                        </a:solidFill>
                        <a:latin typeface="Times New Roman" panose="02020603050405020304" pitchFamily="18" charset="0"/>
                        <a:ea typeface="+mn-ea"/>
                        <a:cs typeface="Times New Roman" panose="02020603050405020304" pitchFamily="18" charset="0"/>
                      </a:endParaRPr>
                    </a:p>
                    <a:p>
                      <a:pPr marL="0" marR="0" indent="0" algn="l" defTabSz="914400" rtl="0" eaLnBrk="1" fontAlgn="auto" latinLnBrk="0" hangingPunct="1">
                        <a:lnSpc>
                          <a:spcPct val="150000"/>
                        </a:lnSpc>
                        <a:spcBef>
                          <a:spcPts val="0"/>
                        </a:spcBef>
                        <a:spcAft>
                          <a:spcPts val="0"/>
                        </a:spcAft>
                        <a:buClrTx/>
                        <a:buSzTx/>
                        <a:buFontTx/>
                        <a:buNone/>
                        <a:defRPr/>
                      </a:pPr>
                      <a:r>
                        <a:rPr lang="en-US" altLang="zh-CN" sz="3000" b="1" kern="1200" dirty="0" smtClean="0">
                          <a:solidFill>
                            <a:schemeClr val="tx1"/>
                          </a:solidFill>
                          <a:latin typeface="Times New Roman" panose="02020603050405020304" pitchFamily="18" charset="0"/>
                          <a:ea typeface="+mn-ea"/>
                          <a:cs typeface="Times New Roman" panose="02020603050405020304" pitchFamily="18" charset="0"/>
                        </a:rPr>
                        <a:t>G</a:t>
                      </a:r>
                      <a:r>
                        <a:rPr lang="zh-CN" altLang="zh-CN" sz="3000" b="1" kern="1200" dirty="0" smtClean="0">
                          <a:solidFill>
                            <a:schemeClr val="tx1"/>
                          </a:solidFill>
                          <a:latin typeface="Times New Roman" panose="02020603050405020304" pitchFamily="18" charset="0"/>
                          <a:ea typeface="+mn-ea"/>
                          <a:cs typeface="Times New Roman" panose="02020603050405020304" pitchFamily="18" charset="0"/>
                        </a:rPr>
                        <a:t>．</a:t>
                      </a:r>
                      <a:r>
                        <a:rPr lang="en-US" altLang="zh-CN" sz="3000" b="1" kern="1200" dirty="0" smtClean="0">
                          <a:solidFill>
                            <a:schemeClr val="tx1"/>
                          </a:solidFill>
                          <a:latin typeface="Times New Roman" panose="02020603050405020304" pitchFamily="18" charset="0"/>
                          <a:ea typeface="+mn-ea"/>
                          <a:cs typeface="Times New Roman" panose="02020603050405020304" pitchFamily="18" charset="0"/>
                        </a:rPr>
                        <a:t>After dinner every evening, we take a long walk along the side of the river.</a:t>
                      </a:r>
                      <a:endParaRPr lang="zh-CN" altLang="zh-CN" sz="3000" b="1" kern="1200" dirty="0">
                        <a:solidFill>
                          <a:schemeClr val="tx1"/>
                        </a:solidFill>
                        <a:latin typeface="Times New Roman" panose="02020603050405020304" pitchFamily="18" charset="0"/>
                        <a:ea typeface="+mn-ea"/>
                        <a:cs typeface="Times New Roman" panose="02020603050405020304" pitchFamily="18"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23557"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print"/>
          <a:stretch>
            <a:fillRect/>
          </a:stretch>
        </p:blipFill>
        <p:spPr>
          <a:xfrm>
            <a:off x="473075" y="1184055"/>
            <a:ext cx="84455" cy="414020"/>
          </a:xfrm>
          <a:prstGeom prst="rect">
            <a:avLst/>
          </a:prstGeom>
          <a:noFill/>
          <a:ln w="9525">
            <a:noFill/>
          </a:ln>
        </p:spPr>
      </p:pic>
      <p:sp>
        <p:nvSpPr>
          <p:cNvPr id="8"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sp>
        <p:nvSpPr>
          <p:cNvPr id="6" name="TextBox 5"/>
          <p:cNvSpPr txBox="1"/>
          <p:nvPr/>
        </p:nvSpPr>
        <p:spPr>
          <a:xfrm>
            <a:off x="1055077" y="954955"/>
            <a:ext cx="10086535" cy="697179"/>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Ⅲ.2017·</a:t>
            </a:r>
            <a:r>
              <a:rPr lang="zh-CN" altLang="zh-CN" sz="3000" b="1" dirty="0" smtClean="0">
                <a:latin typeface="Times New Roman" panose="02020603050405020304" pitchFamily="18" charset="0"/>
                <a:cs typeface="Times New Roman" panose="02020603050405020304" pitchFamily="18" charset="0"/>
              </a:rPr>
              <a:t>青海任务型阅读</a:t>
            </a:r>
          </a:p>
        </p:txBody>
      </p:sp>
      <p:sp>
        <p:nvSpPr>
          <p:cNvPr id="12" name="TextBox 11"/>
          <p:cNvSpPr txBox="1"/>
          <p:nvPr/>
        </p:nvSpPr>
        <p:spPr>
          <a:xfrm>
            <a:off x="566087" y="1670286"/>
            <a:ext cx="11315155" cy="4939814"/>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We need to be responsible for our environment. Being a frugal consumer(</a:t>
            </a:r>
            <a:r>
              <a:rPr lang="zh-CN" altLang="zh-CN" sz="3000" b="1" dirty="0" smtClean="0">
                <a:latin typeface="Times New Roman" panose="02020603050405020304" pitchFamily="18" charset="0"/>
                <a:cs typeface="Times New Roman" panose="02020603050405020304" pitchFamily="18" charset="0"/>
              </a:rPr>
              <a:t>节俭的消费者</a:t>
            </a:r>
            <a:r>
              <a:rPr lang="en-US" altLang="zh-CN" sz="3000" b="1" dirty="0" smtClean="0">
                <a:latin typeface="Times New Roman" panose="02020603050405020304" pitchFamily="18" charset="0"/>
                <a:cs typeface="Times New Roman" panose="02020603050405020304" pitchFamily="18" charset="0"/>
              </a:rPr>
              <a:t>) is one way to help. But, what exactly does that mean?</a:t>
            </a:r>
          </a:p>
          <a:p>
            <a:pPr>
              <a:lnSpc>
                <a:spcPct val="150000"/>
              </a:lnSpc>
            </a:pPr>
            <a:r>
              <a:rPr lang="en-US" altLang="zh-CN" sz="3000" b="1" dirty="0" smtClean="0">
                <a:latin typeface="Times New Roman" panose="02020603050405020304" pitchFamily="18" charset="0"/>
                <a:cs typeface="Times New Roman" panose="02020603050405020304" pitchFamily="18" charset="0"/>
              </a:rPr>
              <a:t>         Use it up</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        You can use things up instead of wasting them. Squeeze(</a:t>
            </a:r>
            <a:r>
              <a:rPr lang="zh-CN" altLang="zh-CN" sz="3000" b="1" dirty="0" smtClean="0">
                <a:latin typeface="Times New Roman" panose="02020603050405020304" pitchFamily="18" charset="0"/>
                <a:cs typeface="Times New Roman" panose="02020603050405020304" pitchFamily="18" charset="0"/>
              </a:rPr>
              <a:t>挤</a:t>
            </a:r>
            <a:r>
              <a:rPr lang="en-US" altLang="zh-CN" sz="3000" b="1" dirty="0" smtClean="0">
                <a:latin typeface="Times New Roman" panose="02020603050405020304" pitchFamily="18" charset="0"/>
                <a:cs typeface="Times New Roman" panose="02020603050405020304" pitchFamily="18" charset="0"/>
              </a:rPr>
              <a:t>) that last bit of toothpaste out of the tube. Use the last little piece of soap. Don't throw away any bits of the biscuit at the bottom of the box. </a:t>
            </a:r>
            <a:endParaRPr lang="zh-CN" altLang="zh-CN" sz="3000" b="1" dirty="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ox(in)">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sp>
        <p:nvSpPr>
          <p:cNvPr id="12" name="TextBox 11"/>
          <p:cNvSpPr txBox="1"/>
          <p:nvPr/>
        </p:nvSpPr>
        <p:spPr>
          <a:xfrm>
            <a:off x="525550" y="1355322"/>
            <a:ext cx="11315155" cy="4247317"/>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Wear it out</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        You do not always need to have new things. Suppose your sneakers have broken laces(</a:t>
            </a:r>
            <a:r>
              <a:rPr lang="zh-CN" altLang="zh-CN" sz="3000" b="1" dirty="0" smtClean="0">
                <a:latin typeface="Times New Roman" panose="02020603050405020304" pitchFamily="18" charset="0"/>
                <a:cs typeface="Times New Roman" panose="02020603050405020304" pitchFamily="18" charset="0"/>
              </a:rPr>
              <a:t>鞋带</a:t>
            </a:r>
            <a:r>
              <a:rPr lang="en-US" altLang="zh-CN" sz="3000" b="1" dirty="0" smtClean="0">
                <a:latin typeface="Times New Roman" panose="02020603050405020304" pitchFamily="18" charset="0"/>
                <a:cs typeface="Times New Roman" panose="02020603050405020304" pitchFamily="18" charset="0"/>
              </a:rPr>
              <a:t>), but they still fit you. Repair them and wear them longer. You don't need the latest </a:t>
            </a:r>
            <a:r>
              <a:rPr lang="en-US" altLang="zh-CN" sz="3000" b="1" dirty="0" err="1" smtClean="0">
                <a:latin typeface="Times New Roman" panose="02020603050405020304" pitchFamily="18" charset="0"/>
                <a:cs typeface="Times New Roman" panose="02020603050405020304" pitchFamily="18" charset="0"/>
              </a:rPr>
              <a:t>iPhone</a:t>
            </a:r>
            <a:r>
              <a:rPr lang="en-US" altLang="zh-CN" sz="3000" b="1" dirty="0" smtClean="0">
                <a:latin typeface="Times New Roman" panose="02020603050405020304" pitchFamily="18" charset="0"/>
                <a:cs typeface="Times New Roman" panose="02020603050405020304" pitchFamily="18" charset="0"/>
              </a:rPr>
              <a:t> until your old one doesn't work anymore. Then you can get a new one. Think twice before replacing something that still works.</a:t>
            </a:r>
            <a:endParaRPr lang="zh-CN" altLang="zh-CN" sz="3000" b="1" dirty="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sp>
        <p:nvSpPr>
          <p:cNvPr id="12" name="TextBox 11"/>
          <p:cNvSpPr txBox="1"/>
          <p:nvPr/>
        </p:nvSpPr>
        <p:spPr>
          <a:xfrm>
            <a:off x="483347" y="848886"/>
            <a:ext cx="11315155" cy="5632311"/>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Make it do</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        When something you want is not on hand, look for something else that you already have to take its place. Suppose you are packing your lunch for tomorrow and want a butter sandwich. You are out of butter. What about using cheese to make a cheese sandwich? Learn to fix broken toys instead of just throwing them away. With a little thought, you can make something do, instead of buying some­thing new. </a:t>
            </a:r>
            <a:endParaRPr lang="zh-CN" altLang="zh-CN" sz="3000" b="1" dirty="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sp>
        <p:nvSpPr>
          <p:cNvPr id="12" name="TextBox 11"/>
          <p:cNvSpPr txBox="1"/>
          <p:nvPr/>
        </p:nvSpPr>
        <p:spPr>
          <a:xfrm>
            <a:off x="483347" y="848886"/>
            <a:ext cx="11315155" cy="4247317"/>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Do without</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        Think about all those things that you would like to have. Do you really need them? How long will you really play with that new toy you saw on TV? Making the things that we want uses resources(</a:t>
            </a:r>
            <a:r>
              <a:rPr lang="zh-CN" altLang="zh-CN" sz="3000" b="1" dirty="0" smtClean="0">
                <a:latin typeface="Times New Roman" panose="02020603050405020304" pitchFamily="18" charset="0"/>
                <a:cs typeface="Times New Roman" panose="02020603050405020304" pitchFamily="18" charset="0"/>
              </a:rPr>
              <a:t>资源</a:t>
            </a:r>
            <a:r>
              <a:rPr lang="en-US" altLang="zh-CN" sz="3000" b="1" dirty="0" smtClean="0">
                <a:latin typeface="Times New Roman" panose="02020603050405020304" pitchFamily="18" charset="0"/>
                <a:cs typeface="Times New Roman" panose="02020603050405020304" pitchFamily="18" charset="0"/>
              </a:rPr>
              <a:t>). And, getting rid of the things we don't want anymore takes up even more resources and space.</a:t>
            </a:r>
            <a:endParaRPr lang="zh-CN" altLang="zh-CN" sz="3000" b="1" dirty="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1146185" y="1628503"/>
            <a:ext cx="9855200" cy="110799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b="1" dirty="0" smtClean="0">
                <a:latin typeface="微软雅黑" panose="020B0503020204020204" charset="-122"/>
                <a:ea typeface="微软雅黑" panose="020B0503020204020204" charset="-122"/>
              </a:rPr>
              <a:t>第</a:t>
            </a:r>
            <a:r>
              <a:rPr lang="en-US" altLang="zh-CN" sz="6600" b="1" dirty="0" smtClean="0">
                <a:latin typeface="微软雅黑" panose="020B0503020204020204" charset="-122"/>
                <a:ea typeface="微软雅黑" panose="020B0503020204020204" charset="-122"/>
              </a:rPr>
              <a:t>1</a:t>
            </a:r>
            <a:r>
              <a:rPr lang="zh-CN" altLang="en-US" sz="6600" b="1" dirty="0" smtClean="0">
                <a:latin typeface="微软雅黑" panose="020B0503020204020204" charset="-122"/>
                <a:ea typeface="微软雅黑" panose="020B0503020204020204" charset="-122"/>
              </a:rPr>
              <a:t>课时分层训练</a:t>
            </a:r>
          </a:p>
        </p:txBody>
      </p:sp>
      <p:grpSp>
        <p:nvGrpSpPr>
          <p:cNvPr id="3" name="组合 2"/>
          <p:cNvGrpSpPr/>
          <p:nvPr/>
        </p:nvGrpSpPr>
        <p:grpSpPr>
          <a:xfrm>
            <a:off x="3279140" y="3469268"/>
            <a:ext cx="5835831" cy="1007745"/>
            <a:chOff x="5164" y="4732"/>
            <a:chExt cx="7955" cy="1587"/>
          </a:xfrm>
        </p:grpSpPr>
        <p:pic>
          <p:nvPicPr>
            <p:cNvPr id="9" name="图片 8" descr="图标-02">
              <a:hlinkClick r:id="rId2" action="ppaction://hlinksldjump"/>
            </p:cNvPr>
            <p:cNvPicPr>
              <a:picLocks noChangeAspect="1"/>
            </p:cNvPicPr>
            <p:nvPr/>
          </p:nvPicPr>
          <p:blipFill>
            <a:blip r:embed="rId3" cstate="print"/>
            <a:stretch>
              <a:fillRect/>
            </a:stretch>
          </p:blipFill>
          <p:spPr>
            <a:xfrm>
              <a:off x="5164" y="4732"/>
              <a:ext cx="7955" cy="1587"/>
            </a:xfrm>
            <a:prstGeom prst="rect">
              <a:avLst/>
            </a:prstGeom>
          </p:spPr>
        </p:pic>
        <p:sp>
          <p:nvSpPr>
            <p:cNvPr id="4" name="文本框 3">
              <a:hlinkClick r:id="rId2" action="ppaction://hlinksldjump"/>
            </p:cNvPr>
            <p:cNvSpPr txBox="1"/>
            <p:nvPr/>
          </p:nvSpPr>
          <p:spPr>
            <a:xfrm>
              <a:off x="5980" y="4920"/>
              <a:ext cx="4867" cy="1212"/>
            </a:xfrm>
            <a:prstGeom prst="rect">
              <a:avLst/>
            </a:prstGeom>
            <a:noFill/>
          </p:spPr>
          <p:txBody>
            <a:bodyPr wrap="none" rtlCol="0">
              <a:spAutoFit/>
            </a:bodyPr>
            <a:lstStyle/>
            <a:p>
              <a:pPr algn="l"/>
              <a:r>
                <a:rPr lang="zh-CN" altLang="en-US" sz="44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课内基础自测</a:t>
              </a:r>
              <a:endParaRPr lang="zh-CN" altLang="en-US" sz="44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grpSp>
        <p:nvGrpSpPr>
          <p:cNvPr id="6" name="组合 5"/>
          <p:cNvGrpSpPr/>
          <p:nvPr/>
        </p:nvGrpSpPr>
        <p:grpSpPr>
          <a:xfrm>
            <a:off x="3128010" y="4683572"/>
            <a:ext cx="5936615" cy="1038225"/>
            <a:chOff x="4926" y="6850"/>
            <a:chExt cx="9349" cy="1635"/>
          </a:xfrm>
        </p:grpSpPr>
        <p:pic>
          <p:nvPicPr>
            <p:cNvPr id="10" name="图片 9" descr="图标-03">
              <a:hlinkClick r:id="rId4" action="ppaction://hlinksldjump"/>
            </p:cNvPr>
            <p:cNvPicPr>
              <a:picLocks noChangeAspect="1"/>
            </p:cNvPicPr>
            <p:nvPr/>
          </p:nvPicPr>
          <p:blipFill>
            <a:blip r:embed="rId5" cstate="print"/>
            <a:stretch>
              <a:fillRect/>
            </a:stretch>
          </p:blipFill>
          <p:spPr>
            <a:xfrm>
              <a:off x="4926" y="6850"/>
              <a:ext cx="9349" cy="1635"/>
            </a:xfrm>
            <a:prstGeom prst="rect">
              <a:avLst/>
            </a:prstGeom>
          </p:spPr>
        </p:pic>
        <p:sp>
          <p:nvSpPr>
            <p:cNvPr id="5" name="文本框 4">
              <a:hlinkClick r:id="rId4" action="ppaction://hlinksldjump"/>
            </p:cNvPr>
            <p:cNvSpPr txBox="1"/>
            <p:nvPr/>
          </p:nvSpPr>
          <p:spPr>
            <a:xfrm>
              <a:off x="5980" y="7119"/>
              <a:ext cx="5622" cy="1212"/>
            </a:xfrm>
            <a:prstGeom prst="rect">
              <a:avLst/>
            </a:prstGeom>
            <a:noFill/>
          </p:spPr>
          <p:txBody>
            <a:bodyPr wrap="none" rtlCol="0">
              <a:spAutoFit/>
            </a:bodyPr>
            <a:lstStyle/>
            <a:p>
              <a:pPr lvl="0" algn="l"/>
              <a:r>
                <a:rPr lang="zh-CN" altLang="en-US" sz="44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课后巩固提升</a:t>
              </a:r>
              <a:endParaRPr lang="zh-CN" altLang="en-US" sz="44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
        <p:nvSpPr>
          <p:cNvPr id="11" name="Rectangle 5"/>
          <p:cNvSpPr/>
          <p:nvPr/>
        </p:nvSpPr>
        <p:spPr>
          <a:xfrm>
            <a:off x="1094760" y="112544"/>
            <a:ext cx="839486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Unit 13</a:t>
            </a:r>
            <a:r>
              <a:rPr lang="zh-CN" altLang="zh-CN"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We're trying to save the earth!</a:t>
            </a:r>
            <a:endParaRPr lang="zh-CN" altLang="zh-CN" b="1"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sp>
        <p:nvSpPr>
          <p:cNvPr id="4" name="Text Box 9"/>
          <p:cNvSpPr txBox="1">
            <a:spLocks noChangeArrowheads="1"/>
          </p:cNvSpPr>
          <p:nvPr/>
        </p:nvSpPr>
        <p:spPr bwMode="auto">
          <a:xfrm>
            <a:off x="616387" y="2410778"/>
            <a:ext cx="11004155" cy="1198854"/>
          </a:xfrm>
          <a:prstGeom prst="rect">
            <a:avLst/>
          </a:prstGeom>
          <a:noFill/>
          <a:ln w="9525">
            <a:noFill/>
            <a:miter lim="800000"/>
          </a:ln>
          <a:effectLst/>
        </p:spPr>
        <p:txBody>
          <a:bodyPr wrap="square">
            <a:spAutoFit/>
          </a:bodyPr>
          <a:lstStyle/>
          <a:p>
            <a:pPr algn="just">
              <a:lnSpc>
                <a:spcPct val="150000"/>
              </a:lnSpc>
              <a:spcBef>
                <a:spcPct val="50000"/>
              </a:spcBef>
            </a:pPr>
            <a:r>
              <a:rPr lang="en-US"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主旨大意</a:t>
            </a:r>
            <a:r>
              <a:rPr lang="en-US"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zh-CN" sz="2600" b="1" dirty="0" smtClean="0">
                <a:latin typeface="仿宋" panose="02010609060101010101" charset="-122"/>
                <a:ea typeface="仿宋" panose="02010609060101010101" charset="-122"/>
                <a:cs typeface="Times New Roman" panose="02020603050405020304" pitchFamily="18" charset="0"/>
              </a:rPr>
              <a:t>本文是一篇说明文。我们需要对环境负责任，那么如何做到勤俭节约呢？本文提供了一些做法。</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sp>
        <p:nvSpPr>
          <p:cNvPr id="12" name="TextBox 11"/>
          <p:cNvSpPr txBox="1"/>
          <p:nvPr/>
        </p:nvSpPr>
        <p:spPr>
          <a:xfrm>
            <a:off x="432562" y="1237806"/>
            <a:ext cx="11315155" cy="3554819"/>
          </a:xfrm>
          <a:prstGeom prst="rect">
            <a:avLst/>
          </a:prstGeom>
          <a:noFill/>
        </p:spPr>
        <p:txBody>
          <a:bodyPr wrap="square" rtlCol="0">
            <a:spAutoFit/>
          </a:bodyPr>
          <a:lstStyle/>
          <a:p>
            <a:pPr>
              <a:lnSpc>
                <a:spcPct val="150000"/>
              </a:lnSpc>
            </a:pPr>
            <a:r>
              <a:rPr lang="zh-CN" altLang="zh-CN" sz="3000" b="1" dirty="0" smtClean="0">
                <a:latin typeface="Times New Roman" panose="02020603050405020304" pitchFamily="18" charset="0"/>
                <a:cs typeface="Times New Roman" panose="02020603050405020304" pitchFamily="18" charset="0"/>
              </a:rPr>
              <a:t>根据短文内容，用短文中的符合语义及语法的词填空，每空一词。</a:t>
            </a:r>
          </a:p>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 ________ ________ always behaves in a responsible way for the environment.</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________</a:t>
            </a:r>
            <a:r>
              <a:rPr lang="zh-CN" altLang="zh-CN"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________ and ________ are the three things which the writer mentions when talking about using up.</a:t>
            </a:r>
            <a:endParaRPr lang="zh-CN" altLang="zh-CN" sz="3000" b="1" dirty="0" smtClean="0">
              <a:latin typeface="Times New Roman" panose="02020603050405020304" pitchFamily="18" charset="0"/>
              <a:cs typeface="Times New Roman" panose="02020603050405020304" pitchFamily="18" charset="0"/>
            </a:endParaRPr>
          </a:p>
        </p:txBody>
      </p:sp>
      <p:sp>
        <p:nvSpPr>
          <p:cNvPr id="13" name="矩形 12"/>
          <p:cNvSpPr/>
          <p:nvPr/>
        </p:nvSpPr>
        <p:spPr>
          <a:xfrm>
            <a:off x="1797132" y="2073165"/>
            <a:ext cx="2808782"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frugal       consumer</a:t>
            </a:r>
            <a:endParaRPr lang="zh-CN" altLang="zh-CN" sz="2400" b="1" dirty="0" smtClean="0">
              <a:solidFill>
                <a:srgbClr val="FF0000"/>
              </a:solidFill>
              <a:latin typeface="Times New Roman" panose="02020603050405020304" pitchFamily="18" charset="0"/>
              <a:cs typeface="Times New Roman" panose="02020603050405020304" pitchFamily="18" charset="0"/>
            </a:endParaRPr>
          </a:p>
        </p:txBody>
      </p:sp>
      <p:sp>
        <p:nvSpPr>
          <p:cNvPr id="14" name="矩形 13"/>
          <p:cNvSpPr/>
          <p:nvPr/>
        </p:nvSpPr>
        <p:spPr>
          <a:xfrm>
            <a:off x="995070" y="3431563"/>
            <a:ext cx="1627946"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Toothpaste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3438318" y="3418219"/>
            <a:ext cx="784189"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soap</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5602397" y="3458077"/>
            <a:ext cx="1176925"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biscuits</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sp>
        <p:nvSpPr>
          <p:cNvPr id="12" name="TextBox 11"/>
          <p:cNvSpPr txBox="1"/>
          <p:nvPr/>
        </p:nvSpPr>
        <p:spPr>
          <a:xfrm>
            <a:off x="334088" y="1062839"/>
            <a:ext cx="11315155" cy="433965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You ________ need to buy a new </a:t>
            </a:r>
            <a:r>
              <a:rPr lang="en-US" altLang="zh-CN" sz="3000" b="1" dirty="0" err="1" smtClean="0">
                <a:latin typeface="Times New Roman" panose="02020603050405020304" pitchFamily="18" charset="0"/>
                <a:cs typeface="Times New Roman" panose="02020603050405020304" pitchFamily="18" charset="0"/>
              </a:rPr>
              <a:t>iPhone</a:t>
            </a:r>
            <a:r>
              <a:rPr lang="en-US" altLang="zh-CN" sz="3000" b="1" dirty="0" smtClean="0">
                <a:latin typeface="Times New Roman" panose="02020603050405020304" pitchFamily="18" charset="0"/>
                <a:cs typeface="Times New Roman" panose="02020603050405020304" pitchFamily="18" charset="0"/>
              </a:rPr>
              <a:t> ______ your old one doesn't work.</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Using cheese to make a sandwich ________ ________ butter may be another way of protecting the environment.</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According to the passage, no matter what you do, saving ________ and space is good for the environment.</a:t>
            </a:r>
            <a:endParaRPr lang="zh-CN" altLang="zh-CN" sz="3000" b="1" dirty="0" smtClean="0">
              <a:latin typeface="Times New Roman" panose="02020603050405020304" pitchFamily="18" charset="0"/>
              <a:cs typeface="Times New Roman" panose="02020603050405020304" pitchFamily="18" charset="0"/>
            </a:endParaRPr>
          </a:p>
        </p:txBody>
      </p:sp>
      <p:sp>
        <p:nvSpPr>
          <p:cNvPr id="7" name="矩形 6"/>
          <p:cNvSpPr/>
          <p:nvPr/>
        </p:nvSpPr>
        <p:spPr>
          <a:xfrm>
            <a:off x="2059277" y="1241486"/>
            <a:ext cx="869149"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don't</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7653250" y="1291759"/>
            <a:ext cx="800219"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until</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6919386" y="2611777"/>
            <a:ext cx="2074607"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instead         of</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406044" y="4651592"/>
            <a:ext cx="1420645"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resources</a:t>
            </a:r>
            <a:endParaRPr lang="zh-CN" altLang="zh-CN" sz="2400" b="1"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16205" y="1045210"/>
            <a:ext cx="3611733" cy="675005"/>
            <a:chOff x="183" y="1646"/>
            <a:chExt cx="4986" cy="1063"/>
          </a:xfrm>
        </p:grpSpPr>
        <p:pic>
          <p:nvPicPr>
            <p:cNvPr id="9" name="图片 8" descr="图标-02"/>
            <p:cNvPicPr>
              <a:picLocks noChangeAspect="1"/>
            </p:cNvPicPr>
            <p:nvPr/>
          </p:nvPicPr>
          <p:blipFill>
            <a:blip r:embed="rId2" cstate="print"/>
            <a:stretch>
              <a:fillRect/>
            </a:stretch>
          </p:blipFill>
          <p:spPr>
            <a:xfrm>
              <a:off x="183" y="1646"/>
              <a:ext cx="4986" cy="1063"/>
            </a:xfrm>
            <a:prstGeom prst="rect">
              <a:avLst/>
            </a:prstGeom>
          </p:spPr>
        </p:pic>
        <p:sp>
          <p:nvSpPr>
            <p:cNvPr id="4" name="文本框 3"/>
            <p:cNvSpPr txBox="1"/>
            <p:nvPr/>
          </p:nvSpPr>
          <p:spPr>
            <a:xfrm>
              <a:off x="462" y="1767"/>
              <a:ext cx="3229" cy="824"/>
            </a:xfrm>
            <a:prstGeom prst="rect">
              <a:avLst/>
            </a:prstGeom>
            <a:noFill/>
          </p:spPr>
          <p:txBody>
            <a:bodyPr wrap="none" rtlCol="0">
              <a:spAutoFit/>
            </a:bodyPr>
            <a:lstStyle/>
            <a:p>
              <a:pPr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课内基础自测</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
        <p:nvSpPr>
          <p:cNvPr id="23557"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pic>
        <p:nvPicPr>
          <p:cNvPr id="7" name="Picture 4"/>
          <p:cNvPicPr>
            <a:picLocks noChangeAspect="1"/>
          </p:cNvPicPr>
          <p:nvPr/>
        </p:nvPicPr>
        <p:blipFill>
          <a:blip r:embed="rId3" cstate="print"/>
          <a:stretch>
            <a:fillRect/>
          </a:stretch>
        </p:blipFill>
        <p:spPr>
          <a:xfrm>
            <a:off x="473075" y="2036445"/>
            <a:ext cx="84455" cy="414020"/>
          </a:xfrm>
          <a:prstGeom prst="rect">
            <a:avLst/>
          </a:prstGeom>
          <a:noFill/>
          <a:ln w="9525">
            <a:noFill/>
          </a:ln>
        </p:spPr>
      </p:pic>
      <p:sp>
        <p:nvSpPr>
          <p:cNvPr id="8" name="TextBox 7"/>
          <p:cNvSpPr txBox="1"/>
          <p:nvPr/>
        </p:nvSpPr>
        <p:spPr>
          <a:xfrm>
            <a:off x="633037" y="1906516"/>
            <a:ext cx="10803997" cy="553998"/>
          </a:xfrm>
          <a:prstGeom prst="rect">
            <a:avLst/>
          </a:prstGeom>
          <a:noFill/>
        </p:spPr>
        <p:txBody>
          <a:bodyPr wrap="square" rtlCol="0">
            <a:spAutoFit/>
          </a:bodyPr>
          <a:lstStyle/>
          <a:p>
            <a:r>
              <a:rPr lang="en-US" altLang="zh-CN" sz="3000" b="1" dirty="0" smtClean="0">
                <a:latin typeface="Times New Roman" panose="02020603050405020304" pitchFamily="18" charset="0"/>
                <a:cs typeface="Times New Roman" panose="02020603050405020304" pitchFamily="18" charset="0"/>
              </a:rPr>
              <a:t>Ⅰ. </a:t>
            </a:r>
            <a:r>
              <a:rPr lang="zh-CN" altLang="en-US" sz="3000" b="1" dirty="0" smtClean="0">
                <a:latin typeface="Times New Roman" panose="02020603050405020304" pitchFamily="18" charset="0"/>
                <a:cs typeface="Times New Roman" panose="02020603050405020304" pitchFamily="18" charset="0"/>
              </a:rPr>
              <a:t>根据句意及汉语提示写出所缺的单词</a:t>
            </a:r>
            <a:endParaRPr lang="zh-CN" altLang="en-US" sz="3000" b="1"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521966" y="2585863"/>
            <a:ext cx="11303241" cy="2215991"/>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Bike riding has more _________(</a:t>
            </a:r>
            <a:r>
              <a:rPr lang="zh-CN" altLang="zh-CN" sz="3000" b="1" dirty="0" smtClean="0">
                <a:latin typeface="Times New Roman" panose="02020603050405020304" pitchFamily="18" charset="0"/>
                <a:cs typeface="Times New Roman" panose="02020603050405020304" pitchFamily="18" charset="0"/>
              </a:rPr>
              <a:t>优点</a:t>
            </a:r>
            <a:r>
              <a:rPr lang="en-US" altLang="zh-CN" sz="3000" b="1" dirty="0" smtClean="0">
                <a:latin typeface="Times New Roman" panose="02020603050405020304" pitchFamily="18" charset="0"/>
                <a:cs typeface="Times New Roman" panose="02020603050405020304" pitchFamily="18" charset="0"/>
              </a:rPr>
              <a:t>) than disadvantages.</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There is much rubbish at the ________(</a:t>
            </a:r>
            <a:r>
              <a:rPr lang="zh-CN" altLang="zh-CN" sz="3000" b="1" dirty="0" smtClean="0">
                <a:latin typeface="Times New Roman" panose="02020603050405020304" pitchFamily="18" charset="0"/>
                <a:cs typeface="Times New Roman" panose="02020603050405020304" pitchFamily="18" charset="0"/>
              </a:rPr>
              <a:t>底部</a:t>
            </a:r>
            <a:r>
              <a:rPr lang="en-US" altLang="zh-CN" sz="3000" b="1" dirty="0" smtClean="0">
                <a:latin typeface="Times New Roman" panose="02020603050405020304" pitchFamily="18" charset="0"/>
                <a:cs typeface="Times New Roman" panose="02020603050405020304" pitchFamily="18" charset="0"/>
              </a:rPr>
              <a:t>) of the river.</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There is a ________(</a:t>
            </a:r>
            <a:r>
              <a:rPr lang="zh-CN" altLang="zh-CN" sz="3000" b="1" dirty="0" smtClean="0">
                <a:latin typeface="Times New Roman" panose="02020603050405020304" pitchFamily="18" charset="0"/>
                <a:cs typeface="Times New Roman" panose="02020603050405020304" pitchFamily="18" charset="0"/>
              </a:rPr>
              <a:t>木制的</a:t>
            </a:r>
            <a:r>
              <a:rPr lang="en-US" altLang="zh-CN" sz="3000" b="1" dirty="0" smtClean="0">
                <a:latin typeface="Times New Roman" panose="02020603050405020304" pitchFamily="18" charset="0"/>
                <a:cs typeface="Times New Roman" panose="02020603050405020304" pitchFamily="18" charset="0"/>
              </a:rPr>
              <a:t>) box on the table.</a:t>
            </a:r>
            <a:endParaRPr lang="zh-CN" altLang="zh-CN" sz="3000" b="1" dirty="0" smtClean="0">
              <a:latin typeface="Times New Roman" panose="02020603050405020304" pitchFamily="18" charset="0"/>
              <a:cs typeface="Times New Roman" panose="02020603050405020304" pitchFamily="18" charset="0"/>
            </a:endParaRPr>
          </a:p>
        </p:txBody>
      </p:sp>
      <p:sp>
        <p:nvSpPr>
          <p:cNvPr id="16" name="矩形 15"/>
          <p:cNvSpPr/>
          <p:nvPr/>
        </p:nvSpPr>
        <p:spPr>
          <a:xfrm>
            <a:off x="4753252" y="2749582"/>
            <a:ext cx="1656223"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advantages</a:t>
            </a:r>
            <a:endParaRPr lang="zh-CN" altLang="en-US" sz="2400" b="1" dirty="0" smtClean="0">
              <a:solidFill>
                <a:srgbClr val="FF0000"/>
              </a:solidFill>
              <a:latin typeface="Times New Roman" panose="02020603050405020304" pitchFamily="18" charset="0"/>
              <a:cs typeface="Times New Roman" panose="02020603050405020304" pitchFamily="18" charset="0"/>
            </a:endParaRPr>
          </a:p>
        </p:txBody>
      </p:sp>
      <p:sp>
        <p:nvSpPr>
          <p:cNvPr id="17" name="矩形 16"/>
          <p:cNvSpPr/>
          <p:nvPr/>
        </p:nvSpPr>
        <p:spPr>
          <a:xfrm>
            <a:off x="5964029" y="3432221"/>
            <a:ext cx="1125629"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bottom</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8" name="矩形 17"/>
          <p:cNvSpPr/>
          <p:nvPr/>
        </p:nvSpPr>
        <p:spPr>
          <a:xfrm>
            <a:off x="2842907" y="4142284"/>
            <a:ext cx="1202893"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wooden</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sp>
        <p:nvSpPr>
          <p:cNvPr id="15" name="TextBox 14"/>
          <p:cNvSpPr txBox="1"/>
          <p:nvPr/>
        </p:nvSpPr>
        <p:spPr>
          <a:xfrm>
            <a:off x="568461" y="2057259"/>
            <a:ext cx="10803997" cy="2908489"/>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 bike is very expensive for me. It will ________(</a:t>
            </a:r>
            <a:r>
              <a:rPr lang="zh-CN" altLang="zh-CN" sz="3000" b="1" dirty="0" smtClean="0">
                <a:latin typeface="Times New Roman" panose="02020603050405020304" pitchFamily="18" charset="0"/>
                <a:cs typeface="Times New Roman" panose="02020603050405020304" pitchFamily="18" charset="0"/>
              </a:rPr>
              <a:t>花费</a:t>
            </a:r>
            <a:r>
              <a:rPr lang="en-US" altLang="zh-CN" sz="3000" b="1" dirty="0" smtClean="0">
                <a:latin typeface="Times New Roman" panose="02020603050405020304" pitchFamily="18" charset="0"/>
                <a:cs typeface="Times New Roman" panose="02020603050405020304" pitchFamily="18" charset="0"/>
              </a:rPr>
              <a:t>) me about six hundred </a:t>
            </a:r>
            <a:r>
              <a:rPr lang="en-US" altLang="zh-CN" sz="3000" b="1" dirty="0" err="1" smtClean="0">
                <a:latin typeface="Times New Roman" panose="02020603050405020304" pitchFamily="18" charset="0"/>
                <a:cs typeface="Times New Roman" panose="02020603050405020304" pitchFamily="18" charset="0"/>
              </a:rPr>
              <a:t>yuan</a:t>
            </a:r>
            <a:r>
              <a:rPr lang="en-US" altLang="zh-CN" sz="3000" b="1" dirty="0" smtClean="0">
                <a:latin typeface="Times New Roman" panose="02020603050405020304" pitchFamily="18" charset="0"/>
                <a:cs typeface="Times New Roman" panose="02020603050405020304" pitchFamily="18" charset="0"/>
              </a:rPr>
              <a:t>.</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Don't laugh at the ________(</a:t>
            </a:r>
            <a:r>
              <a:rPr lang="zh-CN" altLang="zh-CN" sz="3000" b="1" dirty="0" smtClean="0">
                <a:latin typeface="Times New Roman" panose="02020603050405020304" pitchFamily="18" charset="0"/>
                <a:cs typeface="Times New Roman" panose="02020603050405020304" pitchFamily="18" charset="0"/>
              </a:rPr>
              <a:t>难看的</a:t>
            </a:r>
            <a:r>
              <a:rPr lang="en-US" altLang="zh-CN" sz="3000" b="1" dirty="0" smtClean="0">
                <a:latin typeface="Times New Roman" panose="02020603050405020304" pitchFamily="18" charset="0"/>
                <a:cs typeface="Times New Roman" panose="02020603050405020304" pitchFamily="18" charset="0"/>
              </a:rPr>
              <a:t>) picture. After all, it was painted by a </a:t>
            </a:r>
            <a:r>
              <a:rPr lang="en-US" altLang="zh-CN" sz="3000" b="1" dirty="0" err="1" smtClean="0">
                <a:latin typeface="Times New Roman" panose="02020603050405020304" pitchFamily="18" charset="0"/>
                <a:cs typeface="Times New Roman" panose="02020603050405020304" pitchFamily="18" charset="0"/>
              </a:rPr>
              <a:t>four­year­old</a:t>
            </a:r>
            <a:r>
              <a:rPr lang="en-US" altLang="zh-CN" sz="3000" b="1" dirty="0" smtClean="0">
                <a:latin typeface="Times New Roman" panose="02020603050405020304" pitchFamily="18" charset="0"/>
                <a:cs typeface="Times New Roman" panose="02020603050405020304" pitchFamily="18" charset="0"/>
              </a:rPr>
              <a:t> boy.</a:t>
            </a:r>
            <a:endParaRPr lang="zh-CN" altLang="zh-CN" sz="3000" b="1" dirty="0" smtClean="0">
              <a:latin typeface="Times New Roman" panose="02020603050405020304" pitchFamily="18" charset="0"/>
              <a:cs typeface="Times New Roman" panose="02020603050405020304" pitchFamily="18" charset="0"/>
            </a:endParaRPr>
          </a:p>
        </p:txBody>
      </p:sp>
      <p:sp>
        <p:nvSpPr>
          <p:cNvPr id="10" name="矩形 9"/>
          <p:cNvSpPr/>
          <p:nvPr/>
        </p:nvSpPr>
        <p:spPr>
          <a:xfrm>
            <a:off x="8289727" y="2222639"/>
            <a:ext cx="693203"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cost</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4658594" y="3576715"/>
            <a:ext cx="748923"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ugly</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sp>
        <p:nvSpPr>
          <p:cNvPr id="15" name="TextBox 14"/>
          <p:cNvSpPr txBox="1"/>
          <p:nvPr/>
        </p:nvSpPr>
        <p:spPr>
          <a:xfrm>
            <a:off x="568461" y="2057259"/>
            <a:ext cx="10803997" cy="2908489"/>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6</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My uncle is a ________(</a:t>
            </a:r>
            <a:r>
              <a:rPr lang="zh-CN" altLang="zh-CN" sz="3000" b="1" dirty="0" smtClean="0">
                <a:latin typeface="Times New Roman" panose="02020603050405020304" pitchFamily="18" charset="0"/>
                <a:cs typeface="Times New Roman" panose="02020603050405020304" pitchFamily="18" charset="0"/>
              </a:rPr>
              <a:t>渔民</a:t>
            </a:r>
            <a:r>
              <a:rPr lang="en-US" altLang="zh-CN" sz="3000" b="1" dirty="0" smtClean="0">
                <a:latin typeface="Times New Roman" panose="02020603050405020304" pitchFamily="18" charset="0"/>
                <a:cs typeface="Times New Roman" panose="02020603050405020304" pitchFamily="18" charset="0"/>
              </a:rPr>
              <a:t>) and he goes fishing every day.</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7</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We should use  fewer ________(</a:t>
            </a:r>
            <a:r>
              <a:rPr lang="zh-CN" altLang="zh-CN" sz="3000" b="1" dirty="0" smtClean="0">
                <a:latin typeface="Times New Roman" panose="02020603050405020304" pitchFamily="18" charset="0"/>
                <a:cs typeface="Times New Roman" panose="02020603050405020304" pitchFamily="18" charset="0"/>
              </a:rPr>
              <a:t>塑料的</a:t>
            </a:r>
            <a:r>
              <a:rPr lang="en-US" altLang="zh-CN" sz="3000" b="1" dirty="0" smtClean="0">
                <a:latin typeface="Times New Roman" panose="02020603050405020304" pitchFamily="18" charset="0"/>
                <a:cs typeface="Times New Roman" panose="02020603050405020304" pitchFamily="18" charset="0"/>
              </a:rPr>
              <a:t>) bags in order to protect the environment.</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8</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Nylon is made from air, ________(</a:t>
            </a:r>
            <a:r>
              <a:rPr lang="zh-CN" altLang="zh-CN" sz="3000" b="1" dirty="0" smtClean="0">
                <a:latin typeface="Times New Roman" panose="02020603050405020304" pitchFamily="18" charset="0"/>
                <a:cs typeface="Times New Roman" panose="02020603050405020304" pitchFamily="18" charset="0"/>
              </a:rPr>
              <a:t>煤</a:t>
            </a:r>
            <a:r>
              <a:rPr lang="en-US" altLang="zh-CN" sz="3000" b="1" dirty="0" smtClean="0">
                <a:latin typeface="Times New Roman" panose="02020603050405020304" pitchFamily="18" charset="0"/>
                <a:cs typeface="Times New Roman" panose="02020603050405020304" pitchFamily="18" charset="0"/>
              </a:rPr>
              <a:t>) and water.</a:t>
            </a:r>
            <a:endParaRPr lang="zh-CN" altLang="zh-CN" sz="3000" b="1" dirty="0" smtClean="0">
              <a:latin typeface="Times New Roman" panose="02020603050405020304" pitchFamily="18" charset="0"/>
              <a:cs typeface="Times New Roman" panose="02020603050405020304" pitchFamily="18" charset="0"/>
            </a:endParaRPr>
          </a:p>
        </p:txBody>
      </p:sp>
      <p:sp>
        <p:nvSpPr>
          <p:cNvPr id="10" name="矩形 9"/>
          <p:cNvSpPr/>
          <p:nvPr/>
        </p:nvSpPr>
        <p:spPr>
          <a:xfrm>
            <a:off x="3464509" y="2222638"/>
            <a:ext cx="1518364"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fisherman</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4925881" y="2887398"/>
            <a:ext cx="1039067"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plastic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5514379" y="4319957"/>
            <a:ext cx="713657"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coal</a:t>
            </a:r>
            <a:endParaRPr lang="zh-CN" altLang="zh-CN" sz="2400" b="1"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1"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pic>
        <p:nvPicPr>
          <p:cNvPr id="7" name="Picture 4"/>
          <p:cNvPicPr>
            <a:picLocks noChangeAspect="1"/>
          </p:cNvPicPr>
          <p:nvPr/>
        </p:nvPicPr>
        <p:blipFill>
          <a:blip r:embed="rId2" cstate="print"/>
          <a:stretch>
            <a:fillRect/>
          </a:stretch>
        </p:blipFill>
        <p:spPr>
          <a:xfrm>
            <a:off x="543413" y="981368"/>
            <a:ext cx="84455" cy="414020"/>
          </a:xfrm>
          <a:prstGeom prst="rect">
            <a:avLst/>
          </a:prstGeom>
          <a:noFill/>
          <a:ln w="9525">
            <a:noFill/>
          </a:ln>
        </p:spPr>
      </p:pic>
      <p:sp>
        <p:nvSpPr>
          <p:cNvPr id="8" name="TextBox 7"/>
          <p:cNvSpPr txBox="1"/>
          <p:nvPr/>
        </p:nvSpPr>
        <p:spPr>
          <a:xfrm>
            <a:off x="618969" y="935845"/>
            <a:ext cx="10803997" cy="553998"/>
          </a:xfrm>
          <a:prstGeom prst="rect">
            <a:avLst/>
          </a:prstGeom>
          <a:noFill/>
        </p:spPr>
        <p:txBody>
          <a:bodyPr wrap="square" rtlCol="0">
            <a:spAutoFit/>
          </a:bodyPr>
          <a:lstStyle/>
          <a:p>
            <a:r>
              <a:rPr lang="en-US" altLang="zh-CN" sz="3000" b="1" dirty="0" smtClean="0">
                <a:latin typeface="Times New Roman" panose="02020603050405020304" pitchFamily="18" charset="0"/>
                <a:cs typeface="Times New Roman" panose="02020603050405020304" pitchFamily="18" charset="0"/>
              </a:rPr>
              <a:t>Ⅱ. </a:t>
            </a:r>
            <a:r>
              <a:rPr lang="zh-CN" altLang="en-US" sz="3000" b="1" dirty="0" smtClean="0">
                <a:latin typeface="Times New Roman" panose="02020603050405020304" pitchFamily="18" charset="0"/>
                <a:cs typeface="Times New Roman" panose="02020603050405020304" pitchFamily="18" charset="0"/>
              </a:rPr>
              <a:t>用括号中所给单词的适当形式填空</a:t>
            </a:r>
            <a:endParaRPr lang="zh-CN" altLang="en-US" sz="3000" b="1"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536033" y="1643327"/>
            <a:ext cx="10803997" cy="5032147"/>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This method can make a ________ (different) in our life.</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 lake is dirty. But it used to _____ (be) very clean.</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 air is ________ (bad) polluted because there are too many cars now.</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We can take the bus instead of ________ (drive) the car.</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Remember ________(throw) rubbish in the bins and keep public places clean and beautiful. </a:t>
            </a:r>
            <a:endParaRPr lang="zh-CN" altLang="zh-CN" sz="3000" b="1" dirty="0" smtClean="0">
              <a:latin typeface="Times New Roman" panose="02020603050405020304" pitchFamily="18" charset="0"/>
              <a:cs typeface="Times New Roman" panose="02020603050405020304" pitchFamily="18" charset="0"/>
            </a:endParaRPr>
          </a:p>
        </p:txBody>
      </p:sp>
      <p:sp>
        <p:nvSpPr>
          <p:cNvPr id="16" name="矩形 15"/>
          <p:cNvSpPr/>
          <p:nvPr/>
        </p:nvSpPr>
        <p:spPr>
          <a:xfrm>
            <a:off x="5306662" y="1822544"/>
            <a:ext cx="1493550"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difference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7" name="矩形 16"/>
          <p:cNvSpPr/>
          <p:nvPr/>
        </p:nvSpPr>
        <p:spPr>
          <a:xfrm>
            <a:off x="6436368" y="2549534"/>
            <a:ext cx="500458"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be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8" name="矩形 17"/>
          <p:cNvSpPr/>
          <p:nvPr/>
        </p:nvSpPr>
        <p:spPr>
          <a:xfrm>
            <a:off x="2925645" y="3132986"/>
            <a:ext cx="920445"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badly</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6401597" y="4507130"/>
            <a:ext cx="1141659"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driving</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3377042" y="5280852"/>
            <a:ext cx="1299587"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to throw</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1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pic>
        <p:nvPicPr>
          <p:cNvPr id="7" name="Picture 4"/>
          <p:cNvPicPr>
            <a:picLocks noChangeAspect="1"/>
          </p:cNvPicPr>
          <p:nvPr/>
        </p:nvPicPr>
        <p:blipFill>
          <a:blip r:embed="rId2" cstate="print"/>
          <a:stretch>
            <a:fillRect/>
          </a:stretch>
        </p:blipFill>
        <p:spPr>
          <a:xfrm>
            <a:off x="473075" y="1126585"/>
            <a:ext cx="84455" cy="414020"/>
          </a:xfrm>
          <a:prstGeom prst="rect">
            <a:avLst/>
          </a:prstGeom>
          <a:noFill/>
          <a:ln w="9525">
            <a:noFill/>
          </a:ln>
        </p:spPr>
      </p:pic>
      <p:sp>
        <p:nvSpPr>
          <p:cNvPr id="8" name="TextBox 7"/>
          <p:cNvSpPr txBox="1"/>
          <p:nvPr/>
        </p:nvSpPr>
        <p:spPr>
          <a:xfrm>
            <a:off x="633037" y="996656"/>
            <a:ext cx="10803997" cy="553998"/>
          </a:xfrm>
          <a:prstGeom prst="rect">
            <a:avLst/>
          </a:prstGeom>
          <a:noFill/>
        </p:spPr>
        <p:txBody>
          <a:bodyPr wrap="square" rtlCol="0">
            <a:spAutoFit/>
          </a:bodyPr>
          <a:lstStyle/>
          <a:p>
            <a:r>
              <a:rPr lang="en-US" altLang="zh-CN" sz="3000" b="1" dirty="0" smtClean="0">
                <a:latin typeface="Times New Roman" panose="02020603050405020304" pitchFamily="18" charset="0"/>
                <a:cs typeface="Times New Roman" panose="02020603050405020304" pitchFamily="18" charset="0"/>
              </a:rPr>
              <a:t>Ⅲ.</a:t>
            </a:r>
            <a:r>
              <a:rPr lang="zh-CN" altLang="zh-CN" sz="3000" b="1" dirty="0" smtClean="0">
                <a:latin typeface="Times New Roman" panose="02020603050405020304" pitchFamily="18" charset="0"/>
                <a:cs typeface="Times New Roman" panose="02020603050405020304" pitchFamily="18" charset="0"/>
              </a:rPr>
              <a:t>从方框中选出合适的短语，并用其适当形式填空</a:t>
            </a:r>
          </a:p>
        </p:txBody>
      </p:sp>
      <p:sp>
        <p:nvSpPr>
          <p:cNvPr id="15" name="TextBox 14"/>
          <p:cNvSpPr txBox="1"/>
          <p:nvPr/>
        </p:nvSpPr>
        <p:spPr>
          <a:xfrm>
            <a:off x="395357" y="2370805"/>
            <a:ext cx="11280828" cy="4247317"/>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I'm sure your action will __________ a better future. </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Everyone should ________________ in cleaning up the city park. </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You should eat more fruit and vegetables. They ________________ your health. </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Your actions can ________________ in your life.</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There is ________________ rubbish and waste on the ground. </a:t>
            </a:r>
            <a:endParaRPr lang="zh-CN" altLang="zh-CN" sz="3000" b="1" dirty="0" smtClean="0">
              <a:latin typeface="Times New Roman" panose="02020603050405020304" pitchFamily="18" charset="0"/>
              <a:cs typeface="Times New Roman" panose="02020603050405020304" pitchFamily="18" charset="0"/>
            </a:endParaRPr>
          </a:p>
        </p:txBody>
      </p:sp>
      <p:sp>
        <p:nvSpPr>
          <p:cNvPr id="16" name="矩形 15"/>
          <p:cNvSpPr/>
          <p:nvPr/>
        </p:nvSpPr>
        <p:spPr>
          <a:xfrm>
            <a:off x="5751343" y="2517341"/>
            <a:ext cx="1064715"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lead to</a:t>
            </a:r>
            <a:endParaRPr lang="zh-CN" altLang="en-US" sz="2400" b="1" dirty="0" smtClean="0">
              <a:solidFill>
                <a:srgbClr val="FF0000"/>
              </a:solidFill>
              <a:latin typeface="Times New Roman" panose="02020603050405020304" pitchFamily="18" charset="0"/>
              <a:cs typeface="Times New Roman" panose="02020603050405020304" pitchFamily="18" charset="0"/>
            </a:endParaRPr>
          </a:p>
        </p:txBody>
      </p:sp>
      <p:sp>
        <p:nvSpPr>
          <p:cNvPr id="17" name="矩形 16"/>
          <p:cNvSpPr/>
          <p:nvPr/>
        </p:nvSpPr>
        <p:spPr>
          <a:xfrm>
            <a:off x="4531268" y="3205226"/>
            <a:ext cx="1620957"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play a part</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8" name="矩形 17"/>
          <p:cNvSpPr/>
          <p:nvPr/>
        </p:nvSpPr>
        <p:spPr>
          <a:xfrm>
            <a:off x="732753" y="4570509"/>
            <a:ext cx="1785297"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are good for</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4064212" y="5272024"/>
            <a:ext cx="2519472"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make a difference</a:t>
            </a:r>
            <a:endParaRPr lang="zh-CN" altLang="zh-CN" sz="2400" b="1" dirty="0" smtClean="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2995066" y="5973980"/>
            <a:ext cx="1407758"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too much</a:t>
            </a:r>
            <a:endParaRPr lang="zh-CN" altLang="zh-CN" sz="2400" b="1" dirty="0" smtClean="0">
              <a:solidFill>
                <a:srgbClr val="FF0000"/>
              </a:solidFill>
              <a:latin typeface="Times New Roman" panose="02020603050405020304" pitchFamily="18" charset="0"/>
              <a:cs typeface="Times New Roman" panose="02020603050405020304" pitchFamily="18" charset="0"/>
            </a:endParaRPr>
          </a:p>
        </p:txBody>
      </p:sp>
      <p:graphicFrame>
        <p:nvGraphicFramePr>
          <p:cNvPr id="11" name="Group 10"/>
          <p:cNvGraphicFramePr>
            <a:graphicFrameLocks noGrp="1"/>
          </p:cNvGraphicFramePr>
          <p:nvPr/>
        </p:nvGraphicFramePr>
        <p:xfrm>
          <a:off x="618806" y="1684526"/>
          <a:ext cx="10213316" cy="685800"/>
        </p:xfrm>
        <a:graphic>
          <a:graphicData uri="http://schemas.openxmlformats.org/drawingml/2006/table">
            <a:tbl>
              <a:tblPr/>
              <a:tblGrid>
                <a:gridCol w="10213316">
                  <a:extLst>
                    <a:ext uri="{9D8B030D-6E8A-4147-A177-3AD203B41FA5}">
                      <a16:colId xmlns:a16="http://schemas.microsoft.com/office/drawing/2014/main" val="20000"/>
                    </a:ext>
                  </a:extLst>
                </a:gridCol>
              </a:tblGrid>
              <a:tr h="642942">
                <a:tc>
                  <a:txBody>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lay a part, be good for, make a difference</a:t>
                      </a:r>
                      <a:r>
                        <a:rPr lang="zh-CN" altLang="zh-CN"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too much, lead to</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ox(in)">
                                      <p:cBhvr>
                                        <p:cTn id="10" dur="500"/>
                                        <p:tgtEl>
                                          <p:spTgt spid="11"/>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ox(in)">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ppt_x"/>
                                          </p:val>
                                        </p:tav>
                                        <p:tav tm="100000">
                                          <p:val>
                                            <p:strVal val="#ppt_x"/>
                                          </p:val>
                                        </p:tav>
                                      </p:tavLst>
                                    </p:anim>
                                    <p:anim calcmode="lin" valueType="num">
                                      <p:cBhvr additive="base">
                                        <p:cTn id="1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500" fill="hold"/>
                                        <p:tgtEl>
                                          <p:spTgt spid="17"/>
                                        </p:tgtEl>
                                        <p:attrNameLst>
                                          <p:attrName>ppt_x</p:attrName>
                                        </p:attrNameLst>
                                      </p:cBhvr>
                                      <p:tavLst>
                                        <p:tav tm="0">
                                          <p:val>
                                            <p:strVal val="#ppt_x"/>
                                          </p:val>
                                        </p:tav>
                                        <p:tav tm="100000">
                                          <p:val>
                                            <p:strVal val="#ppt_x"/>
                                          </p:val>
                                        </p:tav>
                                      </p:tavLst>
                                    </p:anim>
                                    <p:anim calcmode="lin" valueType="num">
                                      <p:cBhvr additive="base">
                                        <p:cTn id="2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ppt_x"/>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1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pic>
        <p:nvPicPr>
          <p:cNvPr id="7" name="Picture 4"/>
          <p:cNvPicPr>
            <a:picLocks noChangeAspect="1"/>
          </p:cNvPicPr>
          <p:nvPr/>
        </p:nvPicPr>
        <p:blipFill>
          <a:blip r:embed="rId2" cstate="print"/>
          <a:stretch>
            <a:fillRect/>
          </a:stretch>
        </p:blipFill>
        <p:spPr>
          <a:xfrm>
            <a:off x="473075" y="1602501"/>
            <a:ext cx="84455" cy="414020"/>
          </a:xfrm>
          <a:prstGeom prst="rect">
            <a:avLst/>
          </a:prstGeom>
          <a:noFill/>
          <a:ln w="9525">
            <a:noFill/>
          </a:ln>
        </p:spPr>
      </p:pic>
      <p:sp>
        <p:nvSpPr>
          <p:cNvPr id="8" name="TextBox 7"/>
          <p:cNvSpPr txBox="1"/>
          <p:nvPr/>
        </p:nvSpPr>
        <p:spPr>
          <a:xfrm>
            <a:off x="633037" y="1472572"/>
            <a:ext cx="10803997" cy="553998"/>
          </a:xfrm>
          <a:prstGeom prst="rect">
            <a:avLst/>
          </a:prstGeom>
          <a:noFill/>
        </p:spPr>
        <p:txBody>
          <a:bodyPr wrap="square" rtlCol="0">
            <a:spAutoFit/>
          </a:bodyPr>
          <a:lstStyle/>
          <a:p>
            <a:r>
              <a:rPr lang="en-US" altLang="zh-CN" sz="3000" b="1" dirty="0" smtClean="0">
                <a:latin typeface="Times New Roman" panose="02020603050405020304" pitchFamily="18" charset="0"/>
                <a:cs typeface="Times New Roman" panose="02020603050405020304" pitchFamily="18" charset="0"/>
              </a:rPr>
              <a:t>Ⅳ.</a:t>
            </a:r>
            <a:r>
              <a:rPr lang="zh-CN" altLang="zh-CN" sz="3000" b="1" dirty="0" smtClean="0">
                <a:latin typeface="Times New Roman" panose="02020603050405020304" pitchFamily="18" charset="0"/>
                <a:cs typeface="Times New Roman" panose="02020603050405020304" pitchFamily="18" charset="0"/>
              </a:rPr>
              <a:t>根据汉语意思完成句子</a:t>
            </a:r>
          </a:p>
        </p:txBody>
      </p:sp>
      <p:sp>
        <p:nvSpPr>
          <p:cNvPr id="15" name="TextBox 14"/>
          <p:cNvSpPr txBox="1"/>
          <p:nvPr/>
        </p:nvSpPr>
        <p:spPr>
          <a:xfrm>
            <a:off x="521966" y="2260405"/>
            <a:ext cx="11365234" cy="433965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zh-CN" sz="3000" b="1" dirty="0" smtClean="0">
                <a:latin typeface="Times New Roman" panose="02020603050405020304" pitchFamily="18" charset="0"/>
                <a:cs typeface="Times New Roman" panose="02020603050405020304" pitchFamily="18" charset="0"/>
              </a:rPr>
              <a:t>．当地政府号召每个人参加这项活动。</a:t>
            </a:r>
          </a:p>
          <a:p>
            <a:pPr>
              <a:lnSpc>
                <a:spcPct val="150000"/>
              </a:lnSpc>
            </a:pPr>
            <a:r>
              <a:rPr lang="en-US" altLang="zh-CN" sz="3000" b="1" dirty="0" smtClean="0">
                <a:latin typeface="Times New Roman" panose="02020603050405020304" pitchFamily="18" charset="0"/>
                <a:cs typeface="Times New Roman" panose="02020603050405020304" pitchFamily="18" charset="0"/>
              </a:rPr>
              <a:t>The local government called on everybody to ______ ______ ______ the activity. </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zh-CN" sz="3000" b="1" dirty="0" smtClean="0">
                <a:latin typeface="Times New Roman" panose="02020603050405020304" pitchFamily="18" charset="0"/>
                <a:cs typeface="Times New Roman" panose="02020603050405020304" pitchFamily="18" charset="0"/>
              </a:rPr>
              <a:t>．他说他能够自己解决这个问题。</a:t>
            </a:r>
          </a:p>
          <a:p>
            <a:pPr>
              <a:lnSpc>
                <a:spcPct val="150000"/>
              </a:lnSpc>
            </a:pPr>
            <a:r>
              <a:rPr lang="en-US" altLang="zh-CN" sz="3000" b="1" dirty="0" smtClean="0">
                <a:latin typeface="Times New Roman" panose="02020603050405020304" pitchFamily="18" charset="0"/>
                <a:cs typeface="Times New Roman" panose="02020603050405020304" pitchFamily="18" charset="0"/>
              </a:rPr>
              <a:t>He said he ________ ________ ________ solve the problem by himself.</a:t>
            </a:r>
            <a:endParaRPr lang="zh-CN" altLang="zh-CN" sz="3000" b="1" dirty="0" smtClean="0">
              <a:latin typeface="Times New Roman" panose="02020603050405020304" pitchFamily="18" charset="0"/>
              <a:cs typeface="Times New Roman" panose="02020603050405020304" pitchFamily="18" charset="0"/>
            </a:endParaRPr>
          </a:p>
        </p:txBody>
      </p:sp>
      <p:sp>
        <p:nvSpPr>
          <p:cNvPr id="16" name="矩形 15"/>
          <p:cNvSpPr/>
          <p:nvPr/>
        </p:nvSpPr>
        <p:spPr>
          <a:xfrm>
            <a:off x="8413714" y="3102946"/>
            <a:ext cx="2877711"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take         part        in</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2955725" y="5211231"/>
            <a:ext cx="3639138"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was            able                to</a:t>
            </a:r>
            <a:endParaRPr lang="zh-CN" altLang="zh-CN" sz="2400" b="1"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1174115" y="110491"/>
            <a:ext cx="3310522"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第</a:t>
            </a: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课时分层训练</a:t>
            </a:r>
          </a:p>
        </p:txBody>
      </p:sp>
      <p:sp>
        <p:nvSpPr>
          <p:cNvPr id="15" name="TextBox 14"/>
          <p:cNvSpPr txBox="1"/>
          <p:nvPr/>
        </p:nvSpPr>
        <p:spPr>
          <a:xfrm>
            <a:off x="568461" y="1003395"/>
            <a:ext cx="11225749" cy="5724644"/>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zh-CN" sz="3000" b="1" dirty="0" smtClean="0">
                <a:latin typeface="Times New Roman" panose="02020603050405020304" pitchFamily="18" charset="0"/>
                <a:cs typeface="Times New Roman" panose="02020603050405020304" pitchFamily="18" charset="0"/>
              </a:rPr>
              <a:t>．我更愿意待在家里看电视，而不是跟朋友出去闲逛。</a:t>
            </a:r>
          </a:p>
          <a:p>
            <a:pPr>
              <a:lnSpc>
                <a:spcPct val="150000"/>
              </a:lnSpc>
            </a:pPr>
            <a:r>
              <a:rPr lang="en-US" altLang="zh-CN" sz="3000" b="1" dirty="0" smtClean="0">
                <a:latin typeface="Times New Roman" panose="02020603050405020304" pitchFamily="18" charset="0"/>
                <a:cs typeface="Times New Roman" panose="02020603050405020304" pitchFamily="18" charset="0"/>
              </a:rPr>
              <a:t>________ ________ hanging out with friends, I prefer to watch TV at home.</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zh-CN" sz="3000" b="1" dirty="0" smtClean="0">
                <a:latin typeface="Times New Roman" panose="02020603050405020304" pitchFamily="18" charset="0"/>
                <a:cs typeface="Times New Roman" panose="02020603050405020304" pitchFamily="18" charset="0"/>
              </a:rPr>
              <a:t>．这座城市的每一个人都应该在保护环境方面出一份力。</a:t>
            </a:r>
          </a:p>
          <a:p>
            <a:pPr>
              <a:lnSpc>
                <a:spcPct val="150000"/>
              </a:lnSpc>
            </a:pPr>
            <a:r>
              <a:rPr lang="en-US" altLang="zh-CN" sz="3000" b="1" dirty="0" smtClean="0">
                <a:latin typeface="Times New Roman" panose="02020603050405020304" pitchFamily="18" charset="0"/>
                <a:cs typeface="Times New Roman" panose="02020603050405020304" pitchFamily="18" charset="0"/>
              </a:rPr>
              <a:t>Everyone in the city should ______ ______  _______ ______ ______ the environment. </a:t>
            </a:r>
            <a:endParaRPr lang="zh-CN"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zh-CN" sz="3000" b="1" dirty="0" smtClean="0">
                <a:latin typeface="Times New Roman" panose="02020603050405020304" pitchFamily="18" charset="0"/>
                <a:cs typeface="Times New Roman" panose="02020603050405020304" pitchFamily="18" charset="0"/>
              </a:rPr>
              <a:t>．种植更多的树可以减少空气污染。</a:t>
            </a:r>
          </a:p>
          <a:p>
            <a:pPr>
              <a:lnSpc>
                <a:spcPct val="150000"/>
              </a:lnSpc>
            </a:pPr>
            <a:r>
              <a:rPr lang="en-US" altLang="zh-CN" sz="3000" b="1" dirty="0" smtClean="0">
                <a:latin typeface="Times New Roman" panose="02020603050405020304" pitchFamily="18" charset="0"/>
                <a:cs typeface="Times New Roman" panose="02020603050405020304" pitchFamily="18" charset="0"/>
              </a:rPr>
              <a:t>Planting more trees can ________ ________ ________ ________.</a:t>
            </a:r>
            <a:endParaRPr lang="zh-CN" altLang="zh-CN" sz="3000" b="1" dirty="0" smtClean="0">
              <a:latin typeface="Times New Roman" panose="02020603050405020304" pitchFamily="18" charset="0"/>
              <a:cs typeface="Times New Roman" panose="02020603050405020304" pitchFamily="18" charset="0"/>
            </a:endParaRPr>
          </a:p>
        </p:txBody>
      </p:sp>
      <p:sp>
        <p:nvSpPr>
          <p:cNvPr id="10" name="矩形 9"/>
          <p:cNvSpPr/>
          <p:nvPr/>
        </p:nvSpPr>
        <p:spPr>
          <a:xfrm>
            <a:off x="1044151" y="1869040"/>
            <a:ext cx="2496196"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Instead          of</a:t>
            </a:r>
            <a:r>
              <a:rPr lang="zh-CN" altLang="zh-CN" sz="2400" b="1" dirty="0" smtClean="0">
                <a:solidFill>
                  <a:srgbClr val="FF0000"/>
                </a:solidFill>
                <a:latin typeface="Times New Roman" panose="02020603050405020304" pitchFamily="18" charset="0"/>
                <a:cs typeface="Times New Roman" panose="02020603050405020304" pitchFamily="18" charset="0"/>
              </a:rPr>
              <a:t>　</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5508617" y="3931745"/>
            <a:ext cx="6453241"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play         a               part           in         protecting</a:t>
            </a:r>
            <a:endParaRPr lang="zh-CN" altLang="zh-CN" sz="2400" b="1" dirty="0" smtClean="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5197972" y="5931306"/>
            <a:ext cx="5864939"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cut             down             air            pollution </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1" grpId="0"/>
      <p:bldP spid="6"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1361</Words>
  <Application>Microsoft Office PowerPoint</Application>
  <PresentationFormat>宽屏</PresentationFormat>
  <Paragraphs>153</Paragraphs>
  <Slides>22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仿宋</vt:lpstr>
      <vt:lpstr>黑体</vt:lpstr>
      <vt:lpstr>华文新魏</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2018-02-07T00:47:00Z</dcterms:created>
  <dcterms:modified xsi:type="dcterms:W3CDTF">2023-01-13T21:57:28Z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1EEA594263354B2FB5F0F0381CB537A5</vt:lpwstr>
  </property>
  <property fmtid="{A09F084E-AD41-489F-8076-AA5BE3082BCA}" pid="100">
    <vt:ui4>5</vt:ui4>
  </property>
  <property fmtid="{64440492-4C8B-11D1-8B70-080036B11A03}" pid="11">
    <vt:lpwstr>www.2ppt.com-爱PPT提供资源下载</vt:lpwstr>
  </property>
</Properties>
</file>