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8" r:id="rId2"/>
    <p:sldId id="269" r:id="rId3"/>
    <p:sldId id="332" r:id="rId4"/>
    <p:sldId id="399" r:id="rId5"/>
    <p:sldId id="350" r:id="rId6"/>
    <p:sldId id="401" r:id="rId7"/>
    <p:sldId id="402" r:id="rId8"/>
    <p:sldId id="403" r:id="rId9"/>
    <p:sldId id="391" r:id="rId10"/>
    <p:sldId id="393" r:id="rId11"/>
    <p:sldId id="394" r:id="rId1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C641DE27-D8D8-4145-8107-F47CE12FFB9A}">
          <p14:sldIdLst>
            <p14:sldId id="308"/>
            <p14:sldId id="269"/>
            <p14:sldId id="332"/>
            <p14:sldId id="399"/>
            <p14:sldId id="350"/>
            <p14:sldId id="401"/>
            <p14:sldId id="402"/>
            <p14:sldId id="403"/>
            <p14:sldId id="391"/>
            <p14:sldId id="393"/>
            <p14:sldId id="3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38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A6AD"/>
    <a:srgbClr val="C50023"/>
    <a:srgbClr val="F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-336" y="-96"/>
      </p:cViewPr>
      <p:guideLst>
        <p:guide orient="horz" pos="2256"/>
        <p:guide pos="38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9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9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2770" y="1431824"/>
            <a:ext cx="6872756" cy="3865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5830" y="5512523"/>
            <a:ext cx="5886637" cy="45102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494221" y="855671"/>
            <a:ext cx="9553265" cy="4470919"/>
            <a:chOff x="3955" y="-99"/>
            <a:chExt cx="11117" cy="6504"/>
          </a:xfrm>
        </p:grpSpPr>
        <p:sp>
          <p:nvSpPr>
            <p:cNvPr id="9" name="Rectangle 5"/>
            <p:cNvSpPr/>
            <p:nvPr/>
          </p:nvSpPr>
          <p:spPr>
            <a:xfrm>
              <a:off x="3955" y="5375"/>
              <a:ext cx="11117" cy="10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  <a:scene3d>
                <a:camera prst="orthographicFront"/>
                <a:lightRig rig="threePt" dir="t"/>
              </a:scene3d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zh-CN" altLang="en-US" sz="4000" b="1" dirty="0" smtClean="0">
                  <a:solidFill>
                    <a:srgbClr val="C50023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仿宋" panose="02010609060101010101" charset="-122"/>
                  <a:ea typeface="仿宋" panose="02010609060101010101" charset="-122"/>
                </a:rPr>
                <a:t>第</a:t>
              </a:r>
              <a:r>
                <a:rPr lang="en-US" altLang="zh-CN" sz="4000" b="1" dirty="0" smtClean="0">
                  <a:solidFill>
                    <a:srgbClr val="C50023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仿宋" panose="02010609060101010101" charset="-122"/>
                  <a:ea typeface="仿宋" panose="02010609060101010101" charset="-122"/>
                </a:rPr>
                <a:t>3</a:t>
              </a:r>
              <a:r>
                <a:rPr lang="zh-CN" altLang="en-US" sz="4000" b="1" dirty="0" smtClean="0">
                  <a:solidFill>
                    <a:srgbClr val="C50023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仿宋" panose="02010609060101010101" charset="-122"/>
                  <a:ea typeface="仿宋" panose="02010609060101010101" charset="-122"/>
                </a:rPr>
                <a:t>课时</a:t>
              </a:r>
            </a:p>
          </p:txBody>
        </p:sp>
        <p:sp>
          <p:nvSpPr>
            <p:cNvPr id="10" name="文本框 5"/>
            <p:cNvSpPr txBox="1"/>
            <p:nvPr/>
          </p:nvSpPr>
          <p:spPr>
            <a:xfrm>
              <a:off x="4181" y="-99"/>
              <a:ext cx="10666" cy="5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5400" b="1" dirty="0" smtClean="0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Unit 7</a:t>
              </a:r>
              <a:endParaRPr lang="en-US" sz="54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sz="5400" b="1" dirty="0" smtClean="0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What's the highest mountain in the world?</a:t>
              </a:r>
            </a:p>
          </p:txBody>
        </p:sp>
      </p:grpSp>
      <p:pic>
        <p:nvPicPr>
          <p:cNvPr id="11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59796" y="1964281"/>
            <a:ext cx="379412" cy="1127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矩形 11"/>
          <p:cNvSpPr/>
          <p:nvPr/>
        </p:nvSpPr>
        <p:spPr>
          <a:xfrm>
            <a:off x="0" y="5934062"/>
            <a:ext cx="12192000" cy="49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64003" y="919885"/>
            <a:ext cx="11205470" cy="5908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Pandas spend about 12 hours a day 3.________， They mainly eat  4.________. And they always  5.________  to different places to find fresh bamboo.</a:t>
            </a:r>
          </a:p>
          <a:p>
            <a:pPr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Pandas usually live in cold and 6.________ places; their black­and­white “coats” keep them warm.</a:t>
            </a:r>
          </a:p>
          <a:p>
            <a:pPr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Pandas are very good 7.________ climbing. If people or other animals run after them, they will climb up the nearest tree very  8.________. Their good hearing also helps them to avoid animals who want to eat them.</a:t>
            </a:r>
            <a:endParaRPr lang="en-US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79342" y="1031204"/>
            <a:ext cx="117792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eating</a:t>
            </a:r>
          </a:p>
        </p:txBody>
      </p:sp>
      <p:sp>
        <p:nvSpPr>
          <p:cNvPr id="4" name="矩形 3"/>
          <p:cNvSpPr/>
          <p:nvPr/>
        </p:nvSpPr>
        <p:spPr>
          <a:xfrm>
            <a:off x="1708488" y="1704177"/>
            <a:ext cx="149606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bamboo</a:t>
            </a:r>
          </a:p>
        </p:txBody>
      </p:sp>
      <p:sp>
        <p:nvSpPr>
          <p:cNvPr id="5" name="矩形 4"/>
          <p:cNvSpPr/>
          <p:nvPr/>
        </p:nvSpPr>
        <p:spPr>
          <a:xfrm>
            <a:off x="6820619" y="1667601"/>
            <a:ext cx="113474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travel</a:t>
            </a:r>
          </a:p>
        </p:txBody>
      </p:sp>
      <p:sp>
        <p:nvSpPr>
          <p:cNvPr id="7" name="矩形 6"/>
          <p:cNvSpPr/>
          <p:nvPr/>
        </p:nvSpPr>
        <p:spPr>
          <a:xfrm>
            <a:off x="8211904" y="2951317"/>
            <a:ext cx="75374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wet</a:t>
            </a:r>
          </a:p>
        </p:txBody>
      </p:sp>
      <p:sp>
        <p:nvSpPr>
          <p:cNvPr id="9" name="矩形 8"/>
          <p:cNvSpPr/>
          <p:nvPr/>
        </p:nvSpPr>
        <p:spPr>
          <a:xfrm>
            <a:off x="5984832" y="4234652"/>
            <a:ext cx="5003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</a:p>
        </p:txBody>
      </p:sp>
      <p:sp>
        <p:nvSpPr>
          <p:cNvPr id="10" name="矩形 9"/>
          <p:cNvSpPr/>
          <p:nvPr/>
        </p:nvSpPr>
        <p:spPr>
          <a:xfrm>
            <a:off x="1052025" y="5526496"/>
            <a:ext cx="139065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4" grpId="0"/>
      <p:bldP spid="5" grpId="0"/>
      <p:bldP spid="7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64003" y="1770277"/>
            <a:ext cx="11205470" cy="3553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There are only about 1，600 pandas left in the 9.________. The main problem is their living places are smaller and smaller. The Chinese government  10.________ this problem and is trying its best to do things for pandas. Now, China has set up some special places which are big enough for pandas to live in.</a:t>
            </a:r>
          </a:p>
        </p:txBody>
      </p:sp>
      <p:sp>
        <p:nvSpPr>
          <p:cNvPr id="13" name="矩形 12"/>
          <p:cNvSpPr/>
          <p:nvPr/>
        </p:nvSpPr>
        <p:spPr>
          <a:xfrm>
            <a:off x="10455800" y="1913257"/>
            <a:ext cx="88201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wild</a:t>
            </a:r>
          </a:p>
        </p:txBody>
      </p:sp>
      <p:sp>
        <p:nvSpPr>
          <p:cNvPr id="3" name="矩形 2"/>
          <p:cNvSpPr/>
          <p:nvPr/>
        </p:nvSpPr>
        <p:spPr>
          <a:xfrm>
            <a:off x="5704984" y="3270760"/>
            <a:ext cx="14020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6205" y="1256230"/>
            <a:ext cx="3611733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462" y="1767"/>
              <a:ext cx="3229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课内基础自测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pic>
        <p:nvPicPr>
          <p:cNvPr id="7" name="Picture 4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3075" y="231238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633037" y="2275801"/>
            <a:ext cx="10803997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Ⅰ.用所给单词的适当形式填空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1966" y="2805388"/>
            <a:ext cx="11303241" cy="3553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He ________ (weigh) the stone in his hand just now.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2．His wife gave________(birthday) to a baby boy yesterday.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3．Many ________(adult) also like playing computer games.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4．The elephant weighs many times________(much) than the koala.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5．Town Cinema is ________ (cheap) than Screen City.</a:t>
            </a:r>
          </a:p>
        </p:txBody>
      </p:sp>
      <p:sp>
        <p:nvSpPr>
          <p:cNvPr id="16" name="矩形 15"/>
          <p:cNvSpPr/>
          <p:nvPr/>
        </p:nvSpPr>
        <p:spPr>
          <a:xfrm>
            <a:off x="1531735" y="2963899"/>
            <a:ext cx="15163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weighed</a:t>
            </a:r>
          </a:p>
        </p:txBody>
      </p:sp>
      <p:sp>
        <p:nvSpPr>
          <p:cNvPr id="17" name="矩形 16"/>
          <p:cNvSpPr/>
          <p:nvPr/>
        </p:nvSpPr>
        <p:spPr>
          <a:xfrm>
            <a:off x="3700448" y="3666582"/>
            <a:ext cx="100901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birth</a:t>
            </a:r>
          </a:p>
        </p:txBody>
      </p:sp>
      <p:sp>
        <p:nvSpPr>
          <p:cNvPr id="2" name="矩形 1"/>
          <p:cNvSpPr/>
          <p:nvPr/>
        </p:nvSpPr>
        <p:spPr>
          <a:xfrm>
            <a:off x="2270428" y="4359367"/>
            <a:ext cx="117856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</a:p>
        </p:txBody>
      </p:sp>
      <p:sp>
        <p:nvSpPr>
          <p:cNvPr id="5" name="矩形 4"/>
          <p:cNvSpPr/>
          <p:nvPr/>
        </p:nvSpPr>
        <p:spPr>
          <a:xfrm>
            <a:off x="6651293" y="5055962"/>
            <a:ext cx="102171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</a:p>
        </p:txBody>
      </p:sp>
      <p:sp>
        <p:nvSpPr>
          <p:cNvPr id="6" name="矩形 5"/>
          <p:cNvSpPr/>
          <p:nvPr/>
        </p:nvSpPr>
        <p:spPr>
          <a:xfrm>
            <a:off x="3897298" y="5702392"/>
            <a:ext cx="147320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cheaper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  <p:bldP spid="17" grpId="0"/>
      <p:bldP spid="2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3075" y="1525778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416425" y="3654410"/>
            <a:ext cx="731844" cy="5539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56969" y="1862955"/>
            <a:ext cx="11248878" cy="42462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1．我比我的大部分同学都安静。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I'm ________ than ________ ________ my classmates.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2．他的包比我的包重。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His bag ________ heavier than ________．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3．出生时，熊猫宝宝比狗宝宝小。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Baby pandas are ________ than baby dogs ________ ________．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1525" y="1457060"/>
            <a:ext cx="10803997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Ⅱ.根据汉语意思完成句子</a:t>
            </a:r>
          </a:p>
        </p:txBody>
      </p:sp>
      <p:sp>
        <p:nvSpPr>
          <p:cNvPr id="10" name="矩形 9"/>
          <p:cNvSpPr/>
          <p:nvPr/>
        </p:nvSpPr>
        <p:spPr>
          <a:xfrm>
            <a:off x="1826742" y="2691795"/>
            <a:ext cx="13468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quieter</a:t>
            </a:r>
          </a:p>
        </p:txBody>
      </p:sp>
      <p:sp>
        <p:nvSpPr>
          <p:cNvPr id="18" name="矩形 17"/>
          <p:cNvSpPr/>
          <p:nvPr/>
        </p:nvSpPr>
        <p:spPr>
          <a:xfrm>
            <a:off x="4538175" y="2731861"/>
            <a:ext cx="214058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        of</a:t>
            </a:r>
          </a:p>
        </p:txBody>
      </p:sp>
      <p:sp>
        <p:nvSpPr>
          <p:cNvPr id="2" name="矩形 1"/>
          <p:cNvSpPr/>
          <p:nvPr/>
        </p:nvSpPr>
        <p:spPr>
          <a:xfrm>
            <a:off x="2293450" y="4079966"/>
            <a:ext cx="16433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weighs/is</a:t>
            </a:r>
          </a:p>
        </p:txBody>
      </p:sp>
      <p:sp>
        <p:nvSpPr>
          <p:cNvPr id="3" name="矩形 2"/>
          <p:cNvSpPr/>
          <p:nvPr/>
        </p:nvSpPr>
        <p:spPr>
          <a:xfrm>
            <a:off x="6226640" y="4106636"/>
            <a:ext cx="98742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mine</a:t>
            </a:r>
          </a:p>
        </p:txBody>
      </p:sp>
      <p:sp>
        <p:nvSpPr>
          <p:cNvPr id="4" name="矩形 3"/>
          <p:cNvSpPr/>
          <p:nvPr/>
        </p:nvSpPr>
        <p:spPr>
          <a:xfrm>
            <a:off x="3793320" y="5484586"/>
            <a:ext cx="138874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smaller</a:t>
            </a:r>
          </a:p>
        </p:txBody>
      </p:sp>
      <p:sp>
        <p:nvSpPr>
          <p:cNvPr id="5" name="矩形 4"/>
          <p:cNvSpPr/>
          <p:nvPr/>
        </p:nvSpPr>
        <p:spPr>
          <a:xfrm>
            <a:off x="8414215" y="5464901"/>
            <a:ext cx="256476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            birth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7" grpId="0"/>
      <p:bldP spid="10" grpId="0"/>
      <p:bldP spid="18" grpId="0"/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416425" y="3654410"/>
            <a:ext cx="731844" cy="5539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50545" y="1423035"/>
            <a:ext cx="11055350" cy="28613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4．一条狗能活10到15年。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 dog can ________ ________ ________ 10 to 15 years.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5．这些熊猫宝宝对我来说(很)特别。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These baby pandas are ________ to me.</a:t>
            </a:r>
          </a:p>
        </p:txBody>
      </p:sp>
      <p:sp>
        <p:nvSpPr>
          <p:cNvPr id="10" name="矩形 9"/>
          <p:cNvSpPr/>
          <p:nvPr/>
        </p:nvSpPr>
        <p:spPr>
          <a:xfrm>
            <a:off x="3496157" y="2261265"/>
            <a:ext cx="359156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          up            to</a:t>
            </a:r>
          </a:p>
        </p:txBody>
      </p:sp>
      <p:sp>
        <p:nvSpPr>
          <p:cNvPr id="2" name="矩形 1"/>
          <p:cNvSpPr/>
          <p:nvPr/>
        </p:nvSpPr>
        <p:spPr>
          <a:xfrm>
            <a:off x="5201750" y="3615146"/>
            <a:ext cx="12833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0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标-0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7470" y="1204040"/>
            <a:ext cx="4431030" cy="8451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6760" y="1374855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rPr>
              <a:t>课后巩固提升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6839" y="211778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521417" y="2044974"/>
            <a:ext cx="10564837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000" b="1" dirty="0" smtClean="0">
                <a:latin typeface="+mn-ea"/>
              </a:rPr>
              <a:t>Ⅰ.单项填空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1409" y="2531499"/>
            <a:ext cx="1120547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　　)1.—I think this T­shirt is cool enough.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—Yes. But I want ________ one.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A．cool         B．a cooler         C．a coolest          D．coolest</a:t>
            </a:r>
          </a:p>
        </p:txBody>
      </p:sp>
      <p:sp>
        <p:nvSpPr>
          <p:cNvPr id="2" name="矩形 1"/>
          <p:cNvSpPr/>
          <p:nvPr/>
        </p:nvSpPr>
        <p:spPr>
          <a:xfrm>
            <a:off x="925660" y="2766151"/>
            <a:ext cx="4368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TextBox 10"/>
          <p:cNvSpPr txBox="1"/>
          <p:nvPr/>
        </p:nvSpPr>
        <p:spPr>
          <a:xfrm>
            <a:off x="426720" y="4575810"/>
            <a:ext cx="11081385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sz="2600" b="1" dirty="0" smtClean="0"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句意：“我认为这件T恤衫足够酷。”“是的，但我想要一件更酷的。”故选B。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21335" y="878205"/>
            <a:ext cx="1139888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　　)2.Among the four girls, Cindy is ________．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A．most popular                       B．popularest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C．the most popular                 D．the popularest</a:t>
            </a:r>
          </a:p>
          <a:p>
            <a:pPr>
              <a:lnSpc>
                <a:spcPct val="150000"/>
              </a:lnSpc>
            </a:pPr>
            <a:endParaRPr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　　)3.The doctor said to me, “______ you eat, ______ you'll be.”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A．The more; the heavier       B．The less; the heavier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C．The less; the more heavy   D．The more; the more heavy</a:t>
            </a:r>
          </a:p>
        </p:txBody>
      </p:sp>
      <p:sp>
        <p:nvSpPr>
          <p:cNvPr id="2" name="矩形 1"/>
          <p:cNvSpPr/>
          <p:nvPr/>
        </p:nvSpPr>
        <p:spPr>
          <a:xfrm>
            <a:off x="925660" y="1112611"/>
            <a:ext cx="4578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" name="TextBox 10"/>
          <p:cNvSpPr txBox="1"/>
          <p:nvPr/>
        </p:nvSpPr>
        <p:spPr>
          <a:xfrm>
            <a:off x="426720" y="2948940"/>
            <a:ext cx="11081385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sz="2600" b="1" dirty="0" smtClean="0"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三者或三者以上相比，用最高级；多音节形容词的最高级，在前面加most，且与the连用，故选C。</a:t>
            </a:r>
          </a:p>
        </p:txBody>
      </p:sp>
      <p:sp>
        <p:nvSpPr>
          <p:cNvPr id="3" name="矩形 2"/>
          <p:cNvSpPr/>
          <p:nvPr/>
        </p:nvSpPr>
        <p:spPr>
          <a:xfrm>
            <a:off x="985985" y="4533356"/>
            <a:ext cx="4578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21335" y="878205"/>
            <a:ext cx="11398885" cy="3553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　　)4.—Bob is a smart boss!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—So he is. He always does the work with ________ money 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and ________ people.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A．less; less                        B．fewer; less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C．less; fewer                    D．fewer; fewer</a:t>
            </a:r>
          </a:p>
        </p:txBody>
      </p:sp>
      <p:sp>
        <p:nvSpPr>
          <p:cNvPr id="2" name="矩形 1"/>
          <p:cNvSpPr/>
          <p:nvPr/>
        </p:nvSpPr>
        <p:spPr>
          <a:xfrm>
            <a:off x="925660" y="1112611"/>
            <a:ext cx="4578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" name="TextBox 10"/>
          <p:cNvSpPr txBox="1"/>
          <p:nvPr/>
        </p:nvSpPr>
        <p:spPr>
          <a:xfrm>
            <a:off x="426720" y="4362450"/>
            <a:ext cx="11081385" cy="189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sz="2600" b="1" dirty="0" smtClean="0"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句意：“鲍勃是一位聪明的老板！”“他确实是。他总是用较少的钱和较少的人做事。”money是不可数名词，应用little的比较级less修饰；people是可数名词复数，应用few的比较级fewer修饰。故选C。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21335" y="878205"/>
            <a:ext cx="1139888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　　)5.—How________ is the tiger?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—It's about 200 kilos.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A．weigh         B．heavy            C．high              D．wide</a:t>
            </a:r>
          </a:p>
        </p:txBody>
      </p:sp>
      <p:sp>
        <p:nvSpPr>
          <p:cNvPr id="2" name="矩形 1"/>
          <p:cNvSpPr/>
          <p:nvPr/>
        </p:nvSpPr>
        <p:spPr>
          <a:xfrm>
            <a:off x="925660" y="1112611"/>
            <a:ext cx="43688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TextBox 10"/>
          <p:cNvSpPr txBox="1"/>
          <p:nvPr/>
        </p:nvSpPr>
        <p:spPr>
          <a:xfrm>
            <a:off x="521335" y="2935605"/>
            <a:ext cx="11081385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sz="2600" b="1" dirty="0" smtClean="0"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考查词义辨析。由答语可知问句问的是“老虎多重”，weigh是动词，不能和how连用，high和wide不符合题意，故选B。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6839" y="1144330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521417" y="964839"/>
            <a:ext cx="10564837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3000" b="1" dirty="0" smtClean="0">
                <a:latin typeface="+mn-ea"/>
              </a:rPr>
              <a:t>Ⅱ.从方框中选出合适的单词，并用其适当形式完成短文(方框      </a:t>
            </a:r>
          </a:p>
          <a:p>
            <a:pPr>
              <a:lnSpc>
                <a:spcPct val="150000"/>
              </a:lnSpc>
            </a:pPr>
            <a:r>
              <a:rPr sz="3000" b="1" dirty="0" smtClean="0">
                <a:latin typeface="+mn-ea"/>
              </a:rPr>
              <a:t>    中有两个单词多余)</a:t>
            </a:r>
          </a:p>
        </p:txBody>
      </p:sp>
      <p:sp>
        <p:nvSpPr>
          <p:cNvPr id="3" name="TextBox 11"/>
          <p:cNvSpPr txBox="1"/>
          <p:nvPr/>
        </p:nvSpPr>
        <p:spPr>
          <a:xfrm>
            <a:off x="577924" y="3844044"/>
            <a:ext cx="1120547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panda is one of the best­known, best­loved and cutest animals in the world. Pandas once lived in parts of 1.________， including Vietnam and Burma, 2.________ now they only live in some parts of China.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920875" y="2403475"/>
            <a:ext cx="7491095" cy="1394356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bamboo, whole, quick, realize, Asia，</a:t>
            </a:r>
          </a:p>
          <a:p>
            <a:pPr algn="ctr">
              <a:lnSpc>
                <a:spcPct val="150000"/>
              </a:lnSpc>
            </a:pPr>
            <a:r>
              <a:rPr lang="zh-CN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eat, at, bit, wild, but, wet, travel</a:t>
            </a:r>
          </a:p>
        </p:txBody>
      </p:sp>
      <p:sp>
        <p:nvSpPr>
          <p:cNvPr id="5" name="矩形 4"/>
          <p:cNvSpPr/>
          <p:nvPr/>
        </p:nvSpPr>
        <p:spPr>
          <a:xfrm>
            <a:off x="9667324" y="4669627"/>
            <a:ext cx="90233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</a:t>
            </a:r>
          </a:p>
        </p:txBody>
      </p:sp>
      <p:sp>
        <p:nvSpPr>
          <p:cNvPr id="6" name="矩形 5"/>
          <p:cNvSpPr/>
          <p:nvPr/>
        </p:nvSpPr>
        <p:spPr>
          <a:xfrm>
            <a:off x="6472004" y="5384891"/>
            <a:ext cx="73406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526</Words>
  <Application>Microsoft Office PowerPoint</Application>
  <PresentationFormat>宽屏</PresentationFormat>
  <Paragraphs>86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仿宋</vt:lpstr>
      <vt:lpstr>黑体</vt:lpstr>
      <vt:lpstr>华文新魏</vt:lpstr>
      <vt:lpstr>宋体</vt:lpstr>
      <vt:lpstr>微软雅黑</vt:lpstr>
      <vt:lpstr>Arial</vt:lpstr>
      <vt:lpstr>Calibri</vt:lpstr>
      <vt:lpstr>Calibri Light</vt:lpstr>
      <vt:lpstr>Times New Roman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2018-02-07T00:47:00Z</dcterms:created>
  <dcterms:modified xsi:type="dcterms:W3CDTF">2023-01-16T22:09:43Z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34CBD70E1BE049B3ACD9F57D2E1CD339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