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6" r:id="rId10"/>
    <p:sldId id="267" r:id="rId11"/>
    <p:sldId id="268" r:id="rId12"/>
    <p:sldId id="269" r:id="rId13"/>
    <p:sldId id="271" r:id="rId14"/>
    <p:sldId id="26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embeddedFontLst>
    <p:embeddedFont>
      <p:font typeface="FZKaTong-M19S" panose="02010600030101010101" charset="-122"/>
      <p:regular r:id="rId27"/>
    </p:embeddedFont>
    <p:embeddedFont>
      <p:font typeface="FZQingKeBenYueSongS-R-GB" panose="02010600030101010101" charset="-122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FZShaoEr-M11" panose="02010600030101010101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等线" panose="02010600030101010101" pitchFamily="2" charset="-122"/>
      <p:regular r:id="rId29"/>
      <p:bold r:id="rId30"/>
    </p:embeddedFont>
    <p:embeddedFont>
      <p:font typeface="等线 Light" panose="02010600030101010101" pitchFamily="2" charset="-122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AC95"/>
    <a:srgbClr val="3E907C"/>
    <a:srgbClr val="F19115"/>
    <a:srgbClr val="E27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 showGuides="1">
      <p:cViewPr varScale="1">
        <p:scale>
          <a:sx n="115" d="100"/>
          <a:sy n="115" d="100"/>
        </p:scale>
        <p:origin x="396" y="102"/>
      </p:cViewPr>
      <p:guideLst>
        <p:guide orient="horz" pos="123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2F077-497E-403B-B209-C1ADF3A47C8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972C-01CF-4E58-B70B-52F38AD633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972C-01CF-4E58-B70B-52F38AD633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200322"/>
            <a:ext cx="10115034" cy="2015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546083" y="4512367"/>
            <a:ext cx="4645917" cy="27034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email"/>
          <a:srcRect l="-2367"/>
          <a:stretch>
            <a:fillRect/>
          </a:stretch>
        </p:blipFill>
        <p:spPr>
          <a:xfrm>
            <a:off x="0" y="5344584"/>
            <a:ext cx="6460435" cy="18712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38539" y="198783"/>
            <a:ext cx="815009" cy="815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BB31-84E6-B94F-8562-E535ECEB75D4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D0CD-54D8-C040-8ABE-554E07913EF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45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emf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0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896139"/>
            <a:ext cx="10115034" cy="2961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7580244" cy="3544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3081" y="4154558"/>
            <a:ext cx="4645917" cy="2703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3465513"/>
            <a:ext cx="5625548" cy="33487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9869040" y="129209"/>
            <a:ext cx="1789044" cy="1948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6061837" y="4432852"/>
            <a:ext cx="1484244" cy="13914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98288" y="1460969"/>
            <a:ext cx="7637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1500" dirty="0">
                <a:ln w="31750">
                  <a:solidFill>
                    <a:schemeClr val="bg1"/>
                  </a:solidFill>
                </a:ln>
                <a:solidFill>
                  <a:srgbClr val="E27D0E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DFPHaiBaoW12-GB" charset="-122"/>
                <a:ea typeface="DFPHaiBaoW12-GB" charset="-122"/>
                <a:cs typeface="DFPHaiBaoW12-GB" charset="-122"/>
              </a:rPr>
              <a:t>世界读书日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78764" y="3333077"/>
            <a:ext cx="577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活／动／策／划／演／示／模／板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575860" y="3801732"/>
            <a:ext cx="7493824" cy="59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ripple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0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9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0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20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49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0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优秀读者评选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85000" y="-63115"/>
            <a:ext cx="6843174" cy="68431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63998" y="2274387"/>
            <a:ext cx="3174820" cy="35083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277348" y="2917846"/>
            <a:ext cx="4118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优秀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阅读班级”评选根据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月份、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月份班级读者到馆率（读者到馆率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借书人数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班级总人数）和各班级人均借阅图书册数（人均册数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班级借阅总册数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班级总人数，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个月人均借阅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册为上限），评选出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个优秀阅读班级进行表彰。其中，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月份班级人均借阅册数占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月份占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70%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20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34956" y="842658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chemeClr val="bg1"/>
                </a:solidFill>
                <a:latin typeface="DFPHaiBaoW12-GB" charset="-122"/>
                <a:ea typeface="DFPHaiBaoW12-GB" charset="-122"/>
                <a:cs typeface="DFPHaiBaoW12-GB" charset="-122"/>
              </a:rPr>
              <a:t>03</a:t>
            </a:r>
            <a:endParaRPr kumimoji="1" lang="zh-CN" altLang="en-US" sz="4800" dirty="0">
              <a:solidFill>
                <a:schemeClr val="bg1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3564628" y="592482"/>
            <a:ext cx="2712720" cy="2490216"/>
            <a:chOff x="4739640" y="33668"/>
            <a:chExt cx="2712720" cy="2490216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 rot="21237856">
              <a:off x="5311170" y="1027757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评选条件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:dissolve/>
      </p:transition>
    </mc:Choice>
    <mc:Fallback xmlns="">
      <p:transition spd="slow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优秀读者评选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706351" y="2629342"/>
            <a:ext cx="1442915" cy="1020412"/>
            <a:chOff x="988607" y="1724010"/>
            <a:chExt cx="1442915" cy="102041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8607" y="1724010"/>
              <a:ext cx="1442915" cy="102041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372300" y="1827537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FPHaiBaoW12-GB" charset="-122"/>
                  <a:ea typeface="DFPHaiBaoW12-GB" charset="-122"/>
                  <a:cs typeface="DFPHaiBaoW12-GB" charset="-122"/>
                </a:rPr>
                <a:t>01</a:t>
              </a:r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FPHaiBaoW12-GB" charset="-122"/>
                <a:ea typeface="DFPHaiBaoW12-GB" charset="-122"/>
                <a:cs typeface="DFPHaiBaoW12-GB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4637246" y="2286319"/>
            <a:ext cx="1442915" cy="1020412"/>
            <a:chOff x="988607" y="1724010"/>
            <a:chExt cx="1442915" cy="102041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8607" y="1724010"/>
              <a:ext cx="1442915" cy="1020412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372300" y="1827537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FPHaiBaoW12-GB" charset="-122"/>
                  <a:ea typeface="DFPHaiBaoW12-GB" charset="-122"/>
                  <a:cs typeface="DFPHaiBaoW12-GB" charset="-122"/>
                </a:rPr>
                <a:t>02</a:t>
              </a:r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FPHaiBaoW12-GB" charset="-122"/>
                <a:ea typeface="DFPHaiBaoW12-GB" charset="-122"/>
                <a:cs typeface="DFPHaiBaoW12-GB" charset="-122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8362131" y="2546063"/>
            <a:ext cx="1442915" cy="1020412"/>
            <a:chOff x="988607" y="1724010"/>
            <a:chExt cx="1442915" cy="102041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988607" y="1724010"/>
              <a:ext cx="1442915" cy="1020412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72300" y="1827537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FPHaiBaoW12-GB" charset="-122"/>
                  <a:ea typeface="DFPHaiBaoW12-GB" charset="-122"/>
                  <a:cs typeface="DFPHaiBaoW12-GB" charset="-122"/>
                </a:rPr>
                <a:t>03</a:t>
              </a:r>
              <a:endPara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DFPHaiBaoW12-GB" charset="-122"/>
                <a:ea typeface="DFPHaiBaoW12-GB" charset="-122"/>
                <a:cs typeface="DFPHaiBaoW12-GB" charset="-122"/>
              </a:endParaRPr>
            </a:p>
          </p:txBody>
        </p:sp>
      </p:grpSp>
      <p:grpSp>
        <p:nvGrpSpPr>
          <p:cNvPr id="20" name="组合 11"/>
          <p:cNvGrpSpPr/>
          <p:nvPr/>
        </p:nvGrpSpPr>
        <p:grpSpPr>
          <a:xfrm>
            <a:off x="1112473" y="2943477"/>
            <a:ext cx="2860687" cy="3026239"/>
            <a:chOff x="1916652" y="2175164"/>
            <a:chExt cx="3118651" cy="3299132"/>
          </a:xfrm>
        </p:grpSpPr>
        <p:pic>
          <p:nvPicPr>
            <p:cNvPr id="21" name="图片 20" descr="4ec47f6aae8fa037024babeede2631b9"/>
            <p:cNvPicPr/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16652" y="2175164"/>
              <a:ext cx="3118651" cy="329913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2221528" y="3106015"/>
              <a:ext cx="261942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本次征文围绕“阅读文化经典”为主题，抒写自己关于一本书的读书体会或自己的读书故事。征文题目自拟。稿件要求：主题鲜明，文笔流畅，语言生动，字迹清晰，文字在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1000</a:t>
              </a:r>
              <a:r>
                <a:rPr lang="zh-C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字左右，必须原创。作者要注明所在系、班级、真实姓名。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3" name="组合 12"/>
          <p:cNvGrpSpPr/>
          <p:nvPr/>
        </p:nvGrpSpPr>
        <p:grpSpPr>
          <a:xfrm>
            <a:off x="5149921" y="2911200"/>
            <a:ext cx="2315153" cy="2449135"/>
            <a:chOff x="4805325" y="2175164"/>
            <a:chExt cx="2315153" cy="2449135"/>
          </a:xfrm>
        </p:grpSpPr>
        <p:pic>
          <p:nvPicPr>
            <p:cNvPr id="24" name="图片 23" descr="4ec47f6aae8fa037024babeede2631b9"/>
            <p:cNvPicPr/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05325" y="2175164"/>
              <a:ext cx="2315153" cy="2449135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960376" y="3129361"/>
              <a:ext cx="2005049" cy="889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组织部分热心读者参观图书馆（博物馆）</a:t>
              </a:r>
              <a:r>
                <a:rPr lang="zh-CN" altLang="zh-CN" sz="1400" dirty="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6" name="组合 13"/>
          <p:cNvGrpSpPr/>
          <p:nvPr/>
        </p:nvGrpSpPr>
        <p:grpSpPr>
          <a:xfrm>
            <a:off x="8641835" y="3256089"/>
            <a:ext cx="2581350" cy="2730737"/>
            <a:chOff x="7693998" y="2175164"/>
            <a:chExt cx="2581350" cy="2730737"/>
          </a:xfrm>
        </p:grpSpPr>
        <p:pic>
          <p:nvPicPr>
            <p:cNvPr id="27" name="图片 26" descr="4ec47f6aae8fa037024babeede2631b9"/>
            <p:cNvPicPr/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693998" y="2175164"/>
              <a:ext cx="2581350" cy="273073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8001319" y="3390765"/>
              <a:ext cx="2005049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与学院社团“大学生马克思主义理论研究社” 联合举办读书沙龙活动</a:t>
              </a:r>
              <a:r>
                <a:rPr lang="zh-CN" altLang="zh-CN" sz="1400"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4951136" y="291383"/>
            <a:ext cx="2712720" cy="2490216"/>
            <a:chOff x="4739640" y="33668"/>
            <a:chExt cx="2712720" cy="249021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 rot="21237856">
              <a:off x="5311170" y="1027757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评选条件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优秀读者评选</a:t>
            </a:r>
          </a:p>
        </p:txBody>
      </p:sp>
      <p:sp>
        <p:nvSpPr>
          <p:cNvPr id="32" name="矩形 31"/>
          <p:cNvSpPr/>
          <p:nvPr/>
        </p:nvSpPr>
        <p:spPr>
          <a:xfrm>
            <a:off x="2291861" y="1329789"/>
            <a:ext cx="7608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根据以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上</a:t>
            </a:r>
            <a:r>
              <a: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条件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，从学院的在校生中评选出优秀读者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10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名进行奖励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FZShaoEr-M11" panose="03000509000000000000" charset="-122"/>
              <a:ea typeface="FZShaoEr-M11" panose="03000509000000000000" charset="-122"/>
              <a:cs typeface="FZShaoEr-M11" panose="03000509000000000000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97775" y="2469918"/>
            <a:ext cx="5205984" cy="326413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64106" y="3413063"/>
            <a:ext cx="1431742" cy="95408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95848" y="1753713"/>
            <a:ext cx="3980337" cy="3980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备用图表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1489" y="1634083"/>
            <a:ext cx="3002150" cy="39949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3468" y="1952625"/>
            <a:ext cx="4707332" cy="3357893"/>
          </a:xfrm>
          <a:prstGeom prst="rect">
            <a:avLst/>
          </a:prstGeom>
        </p:spPr>
      </p:pic>
      <p:grpSp>
        <p:nvGrpSpPr>
          <p:cNvPr id="9" name="Group 1"/>
          <p:cNvGrpSpPr/>
          <p:nvPr/>
        </p:nvGrpSpPr>
        <p:grpSpPr>
          <a:xfrm>
            <a:off x="1349969" y="2350742"/>
            <a:ext cx="1813527" cy="959231"/>
            <a:chOff x="6081376" y="2302009"/>
            <a:chExt cx="1629728" cy="1136575"/>
          </a:xfrm>
        </p:grpSpPr>
        <p:sp>
          <p:nvSpPr>
            <p:cNvPr id="10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2" name="Group 1"/>
          <p:cNvGrpSpPr/>
          <p:nvPr/>
        </p:nvGrpSpPr>
        <p:grpSpPr>
          <a:xfrm>
            <a:off x="1349969" y="3863431"/>
            <a:ext cx="1813527" cy="959231"/>
            <a:chOff x="6081376" y="2302009"/>
            <a:chExt cx="1629728" cy="1136575"/>
          </a:xfrm>
        </p:grpSpPr>
        <p:sp>
          <p:nvSpPr>
            <p:cNvPr id="13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5532" y="1634084"/>
            <a:ext cx="3002150" cy="3994973"/>
          </a:xfrm>
          <a:prstGeom prst="rect">
            <a:avLst/>
          </a:prstGeom>
        </p:spPr>
      </p:pic>
      <p:grpSp>
        <p:nvGrpSpPr>
          <p:cNvPr id="16" name="Group 1"/>
          <p:cNvGrpSpPr/>
          <p:nvPr/>
        </p:nvGrpSpPr>
        <p:grpSpPr>
          <a:xfrm>
            <a:off x="3880760" y="2350742"/>
            <a:ext cx="1813527" cy="959231"/>
            <a:chOff x="6081376" y="2302009"/>
            <a:chExt cx="1629728" cy="1136575"/>
          </a:xfrm>
        </p:grpSpPr>
        <p:sp>
          <p:nvSpPr>
            <p:cNvPr id="17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9" name="Group 1"/>
          <p:cNvGrpSpPr/>
          <p:nvPr/>
        </p:nvGrpSpPr>
        <p:grpSpPr>
          <a:xfrm>
            <a:off x="3880760" y="3863431"/>
            <a:ext cx="1813527" cy="959231"/>
            <a:chOff x="6081376" y="2302009"/>
            <a:chExt cx="1629728" cy="1136575"/>
          </a:xfrm>
        </p:grpSpPr>
        <p:sp>
          <p:nvSpPr>
            <p:cNvPr id="20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switch dir="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4842513"/>
            <a:ext cx="10115034" cy="2015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8169965" cy="3399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6083" y="4154558"/>
            <a:ext cx="4645917" cy="270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78340" y="129209"/>
            <a:ext cx="1789044" cy="194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email"/>
          <a:srcRect l="-2367"/>
          <a:stretch>
            <a:fillRect/>
          </a:stretch>
        </p:blipFill>
        <p:spPr>
          <a:xfrm>
            <a:off x="0" y="4986775"/>
            <a:ext cx="6460435" cy="1871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02097" y="1279820"/>
            <a:ext cx="2152860" cy="19156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3844" y="1684615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04</a:t>
            </a:r>
            <a:endParaRPr kumimoji="1" lang="zh-CN" altLang="en-US" sz="54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58847" y="307165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活动内容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46239" y="4154558"/>
            <a:ext cx="7579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magnased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775812" y="4450867"/>
            <a:ext cx="3163004" cy="232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深入宣传，营造氛围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email"/>
          <a:srcRect r="-358"/>
          <a:stretch>
            <a:fillRect/>
          </a:stretch>
        </p:blipFill>
        <p:spPr>
          <a:xfrm rot="16200000">
            <a:off x="1682775" y="52754"/>
            <a:ext cx="5046787" cy="715694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157685" y="2653976"/>
            <a:ext cx="5902571" cy="2767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125"/>
              </a:spcAft>
            </a:pP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根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据幼儿园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工作计划制定了详实可行的读书节活动方案，按照活动方案，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x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17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日，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xx</a:t>
            </a:r>
            <a:r>
              <a:rPr lang="zh-CN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幼儿园全体教师举行了“第四届阅读节”启动仪式。此次活动旨在营造园内、园外齐读书、读好书的浓厚书香氛围，使教师、幼儿及家长能亲近书籍，明白读书的意义，养成“爱读书、会读书、读好书”的习惯。会议上首先宣读了本次阅读节的活动方案，使教师们充分认识到读书节活动的重要性，再次对活动做了具体的安排。让教师们多渠道、深层次宣传读书的重要意义，并按照年龄段为每班配发了图书，营造班级文化氛围，提高师幼的思想认识，为深入落实读书节方案的各项活动奠定了坚实的基础。</a:t>
            </a:r>
            <a:endParaRPr lang="zh-CN" altLang="zh-CN" sz="15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19694" y="197885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dirty="0">
                <a:solidFill>
                  <a:srgbClr val="3E907C"/>
                </a:solidFill>
                <a:effectLst/>
                <a:latin typeface="DFPHaiBaoW12-GB" charset="-122"/>
                <a:ea typeface="DFPHaiBaoW12-GB" charset="-122"/>
                <a:cs typeface="DFPHaiBaoW12-GB" charset="-122"/>
              </a:rPr>
              <a:t>第四届阅读节</a:t>
            </a:r>
            <a:endParaRPr lang="zh-CN" altLang="en-US" sz="3200" dirty="0">
              <a:solidFill>
                <a:srgbClr val="3E907C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93324">
            <a:off x="8399983" y="1505220"/>
            <a:ext cx="2646008" cy="1978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781735" y="3243932"/>
            <a:ext cx="2414520" cy="176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09637">
            <a:off x="8153070" y="4287064"/>
            <a:ext cx="2211211" cy="174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2366" y="1309756"/>
            <a:ext cx="3690730" cy="936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3296" y="1506997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 dirty="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落实与开展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9047" y="1309756"/>
            <a:ext cx="6982341" cy="509258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58951" y="3072085"/>
            <a:ext cx="5562531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kern="100" dirty="0">
                <a:solidFill>
                  <a:srgbClr val="303030"/>
                </a:solidFill>
                <a:effectLst/>
                <a:latin typeface="FZKaTong-M19S" panose="03000509000000000000" charset="-122"/>
                <a:ea typeface="FZKaTong-M19S" panose="03000509000000000000" charset="-122"/>
                <a:cs typeface="FZKaTong-M19S" panose="03000509000000000000" charset="-122"/>
              </a:rPr>
              <a:t>为确保“读书节”活动有效、规范、深入、有序地开展、根据活动方案，层层落实责任、分解任务。结合本班特色班集体建设，也相应地制定了任务明确、措施有力，便于操作的活动计划，形成有计划、有部署、有检查、有总结的读书活动，确保了读书节活动的顺利实施</a:t>
            </a:r>
            <a:r>
              <a:rPr lang="zh-CN" altLang="zh-CN" dirty="0">
                <a:effectLst/>
                <a:latin typeface="FZKaTong-M19S" panose="03000509000000000000" charset="-122"/>
                <a:ea typeface="FZKaTong-M19S" panose="03000509000000000000" charset="-122"/>
                <a:cs typeface="FZKaTong-M19S" panose="03000509000000000000" charset="-122"/>
              </a:rPr>
              <a:t> </a:t>
            </a:r>
            <a:endParaRPr lang="zh-CN" altLang="en-US" dirty="0">
              <a:latin typeface="FZKaTong-M19S" panose="03000509000000000000" charset="-122"/>
              <a:ea typeface="FZKaTong-M19S" panose="03000509000000000000" charset="-122"/>
              <a:cs typeface="FZKaTong-M19S" panose="03000509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50981" y="2752981"/>
            <a:ext cx="3542115" cy="2812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2366" y="1309756"/>
            <a:ext cx="3690730" cy="936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3296" y="1506997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 dirty="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教师阅读活动</a:t>
            </a:r>
          </a:p>
        </p:txBody>
      </p:sp>
      <p:sp>
        <p:nvSpPr>
          <p:cNvPr id="8" name="矩形 7"/>
          <p:cNvSpPr/>
          <p:nvPr/>
        </p:nvSpPr>
        <p:spPr>
          <a:xfrm>
            <a:off x="949569" y="2550532"/>
            <a:ext cx="5146431" cy="1230923"/>
          </a:xfrm>
          <a:prstGeom prst="rect">
            <a:avLst/>
          </a:prstGeom>
          <a:solidFill>
            <a:srgbClr val="F19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61185" y="4039286"/>
            <a:ext cx="5486400" cy="1412699"/>
          </a:xfrm>
          <a:prstGeom prst="rect">
            <a:avLst/>
          </a:prstGeom>
          <a:solidFill>
            <a:srgbClr val="5BA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4385" y="2677397"/>
            <a:ext cx="4876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精品书屋：每半个月开展一次全园教师集体读书活动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周四一小时读书活动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，活动前十分钟，园办负责挑选优秀的专业型文章推荐大家共同阅读分享。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4179842"/>
            <a:ext cx="517573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课余拜读：广大教师利用课余时间，不断发掘新书，拜读一些有利于身心健康的书籍，并将优秀书籍推荐到时幼网站读书栏目的好书推荐中分享</a:t>
            </a:r>
            <a:r>
              <a:rPr lang="en-US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r>
              <a:rPr lang="zh-CN" altLang="zh-CN" sz="140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在阅读过程中，教师们还将书中的精彩片段用文字的方式记录下来。</a:t>
            </a:r>
            <a:endParaRPr lang="zh-CN" altLang="zh-CN" sz="2400" dirty="0">
              <a:solidFill>
                <a:schemeClr val="bg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0" y="1667377"/>
            <a:ext cx="3466312" cy="230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4873" y="3781453"/>
            <a:ext cx="3425280" cy="2279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1199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1199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 animBg="1"/>
          <p:bldP spid="9" grpId="0" animBg="1"/>
          <p:bldP spid="10" grpId="0"/>
          <p:bldP spid="1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b="-3383"/>
          <a:stretch>
            <a:fillRect/>
          </a:stretch>
        </p:blipFill>
        <p:spPr>
          <a:xfrm>
            <a:off x="702365" y="1117238"/>
            <a:ext cx="6553199" cy="11290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3296" y="1506997"/>
            <a:ext cx="557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 dirty="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幼儿读书活动渗透各个环节</a:t>
            </a:r>
          </a:p>
        </p:txBody>
      </p:sp>
      <p:sp>
        <p:nvSpPr>
          <p:cNvPr id="14" name="矩形 13"/>
          <p:cNvSpPr/>
          <p:nvPr/>
        </p:nvSpPr>
        <p:spPr>
          <a:xfrm>
            <a:off x="1455138" y="4440061"/>
            <a:ext cx="4103077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dirty="0">
                <a:solidFill>
                  <a:srgbClr val="3E907C"/>
                </a:solidFill>
                <a:effectLst/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班级开展“吟诵经典”活动。</a:t>
            </a:r>
            <a:endParaRPr lang="zh-CN" altLang="zh-CN" sz="3200" dirty="0">
              <a:solidFill>
                <a:srgbClr val="3E907C"/>
              </a:solidFill>
              <a:effectLst/>
              <a:latin typeface="FZShaoEr-M11" panose="03000509000000000000" charset="-122"/>
              <a:ea typeface="FZShaoEr-M11" panose="03000509000000000000" charset="-122"/>
              <a:cs typeface="FZShaoEr-M11" panose="03000509000000000000" charset="-122"/>
            </a:endParaRPr>
          </a:p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各班利用午间、离园前等开展每日吟诵活动。从教师自身做起，每天做到和幼儿一起读书，利用每天午睡前的十分钟给幼儿讲一个经典小故事。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10422" y="4025890"/>
            <a:ext cx="49140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dirty="0">
                <a:solidFill>
                  <a:srgbClr val="3E907C"/>
                </a:solidFill>
                <a:effectLst/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亲子故事半小时</a:t>
            </a:r>
            <a:endParaRPr lang="zh-CN" altLang="zh-CN" sz="3200" dirty="0">
              <a:solidFill>
                <a:srgbClr val="3E907C"/>
              </a:solidFill>
              <a:effectLst/>
              <a:latin typeface="FZShaoEr-M11" panose="03000509000000000000" charset="-122"/>
              <a:ea typeface="FZShaoEr-M11" panose="03000509000000000000" charset="-122"/>
              <a:cs typeface="FZShaoEr-M11" panose="03000509000000000000" charset="-122"/>
            </a:endParaRPr>
          </a:p>
          <a:p>
            <a:pPr>
              <a:lnSpc>
                <a:spcPts val="2250"/>
              </a:lnSpc>
              <a:spcAft>
                <a:spcPts val="1125"/>
              </a:spcAft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建议家长将每天睡前半小时时间定为“家庭读书时间”，开展每天晚上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分钟“亲子共读”，共同将喜欢的故事用图画的形式记录下来，制作成绘本，促进父母与子女间的交流，共同成长。</a:t>
            </a:r>
            <a:endParaRPr lang="zh-CN" altLang="zh-CN" sz="24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云形 15"/>
          <p:cNvSpPr/>
          <p:nvPr/>
        </p:nvSpPr>
        <p:spPr>
          <a:xfrm rot="473636">
            <a:off x="1755547" y="2339329"/>
            <a:ext cx="2844255" cy="1742863"/>
          </a:xfrm>
          <a:prstGeom prst="cloud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 16"/>
          <p:cNvSpPr/>
          <p:nvPr/>
        </p:nvSpPr>
        <p:spPr>
          <a:xfrm>
            <a:off x="6857301" y="2152272"/>
            <a:ext cx="2844255" cy="1742863"/>
          </a:xfrm>
          <a:prstGeom prst="cloud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ferris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49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49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49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2366" y="1309756"/>
            <a:ext cx="3690730" cy="936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5731" y="1506997"/>
            <a:ext cx="3326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家长助教也精彩</a:t>
            </a:r>
            <a:endParaRPr kumimoji="1" lang="zh-CN" altLang="en-US" sz="3200" spc="300" dirty="0">
              <a:solidFill>
                <a:srgbClr val="5BAC9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73099" y="1506998"/>
            <a:ext cx="7184356" cy="3939646"/>
          </a:xfrm>
          <a:prstGeom prst="rect">
            <a:avLst/>
          </a:prstGeom>
          <a:effectLst/>
        </p:spPr>
      </p:pic>
      <p:sp>
        <p:nvSpPr>
          <p:cNvPr id="15" name="矩形 14"/>
          <p:cNvSpPr/>
          <p:nvPr/>
        </p:nvSpPr>
        <p:spPr>
          <a:xfrm>
            <a:off x="5990336" y="2246243"/>
            <a:ext cx="42821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zh-CN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月底每班邀请了一位家长来班进行助教活动，他们为孩子们分享的是绘本图书，家长激情地讲述深受孩子们的喜欢，通过这次的活动架起家园共育的桥梁，共同促进孩子们的发展</a:t>
            </a:r>
            <a:r>
              <a:rPr lang="zh-CN" altLang="zh-CN" dirty="0">
                <a:effectLst/>
              </a:rPr>
              <a:t>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9043" y="2609574"/>
            <a:ext cx="2185548" cy="2098777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2477029" y="4376711"/>
            <a:ext cx="2112656" cy="2112656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284594" y="2565520"/>
            <a:ext cx="1447860" cy="1447860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99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0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300"/>
                            </p:stCondLst>
                            <p:childTnLst>
                              <p:par>
                                <p:cTn id="3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4842513"/>
            <a:ext cx="10115034" cy="2015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2981739" cy="17492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6083" y="4154558"/>
            <a:ext cx="4645917" cy="270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78340" y="129209"/>
            <a:ext cx="1789044" cy="194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email"/>
          <a:srcRect l="-2367"/>
          <a:stretch>
            <a:fillRect/>
          </a:stretch>
        </p:blipFill>
        <p:spPr>
          <a:xfrm>
            <a:off x="0" y="4986775"/>
            <a:ext cx="6460435" cy="18712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301980" y="179914"/>
            <a:ext cx="158804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5400" dirty="0">
                <a:ln w="31750">
                  <a:solidFill>
                    <a:schemeClr val="bg1"/>
                  </a:solidFill>
                </a:ln>
                <a:solidFill>
                  <a:srgbClr val="E27D0E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DFPHaiBaoW12-GB" charset="-122"/>
                <a:ea typeface="DFPHaiBaoW12-GB" charset="-122"/>
                <a:cs typeface="DFPHaiBaoW12-GB" charset="-122"/>
              </a:rPr>
              <a:t>目录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33901" y="958695"/>
            <a:ext cx="292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ln>
                  <a:solidFill>
                    <a:schemeClr val="bg1"/>
                  </a:solidFill>
                </a:ln>
                <a:solidFill>
                  <a:srgbClr val="E27D0E"/>
                </a:solidFill>
                <a:effectLst>
                  <a:outerShdw blurRad="63500" sx="102000" sy="102000" algn="ctr" rotWithShape="0">
                    <a:prstClr val="black">
                      <a:alpha val="23000"/>
                    </a:prstClr>
                  </a:outerShdw>
                </a:effectLst>
                <a:latin typeface="DFPHaiBaoW12-GB" charset="-122"/>
                <a:ea typeface="DFPHaiBaoW12-GB" charset="-122"/>
                <a:cs typeface="DFPHaiBaoW12-GB" charset="-122"/>
              </a:rPr>
              <a:t>CONTENTS</a:t>
            </a:r>
            <a:endParaRPr kumimoji="1" lang="zh-CN" altLang="en-US" sz="3600" dirty="0">
              <a:ln>
                <a:solidFill>
                  <a:schemeClr val="bg1"/>
                </a:solidFill>
              </a:ln>
              <a:solidFill>
                <a:srgbClr val="E27D0E"/>
              </a:solidFill>
              <a:effectLst>
                <a:outerShdw blurRad="63500" sx="102000" sy="102000" algn="ctr" rotWithShape="0">
                  <a:prstClr val="black">
                    <a:alpha val="23000"/>
                  </a:prstClr>
                </a:outerShdw>
              </a:effectLst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246323" y="1868624"/>
            <a:ext cx="1416872" cy="126077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63278" y="2067572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01</a:t>
            </a:r>
            <a:endParaRPr kumimoji="1" lang="zh-CN" altLang="en-US" sz="40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35155" y="18837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活动目的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6585839" y="1835665"/>
            <a:ext cx="1416872" cy="126077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802794" y="2034613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02</a:t>
            </a:r>
            <a:endParaRPr kumimoji="1" lang="zh-CN" altLang="en-US" sz="40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74671" y="18905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活动主题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246323" y="3633585"/>
            <a:ext cx="1416872" cy="126077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463278" y="3832533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03</a:t>
            </a:r>
            <a:endParaRPr kumimoji="1" lang="zh-CN" altLang="en-US" sz="40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39384" y="372598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活动评选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6585839" y="3600626"/>
            <a:ext cx="1416872" cy="126077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6802794" y="3799574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04</a:t>
            </a:r>
            <a:endParaRPr kumimoji="1" lang="zh-CN" altLang="en-US" sz="40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78900" y="369302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2735156" y="2517871"/>
            <a:ext cx="3078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porttitor</a:t>
            </a:r>
            <a:endParaRPr lang="zh-CN" altLang="en-US" sz="1100" dirty="0"/>
          </a:p>
        </p:txBody>
      </p:sp>
      <p:sp>
        <p:nvSpPr>
          <p:cNvPr id="30" name="矩形 29"/>
          <p:cNvSpPr/>
          <p:nvPr/>
        </p:nvSpPr>
        <p:spPr>
          <a:xfrm>
            <a:off x="8074671" y="2549319"/>
            <a:ext cx="3078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porttitor</a:t>
            </a:r>
            <a:endParaRPr lang="zh-CN" altLang="en-US" sz="1100" dirty="0"/>
          </a:p>
        </p:txBody>
      </p:sp>
      <p:sp>
        <p:nvSpPr>
          <p:cNvPr id="31" name="矩形 30"/>
          <p:cNvSpPr/>
          <p:nvPr/>
        </p:nvSpPr>
        <p:spPr>
          <a:xfrm>
            <a:off x="2753747" y="4394090"/>
            <a:ext cx="3078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porttitor</a:t>
            </a:r>
            <a:endParaRPr lang="zh-CN" alt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8093262" y="4425538"/>
            <a:ext cx="30788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porttitor</a:t>
            </a:r>
            <a:endParaRPr lang="zh-CN" alt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4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6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5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900"/>
                                </p:stCondLst>
                                <p:childTnLst>
                                  <p:par>
                                    <p:cTn id="6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150"/>
                                </p:stCondLst>
                                <p:childTnLst>
                                  <p:par>
                                    <p:cTn id="7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6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6150"/>
                                </p:stCondLst>
                                <p:childTnLst>
                                  <p:par>
                                    <p:cTn id="8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7650"/>
                                </p:stCondLst>
                                <p:childTnLst>
                                  <p:par>
                                    <p:cTn id="8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1899"/>
                                </p:stCondLst>
                                <p:childTnLst>
                                  <p:par>
                                    <p:cTn id="9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239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2899"/>
                                </p:stCondLst>
                                <p:childTnLst>
                                  <p:par>
                                    <p:cTn id="10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4399"/>
                                </p:stCondLst>
                                <p:childTnLst>
                                  <p:par>
                                    <p:cTn id="10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3" grpId="0"/>
          <p:bldP spid="17" grpId="0"/>
          <p:bldP spid="20" grpId="0"/>
          <p:bldP spid="22" grpId="0"/>
          <p:bldP spid="23" grpId="0"/>
          <p:bldP spid="25" grpId="0"/>
          <p:bldP spid="26" grpId="0"/>
          <p:bldP spid="28" grpId="0"/>
          <p:bldP spid="29" grpId="0"/>
          <p:bldP spid="18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3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4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5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6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7" dur="250" autoRev="1" fill="remov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3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65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400"/>
                                </p:stCondLst>
                                <p:childTnLst>
                                  <p:par>
                                    <p:cTn id="5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89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9400"/>
                                </p:stCondLst>
                                <p:childTnLst>
                                  <p:par>
                                    <p:cTn id="6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900"/>
                                </p:stCondLst>
                                <p:childTnLst>
                                  <p:par>
                                    <p:cTn id="6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15150"/>
                                </p:stCondLst>
                                <p:childTnLst>
                                  <p:par>
                                    <p:cTn id="7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15650"/>
                                </p:stCondLst>
                                <p:childTnLst>
                                  <p:par>
                                    <p:cTn id="7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6150"/>
                                </p:stCondLst>
                                <p:childTnLst>
                                  <p:par>
                                    <p:cTn id="8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17650"/>
                                </p:stCondLst>
                                <p:childTnLst>
                                  <p:par>
                                    <p:cTn id="8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21899"/>
                                </p:stCondLst>
                                <p:childTnLst>
                                  <p:par>
                                    <p:cTn id="9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9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2399"/>
                                </p:stCondLst>
                                <p:childTnLst>
                                  <p:par>
                                    <p:cTn id="9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2899"/>
                                </p:stCondLst>
                                <p:childTnLst>
                                  <p:par>
                                    <p:cTn id="10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4399"/>
                                </p:stCondLst>
                                <p:childTnLst>
                                  <p:par>
                                    <p:cTn id="10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6" grpId="1"/>
          <p:bldP spid="3" grpId="0"/>
          <p:bldP spid="17" grpId="0"/>
          <p:bldP spid="20" grpId="0"/>
          <p:bldP spid="22" grpId="0"/>
          <p:bldP spid="23" grpId="0"/>
          <p:bldP spid="25" grpId="0"/>
          <p:bldP spid="26" grpId="0"/>
          <p:bldP spid="28" grpId="0"/>
          <p:bldP spid="29" grpId="0"/>
          <p:bldP spid="18" grpId="0"/>
          <p:bldP spid="30" grpId="0"/>
          <p:bldP spid="31" grpId="0"/>
          <p:bldP spid="3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2366" y="1309756"/>
            <a:ext cx="3690730" cy="936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9650" y="1485611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精彩片段</a:t>
            </a:r>
            <a:endParaRPr kumimoji="1" lang="zh-CN" altLang="en-US" sz="3200" spc="300" dirty="0">
              <a:solidFill>
                <a:srgbClr val="5BAC9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198982" y="1112958"/>
            <a:ext cx="3415533" cy="640876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75271" y="2978512"/>
            <a:ext cx="5462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评选优秀心得：园部在</a:t>
            </a:r>
            <a:r>
              <a:rPr lang="en-US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月底组织全园教师集中开展优秀读书心得评选活动，并评出</a:t>
            </a:r>
            <a:r>
              <a:rPr lang="en-US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篇优秀读书心得，分别是顾艳老师的读《幼儿园一日活动教育细节</a:t>
            </a:r>
            <a:r>
              <a:rPr lang="en-US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69</a:t>
            </a:r>
            <a:r>
              <a:rPr lang="zh-CN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例》之心得体会、张文教师的“让孩子享受午睡时光”——读《幼儿园一日活动教育细节</a:t>
            </a:r>
            <a:r>
              <a:rPr lang="en-US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69</a:t>
            </a:r>
            <a:r>
              <a:rPr lang="zh-CN" altLang="zh-CN" sz="1600" kern="100" dirty="0">
                <a:solidFill>
                  <a:srgbClr val="303030"/>
                </a:solidFill>
                <a:effectLst/>
                <a:ea typeface="微软雅黑" panose="020B0503020204020204" pitchFamily="34" charset="-122"/>
                <a:cs typeface="微软雅黑" panose="020B0503020204020204" pitchFamily="34" charset="-122"/>
              </a:rPr>
              <a:t>例》后感、陆秀萍教师的读《给孩子当下的幸福》后感，通过精彩的现场读书心得交流，让教师们相互学习，相互促进促进。</a:t>
            </a:r>
            <a:r>
              <a:rPr lang="zh-CN" altLang="zh-CN" sz="1600" dirty="0">
                <a:effectLst/>
              </a:rPr>
              <a:t> 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84036" y="2370068"/>
            <a:ext cx="4347002" cy="23887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49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399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落实责任，开展活动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02366" y="1309756"/>
            <a:ext cx="3690730" cy="93648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9650" y="1485611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spc="300">
                <a:solidFill>
                  <a:srgbClr val="5BAC95"/>
                </a:solidFill>
                <a:latin typeface="DFPHaiBaoW12-GB" charset="-122"/>
                <a:ea typeface="DFPHaiBaoW12-GB" charset="-122"/>
                <a:cs typeface="DFPHaiBaoW12-GB" charset="-122"/>
              </a:rPr>
              <a:t>精彩片段</a:t>
            </a:r>
            <a:endParaRPr kumimoji="1" lang="zh-CN" altLang="en-US" sz="3200" spc="300" dirty="0">
              <a:solidFill>
                <a:srgbClr val="5BAC9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67896" y="1734829"/>
            <a:ext cx="4631729" cy="460633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20947" y="2246243"/>
            <a:ext cx="395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以家庭为单位参与读书活动，上交读书活动照片照片，家长朋友们上交了很多精彩照片，如：家长和幼儿读书的照片、学习环境的照片、我的小书柜等照片，在家长的帮助和指导下，部分幼儿还带来了家长与幼儿共同合作制作的绘本，在</a:t>
            </a:r>
            <a:r>
              <a:rPr lang="en-US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月底，各班评选出 了</a:t>
            </a:r>
            <a:r>
              <a:rPr lang="en-US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名“读书之星”和</a:t>
            </a:r>
            <a:r>
              <a:rPr lang="en-US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kern="100" dirty="0">
                <a:solidFill>
                  <a:srgbClr val="303030"/>
                </a:solidFill>
                <a:ea typeface="微软雅黑" panose="020B0503020204020204" pitchFamily="34" charset="-122"/>
                <a:cs typeface="微软雅黑" panose="020B0503020204020204" pitchFamily="34" charset="-122"/>
              </a:rPr>
              <a:t>个“书香家庭”。 </a:t>
            </a:r>
            <a:endParaRPr lang="zh-CN" altLang="en-US" sz="1600" kern="100" dirty="0">
              <a:solidFill>
                <a:srgbClr val="303030"/>
              </a:solidFill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1189022" y="2246241"/>
            <a:ext cx="3999766" cy="3379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2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2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备用图表</a:t>
            </a:r>
          </a:p>
        </p:txBody>
      </p:sp>
      <p:pic>
        <p:nvPicPr>
          <p:cNvPr id="10" name="图片占位符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434604" y="2205107"/>
            <a:ext cx="2341562" cy="2120900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2 w 2341562"/>
              <a:gd name="connsiteY5" fmla="*/ 242005 h 2120962"/>
              <a:gd name="connsiteX6" fmla="*/ 2341180 w 2341562"/>
              <a:gd name="connsiteY6" fmla="*/ 669887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5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0 w 2341562"/>
              <a:gd name="connsiteY20" fmla="*/ 148988 h 2120962"/>
              <a:gd name="connsiteX21" fmla="*/ 257017 w 2341562"/>
              <a:gd name="connsiteY21" fmla="*/ 37366 h 2120962"/>
              <a:gd name="connsiteX22" fmla="*/ 663857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2" y="142786"/>
                  <a:pt x="2305492" y="242005"/>
                </a:cubicBezTo>
                <a:cubicBezTo>
                  <a:pt x="2335232" y="341225"/>
                  <a:pt x="2343559" y="545863"/>
                  <a:pt x="2341180" y="669887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2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4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7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0" y="2085306"/>
                  <a:pt x="133299" y="2076004"/>
                  <a:pt x="85716" y="2018643"/>
                </a:cubicBezTo>
                <a:cubicBezTo>
                  <a:pt x="38132" y="1961282"/>
                  <a:pt x="42890" y="1851211"/>
                  <a:pt x="28615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0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7" y="-2941"/>
                  <a:pt x="999322" y="15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11" name="图片占位符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00816" y="1335157"/>
            <a:ext cx="2341563" cy="2120900"/>
          </a:xfrm>
          <a:custGeom>
            <a:avLst/>
            <a:gdLst>
              <a:gd name="connsiteX0" fmla="*/ 999322 w 2341562"/>
              <a:gd name="connsiteY0" fmla="*/ 159 h 2120962"/>
              <a:gd name="connsiteX1" fmla="*/ 1291961 w 2341562"/>
              <a:gd name="connsiteY1" fmla="*/ 65272 h 2120962"/>
              <a:gd name="connsiteX2" fmla="*/ 1655976 w 2341562"/>
              <a:gd name="connsiteY2" fmla="*/ 28065 h 2120962"/>
              <a:gd name="connsiteX3" fmla="*/ 1970028 w 2341562"/>
              <a:gd name="connsiteY3" fmla="*/ 18763 h 2120962"/>
              <a:gd name="connsiteX4" fmla="*/ 2162742 w 2341562"/>
              <a:gd name="connsiteY4" fmla="*/ 74574 h 2120962"/>
              <a:gd name="connsiteX5" fmla="*/ 2305493 w 2341562"/>
              <a:gd name="connsiteY5" fmla="*/ 242005 h 2120962"/>
              <a:gd name="connsiteX6" fmla="*/ 2341180 w 2341562"/>
              <a:gd name="connsiteY6" fmla="*/ 669886 h 2120962"/>
              <a:gd name="connsiteX7" fmla="*/ 2291218 w 2341562"/>
              <a:gd name="connsiteY7" fmla="*/ 986147 h 2120962"/>
              <a:gd name="connsiteX8" fmla="*/ 2312630 w 2341562"/>
              <a:gd name="connsiteY8" fmla="*/ 1590761 h 2120962"/>
              <a:gd name="connsiteX9" fmla="*/ 2248392 w 2341562"/>
              <a:gd name="connsiteY9" fmla="*/ 1981436 h 2120962"/>
              <a:gd name="connsiteX10" fmla="*/ 1998578 w 2341562"/>
              <a:gd name="connsiteY10" fmla="*/ 2065152 h 2120962"/>
              <a:gd name="connsiteX11" fmla="*/ 1620288 w 2341562"/>
              <a:gd name="connsiteY11" fmla="*/ 2065152 h 2120962"/>
              <a:gd name="connsiteX12" fmla="*/ 1227723 w 2341562"/>
              <a:gd name="connsiteY12" fmla="*/ 2120962 h 2120962"/>
              <a:gd name="connsiteX13" fmla="*/ 842296 w 2341562"/>
              <a:gd name="connsiteY13" fmla="*/ 2065152 h 2120962"/>
              <a:gd name="connsiteX14" fmla="*/ 314117 w 2341562"/>
              <a:gd name="connsiteY14" fmla="*/ 2093057 h 2120962"/>
              <a:gd name="connsiteX15" fmla="*/ 85716 w 2341562"/>
              <a:gd name="connsiteY15" fmla="*/ 2018643 h 2120962"/>
              <a:gd name="connsiteX16" fmla="*/ 28616 w 2341562"/>
              <a:gd name="connsiteY16" fmla="*/ 1748892 h 2120962"/>
              <a:gd name="connsiteX17" fmla="*/ 65 w 2341562"/>
              <a:gd name="connsiteY17" fmla="*/ 1404726 h 2120962"/>
              <a:gd name="connsiteX18" fmla="*/ 35753 w 2341562"/>
              <a:gd name="connsiteY18" fmla="*/ 967543 h 2120962"/>
              <a:gd name="connsiteX19" fmla="*/ 65 w 2341562"/>
              <a:gd name="connsiteY19" fmla="*/ 614076 h 2120962"/>
              <a:gd name="connsiteX20" fmla="*/ 42891 w 2341562"/>
              <a:gd name="connsiteY20" fmla="*/ 148988 h 2120962"/>
              <a:gd name="connsiteX21" fmla="*/ 257017 w 2341562"/>
              <a:gd name="connsiteY21" fmla="*/ 37366 h 2120962"/>
              <a:gd name="connsiteX22" fmla="*/ 663858 w 2341562"/>
              <a:gd name="connsiteY22" fmla="*/ 46668 h 2120962"/>
              <a:gd name="connsiteX23" fmla="*/ 999322 w 2341562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2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5"/>
                </a:cubicBezTo>
                <a:cubicBezTo>
                  <a:pt x="2335233" y="341224"/>
                  <a:pt x="2343559" y="545863"/>
                  <a:pt x="2341180" y="669886"/>
                </a:cubicBezTo>
                <a:cubicBezTo>
                  <a:pt x="2338801" y="793910"/>
                  <a:pt x="2295976" y="832667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2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4" y="1534951"/>
                  <a:pt x="65" y="1404726"/>
                </a:cubicBezTo>
                <a:cubicBezTo>
                  <a:pt x="1255" y="1274501"/>
                  <a:pt x="35753" y="1099318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3" y="54419"/>
                  <a:pt x="257017" y="37366"/>
                </a:cubicBezTo>
                <a:cubicBezTo>
                  <a:pt x="360511" y="20313"/>
                  <a:pt x="540140" y="52870"/>
                  <a:pt x="663858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pic>
        <p:nvPicPr>
          <p:cNvPr id="12" name="图片占位符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308316" y="2468632"/>
            <a:ext cx="2341563" cy="2120900"/>
          </a:xfrm>
          <a:custGeom>
            <a:avLst/>
            <a:gdLst>
              <a:gd name="connsiteX0" fmla="*/ 999322 w 2341563"/>
              <a:gd name="connsiteY0" fmla="*/ 159 h 2120962"/>
              <a:gd name="connsiteX1" fmla="*/ 1291961 w 2341563"/>
              <a:gd name="connsiteY1" fmla="*/ 65272 h 2120962"/>
              <a:gd name="connsiteX2" fmla="*/ 1655976 w 2341563"/>
              <a:gd name="connsiteY2" fmla="*/ 28065 h 2120962"/>
              <a:gd name="connsiteX3" fmla="*/ 1970028 w 2341563"/>
              <a:gd name="connsiteY3" fmla="*/ 18763 h 2120962"/>
              <a:gd name="connsiteX4" fmla="*/ 2162742 w 2341563"/>
              <a:gd name="connsiteY4" fmla="*/ 74574 h 2120962"/>
              <a:gd name="connsiteX5" fmla="*/ 2305493 w 2341563"/>
              <a:gd name="connsiteY5" fmla="*/ 242006 h 2120962"/>
              <a:gd name="connsiteX6" fmla="*/ 2341181 w 2341563"/>
              <a:gd name="connsiteY6" fmla="*/ 669887 h 2120962"/>
              <a:gd name="connsiteX7" fmla="*/ 2291218 w 2341563"/>
              <a:gd name="connsiteY7" fmla="*/ 986147 h 2120962"/>
              <a:gd name="connsiteX8" fmla="*/ 2312630 w 2341563"/>
              <a:gd name="connsiteY8" fmla="*/ 1590761 h 2120962"/>
              <a:gd name="connsiteX9" fmla="*/ 2248392 w 2341563"/>
              <a:gd name="connsiteY9" fmla="*/ 1981436 h 2120962"/>
              <a:gd name="connsiteX10" fmla="*/ 1998578 w 2341563"/>
              <a:gd name="connsiteY10" fmla="*/ 2065152 h 2120962"/>
              <a:gd name="connsiteX11" fmla="*/ 1620288 w 2341563"/>
              <a:gd name="connsiteY11" fmla="*/ 2065152 h 2120962"/>
              <a:gd name="connsiteX12" fmla="*/ 1227723 w 2341563"/>
              <a:gd name="connsiteY12" fmla="*/ 2120962 h 2120962"/>
              <a:gd name="connsiteX13" fmla="*/ 842296 w 2341563"/>
              <a:gd name="connsiteY13" fmla="*/ 2065152 h 2120962"/>
              <a:gd name="connsiteX14" fmla="*/ 314117 w 2341563"/>
              <a:gd name="connsiteY14" fmla="*/ 2093057 h 2120962"/>
              <a:gd name="connsiteX15" fmla="*/ 85716 w 2341563"/>
              <a:gd name="connsiteY15" fmla="*/ 2018643 h 2120962"/>
              <a:gd name="connsiteX16" fmla="*/ 28616 w 2341563"/>
              <a:gd name="connsiteY16" fmla="*/ 1748892 h 2120962"/>
              <a:gd name="connsiteX17" fmla="*/ 65 w 2341563"/>
              <a:gd name="connsiteY17" fmla="*/ 1404726 h 2120962"/>
              <a:gd name="connsiteX18" fmla="*/ 35753 w 2341563"/>
              <a:gd name="connsiteY18" fmla="*/ 967543 h 2120962"/>
              <a:gd name="connsiteX19" fmla="*/ 65 w 2341563"/>
              <a:gd name="connsiteY19" fmla="*/ 614076 h 2120962"/>
              <a:gd name="connsiteX20" fmla="*/ 42891 w 2341563"/>
              <a:gd name="connsiteY20" fmla="*/ 148988 h 2120962"/>
              <a:gd name="connsiteX21" fmla="*/ 257017 w 2341563"/>
              <a:gd name="connsiteY21" fmla="*/ 37366 h 2120962"/>
              <a:gd name="connsiteX22" fmla="*/ 663857 w 2341563"/>
              <a:gd name="connsiteY22" fmla="*/ 46668 h 2120962"/>
              <a:gd name="connsiteX23" fmla="*/ 999322 w 2341563"/>
              <a:gd name="connsiteY23" fmla="*/ 159 h 212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1563" h="2120962">
                <a:moveTo>
                  <a:pt x="999322" y="159"/>
                </a:moveTo>
                <a:cubicBezTo>
                  <a:pt x="1104006" y="3260"/>
                  <a:pt x="1182519" y="60621"/>
                  <a:pt x="1291961" y="65272"/>
                </a:cubicBezTo>
                <a:cubicBezTo>
                  <a:pt x="1401403" y="69923"/>
                  <a:pt x="1542965" y="35816"/>
                  <a:pt x="1655976" y="28065"/>
                </a:cubicBezTo>
                <a:cubicBezTo>
                  <a:pt x="1768987" y="20313"/>
                  <a:pt x="1885567" y="11012"/>
                  <a:pt x="1970028" y="18763"/>
                </a:cubicBezTo>
                <a:cubicBezTo>
                  <a:pt x="2054489" y="26514"/>
                  <a:pt x="2106831" y="37366"/>
                  <a:pt x="2162742" y="74574"/>
                </a:cubicBezTo>
                <a:cubicBezTo>
                  <a:pt x="2218652" y="111781"/>
                  <a:pt x="2275753" y="142786"/>
                  <a:pt x="2305493" y="242006"/>
                </a:cubicBezTo>
                <a:cubicBezTo>
                  <a:pt x="2335233" y="341225"/>
                  <a:pt x="2343560" y="545863"/>
                  <a:pt x="2341181" y="669887"/>
                </a:cubicBezTo>
                <a:cubicBezTo>
                  <a:pt x="2338802" y="793910"/>
                  <a:pt x="2295976" y="832668"/>
                  <a:pt x="2291218" y="986147"/>
                </a:cubicBezTo>
                <a:cubicBezTo>
                  <a:pt x="2286459" y="1139626"/>
                  <a:pt x="2319768" y="1424880"/>
                  <a:pt x="2312630" y="1590761"/>
                </a:cubicBezTo>
                <a:cubicBezTo>
                  <a:pt x="2305493" y="1756643"/>
                  <a:pt x="2300734" y="1902371"/>
                  <a:pt x="2248392" y="1981436"/>
                </a:cubicBezTo>
                <a:cubicBezTo>
                  <a:pt x="2196050" y="2060501"/>
                  <a:pt x="2103262" y="2051199"/>
                  <a:pt x="1998578" y="2065152"/>
                </a:cubicBezTo>
                <a:cubicBezTo>
                  <a:pt x="1893895" y="2079104"/>
                  <a:pt x="1748764" y="2055850"/>
                  <a:pt x="1620288" y="2065152"/>
                </a:cubicBezTo>
                <a:cubicBezTo>
                  <a:pt x="1491813" y="2074453"/>
                  <a:pt x="1357389" y="2120962"/>
                  <a:pt x="1227723" y="2120962"/>
                </a:cubicBezTo>
                <a:cubicBezTo>
                  <a:pt x="1098058" y="2120962"/>
                  <a:pt x="994563" y="2069802"/>
                  <a:pt x="842296" y="2065152"/>
                </a:cubicBezTo>
                <a:cubicBezTo>
                  <a:pt x="690028" y="2060501"/>
                  <a:pt x="440214" y="2100808"/>
                  <a:pt x="314117" y="2093057"/>
                </a:cubicBezTo>
                <a:cubicBezTo>
                  <a:pt x="188021" y="2085306"/>
                  <a:pt x="133300" y="2076004"/>
                  <a:pt x="85716" y="2018643"/>
                </a:cubicBezTo>
                <a:cubicBezTo>
                  <a:pt x="38132" y="1961282"/>
                  <a:pt x="42891" y="1851211"/>
                  <a:pt x="28616" y="1748892"/>
                </a:cubicBezTo>
                <a:cubicBezTo>
                  <a:pt x="14340" y="1646572"/>
                  <a:pt x="-1125" y="1534951"/>
                  <a:pt x="65" y="1404726"/>
                </a:cubicBezTo>
                <a:cubicBezTo>
                  <a:pt x="1255" y="1274501"/>
                  <a:pt x="35753" y="1099319"/>
                  <a:pt x="35753" y="967543"/>
                </a:cubicBezTo>
                <a:cubicBezTo>
                  <a:pt x="35753" y="835768"/>
                  <a:pt x="65" y="745851"/>
                  <a:pt x="65" y="614076"/>
                </a:cubicBezTo>
                <a:cubicBezTo>
                  <a:pt x="65" y="482301"/>
                  <a:pt x="65" y="245106"/>
                  <a:pt x="42891" y="148988"/>
                </a:cubicBezTo>
                <a:cubicBezTo>
                  <a:pt x="85716" y="52870"/>
                  <a:pt x="153522" y="54419"/>
                  <a:pt x="257017" y="37366"/>
                </a:cubicBezTo>
                <a:cubicBezTo>
                  <a:pt x="360511" y="20313"/>
                  <a:pt x="540140" y="52870"/>
                  <a:pt x="663857" y="46668"/>
                </a:cubicBezTo>
                <a:cubicBezTo>
                  <a:pt x="787574" y="40467"/>
                  <a:pt x="894638" y="-2941"/>
                  <a:pt x="999322" y="15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</p:pic>
      <p:grpSp>
        <p:nvGrpSpPr>
          <p:cNvPr id="16" name="Group 1"/>
          <p:cNvGrpSpPr/>
          <p:nvPr/>
        </p:nvGrpSpPr>
        <p:grpSpPr>
          <a:xfrm>
            <a:off x="1308316" y="4815647"/>
            <a:ext cx="2323806" cy="959231"/>
            <a:chOff x="6081376" y="2302009"/>
            <a:chExt cx="1629728" cy="1136575"/>
          </a:xfrm>
        </p:grpSpPr>
        <p:sp>
          <p:nvSpPr>
            <p:cNvPr id="17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9" name="Group 1"/>
          <p:cNvGrpSpPr/>
          <p:nvPr/>
        </p:nvGrpSpPr>
        <p:grpSpPr>
          <a:xfrm>
            <a:off x="4847053" y="3659292"/>
            <a:ext cx="2323806" cy="959231"/>
            <a:chOff x="6081376" y="2302009"/>
            <a:chExt cx="1629728" cy="1136575"/>
          </a:xfrm>
        </p:grpSpPr>
        <p:sp>
          <p:nvSpPr>
            <p:cNvPr id="20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1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8452360" y="4589532"/>
            <a:ext cx="2323806" cy="959231"/>
            <a:chOff x="6081376" y="2302009"/>
            <a:chExt cx="1629728" cy="1136575"/>
          </a:xfrm>
        </p:grpSpPr>
        <p:sp>
          <p:nvSpPr>
            <p:cNvPr id="23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92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800" decel="100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800" decel="100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8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3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800" decel="100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8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总 结</a:t>
            </a:r>
          </a:p>
        </p:txBody>
      </p:sp>
      <p:pic>
        <p:nvPicPr>
          <p:cNvPr id="25" name="图片 24" descr="18f60bd7a5bd1f71b7aa987050423449"/>
          <p:cNvPicPr/>
          <p:nvPr/>
        </p:nvPicPr>
        <p:blipFill>
          <a:blip r:embed="rId3" cstate="email"/>
          <a:stretch>
            <a:fillRect/>
          </a:stretch>
        </p:blipFill>
        <p:spPr>
          <a:xfrm rot="1664093">
            <a:off x="8562907" y="1205280"/>
            <a:ext cx="2952099" cy="1369703"/>
          </a:xfrm>
          <a:prstGeom prst="rect">
            <a:avLst/>
          </a:prstGeom>
        </p:spPr>
      </p:pic>
      <p:pic>
        <p:nvPicPr>
          <p:cNvPr id="26" name="图片 25" descr="77513ed9ff787a283e4c98592f44933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727413" y="1035812"/>
            <a:ext cx="5784274" cy="541009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349460" y="3327478"/>
            <a:ext cx="4540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虽然本次读书节即将闭幕，但教师与幼儿的阅读才刚刚开始。在今后的日子里，我们不仅要让书香溢满校园，还要让书香飘向家庭，飘向社区，让我们的阅读更丰富，让我们的生命更精彩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!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 </a:t>
            </a:r>
            <a:endParaRPr kumimoji="1" lang="zh-CN" altLang="en-US" sz="1600" spc="600" dirty="0">
              <a:solidFill>
                <a:schemeClr val="tx1">
                  <a:lumMod val="65000"/>
                  <a:lumOff val="35000"/>
                </a:schemeClr>
              </a:solidFill>
              <a:latin typeface="FZShaoEr-M11" panose="03000509000000000000" charset="-122"/>
              <a:ea typeface="FZShaoEr-M11" panose="03000509000000000000" charset="-122"/>
              <a:cs typeface="FZShaoEr-M11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935592" y="2319561"/>
            <a:ext cx="3747092" cy="2842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3896139"/>
            <a:ext cx="10115034" cy="2961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7580244" cy="35449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3081" y="4154558"/>
            <a:ext cx="4645917" cy="27034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3465513"/>
            <a:ext cx="5625548" cy="33487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9869040" y="129209"/>
            <a:ext cx="1789044" cy="19480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6061837" y="4432852"/>
            <a:ext cx="1484244" cy="13914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98288" y="1460969"/>
            <a:ext cx="763723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11500" dirty="0">
                <a:ln w="31750">
                  <a:solidFill>
                    <a:schemeClr val="bg1"/>
                  </a:solidFill>
                </a:ln>
                <a:solidFill>
                  <a:srgbClr val="E27D0E"/>
                </a:solidFill>
                <a:effectLst>
                  <a:outerShdw blurRad="63500" sx="102000" sy="102000" algn="ctr" rotWithShape="0">
                    <a:prstClr val="black">
                      <a:alpha val="19000"/>
                    </a:prstClr>
                  </a:outerShdw>
                </a:effectLst>
                <a:latin typeface="DFPHaiBaoW12-GB" charset="-122"/>
                <a:ea typeface="DFPHaiBaoW12-GB" charset="-122"/>
                <a:cs typeface="DFPHaiBaoW12-GB" charset="-122"/>
              </a:rPr>
              <a:t>感谢聆听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78764" y="3333077"/>
            <a:ext cx="5774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ZQingKeBenYueSongS-R-GB" panose="02000000000000000000" charset="-122"/>
                <a:ea typeface="FZQingKeBenYueSongS-R-GB" panose="02000000000000000000" charset="-122"/>
                <a:cs typeface="FZQingKeBenYueSongS-R-GB" panose="02000000000000000000" charset="-122"/>
              </a:rPr>
              <a:t>活／动／策／划／演／示／模／板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575860" y="3801732"/>
            <a:ext cx="7493824" cy="59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20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49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0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20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6200"/>
                                </p:stCondLst>
                                <p:childTnLst>
                                  <p:par>
                                    <p:cTn id="49" presetID="27" presetClass="emph" presetSubtype="0" fill="remove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50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1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52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3" dur="250" autoRev="1" fill="remove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3" grpId="1"/>
          <p:bldP spid="1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4842513"/>
            <a:ext cx="10115034" cy="2015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8169965" cy="3399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6083" y="4154558"/>
            <a:ext cx="4645917" cy="270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78340" y="129209"/>
            <a:ext cx="1789044" cy="194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email"/>
          <a:srcRect l="-2367"/>
          <a:stretch>
            <a:fillRect/>
          </a:stretch>
        </p:blipFill>
        <p:spPr>
          <a:xfrm>
            <a:off x="0" y="4986775"/>
            <a:ext cx="6460435" cy="1871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02097" y="1279820"/>
            <a:ext cx="2152860" cy="19156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3844" y="1684615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01</a:t>
            </a:r>
            <a:endParaRPr kumimoji="1" lang="zh-CN" altLang="en-US" sz="54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58847" y="307165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活动目的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46239" y="4154558"/>
            <a:ext cx="7579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magnased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775812" y="4450867"/>
            <a:ext cx="3163004" cy="232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200322"/>
            <a:ext cx="10115034" cy="17162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23888" y="4692963"/>
            <a:ext cx="4645917" cy="24042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email"/>
          <a:srcRect l="-2367"/>
          <a:stretch>
            <a:fillRect/>
          </a:stretch>
        </p:blipFill>
        <p:spPr>
          <a:xfrm>
            <a:off x="0" y="5344585"/>
            <a:ext cx="6460435" cy="15079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238539" y="198783"/>
            <a:ext cx="815009" cy="81500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89022" y="2385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活动目的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14449" y="3733826"/>
            <a:ext cx="1569482" cy="2119085"/>
          </a:xfrm>
          <a:prstGeom prst="roundRect">
            <a:avLst>
              <a:gd name="adj" fmla="val 6957"/>
            </a:avLst>
          </a:prstGeom>
          <a:solidFill>
            <a:srgbClr val="FFC000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圆角矩形 8"/>
          <p:cNvSpPr/>
          <p:nvPr/>
        </p:nvSpPr>
        <p:spPr>
          <a:xfrm>
            <a:off x="758771" y="1621604"/>
            <a:ext cx="4899452" cy="3837188"/>
          </a:xfrm>
          <a:custGeom>
            <a:avLst/>
            <a:gdLst>
              <a:gd name="connsiteX0" fmla="*/ 0 w 4525033"/>
              <a:gd name="connsiteY0" fmla="*/ 196564 h 3236686"/>
              <a:gd name="connsiteX1" fmla="*/ 196564 w 4525033"/>
              <a:gd name="connsiteY1" fmla="*/ 0 h 3236686"/>
              <a:gd name="connsiteX2" fmla="*/ 4328469 w 4525033"/>
              <a:gd name="connsiteY2" fmla="*/ 0 h 3236686"/>
              <a:gd name="connsiteX3" fmla="*/ 4525033 w 4525033"/>
              <a:gd name="connsiteY3" fmla="*/ 196564 h 3236686"/>
              <a:gd name="connsiteX4" fmla="*/ 4525033 w 4525033"/>
              <a:gd name="connsiteY4" fmla="*/ 3040122 h 3236686"/>
              <a:gd name="connsiteX5" fmla="*/ 4328469 w 4525033"/>
              <a:gd name="connsiteY5" fmla="*/ 3236686 h 3236686"/>
              <a:gd name="connsiteX6" fmla="*/ 196564 w 4525033"/>
              <a:gd name="connsiteY6" fmla="*/ 3236686 h 3236686"/>
              <a:gd name="connsiteX7" fmla="*/ 0 w 4525033"/>
              <a:gd name="connsiteY7" fmla="*/ 3040122 h 3236686"/>
              <a:gd name="connsiteX8" fmla="*/ 0 w 4525033"/>
              <a:gd name="connsiteY8" fmla="*/ 196564 h 3236686"/>
              <a:gd name="connsiteX0-1" fmla="*/ 0 w 4525033"/>
              <a:gd name="connsiteY0-2" fmla="*/ 633292 h 3673414"/>
              <a:gd name="connsiteX1-3" fmla="*/ 1342976 w 4525033"/>
              <a:gd name="connsiteY1-4" fmla="*/ 0 h 3673414"/>
              <a:gd name="connsiteX2-5" fmla="*/ 4328469 w 4525033"/>
              <a:gd name="connsiteY2-6" fmla="*/ 436728 h 3673414"/>
              <a:gd name="connsiteX3-7" fmla="*/ 4525033 w 4525033"/>
              <a:gd name="connsiteY3-8" fmla="*/ 633292 h 3673414"/>
              <a:gd name="connsiteX4-9" fmla="*/ 4525033 w 4525033"/>
              <a:gd name="connsiteY4-10" fmla="*/ 3476850 h 3673414"/>
              <a:gd name="connsiteX5-11" fmla="*/ 4328469 w 4525033"/>
              <a:gd name="connsiteY5-12" fmla="*/ 3673414 h 3673414"/>
              <a:gd name="connsiteX6-13" fmla="*/ 196564 w 4525033"/>
              <a:gd name="connsiteY6-14" fmla="*/ 3673414 h 3673414"/>
              <a:gd name="connsiteX7-15" fmla="*/ 0 w 4525033"/>
              <a:gd name="connsiteY7-16" fmla="*/ 3476850 h 3673414"/>
              <a:gd name="connsiteX8-17" fmla="*/ 0 w 4525033"/>
              <a:gd name="connsiteY8-18" fmla="*/ 633292 h 3673414"/>
              <a:gd name="connsiteX0-19" fmla="*/ 0 w 4525033"/>
              <a:gd name="connsiteY0-20" fmla="*/ 633292 h 3673414"/>
              <a:gd name="connsiteX1-21" fmla="*/ 1342976 w 4525033"/>
              <a:gd name="connsiteY1-22" fmla="*/ 0 h 3673414"/>
              <a:gd name="connsiteX2-23" fmla="*/ 3850797 w 4525033"/>
              <a:gd name="connsiteY2-24" fmla="*/ 81887 h 3673414"/>
              <a:gd name="connsiteX3-25" fmla="*/ 4525033 w 4525033"/>
              <a:gd name="connsiteY3-26" fmla="*/ 633292 h 3673414"/>
              <a:gd name="connsiteX4-27" fmla="*/ 4525033 w 4525033"/>
              <a:gd name="connsiteY4-28" fmla="*/ 3476850 h 3673414"/>
              <a:gd name="connsiteX5-29" fmla="*/ 4328469 w 4525033"/>
              <a:gd name="connsiteY5-30" fmla="*/ 3673414 h 3673414"/>
              <a:gd name="connsiteX6-31" fmla="*/ 196564 w 4525033"/>
              <a:gd name="connsiteY6-32" fmla="*/ 3673414 h 3673414"/>
              <a:gd name="connsiteX7-33" fmla="*/ 0 w 4525033"/>
              <a:gd name="connsiteY7-34" fmla="*/ 3476850 h 3673414"/>
              <a:gd name="connsiteX8-35" fmla="*/ 0 w 4525033"/>
              <a:gd name="connsiteY8-36" fmla="*/ 633292 h 3673414"/>
              <a:gd name="connsiteX0-37" fmla="*/ 0 w 4688806"/>
              <a:gd name="connsiteY0-38" fmla="*/ 633292 h 3673414"/>
              <a:gd name="connsiteX1-39" fmla="*/ 1342976 w 4688806"/>
              <a:gd name="connsiteY1-40" fmla="*/ 0 h 3673414"/>
              <a:gd name="connsiteX2-41" fmla="*/ 3850797 w 4688806"/>
              <a:gd name="connsiteY2-42" fmla="*/ 81887 h 3673414"/>
              <a:gd name="connsiteX3-43" fmla="*/ 4688806 w 4688806"/>
              <a:gd name="connsiteY3-44" fmla="*/ 1206498 h 3673414"/>
              <a:gd name="connsiteX4-45" fmla="*/ 4525033 w 4688806"/>
              <a:gd name="connsiteY4-46" fmla="*/ 3476850 h 3673414"/>
              <a:gd name="connsiteX5-47" fmla="*/ 4328469 w 4688806"/>
              <a:gd name="connsiteY5-48" fmla="*/ 3673414 h 3673414"/>
              <a:gd name="connsiteX6-49" fmla="*/ 196564 w 4688806"/>
              <a:gd name="connsiteY6-50" fmla="*/ 3673414 h 3673414"/>
              <a:gd name="connsiteX7-51" fmla="*/ 0 w 4688806"/>
              <a:gd name="connsiteY7-52" fmla="*/ 3476850 h 3673414"/>
              <a:gd name="connsiteX8-53" fmla="*/ 0 w 4688806"/>
              <a:gd name="connsiteY8-54" fmla="*/ 633292 h 3673414"/>
              <a:gd name="connsiteX0-55" fmla="*/ 0 w 4688806"/>
              <a:gd name="connsiteY0-56" fmla="*/ 633292 h 3673414"/>
              <a:gd name="connsiteX1-57" fmla="*/ 1342976 w 4688806"/>
              <a:gd name="connsiteY1-58" fmla="*/ 0 h 3673414"/>
              <a:gd name="connsiteX2-59" fmla="*/ 3850797 w 4688806"/>
              <a:gd name="connsiteY2-60" fmla="*/ 81887 h 3673414"/>
              <a:gd name="connsiteX3-61" fmla="*/ 4688806 w 4688806"/>
              <a:gd name="connsiteY3-62" fmla="*/ 1206498 h 3673414"/>
              <a:gd name="connsiteX4-63" fmla="*/ 4525033 w 4688806"/>
              <a:gd name="connsiteY4-64" fmla="*/ 3476850 h 3673414"/>
              <a:gd name="connsiteX5-65" fmla="*/ 4328469 w 4688806"/>
              <a:gd name="connsiteY5-66" fmla="*/ 3673414 h 3673414"/>
              <a:gd name="connsiteX6-67" fmla="*/ 196564 w 4688806"/>
              <a:gd name="connsiteY6-68" fmla="*/ 3673414 h 3673414"/>
              <a:gd name="connsiteX7-69" fmla="*/ 0 w 4688806"/>
              <a:gd name="connsiteY7-70" fmla="*/ 3476850 h 3673414"/>
              <a:gd name="connsiteX8-71" fmla="*/ 0 w 4688806"/>
              <a:gd name="connsiteY8-72" fmla="*/ 633292 h 3673414"/>
              <a:gd name="connsiteX0-73" fmla="*/ 0 w 4688806"/>
              <a:gd name="connsiteY0-74" fmla="*/ 675414 h 3715536"/>
              <a:gd name="connsiteX1-75" fmla="*/ 1342976 w 4688806"/>
              <a:gd name="connsiteY1-76" fmla="*/ 42122 h 3715536"/>
              <a:gd name="connsiteX2-77" fmla="*/ 3850797 w 4688806"/>
              <a:gd name="connsiteY2-78" fmla="*/ 124009 h 3715536"/>
              <a:gd name="connsiteX3-79" fmla="*/ 4688806 w 4688806"/>
              <a:gd name="connsiteY3-80" fmla="*/ 1248620 h 3715536"/>
              <a:gd name="connsiteX4-81" fmla="*/ 4525033 w 4688806"/>
              <a:gd name="connsiteY4-82" fmla="*/ 3518972 h 3715536"/>
              <a:gd name="connsiteX5-83" fmla="*/ 4328469 w 4688806"/>
              <a:gd name="connsiteY5-84" fmla="*/ 3715536 h 3715536"/>
              <a:gd name="connsiteX6-85" fmla="*/ 196564 w 4688806"/>
              <a:gd name="connsiteY6-86" fmla="*/ 3715536 h 3715536"/>
              <a:gd name="connsiteX7-87" fmla="*/ 0 w 4688806"/>
              <a:gd name="connsiteY7-88" fmla="*/ 3518972 h 3715536"/>
              <a:gd name="connsiteX8-89" fmla="*/ 0 w 4688806"/>
              <a:gd name="connsiteY8-90" fmla="*/ 675414 h 3715536"/>
              <a:gd name="connsiteX0-91" fmla="*/ 0 w 4688806"/>
              <a:gd name="connsiteY0-92" fmla="*/ 633292 h 3673414"/>
              <a:gd name="connsiteX1-93" fmla="*/ 1342976 w 4688806"/>
              <a:gd name="connsiteY1-94" fmla="*/ 0 h 3673414"/>
              <a:gd name="connsiteX2-95" fmla="*/ 3850797 w 4688806"/>
              <a:gd name="connsiteY2-96" fmla="*/ 81887 h 3673414"/>
              <a:gd name="connsiteX3-97" fmla="*/ 4688806 w 4688806"/>
              <a:gd name="connsiteY3-98" fmla="*/ 1206498 h 3673414"/>
              <a:gd name="connsiteX4-99" fmla="*/ 4525033 w 4688806"/>
              <a:gd name="connsiteY4-100" fmla="*/ 3476850 h 3673414"/>
              <a:gd name="connsiteX5-101" fmla="*/ 4328469 w 4688806"/>
              <a:gd name="connsiteY5-102" fmla="*/ 3673414 h 3673414"/>
              <a:gd name="connsiteX6-103" fmla="*/ 196564 w 4688806"/>
              <a:gd name="connsiteY6-104" fmla="*/ 3673414 h 3673414"/>
              <a:gd name="connsiteX7-105" fmla="*/ 0 w 4688806"/>
              <a:gd name="connsiteY7-106" fmla="*/ 3476850 h 3673414"/>
              <a:gd name="connsiteX8-107" fmla="*/ 0 w 4688806"/>
              <a:gd name="connsiteY8-108" fmla="*/ 633292 h 3673414"/>
              <a:gd name="connsiteX0-109" fmla="*/ 163772 w 4852578"/>
              <a:gd name="connsiteY0-110" fmla="*/ 633292 h 3673414"/>
              <a:gd name="connsiteX1-111" fmla="*/ 1506748 w 4852578"/>
              <a:gd name="connsiteY1-112" fmla="*/ 0 h 3673414"/>
              <a:gd name="connsiteX2-113" fmla="*/ 4014569 w 4852578"/>
              <a:gd name="connsiteY2-114" fmla="*/ 81887 h 3673414"/>
              <a:gd name="connsiteX3-115" fmla="*/ 4852578 w 4852578"/>
              <a:gd name="connsiteY3-116" fmla="*/ 1206498 h 3673414"/>
              <a:gd name="connsiteX4-117" fmla="*/ 4688805 w 4852578"/>
              <a:gd name="connsiteY4-118" fmla="*/ 3476850 h 3673414"/>
              <a:gd name="connsiteX5-119" fmla="*/ 4492241 w 4852578"/>
              <a:gd name="connsiteY5-120" fmla="*/ 3673414 h 3673414"/>
              <a:gd name="connsiteX6-121" fmla="*/ 360336 w 4852578"/>
              <a:gd name="connsiteY6-122" fmla="*/ 3673414 h 3673414"/>
              <a:gd name="connsiteX7-123" fmla="*/ 163772 w 4852578"/>
              <a:gd name="connsiteY7-124" fmla="*/ 3476850 h 3673414"/>
              <a:gd name="connsiteX8-125" fmla="*/ 163772 w 4852578"/>
              <a:gd name="connsiteY8-126" fmla="*/ 633292 h 3673414"/>
              <a:gd name="connsiteX0-127" fmla="*/ 163772 w 4852578"/>
              <a:gd name="connsiteY0-128" fmla="*/ 633292 h 3673414"/>
              <a:gd name="connsiteX1-129" fmla="*/ 1506748 w 4852578"/>
              <a:gd name="connsiteY1-130" fmla="*/ 0 h 3673414"/>
              <a:gd name="connsiteX2-131" fmla="*/ 4014569 w 4852578"/>
              <a:gd name="connsiteY2-132" fmla="*/ 81887 h 3673414"/>
              <a:gd name="connsiteX3-133" fmla="*/ 4852578 w 4852578"/>
              <a:gd name="connsiteY3-134" fmla="*/ 1206498 h 3673414"/>
              <a:gd name="connsiteX4-135" fmla="*/ 4688805 w 4852578"/>
              <a:gd name="connsiteY4-136" fmla="*/ 3476850 h 3673414"/>
              <a:gd name="connsiteX5-137" fmla="*/ 4492241 w 4852578"/>
              <a:gd name="connsiteY5-138" fmla="*/ 3673414 h 3673414"/>
              <a:gd name="connsiteX6-139" fmla="*/ 960837 w 4852578"/>
              <a:gd name="connsiteY6-140" fmla="*/ 3564232 h 3673414"/>
              <a:gd name="connsiteX7-141" fmla="*/ 163772 w 4852578"/>
              <a:gd name="connsiteY7-142" fmla="*/ 3476850 h 3673414"/>
              <a:gd name="connsiteX8-143" fmla="*/ 163772 w 4852578"/>
              <a:gd name="connsiteY8-144" fmla="*/ 633292 h 3673414"/>
              <a:gd name="connsiteX0-145" fmla="*/ 210646 w 4899452"/>
              <a:gd name="connsiteY0-146" fmla="*/ 633292 h 3673414"/>
              <a:gd name="connsiteX1-147" fmla="*/ 1553622 w 4899452"/>
              <a:gd name="connsiteY1-148" fmla="*/ 0 h 3673414"/>
              <a:gd name="connsiteX2-149" fmla="*/ 4061443 w 4899452"/>
              <a:gd name="connsiteY2-150" fmla="*/ 81887 h 3673414"/>
              <a:gd name="connsiteX3-151" fmla="*/ 4899452 w 4899452"/>
              <a:gd name="connsiteY3-152" fmla="*/ 1206498 h 3673414"/>
              <a:gd name="connsiteX4-153" fmla="*/ 4735679 w 4899452"/>
              <a:gd name="connsiteY4-154" fmla="*/ 3476850 h 3673414"/>
              <a:gd name="connsiteX5-155" fmla="*/ 4539115 w 4899452"/>
              <a:gd name="connsiteY5-156" fmla="*/ 3673414 h 3673414"/>
              <a:gd name="connsiteX6-157" fmla="*/ 1007711 w 4899452"/>
              <a:gd name="connsiteY6-158" fmla="*/ 3564232 h 3673414"/>
              <a:gd name="connsiteX7-159" fmla="*/ 210646 w 4899452"/>
              <a:gd name="connsiteY7-160" fmla="*/ 3476850 h 3673414"/>
              <a:gd name="connsiteX8-161" fmla="*/ 210646 w 4899452"/>
              <a:gd name="connsiteY8-162" fmla="*/ 633292 h 3673414"/>
              <a:gd name="connsiteX0-163" fmla="*/ 210646 w 4899452"/>
              <a:gd name="connsiteY0-164" fmla="*/ 633292 h 3673414"/>
              <a:gd name="connsiteX1-165" fmla="*/ 1553622 w 4899452"/>
              <a:gd name="connsiteY1-166" fmla="*/ 0 h 3673414"/>
              <a:gd name="connsiteX2-167" fmla="*/ 4061443 w 4899452"/>
              <a:gd name="connsiteY2-168" fmla="*/ 81887 h 3673414"/>
              <a:gd name="connsiteX3-169" fmla="*/ 4899452 w 4899452"/>
              <a:gd name="connsiteY3-170" fmla="*/ 1206498 h 3673414"/>
              <a:gd name="connsiteX4-171" fmla="*/ 4735679 w 4899452"/>
              <a:gd name="connsiteY4-172" fmla="*/ 3476850 h 3673414"/>
              <a:gd name="connsiteX5-173" fmla="*/ 4539115 w 4899452"/>
              <a:gd name="connsiteY5-174" fmla="*/ 3673414 h 3673414"/>
              <a:gd name="connsiteX6-175" fmla="*/ 1007711 w 4899452"/>
              <a:gd name="connsiteY6-176" fmla="*/ 3564232 h 3673414"/>
              <a:gd name="connsiteX7-177" fmla="*/ 210646 w 4899452"/>
              <a:gd name="connsiteY7-178" fmla="*/ 3476850 h 3673414"/>
              <a:gd name="connsiteX8-179" fmla="*/ 210646 w 4899452"/>
              <a:gd name="connsiteY8-180" fmla="*/ 633292 h 3673414"/>
              <a:gd name="connsiteX0-181" fmla="*/ 210646 w 4899452"/>
              <a:gd name="connsiteY0-182" fmla="*/ 633292 h 3706407"/>
              <a:gd name="connsiteX1-183" fmla="*/ 1553622 w 4899452"/>
              <a:gd name="connsiteY1-184" fmla="*/ 0 h 3706407"/>
              <a:gd name="connsiteX2-185" fmla="*/ 4061443 w 4899452"/>
              <a:gd name="connsiteY2-186" fmla="*/ 81887 h 3706407"/>
              <a:gd name="connsiteX3-187" fmla="*/ 4899452 w 4899452"/>
              <a:gd name="connsiteY3-188" fmla="*/ 1206498 h 3706407"/>
              <a:gd name="connsiteX4-189" fmla="*/ 4735679 w 4899452"/>
              <a:gd name="connsiteY4-190" fmla="*/ 3476850 h 3706407"/>
              <a:gd name="connsiteX5-191" fmla="*/ 4539115 w 4899452"/>
              <a:gd name="connsiteY5-192" fmla="*/ 3673414 h 3706407"/>
              <a:gd name="connsiteX6-193" fmla="*/ 1075950 w 4899452"/>
              <a:gd name="connsiteY6-194" fmla="*/ 3700710 h 3706407"/>
              <a:gd name="connsiteX7-195" fmla="*/ 210646 w 4899452"/>
              <a:gd name="connsiteY7-196" fmla="*/ 3476850 h 3706407"/>
              <a:gd name="connsiteX8-197" fmla="*/ 210646 w 4899452"/>
              <a:gd name="connsiteY8-198" fmla="*/ 633292 h 3706407"/>
              <a:gd name="connsiteX0-199" fmla="*/ 210646 w 4899452"/>
              <a:gd name="connsiteY0-200" fmla="*/ 633292 h 3741653"/>
              <a:gd name="connsiteX1-201" fmla="*/ 1553622 w 4899452"/>
              <a:gd name="connsiteY1-202" fmla="*/ 0 h 3741653"/>
              <a:gd name="connsiteX2-203" fmla="*/ 4061443 w 4899452"/>
              <a:gd name="connsiteY2-204" fmla="*/ 81887 h 3741653"/>
              <a:gd name="connsiteX3-205" fmla="*/ 4899452 w 4899452"/>
              <a:gd name="connsiteY3-206" fmla="*/ 1206498 h 3741653"/>
              <a:gd name="connsiteX4-207" fmla="*/ 4735679 w 4899452"/>
              <a:gd name="connsiteY4-208" fmla="*/ 3476850 h 3741653"/>
              <a:gd name="connsiteX5-209" fmla="*/ 4170625 w 4899452"/>
              <a:gd name="connsiteY5-210" fmla="*/ 3741653 h 3741653"/>
              <a:gd name="connsiteX6-211" fmla="*/ 1075950 w 4899452"/>
              <a:gd name="connsiteY6-212" fmla="*/ 3700710 h 3741653"/>
              <a:gd name="connsiteX7-213" fmla="*/ 210646 w 4899452"/>
              <a:gd name="connsiteY7-214" fmla="*/ 3476850 h 3741653"/>
              <a:gd name="connsiteX8-215" fmla="*/ 210646 w 4899452"/>
              <a:gd name="connsiteY8-216" fmla="*/ 633292 h 3741653"/>
              <a:gd name="connsiteX0-217" fmla="*/ 210646 w 4899452"/>
              <a:gd name="connsiteY0-218" fmla="*/ 633292 h 3741653"/>
              <a:gd name="connsiteX1-219" fmla="*/ 1553622 w 4899452"/>
              <a:gd name="connsiteY1-220" fmla="*/ 0 h 3741653"/>
              <a:gd name="connsiteX2-221" fmla="*/ 4061443 w 4899452"/>
              <a:gd name="connsiteY2-222" fmla="*/ 81887 h 3741653"/>
              <a:gd name="connsiteX3-223" fmla="*/ 4899452 w 4899452"/>
              <a:gd name="connsiteY3-224" fmla="*/ 1206498 h 3741653"/>
              <a:gd name="connsiteX4-225" fmla="*/ 4803917 w 4899452"/>
              <a:gd name="connsiteY4-226" fmla="*/ 3176599 h 3741653"/>
              <a:gd name="connsiteX5-227" fmla="*/ 4170625 w 4899452"/>
              <a:gd name="connsiteY5-228" fmla="*/ 3741653 h 3741653"/>
              <a:gd name="connsiteX6-229" fmla="*/ 1075950 w 4899452"/>
              <a:gd name="connsiteY6-230" fmla="*/ 3700710 h 3741653"/>
              <a:gd name="connsiteX7-231" fmla="*/ 210646 w 4899452"/>
              <a:gd name="connsiteY7-232" fmla="*/ 3476850 h 3741653"/>
              <a:gd name="connsiteX8-233" fmla="*/ 210646 w 4899452"/>
              <a:gd name="connsiteY8-234" fmla="*/ 633292 h 3741653"/>
              <a:gd name="connsiteX0-235" fmla="*/ 210646 w 4899452"/>
              <a:gd name="connsiteY0-236" fmla="*/ 633292 h 3741653"/>
              <a:gd name="connsiteX1-237" fmla="*/ 1553622 w 4899452"/>
              <a:gd name="connsiteY1-238" fmla="*/ 0 h 3741653"/>
              <a:gd name="connsiteX2-239" fmla="*/ 4061443 w 4899452"/>
              <a:gd name="connsiteY2-240" fmla="*/ 81887 h 3741653"/>
              <a:gd name="connsiteX3-241" fmla="*/ 4899452 w 4899452"/>
              <a:gd name="connsiteY3-242" fmla="*/ 1206498 h 3741653"/>
              <a:gd name="connsiteX4-243" fmla="*/ 4803917 w 4899452"/>
              <a:gd name="connsiteY4-244" fmla="*/ 3176599 h 3741653"/>
              <a:gd name="connsiteX5-245" fmla="*/ 4170625 w 4899452"/>
              <a:gd name="connsiteY5-246" fmla="*/ 3741653 h 3741653"/>
              <a:gd name="connsiteX6-247" fmla="*/ 1075950 w 4899452"/>
              <a:gd name="connsiteY6-248" fmla="*/ 3700710 h 3741653"/>
              <a:gd name="connsiteX7-249" fmla="*/ 210646 w 4899452"/>
              <a:gd name="connsiteY7-250" fmla="*/ 3476850 h 3741653"/>
              <a:gd name="connsiteX8-251" fmla="*/ 210646 w 4899452"/>
              <a:gd name="connsiteY8-252" fmla="*/ 633292 h 3741653"/>
              <a:gd name="connsiteX0-253" fmla="*/ 210646 w 4899452"/>
              <a:gd name="connsiteY0-254" fmla="*/ 633292 h 3837188"/>
              <a:gd name="connsiteX1-255" fmla="*/ 1553622 w 4899452"/>
              <a:gd name="connsiteY1-256" fmla="*/ 0 h 3837188"/>
              <a:gd name="connsiteX2-257" fmla="*/ 4061443 w 4899452"/>
              <a:gd name="connsiteY2-258" fmla="*/ 81887 h 3837188"/>
              <a:gd name="connsiteX3-259" fmla="*/ 4899452 w 4899452"/>
              <a:gd name="connsiteY3-260" fmla="*/ 1206498 h 3837188"/>
              <a:gd name="connsiteX4-261" fmla="*/ 4803917 w 4899452"/>
              <a:gd name="connsiteY4-262" fmla="*/ 3176599 h 3837188"/>
              <a:gd name="connsiteX5-263" fmla="*/ 4034148 w 4899452"/>
              <a:gd name="connsiteY5-264" fmla="*/ 3837188 h 3837188"/>
              <a:gd name="connsiteX6-265" fmla="*/ 1075950 w 4899452"/>
              <a:gd name="connsiteY6-266" fmla="*/ 3700710 h 3837188"/>
              <a:gd name="connsiteX7-267" fmla="*/ 210646 w 4899452"/>
              <a:gd name="connsiteY7-268" fmla="*/ 3476850 h 3837188"/>
              <a:gd name="connsiteX8-269" fmla="*/ 210646 w 4899452"/>
              <a:gd name="connsiteY8-270" fmla="*/ 633292 h 38371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899452" h="3837188">
                <a:moveTo>
                  <a:pt x="210646" y="633292"/>
                </a:moveTo>
                <a:cubicBezTo>
                  <a:pt x="210646" y="524733"/>
                  <a:pt x="1445063" y="0"/>
                  <a:pt x="1553622" y="0"/>
                </a:cubicBezTo>
                <a:cubicBezTo>
                  <a:pt x="2930924" y="313899"/>
                  <a:pt x="2711436" y="-136477"/>
                  <a:pt x="4061443" y="81887"/>
                </a:cubicBezTo>
                <a:cubicBezTo>
                  <a:pt x="4170002" y="81887"/>
                  <a:pt x="4722031" y="606619"/>
                  <a:pt x="4899452" y="1206498"/>
                </a:cubicBezTo>
                <a:lnTo>
                  <a:pt x="4803917" y="3176599"/>
                </a:lnTo>
                <a:cubicBezTo>
                  <a:pt x="4762973" y="3517170"/>
                  <a:pt x="4142707" y="3837188"/>
                  <a:pt x="4034148" y="3837188"/>
                </a:cubicBezTo>
                <a:lnTo>
                  <a:pt x="1075950" y="3700710"/>
                </a:lnTo>
                <a:cubicBezTo>
                  <a:pt x="967391" y="3700710"/>
                  <a:pt x="688318" y="3762830"/>
                  <a:pt x="210646" y="3476850"/>
                </a:cubicBezTo>
                <a:cubicBezTo>
                  <a:pt x="33225" y="2528997"/>
                  <a:pt x="-157843" y="1526554"/>
                  <a:pt x="210646" y="633292"/>
                </a:cubicBezTo>
                <a:close/>
              </a:path>
            </a:pathLst>
          </a:custGeom>
          <a:solidFill>
            <a:srgbClr val="F19115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67344" y="1548317"/>
            <a:ext cx="1502823" cy="3819429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99941" y="2323556"/>
            <a:ext cx="4417112" cy="226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235" algn="just">
              <a:lnSpc>
                <a:spcPct val="150000"/>
              </a:lnSpc>
            </a:pPr>
            <a:r>
              <a:rPr lang="zh-CN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为了更好地发挥图书馆在我院教学、科研等方面的作用，在校园内营造“多读书、读好书”的良好氛围，促进学院校风建设和学风建设，图书馆计划结合</a:t>
            </a:r>
            <a:r>
              <a:rPr lang="en-US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日 “世界读书日”，联合德育教育处、各系在</a:t>
            </a:r>
            <a:r>
              <a:rPr lang="en-US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月份举办</a:t>
            </a:r>
            <a:r>
              <a:rPr lang="en-US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2017</a:t>
            </a:r>
            <a:r>
              <a:rPr lang="zh-CN" altLang="zh-CN" sz="1600" kern="0" dirty="0">
                <a:solidFill>
                  <a:schemeClr val="bg1"/>
                </a:solidFill>
                <a:effectLst/>
                <a:latin typeface="Calibri" panose="020F05020202040302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年“世界读书日”系列读书活动。</a:t>
            </a:r>
            <a:endParaRPr lang="zh-CN" altLang="zh-CN" sz="2000" kern="100" dirty="0">
              <a:solidFill>
                <a:schemeClr val="bg1"/>
              </a:solidFill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12379" y="1639361"/>
            <a:ext cx="4330788" cy="363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4842513"/>
            <a:ext cx="10115034" cy="2015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8169965" cy="3399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6083" y="4154558"/>
            <a:ext cx="4645917" cy="270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78340" y="129209"/>
            <a:ext cx="1789044" cy="194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email"/>
          <a:srcRect l="-2367"/>
          <a:stretch>
            <a:fillRect/>
          </a:stretch>
        </p:blipFill>
        <p:spPr>
          <a:xfrm>
            <a:off x="0" y="4986775"/>
            <a:ext cx="6460435" cy="1871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02097" y="1279820"/>
            <a:ext cx="2152860" cy="19156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3844" y="1684615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02</a:t>
            </a:r>
            <a:endParaRPr kumimoji="1" lang="zh-CN" altLang="en-US" sz="54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58847" y="307165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活动主题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46239" y="4154558"/>
            <a:ext cx="7579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magnased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775812" y="4450867"/>
            <a:ext cx="3163004" cy="232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67992" y="2009095"/>
            <a:ext cx="6152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8000" kern="0" dirty="0">
                <a:solidFill>
                  <a:srgbClr val="E61F28"/>
                </a:solidFill>
                <a:latin typeface="DFPHaiBaoW12-GB" charset="-122"/>
                <a:ea typeface="DFPHaiBaoW12-GB" charset="-122"/>
                <a:cs typeface="DFPHaiBaoW12-GB" charset="-122"/>
              </a:rPr>
              <a:t>阅读</a:t>
            </a:r>
            <a:r>
              <a:rPr lang="zh-CN" altLang="zh-CN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FPHaiBaoW12-GB" charset="-122"/>
                <a:ea typeface="DFPHaiBaoW12-GB" charset="-122"/>
                <a:cs typeface="DFPHaiBaoW12-GB" charset="-122"/>
              </a:rPr>
              <a:t>文化经典</a:t>
            </a:r>
          </a:p>
        </p:txBody>
      </p:sp>
      <p:sp>
        <p:nvSpPr>
          <p:cNvPr id="9" name="矩形 8"/>
          <p:cNvSpPr/>
          <p:nvPr/>
        </p:nvSpPr>
        <p:spPr>
          <a:xfrm>
            <a:off x="5552615" y="3429000"/>
            <a:ext cx="540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kern="0" dirty="0">
                <a:solidFill>
                  <a:srgbClr val="28AEE2"/>
                </a:solidFill>
                <a:effectLst/>
                <a:latin typeface="DFPHaiBaoW12-GB" charset="-122"/>
                <a:ea typeface="DFPHaiBaoW12-GB" charset="-122"/>
                <a:cs typeface="DFPHaiBaoW12-GB" charset="-122"/>
              </a:rPr>
              <a:t>建设</a:t>
            </a:r>
            <a:r>
              <a:rPr lang="zh-CN" altLang="en-US" sz="5400" kern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HaiBaoW12-GB" charset="-122"/>
                <a:ea typeface="DFPHaiBaoW12-GB" charset="-122"/>
                <a:cs typeface="DFPHaiBaoW12-GB" charset="-122"/>
              </a:rPr>
              <a:t>书香校园</a:t>
            </a:r>
            <a:endParaRPr lang="zh-CN" altLang="zh-CN" sz="6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63508" y="985128"/>
            <a:ext cx="2182615" cy="27546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03100">
            <a:off x="2297723" y="3817992"/>
            <a:ext cx="2010508" cy="20105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89022" y="2385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活动主题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4842513"/>
            <a:ext cx="10115034" cy="2015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0" y="0"/>
            <a:ext cx="8169965" cy="33991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7546083" y="4154558"/>
            <a:ext cx="4645917" cy="2703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9878340" y="129209"/>
            <a:ext cx="1789044" cy="194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8" cstate="email"/>
          <a:srcRect l="-2367"/>
          <a:stretch>
            <a:fillRect/>
          </a:stretch>
        </p:blipFill>
        <p:spPr>
          <a:xfrm>
            <a:off x="0" y="4986775"/>
            <a:ext cx="6460435" cy="1871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5202097" y="1279820"/>
            <a:ext cx="2152860" cy="19156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53844" y="1684615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03</a:t>
            </a:r>
            <a:endParaRPr kumimoji="1" lang="zh-CN" altLang="en-US" sz="5400" dirty="0">
              <a:solidFill>
                <a:srgbClr val="F19115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58847" y="307165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活动评选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446239" y="4154558"/>
            <a:ext cx="7579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amet, consectetuer adipiscing elit. Maecenas porttitor congue massa. Fusce posuere,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magnased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STHeiti Light" charset="-122"/>
                <a:ea typeface="STHeiti Light" charset="-122"/>
                <a:cs typeface="STHeiti Light" charset="-122"/>
              </a:rPr>
              <a:t>. Maecenas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10115034" y="2763077"/>
            <a:ext cx="1858304" cy="166977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101009" y="306883"/>
            <a:ext cx="1391478" cy="122374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775812" y="4450867"/>
            <a:ext cx="3163004" cy="2328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wind"/>
      </p:transition>
    </mc:Choice>
    <mc:Fallback xmlns="">
      <p:transition spd="slow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1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1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  <p:bldP spid="33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96957" y="2305878"/>
            <a:ext cx="11231217" cy="3237699"/>
          </a:xfrm>
          <a:prstGeom prst="roundRect">
            <a:avLst>
              <a:gd name="adj" fmla="val 6085"/>
            </a:avLst>
          </a:prstGeom>
          <a:solidFill>
            <a:schemeClr val="bg1"/>
          </a:solidFill>
          <a:ln>
            <a:solidFill>
              <a:srgbClr val="F19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89022" y="238539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推荐馆藏优秀书目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8151" y="2474910"/>
            <a:ext cx="2468648" cy="3068667"/>
          </a:xfrm>
          <a:prstGeom prst="rect">
            <a:avLst/>
          </a:prstGeom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17246" y="2537945"/>
            <a:ext cx="2329330" cy="2917708"/>
          </a:xfrm>
          <a:prstGeom prst="rect">
            <a:avLst/>
          </a:prstGeom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0368" y="2695678"/>
            <a:ext cx="2331431" cy="2707220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058374" y="2537945"/>
            <a:ext cx="2415550" cy="29177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91761" y="1470465"/>
            <a:ext cx="9208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FZShaoEr-M11" panose="03000509000000000000" charset="-122"/>
                <a:ea typeface="FZShaoEr-M11" panose="03000509000000000000" charset="-122"/>
                <a:cs typeface="FZShaoEr-M11" panose="03000509000000000000" charset="-122"/>
              </a:rPr>
              <a:t>向全校师生推荐优秀图书书目，通过校内网、图书馆网页、微信等方式进行宣传 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FZShaoEr-M11" panose="03000509000000000000" charset="-122"/>
              <a:ea typeface="FZShaoEr-M11" panose="03000509000000000000" charset="-122"/>
              <a:cs typeface="FZShaoEr-M11" panose="03000509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5400000">
            <a:off x="1481482" y="3584605"/>
            <a:ext cx="3563028" cy="6802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5400000">
            <a:off x="4331051" y="3656677"/>
            <a:ext cx="3563028" cy="680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 rot="5400000">
            <a:off x="7104149" y="3656677"/>
            <a:ext cx="3563028" cy="68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eelOff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9022" y="23853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dirty="0">
                <a:solidFill>
                  <a:srgbClr val="F19115"/>
                </a:solidFill>
                <a:latin typeface="DFPHaiBaoW12-GB" charset="-122"/>
                <a:ea typeface="DFPHaiBaoW12-GB" charset="-122"/>
                <a:cs typeface="DFPHaiBaoW12-GB" charset="-122"/>
              </a:rPr>
              <a:t>优秀读者评选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9619" y="946425"/>
            <a:ext cx="5620670" cy="56206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68395" y="3302048"/>
            <a:ext cx="308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学习勤奋，自觉遵守图书馆规章制度，无损坏图书等违章记录，具有良好的道德品质。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0857" y="-361171"/>
            <a:ext cx="6799008" cy="679900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809692" y="2563385"/>
            <a:ext cx="39789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充分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利用图书馆的馆藏资源，借阅图书量大，且借阅内容丰富（即在图书馆综合、艺术社科、专业书库均借阅过图书）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图书借阅量、借阅内容的统计时间：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日至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2018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227633" y="2532607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3E907C"/>
                </a:solidFill>
                <a:latin typeface="DFPHaiBaoW12-GB" charset="-122"/>
                <a:ea typeface="DFPHaiBaoW12-GB" charset="-122"/>
                <a:cs typeface="DFPHaiBaoW12-GB" charset="-122"/>
              </a:rPr>
              <a:t>01</a:t>
            </a:r>
            <a:endParaRPr kumimoji="1" lang="zh-CN" altLang="en-US" sz="4800" dirty="0">
              <a:solidFill>
                <a:srgbClr val="3E907C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48303" y="1701610"/>
            <a:ext cx="1143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rgbClr val="3E907C"/>
                </a:solidFill>
                <a:latin typeface="DFPHaiBaoW12-GB" charset="-122"/>
                <a:ea typeface="DFPHaiBaoW12-GB" charset="-122"/>
                <a:cs typeface="DFPHaiBaoW12-GB" charset="-122"/>
              </a:rPr>
              <a:t>02</a:t>
            </a:r>
            <a:endParaRPr kumimoji="1" lang="zh-CN" altLang="en-US" sz="4800" dirty="0">
              <a:solidFill>
                <a:srgbClr val="3E907C"/>
              </a:solidFill>
              <a:latin typeface="DFPHaiBaoW12-GB" charset="-122"/>
              <a:ea typeface="DFPHaiBaoW12-GB" charset="-122"/>
              <a:cs typeface="DFPHaiBaoW12-GB" charset="-122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3866807" y="427112"/>
            <a:ext cx="2712720" cy="2490216"/>
            <a:chOff x="4739640" y="33668"/>
            <a:chExt cx="2712720" cy="249021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 rot="21237856">
              <a:off x="5311170" y="1027757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评选条件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airplan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49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49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49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清新卡通内涵word文档世界读书日活动策划案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宽屏</PresentationFormat>
  <Paragraphs>124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DFPHaiBaoW12-GB</vt:lpstr>
      <vt:lpstr>宋体</vt:lpstr>
      <vt:lpstr>FZKaTong-M19S</vt:lpstr>
      <vt:lpstr>FZQingKeBenYueSongS-R-GB</vt:lpstr>
      <vt:lpstr>Times New Roman</vt:lpstr>
      <vt:lpstr>等线</vt:lpstr>
      <vt:lpstr>FZShaoEr-M11</vt:lpstr>
      <vt:lpstr>微软雅黑</vt:lpstr>
      <vt:lpstr>Calibri</vt:lpstr>
      <vt:lpstr>Arial</vt:lpstr>
      <vt:lpstr>等线</vt:lpstr>
      <vt:lpstr>STHeiti Light</vt:lpstr>
      <vt:lpstr>等线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2021-07-05T03:18:46Z</dcterms:created>
  <dcterms:modified xsi:type="dcterms:W3CDTF">2023-01-10T06:30:38Z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3BFD12BB05414995AEA554E0DA15C2DB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