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24" r:id="rId2"/>
    <p:sldId id="755" r:id="rId3"/>
    <p:sldId id="750" r:id="rId4"/>
    <p:sldId id="727" r:id="rId5"/>
    <p:sldId id="756" r:id="rId6"/>
    <p:sldId id="757" r:id="rId7"/>
    <p:sldId id="758" r:id="rId8"/>
    <p:sldId id="759" r:id="rId9"/>
    <p:sldId id="760" r:id="rId10"/>
    <p:sldId id="761" r:id="rId11"/>
    <p:sldId id="762" r:id="rId12"/>
    <p:sldId id="717" r:id="rId13"/>
    <p:sldId id="712" r:id="rId14"/>
    <p:sldId id="763" r:id="rId15"/>
    <p:sldId id="764" r:id="rId16"/>
    <p:sldId id="765" r:id="rId17"/>
    <p:sldId id="766" r:id="rId18"/>
    <p:sldId id="746" r:id="rId19"/>
    <p:sldId id="767" r:id="rId20"/>
    <p:sldId id="768" r:id="rId21"/>
    <p:sldId id="769" r:id="rId22"/>
    <p:sldId id="770" r:id="rId23"/>
    <p:sldId id="774" r:id="rId24"/>
    <p:sldId id="775" r:id="rId25"/>
    <p:sldId id="747" r:id="rId26"/>
    <p:sldId id="748" r:id="rId27"/>
    <p:sldId id="749" r:id="rId28"/>
    <p:sldId id="741" r:id="rId29"/>
    <p:sldId id="690" r:id="rId30"/>
    <p:sldId id="701" r:id="rId31"/>
    <p:sldId id="776" r:id="rId3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FF0000"/>
    <a:srgbClr val="009999"/>
    <a:srgbClr val="CC0099"/>
    <a:srgbClr val="FFFFFF"/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4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 b="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b="0" dirty="0"/>
              <a:t>‹#›</a:t>
            </a:fld>
            <a:endParaRPr lang="en-US" altLang="zh-CN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FCB8865-B756-4882-A466-B745832B70FE}" type="datetime1">
              <a:rPr kumimoji="1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2023-01-17</a:t>
            </a:fld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400" b="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lnSpc>
                <a:spcPct val="100000"/>
              </a:lnSpc>
              <a:defRPr sz="1400" b="0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Times New Roman" panose="02020603050405020304" pitchFamily="18" charset="0"/>
              </a:rPr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Times New Roman" panose="02020603050405020304" pitchFamily="18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anose="02020603050405020304" pitchFamily="18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Times New Roman" panose="02020603050405020304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anose="02020603050405020304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1021;&#20013;&#36164;&#28304;\&#20154;&#25945;&#29256;\&#35838;&#20214;\&#22806;&#30740;&#29256;&#20843;&#19979;Unit1\u1a1.mp3" TargetMode="External"/><Relationship Id="rId1" Type="http://schemas.microsoft.com/office/2007/relationships/media" Target="file:///D:\&#21021;&#20013;&#36164;&#28304;\&#20154;&#25945;&#29256;\&#35838;&#20214;\&#22806;&#30740;&#29256;&#20843;&#19979;Unit1\u1a1.mp3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1021;&#20013;&#36164;&#28304;\&#20154;&#25945;&#29256;\&#35838;&#20214;\&#22806;&#30740;&#29256;&#20843;&#19979;Unit1\u1a2.mp3" TargetMode="External"/><Relationship Id="rId1" Type="http://schemas.microsoft.com/office/2007/relationships/media" Target="file:///D:\&#21021;&#20013;&#36164;&#28304;\&#20154;&#25945;&#29256;\&#35838;&#20214;\&#22806;&#30740;&#29256;&#20843;&#19979;Unit1\u1a2.mp3" TargetMode="Externa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1021;&#20013;&#36164;&#28304;\&#20154;&#25945;&#29256;\&#35838;&#20214;\&#22806;&#30740;&#29256;&#20843;&#19979;Unit1\u1a3.mp3" TargetMode="External"/><Relationship Id="rId1" Type="http://schemas.microsoft.com/office/2007/relationships/media" Target="file:///D:\&#21021;&#20013;&#36164;&#28304;\&#20154;&#25945;&#29256;\&#35838;&#20214;\&#22806;&#30740;&#29256;&#20843;&#19979;Unit1\u1a3.mp3" TargetMode="Externa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1021;&#20013;&#36164;&#28304;\&#20154;&#25945;&#29256;\&#35838;&#20214;\&#22806;&#30740;&#29256;&#20843;&#19979;Unit1\u1a6.mp3" TargetMode="External"/><Relationship Id="rId1" Type="http://schemas.microsoft.com/office/2007/relationships/media" Target="file:///D:\&#21021;&#20013;&#36164;&#28304;\&#20154;&#25945;&#29256;\&#35838;&#20214;\&#22806;&#30740;&#29256;&#20843;&#19979;Unit1\u1a6.mp3" TargetMode="Externa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trip.com/gootrip/_20module/mdd/html/2007-08-03/mdd_3647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news.66wz.com/system/2006/10/10/100194337.s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39t.cn/4287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58"/>
          <p:cNvGrpSpPr/>
          <p:nvPr/>
        </p:nvGrpSpPr>
        <p:grpSpPr>
          <a:xfrm>
            <a:off x="1692275" y="1108075"/>
            <a:ext cx="6286500" cy="642938"/>
            <a:chOff x="1835772" y="972644"/>
            <a:chExt cx="6286500" cy="643243"/>
          </a:xfrm>
        </p:grpSpPr>
        <p:sp>
          <p:nvSpPr>
            <p:cNvPr id="4" name="KSO_Shape"/>
            <p:cNvSpPr/>
            <p:nvPr/>
          </p:nvSpPr>
          <p:spPr>
            <a:xfrm>
              <a:off x="2412035" y="972644"/>
              <a:ext cx="4979987" cy="584477"/>
            </a:xfrm>
            <a:prstGeom prst="parallelogram">
              <a:avLst/>
            </a:prstGeom>
            <a:solidFill>
              <a:srgbClr val="8CBC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679" name="TextBox 3"/>
            <p:cNvSpPr/>
            <p:nvPr/>
          </p:nvSpPr>
          <p:spPr>
            <a:xfrm>
              <a:off x="1835772" y="980796"/>
              <a:ext cx="6286500" cy="6350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10000"/>
                </a:lnSpc>
              </a:pPr>
              <a:r>
                <a:rPr lang="zh-CN" altLang="en-US" sz="3200" dirty="0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rPr>
                <a:t>初中英语外研版八年级下</a:t>
              </a:r>
            </a:p>
          </p:txBody>
        </p:sp>
      </p:grpSp>
      <p:sp>
        <p:nvSpPr>
          <p:cNvPr id="28675" name="TextBox 9"/>
          <p:cNvSpPr/>
          <p:nvPr/>
        </p:nvSpPr>
        <p:spPr>
          <a:xfrm>
            <a:off x="1036638" y="2268538"/>
            <a:ext cx="7351712" cy="595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Module1 Feelings and impressions</a:t>
            </a:r>
            <a:endParaRPr lang="zh-CN" altLang="en-US" sz="3200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8676" name="TextBox 10"/>
          <p:cNvSpPr/>
          <p:nvPr/>
        </p:nvSpPr>
        <p:spPr>
          <a:xfrm>
            <a:off x="1763713" y="3068638"/>
            <a:ext cx="5868987" cy="720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Unit1 It smells delicious</a:t>
            </a:r>
          </a:p>
        </p:txBody>
      </p:sp>
      <p:sp>
        <p:nvSpPr>
          <p:cNvPr id="7" name="矩形 6"/>
          <p:cNvSpPr/>
          <p:nvPr/>
        </p:nvSpPr>
        <p:spPr>
          <a:xfrm>
            <a:off x="3308242" y="555307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/>
          <p:nvPr/>
        </p:nvSpPr>
        <p:spPr>
          <a:xfrm>
            <a:off x="3995738" y="1123950"/>
            <a:ext cx="4321175" cy="5889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pretty</a:t>
            </a:r>
            <a:r>
              <a:rPr lang="en-US" altLang="zh-CN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i="1" dirty="0">
                <a:latin typeface="Times New Roman" panose="02020603050405020304" pitchFamily="18" charset="0"/>
              </a:rPr>
              <a:t>adj.</a:t>
            </a:r>
            <a:r>
              <a:rPr lang="zh-CN" altLang="en-US" sz="3200" dirty="0">
                <a:latin typeface="Times New Roman" panose="02020603050405020304" pitchFamily="18" charset="0"/>
              </a:rPr>
              <a:t>可爱的</a:t>
            </a:r>
            <a:r>
              <a:rPr lang="zh-CN" altLang="en-US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4755" name="Text Box 3"/>
          <p:cNvSpPr txBox="1"/>
          <p:nvPr/>
        </p:nvSpPr>
        <p:spPr>
          <a:xfrm>
            <a:off x="3995738" y="1744663"/>
            <a:ext cx="5437187" cy="588962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这小女孩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看起来</a:t>
            </a:r>
            <a:r>
              <a:rPr lang="zh-CN" altLang="en-US" sz="3200" dirty="0">
                <a:latin typeface="Times New Roman" panose="02020603050405020304" pitchFamily="18" charset="0"/>
              </a:rPr>
              <a:t>很漂亮。</a:t>
            </a:r>
          </a:p>
        </p:txBody>
      </p:sp>
      <p:sp>
        <p:nvSpPr>
          <p:cNvPr id="74756" name="Text Box 4"/>
          <p:cNvSpPr txBox="1"/>
          <p:nvPr/>
        </p:nvSpPr>
        <p:spPr>
          <a:xfrm>
            <a:off x="3987800" y="2244725"/>
            <a:ext cx="7248525" cy="59531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The little girl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looks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pretty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7893" name="Picture 5" descr="pret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38" y="639763"/>
            <a:ext cx="2879725" cy="2249487"/>
          </a:xfrm>
          <a:prstGeom prst="rect">
            <a:avLst/>
          </a:prstGeom>
          <a:noFill/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4758" name="Text Box 6"/>
          <p:cNvSpPr txBox="1"/>
          <p:nvPr/>
        </p:nvSpPr>
        <p:spPr>
          <a:xfrm>
            <a:off x="4103688" y="4306888"/>
            <a:ext cx="4106862" cy="588962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lovely</a:t>
            </a:r>
            <a:r>
              <a:rPr lang="en-US" altLang="zh-CN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i="1" dirty="0">
                <a:latin typeface="Times New Roman" panose="02020603050405020304" pitchFamily="18" charset="0"/>
              </a:rPr>
              <a:t>adj.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可爱的</a:t>
            </a:r>
          </a:p>
        </p:txBody>
      </p:sp>
      <p:sp>
        <p:nvSpPr>
          <p:cNvPr id="74759" name="Text Box 7"/>
          <p:cNvSpPr txBox="1"/>
          <p:nvPr/>
        </p:nvSpPr>
        <p:spPr>
          <a:xfrm>
            <a:off x="3987800" y="5608638"/>
            <a:ext cx="4738688" cy="593725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The girl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looks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lovely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4760" name="Text Box 8"/>
          <p:cNvSpPr txBox="1"/>
          <p:nvPr/>
        </p:nvSpPr>
        <p:spPr>
          <a:xfrm>
            <a:off x="4008438" y="5008563"/>
            <a:ext cx="5351462" cy="588962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这女孩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看起来</a:t>
            </a:r>
            <a:r>
              <a:rPr lang="zh-CN" altLang="en-US" sz="3200" dirty="0">
                <a:latin typeface="Times New Roman" panose="02020603050405020304" pitchFamily="18" charset="0"/>
              </a:rPr>
              <a:t>很可爱。</a:t>
            </a:r>
          </a:p>
        </p:txBody>
      </p:sp>
      <p:pic>
        <p:nvPicPr>
          <p:cNvPr id="37897" name="Picture 9" descr="lovel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838" y="3787775"/>
            <a:ext cx="2784475" cy="2432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4763" name="Rectangle 11"/>
          <p:cNvSpPr/>
          <p:nvPr/>
        </p:nvSpPr>
        <p:spPr>
          <a:xfrm>
            <a:off x="4114800" y="3657600"/>
            <a:ext cx="1420813" cy="590550"/>
          </a:xfrm>
          <a:prstGeom prst="rect">
            <a:avLst/>
          </a:prstGeom>
          <a:solidFill>
            <a:srgbClr val="F4FA12"/>
          </a:solidFill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同义词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8" grpId="0"/>
      <p:bldP spid="74759" grpId="0"/>
      <p:bldP spid="74760" grpId="0"/>
      <p:bldP spid="747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idx="1"/>
          </p:nvPr>
        </p:nvSpPr>
        <p:spPr>
          <a:xfrm>
            <a:off x="358775" y="1196975"/>
            <a:ext cx="4697413" cy="4784725"/>
          </a:xfrm>
          <a:solidFill>
            <a:srgbClr val="FFFFFF">
              <a:alpha val="100000"/>
            </a:srgbClr>
          </a:solidFill>
          <a:ln>
            <a:solidFill>
              <a:schemeClr val="bg1">
                <a:alpha val="100000"/>
              </a:schemeClr>
            </a:solidFill>
            <a:miter lim="800000"/>
          </a:ln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lang="en-US" altLang="zh-CN" b="1" dirty="0"/>
              <a:t>smell (smelled, smelt;</a:t>
            </a:r>
          </a:p>
          <a:p>
            <a:pPr>
              <a:buNone/>
            </a:pPr>
            <a:r>
              <a:rPr lang="en-US" altLang="zh-CN" b="1" dirty="0"/>
              <a:t>           smelled, smelt)</a:t>
            </a:r>
          </a:p>
          <a:p>
            <a:pPr>
              <a:buNone/>
            </a:pPr>
            <a:r>
              <a:rPr lang="zh-CN" altLang="en-US" b="1" dirty="0"/>
              <a:t>闻，嗅；闻起来</a:t>
            </a:r>
          </a:p>
          <a:p>
            <a:pPr>
              <a:buNone/>
            </a:pPr>
            <a:r>
              <a:rPr lang="en-US" altLang="zh-CN" b="1" dirty="0"/>
              <a:t>feel (felt, felt)</a:t>
            </a:r>
          </a:p>
          <a:p>
            <a:pPr>
              <a:buNone/>
            </a:pPr>
            <a:r>
              <a:rPr lang="zh-CN" altLang="en-US" b="1" dirty="0"/>
              <a:t>摸起来；感觉</a:t>
            </a:r>
          </a:p>
          <a:p>
            <a:pPr>
              <a:buNone/>
            </a:pPr>
            <a:r>
              <a:rPr lang="en-US" altLang="zh-CN" b="1" dirty="0"/>
              <a:t>taste </a:t>
            </a:r>
            <a:r>
              <a:rPr lang="zh-CN" altLang="en-US" b="1" dirty="0"/>
              <a:t>尝起来</a:t>
            </a:r>
          </a:p>
          <a:p>
            <a:pPr>
              <a:buNone/>
            </a:pPr>
            <a:r>
              <a:rPr lang="en-US" altLang="zh-CN" b="1" dirty="0"/>
              <a:t>look </a:t>
            </a:r>
            <a:r>
              <a:rPr lang="zh-CN" altLang="en-US" b="1" dirty="0"/>
              <a:t>看起来</a:t>
            </a:r>
          </a:p>
          <a:p>
            <a:pPr>
              <a:buNone/>
            </a:pPr>
            <a:r>
              <a:rPr lang="en-US" altLang="zh-CN" b="1" dirty="0"/>
              <a:t>sound </a:t>
            </a:r>
            <a:r>
              <a:rPr lang="zh-CN" altLang="en-US" b="1" dirty="0"/>
              <a:t>听起来</a:t>
            </a:r>
          </a:p>
          <a:p>
            <a:pPr>
              <a:buNone/>
            </a:pPr>
            <a:endParaRPr lang="en-US" altLang="zh-CN" dirty="0"/>
          </a:p>
        </p:txBody>
      </p:sp>
      <p:sp>
        <p:nvSpPr>
          <p:cNvPr id="38915" name="Text Box 3"/>
          <p:cNvSpPr txBox="1"/>
          <p:nvPr/>
        </p:nvSpPr>
        <p:spPr>
          <a:xfrm>
            <a:off x="6199188" y="762000"/>
            <a:ext cx="2667000" cy="5214938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quiet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安静的</a:t>
            </a:r>
          </a:p>
          <a:p>
            <a:pPr defTabSz="913130"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salty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咸的</a:t>
            </a:r>
          </a:p>
          <a:p>
            <a:pPr defTabSz="913130"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sour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酸的</a:t>
            </a:r>
          </a:p>
          <a:p>
            <a:pPr defTabSz="913130"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fresh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新鲜的</a:t>
            </a:r>
          </a:p>
          <a:p>
            <a:pPr defTabSz="913130"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pretty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漂亮的</a:t>
            </a:r>
          </a:p>
          <a:p>
            <a:pPr defTabSz="913130"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lovely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可爱的</a:t>
            </a:r>
          </a:p>
          <a:p>
            <a:pPr defTabSz="913130" eaLnBrk="1" hangingPunct="1"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soft 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柔软的</a:t>
            </a:r>
          </a:p>
        </p:txBody>
      </p:sp>
      <p:sp>
        <p:nvSpPr>
          <p:cNvPr id="38916" name="AutoShape 4"/>
          <p:cNvSpPr/>
          <p:nvPr/>
        </p:nvSpPr>
        <p:spPr>
          <a:xfrm>
            <a:off x="4614863" y="1196975"/>
            <a:ext cx="288925" cy="4610100"/>
          </a:xfrm>
          <a:prstGeom prst="rightBrace">
            <a:avLst>
              <a:gd name="adj1" fmla="val 132967"/>
              <a:gd name="adj2" fmla="val 51259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91429" tIns="45715" rIns="91429" bIns="45715" anchor="ctr" anchorCtr="0"/>
          <a:lstStyle/>
          <a:p>
            <a:pPr algn="ctr" defTabSz="913130" eaLnBrk="1" hangingPunct="1">
              <a:lnSpc>
                <a:spcPct val="110000"/>
              </a:lnSpc>
            </a:pPr>
            <a:endParaRPr lang="zh-CN" altLang="zh-CN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8917" name="AutoShape 5"/>
          <p:cNvSpPr/>
          <p:nvPr/>
        </p:nvSpPr>
        <p:spPr>
          <a:xfrm>
            <a:off x="6046788" y="1219200"/>
            <a:ext cx="228600" cy="4343400"/>
          </a:xfrm>
          <a:prstGeom prst="leftBrace">
            <a:avLst>
              <a:gd name="adj1" fmla="val 158333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eaLnBrk="1" hangingPunct="1">
              <a:lnSpc>
                <a:spcPct val="110000"/>
              </a:lnSpc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8" name="Text Box 6"/>
          <p:cNvSpPr txBox="1"/>
          <p:nvPr/>
        </p:nvSpPr>
        <p:spPr>
          <a:xfrm>
            <a:off x="439738" y="5872163"/>
            <a:ext cx="4870450" cy="657225"/>
          </a:xfrm>
          <a:prstGeom prst="rect">
            <a:avLst/>
          </a:prstGeom>
          <a:noFill/>
          <a:ln w="9525">
            <a:noFill/>
          </a:ln>
        </p:spPr>
        <p:txBody>
          <a:bodyPr wrap="none"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The cheese smells fresh.</a:t>
            </a:r>
          </a:p>
        </p:txBody>
      </p:sp>
      <p:sp>
        <p:nvSpPr>
          <p:cNvPr id="38919" name="AutoShape 7"/>
          <p:cNvSpPr/>
          <p:nvPr/>
        </p:nvSpPr>
        <p:spPr>
          <a:xfrm>
            <a:off x="5105400" y="3429000"/>
            <a:ext cx="865188" cy="180975"/>
          </a:xfrm>
          <a:prstGeom prst="rightArrow">
            <a:avLst>
              <a:gd name="adj1" fmla="val 50000"/>
              <a:gd name="adj2" fmla="val 119517"/>
            </a:avLst>
          </a:prstGeom>
          <a:solidFill>
            <a:srgbClr val="008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eaLnBrk="1" hangingPunct="1">
              <a:lnSpc>
                <a:spcPct val="110000"/>
              </a:lnSpc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20" name="Text Box 8"/>
          <p:cNvSpPr txBox="1"/>
          <p:nvPr/>
        </p:nvSpPr>
        <p:spPr>
          <a:xfrm>
            <a:off x="4675188" y="2895600"/>
            <a:ext cx="1676400" cy="657225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algn="ctr" defTabSz="913130"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endParaRPr lang="en-US" altLang="zh-CN" i="1" dirty="0">
              <a:latin typeface="Times New Roman" panose="02020603050405020304" pitchFamily="18" charset="0"/>
            </a:endParaRPr>
          </a:p>
        </p:txBody>
      </p:sp>
      <p:sp>
        <p:nvSpPr>
          <p:cNvPr id="75785" name="Rectangle 9"/>
          <p:cNvSpPr/>
          <p:nvPr/>
        </p:nvSpPr>
        <p:spPr>
          <a:xfrm>
            <a:off x="2770188" y="457200"/>
            <a:ext cx="2038350" cy="652463"/>
          </a:xfrm>
          <a:prstGeom prst="rect">
            <a:avLst/>
          </a:prstGeom>
          <a:solidFill>
            <a:srgbClr val="F4FA12"/>
          </a:solidFill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感官动词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9" descr="图片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063" y="2889250"/>
            <a:ext cx="7056437" cy="2232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39" name="Text Box 6"/>
          <p:cNvSpPr txBox="1"/>
          <p:nvPr/>
        </p:nvSpPr>
        <p:spPr>
          <a:xfrm>
            <a:off x="973138" y="820738"/>
            <a:ext cx="7127875" cy="5921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</a:rPr>
              <a:t>Listen and number the pictures.</a:t>
            </a:r>
            <a:r>
              <a:rPr lang="en-US" altLang="zh-CN" sz="32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9544" name="Text Box 24"/>
          <p:cNvSpPr txBox="1"/>
          <p:nvPr/>
        </p:nvSpPr>
        <p:spPr>
          <a:xfrm>
            <a:off x="3600450" y="4552950"/>
            <a:ext cx="431800" cy="5318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9545" name="Text Box 25"/>
          <p:cNvSpPr txBox="1"/>
          <p:nvPr/>
        </p:nvSpPr>
        <p:spPr>
          <a:xfrm>
            <a:off x="1619250" y="4508500"/>
            <a:ext cx="431800" cy="5318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9546" name="Text Box 26"/>
          <p:cNvSpPr txBox="1"/>
          <p:nvPr/>
        </p:nvSpPr>
        <p:spPr>
          <a:xfrm>
            <a:off x="5327650" y="4589463"/>
            <a:ext cx="431800" cy="5318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9547" name="Text Box 27"/>
          <p:cNvSpPr txBox="1"/>
          <p:nvPr/>
        </p:nvSpPr>
        <p:spPr>
          <a:xfrm>
            <a:off x="7740650" y="4616450"/>
            <a:ext cx="431800" cy="5318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pic>
        <p:nvPicPr>
          <p:cNvPr id="11" name="u1a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08850" y="954088"/>
            <a:ext cx="422275" cy="4222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9945" name="组合 13"/>
          <p:cNvGrpSpPr/>
          <p:nvPr/>
        </p:nvGrpSpPr>
        <p:grpSpPr>
          <a:xfrm>
            <a:off x="288925" y="795338"/>
            <a:ext cx="898525" cy="614362"/>
            <a:chOff x="3132610" y="5588000"/>
            <a:chExt cx="899492" cy="612834"/>
          </a:xfrm>
        </p:grpSpPr>
        <p:sp>
          <p:nvSpPr>
            <p:cNvPr id="39946" name="椭圆 9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/>
            <a:p>
              <a:pPr eaLnBrk="1" hangingPunct="1"/>
              <a:endPara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7" name="文本框 10"/>
            <p:cNvSpPr txBox="1"/>
            <p:nvPr/>
          </p:nvSpPr>
          <p:spPr>
            <a:xfrm>
              <a:off x="3239940" y="5588000"/>
              <a:ext cx="792162" cy="584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32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9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9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9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9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9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9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3605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619544" grpId="0"/>
      <p:bldP spid="619545" grpId="0"/>
      <p:bldP spid="619546" grpId="0"/>
      <p:bldP spid="6195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/>
          <p:nvPr/>
        </p:nvSpPr>
        <p:spPr>
          <a:xfrm>
            <a:off x="914400" y="750888"/>
            <a:ext cx="8029575" cy="595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again and complete the sentences.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0963" name="Text Box 5"/>
          <p:cNvSpPr txBox="1"/>
          <p:nvPr/>
        </p:nvSpPr>
        <p:spPr>
          <a:xfrm>
            <a:off x="647700" y="1530350"/>
            <a:ext cx="7848600" cy="2727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The cookie </a:t>
            </a:r>
            <a:r>
              <a:rPr lang="en-US" altLang="zh-CN" u="sng" dirty="0">
                <a:latin typeface="Times New Roman" panose="02020603050405020304" pitchFamily="18" charset="0"/>
              </a:rPr>
              <a:t>tastes sweet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The milk ________________.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This bed _________________.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 Tom ____________________.</a:t>
            </a:r>
          </a:p>
        </p:txBody>
      </p:sp>
      <p:sp>
        <p:nvSpPr>
          <p:cNvPr id="612358" name="Text Box 6"/>
          <p:cNvSpPr txBox="1"/>
          <p:nvPr/>
        </p:nvSpPr>
        <p:spPr>
          <a:xfrm>
            <a:off x="2916238" y="2224088"/>
            <a:ext cx="4321175" cy="2068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smells sour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feels a bit soft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looks very strong</a:t>
            </a:r>
          </a:p>
        </p:txBody>
      </p:sp>
      <p:pic>
        <p:nvPicPr>
          <p:cNvPr id="17413" name="Picture 8" descr="u=501693810,337073952&amp;fm=21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91283" y="4617132"/>
            <a:ext cx="3024188" cy="18367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4" name="Picture 9" descr="u=326193472,441968486&amp;fm=21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58935" y="4617132"/>
            <a:ext cx="2232025" cy="18367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u1a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01013" y="854075"/>
            <a:ext cx="492125" cy="4921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0968" name="组合 13"/>
          <p:cNvGrpSpPr/>
          <p:nvPr/>
        </p:nvGrpSpPr>
        <p:grpSpPr>
          <a:xfrm>
            <a:off x="288925" y="827088"/>
            <a:ext cx="862013" cy="585787"/>
            <a:chOff x="3132610" y="5620477"/>
            <a:chExt cx="863488" cy="584200"/>
          </a:xfrm>
        </p:grpSpPr>
        <p:sp>
          <p:nvSpPr>
            <p:cNvPr id="40969" name="椭圆 8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/>
            <a:p>
              <a:pPr eaLnBrk="1" hangingPunct="1"/>
              <a:endPara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70" name="文本框 10"/>
            <p:cNvSpPr txBox="1"/>
            <p:nvPr/>
          </p:nvSpPr>
          <p:spPr>
            <a:xfrm>
              <a:off x="3203936" y="5620477"/>
              <a:ext cx="792162" cy="584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32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12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3605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/>
          <p:nvPr/>
        </p:nvSpPr>
        <p:spPr>
          <a:xfrm>
            <a:off x="503238" y="1512888"/>
            <a:ext cx="8534400" cy="4968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Tony:  Mm... What a delicious smell! Your 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pizza looks so nice.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Betty: Thanks! Would you like to try some?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Tony: Yes, please. It looks lovely, it smells 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delicious, and mm, it tastes good.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Daming: What’s that on top?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Betty:  Oh, that’s cheese. Do you want to try 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a piece?</a:t>
            </a:r>
          </a:p>
        </p:txBody>
      </p:sp>
      <p:sp>
        <p:nvSpPr>
          <p:cNvPr id="41987" name="Text Box 4"/>
          <p:cNvSpPr txBox="1"/>
          <p:nvPr/>
        </p:nvSpPr>
        <p:spPr>
          <a:xfrm>
            <a:off x="914400" y="750888"/>
            <a:ext cx="3910013" cy="635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and read.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grpSp>
        <p:nvGrpSpPr>
          <p:cNvPr id="41988" name="组合 13"/>
          <p:cNvGrpSpPr/>
          <p:nvPr/>
        </p:nvGrpSpPr>
        <p:grpSpPr>
          <a:xfrm>
            <a:off x="288925" y="827088"/>
            <a:ext cx="898525" cy="585787"/>
            <a:chOff x="3132610" y="5620477"/>
            <a:chExt cx="899492" cy="584200"/>
          </a:xfrm>
        </p:grpSpPr>
        <p:sp>
          <p:nvSpPr>
            <p:cNvPr id="41990" name="椭圆 6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/>
            <a:p>
              <a:pPr eaLnBrk="1" hangingPunct="1"/>
              <a:endPara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991" name="文本框 7"/>
            <p:cNvSpPr txBox="1"/>
            <p:nvPr/>
          </p:nvSpPr>
          <p:spPr>
            <a:xfrm>
              <a:off x="3239940" y="5620477"/>
              <a:ext cx="792162" cy="584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32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9" name="u1a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87788" y="919163"/>
            <a:ext cx="403225" cy="4016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00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/>
          <p:nvPr/>
        </p:nvSpPr>
        <p:spPr>
          <a:xfrm>
            <a:off x="250825" y="623888"/>
            <a:ext cx="8763000" cy="5792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Darning: Ugh! No, thanks.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I’m afraid</a:t>
            </a:r>
            <a:r>
              <a:rPr lang="en-US" altLang="zh-CN" sz="3200" dirty="0">
                <a:latin typeface="Times New Roman" panose="02020603050405020304" pitchFamily="18" charset="0"/>
              </a:rPr>
              <a:t> I don’t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 like cheese. It doesn’t smell fresh. It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smells too strong and it tastes a bit sour.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Betty: Well, my chocolate cookies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are done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now. Have a try!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Darning: Thanks! They taste really sweet and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 they feel soft in the middle.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Tony: Are you cooking lots of different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things? You look very busy!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/>
          <p:nvPr/>
        </p:nvSpPr>
        <p:spPr>
          <a:xfrm>
            <a:off x="431800" y="838200"/>
            <a:ext cx="8382000" cy="5037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4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Betty:  Yes, I am! There’s some pizza and  </a:t>
            </a:r>
          </a:p>
          <a:p>
            <a:pPr eaLnBrk="1" hangingPunct="1">
              <a:lnSpc>
                <a:spcPct val="14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 some cookies, and now I’m making </a:t>
            </a:r>
          </a:p>
          <a:p>
            <a:pPr eaLnBrk="1" hangingPunct="1">
              <a:lnSpc>
                <a:spcPct val="14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 an apple pie and a cake.</a:t>
            </a:r>
          </a:p>
          <a:p>
            <a:pPr eaLnBrk="1" hangingPunct="1">
              <a:lnSpc>
                <a:spcPct val="14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Darning: Apple pie sounds nice. I have a sweet   </a:t>
            </a:r>
          </a:p>
          <a:p>
            <a:pPr eaLnBrk="1" hangingPunct="1">
              <a:lnSpc>
                <a:spcPct val="14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tooth, you know. Shall I get the sugar?</a:t>
            </a:r>
          </a:p>
          <a:p>
            <a:pPr eaLnBrk="1" hangingPunct="1">
              <a:lnSpc>
                <a:spcPct val="14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Betty: Yes, please. Oh,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are you sure</a:t>
            </a:r>
            <a:r>
              <a:rPr lang="en-US" altLang="zh-CN" sz="3200" dirty="0">
                <a:latin typeface="Times New Roman" panose="02020603050405020304" pitchFamily="18" charset="0"/>
              </a:rPr>
              <a:t> that’s  </a:t>
            </a:r>
          </a:p>
          <a:p>
            <a:pPr eaLnBrk="1" hangingPunct="1">
              <a:lnSpc>
                <a:spcPct val="14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sugar? Taste it first. It might be salt!     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/>
          <p:nvPr/>
        </p:nvSpPr>
        <p:spPr>
          <a:xfrm>
            <a:off x="468313" y="990600"/>
            <a:ext cx="8458200" cy="4354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7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Darning: No, it’s OK. It tastes sweet. It’s sugar.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Tony: What’s this? It tastes sweet too.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Betty: That’s strawberry jam, for the cake.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Darning: Good, everything tastes so sweet!  </a:t>
            </a:r>
          </a:p>
          <a:p>
            <a:pPr eaLnBrk="1" hangingPunct="1">
              <a:lnSpc>
                <a:spcPct val="17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It’s my lucky day!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6"/>
          <p:cNvSpPr txBox="1"/>
          <p:nvPr/>
        </p:nvSpPr>
        <p:spPr>
          <a:xfrm>
            <a:off x="569913" y="908050"/>
            <a:ext cx="8388350" cy="5921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</a:rPr>
              <a:t>Now check (√) what Betty is making.</a:t>
            </a:r>
          </a:p>
        </p:txBody>
      </p:sp>
      <p:pic>
        <p:nvPicPr>
          <p:cNvPr id="46083" name="Picture 16" descr="图片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8" y="2781300"/>
            <a:ext cx="8353425" cy="2592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52305" name="Rectangle 17"/>
          <p:cNvSpPr/>
          <p:nvPr/>
        </p:nvSpPr>
        <p:spPr>
          <a:xfrm>
            <a:off x="1042988" y="4581525"/>
            <a:ext cx="382587" cy="531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652306" name="Rectangle 18"/>
          <p:cNvSpPr/>
          <p:nvPr/>
        </p:nvSpPr>
        <p:spPr>
          <a:xfrm>
            <a:off x="2670175" y="4589463"/>
            <a:ext cx="381000" cy="5318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652307" name="Rectangle 19"/>
          <p:cNvSpPr/>
          <p:nvPr/>
        </p:nvSpPr>
        <p:spPr>
          <a:xfrm>
            <a:off x="4421188" y="4581525"/>
            <a:ext cx="382587" cy="531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652308" name="Rectangle 20"/>
          <p:cNvSpPr/>
          <p:nvPr/>
        </p:nvSpPr>
        <p:spPr>
          <a:xfrm>
            <a:off x="7667625" y="4581525"/>
            <a:ext cx="382588" cy="531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05" grpId="0"/>
      <p:bldP spid="652306" grpId="0"/>
      <p:bldP spid="652307" grpId="0"/>
      <p:bldP spid="6523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/>
          <p:nvPr/>
        </p:nvSpPr>
        <p:spPr>
          <a:xfrm>
            <a:off x="838200" y="3276600"/>
            <a:ext cx="8001000" cy="282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1. I bought a large chocolate cake, because I 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love _______ food.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2. Dried fish has a ________ taste. You don’t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need much of it in the dish.</a:t>
            </a:r>
          </a:p>
        </p:txBody>
      </p:sp>
      <p:sp>
        <p:nvSpPr>
          <p:cNvPr id="47107" name="Rectangle 9"/>
          <p:cNvSpPr/>
          <p:nvPr/>
        </p:nvSpPr>
        <p:spPr>
          <a:xfrm>
            <a:off x="1052513" y="2209800"/>
            <a:ext cx="7253287" cy="579438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lovely   soft   sour   strong   sugar    sweet</a:t>
            </a:r>
          </a:p>
        </p:txBody>
      </p:sp>
      <p:sp>
        <p:nvSpPr>
          <p:cNvPr id="29707" name="Rectangle 11"/>
          <p:cNvSpPr/>
          <p:nvPr/>
        </p:nvSpPr>
        <p:spPr>
          <a:xfrm>
            <a:off x="2070100" y="4041775"/>
            <a:ext cx="11334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sweet</a:t>
            </a:r>
          </a:p>
        </p:txBody>
      </p:sp>
      <p:sp>
        <p:nvSpPr>
          <p:cNvPr id="29708" name="Rectangle 12"/>
          <p:cNvSpPr/>
          <p:nvPr/>
        </p:nvSpPr>
        <p:spPr>
          <a:xfrm>
            <a:off x="4217988" y="4689475"/>
            <a:ext cx="1290637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strong</a:t>
            </a:r>
          </a:p>
        </p:txBody>
      </p:sp>
      <p:sp>
        <p:nvSpPr>
          <p:cNvPr id="47110" name="Text Box 4"/>
          <p:cNvSpPr txBox="1"/>
          <p:nvPr/>
        </p:nvSpPr>
        <p:spPr>
          <a:xfrm>
            <a:off x="914400" y="750888"/>
            <a:ext cx="8050213" cy="1176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Complete the sentences with the words in the box.</a:t>
            </a:r>
          </a:p>
        </p:txBody>
      </p:sp>
      <p:grpSp>
        <p:nvGrpSpPr>
          <p:cNvPr id="47111" name="组合 13"/>
          <p:cNvGrpSpPr/>
          <p:nvPr/>
        </p:nvGrpSpPr>
        <p:grpSpPr>
          <a:xfrm>
            <a:off x="288925" y="827088"/>
            <a:ext cx="898525" cy="585787"/>
            <a:chOff x="3132610" y="5620477"/>
            <a:chExt cx="899492" cy="584200"/>
          </a:xfrm>
        </p:grpSpPr>
        <p:sp>
          <p:nvSpPr>
            <p:cNvPr id="47112" name="椭圆 8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/>
            <a:p>
              <a:pPr eaLnBrk="1" hangingPunct="1"/>
              <a:endPara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7113" name="文本框 9"/>
            <p:cNvSpPr txBox="1"/>
            <p:nvPr/>
          </p:nvSpPr>
          <p:spPr>
            <a:xfrm>
              <a:off x="3239940" y="5620477"/>
              <a:ext cx="792162" cy="584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32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  <p:bldP spid="297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0" y="4"/>
            <a:ext cx="9144000" cy="548759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任意多边形 5"/>
          <p:cNvSpPr/>
          <p:nvPr/>
        </p:nvSpPr>
        <p:spPr>
          <a:xfrm flipV="1">
            <a:off x="0" y="6583899"/>
            <a:ext cx="9144000" cy="301391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reeform 4"/>
          <p:cNvSpPr/>
          <p:nvPr/>
        </p:nvSpPr>
        <p:spPr bwMode="gray">
          <a:xfrm>
            <a:off x="2700338" y="2205038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05" name="Rectangle 5"/>
          <p:cNvSpPr/>
          <p:nvPr/>
        </p:nvSpPr>
        <p:spPr>
          <a:xfrm>
            <a:off x="2535238" y="1795463"/>
            <a:ext cx="5029200" cy="623887"/>
          </a:xfrm>
          <a:prstGeom prst="rect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pPr algn="ctr" eaLnBrk="1" hangingPunct="1">
              <a:buFont typeface="Webdings" panose="05030102010509060703" pitchFamily="18" charset="2"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Warm-up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9706" name="椭圆 18"/>
          <p:cNvSpPr/>
          <p:nvPr/>
        </p:nvSpPr>
        <p:spPr>
          <a:xfrm>
            <a:off x="2624138" y="1830388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0" tIns="36000" rIns="0" bIns="0" anchor="ctr" anchorCtr="0"/>
          <a:lstStyle/>
          <a:p>
            <a:pPr algn="ctr" eaLnBrk="1" hangingPunct="1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rgbClr val="DEB509"/>
                </a:solidFill>
                <a:latin typeface="Raavi" pitchFamily="34" charset="0"/>
                <a:ea typeface="方正舒体" panose="02010601030101010101" pitchFamily="2" charset="-122"/>
              </a:rPr>
              <a:t>1</a:t>
            </a:r>
            <a:endParaRPr lang="zh-CN" altLang="en-US" sz="1800" dirty="0">
              <a:solidFill>
                <a:srgbClr val="DEB509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15" name="Freeform 4"/>
          <p:cNvSpPr/>
          <p:nvPr/>
        </p:nvSpPr>
        <p:spPr bwMode="gray">
          <a:xfrm>
            <a:off x="2700338" y="3130550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08" name="Rectangle 5">
            <a:hlinkClick r:id="" action="ppaction://noaction"/>
          </p:cNvPr>
          <p:cNvSpPr/>
          <p:nvPr/>
        </p:nvSpPr>
        <p:spPr>
          <a:xfrm>
            <a:off x="2535238" y="2720975"/>
            <a:ext cx="5029200" cy="623888"/>
          </a:xfrm>
          <a:prstGeom prst="rect">
            <a:avLst/>
          </a:prstGeom>
          <a:gradFill rotWithShape="1">
            <a:gsLst>
              <a:gs pos="0">
                <a:srgbClr val="A3E391"/>
              </a:gs>
              <a:gs pos="100000">
                <a:srgbClr val="62D044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9709" name="椭圆 24"/>
          <p:cNvSpPr/>
          <p:nvPr/>
        </p:nvSpPr>
        <p:spPr>
          <a:xfrm>
            <a:off x="2624138" y="2755900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0" tIns="36000" rIns="0" bIns="0" anchor="ctr" anchorCtr="0"/>
          <a:lstStyle/>
          <a:p>
            <a:pPr algn="ctr" eaLnBrk="1" hangingPunct="1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rgbClr val="62D044"/>
                </a:solidFill>
                <a:latin typeface="Raavi" pitchFamily="34" charset="0"/>
                <a:ea typeface="方正舒体" panose="02010601030101010101" pitchFamily="2" charset="-122"/>
              </a:rPr>
              <a:t>2</a:t>
            </a:r>
            <a:endParaRPr lang="zh-CN" altLang="en-US" sz="1800" dirty="0">
              <a:solidFill>
                <a:srgbClr val="62D044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18" name="Freeform 4"/>
          <p:cNvSpPr/>
          <p:nvPr/>
        </p:nvSpPr>
        <p:spPr bwMode="gray">
          <a:xfrm>
            <a:off x="2700338" y="4056063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11" name="Rectangle 5">
            <a:hlinkClick r:id="" action="ppaction://noaction"/>
          </p:cNvPr>
          <p:cNvSpPr/>
          <p:nvPr/>
        </p:nvSpPr>
        <p:spPr>
          <a:xfrm>
            <a:off x="2544763" y="3636963"/>
            <a:ext cx="5029200" cy="623887"/>
          </a:xfrm>
          <a:prstGeom prst="rect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Language Points</a:t>
            </a:r>
          </a:p>
        </p:txBody>
      </p:sp>
      <p:sp>
        <p:nvSpPr>
          <p:cNvPr id="29712" name="椭圆 27"/>
          <p:cNvSpPr/>
          <p:nvPr/>
        </p:nvSpPr>
        <p:spPr>
          <a:xfrm>
            <a:off x="2624138" y="3681413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0" tIns="36000" rIns="0" bIns="0" anchor="ctr" anchorCtr="0"/>
          <a:lstStyle/>
          <a:p>
            <a:pPr algn="ctr" eaLnBrk="1" hangingPunct="1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rgbClr val="F57C89"/>
                </a:solidFill>
                <a:latin typeface="Raavi" pitchFamily="34" charset="0"/>
                <a:ea typeface="方正舒体" panose="02010601030101010101" pitchFamily="2" charset="-122"/>
              </a:rPr>
              <a:t>3</a:t>
            </a:r>
            <a:endParaRPr lang="zh-CN" altLang="en-US" sz="1800" dirty="0">
              <a:solidFill>
                <a:srgbClr val="F57C89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21" name="Freeform 4"/>
          <p:cNvSpPr/>
          <p:nvPr/>
        </p:nvSpPr>
        <p:spPr bwMode="gray">
          <a:xfrm>
            <a:off x="2700338" y="4981575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714" name="Rectangle 5"/>
          <p:cNvSpPr/>
          <p:nvPr/>
        </p:nvSpPr>
        <p:spPr>
          <a:xfrm>
            <a:off x="2535238" y="4572000"/>
            <a:ext cx="5029200" cy="623888"/>
          </a:xfrm>
          <a:prstGeom prst="rect">
            <a:avLst/>
          </a:prstGeom>
          <a:solidFill>
            <a:srgbClr val="A1D419"/>
          </a:solidFill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Exercise</a:t>
            </a:r>
          </a:p>
        </p:txBody>
      </p:sp>
      <p:sp>
        <p:nvSpPr>
          <p:cNvPr id="29715" name="椭圆 30"/>
          <p:cNvSpPr/>
          <p:nvPr/>
        </p:nvSpPr>
        <p:spPr>
          <a:xfrm>
            <a:off x="2624138" y="4606925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0" tIns="36000" rIns="0" bIns="0" anchor="ctr" anchorCtr="0"/>
          <a:lstStyle/>
          <a:p>
            <a:pPr algn="ctr" eaLnBrk="1" hangingPunct="1">
              <a:lnSpc>
                <a:spcPct val="120000"/>
              </a:lnSpc>
              <a:buNone/>
            </a:pPr>
            <a:r>
              <a:rPr lang="en-US" altLang="zh-CN" sz="1800" dirty="0">
                <a:solidFill>
                  <a:srgbClr val="19C2FF"/>
                </a:solidFill>
                <a:latin typeface="Raavi" pitchFamily="34" charset="0"/>
                <a:ea typeface="方正舒体" panose="02010601030101010101" pitchFamily="2" charset="-122"/>
              </a:rPr>
              <a:t>4</a:t>
            </a:r>
            <a:endParaRPr lang="zh-CN" altLang="en-US" sz="1800" dirty="0">
              <a:solidFill>
                <a:srgbClr val="19C2FF"/>
              </a:solidFill>
              <a:latin typeface="Raavi" pitchFamily="34" charset="0"/>
              <a:ea typeface="方正舒体" panose="02010601030101010101" pitchFamily="2" charset="-122"/>
            </a:endParaRPr>
          </a:p>
        </p:txBody>
      </p:sp>
      <p:sp>
        <p:nvSpPr>
          <p:cNvPr id="29716" name="文本框 1"/>
          <p:cNvSpPr txBox="1"/>
          <p:nvPr/>
        </p:nvSpPr>
        <p:spPr>
          <a:xfrm>
            <a:off x="3378200" y="746125"/>
            <a:ext cx="32448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内容结构</a:t>
            </a:r>
          </a:p>
        </p:txBody>
      </p:sp>
      <p:pic>
        <p:nvPicPr>
          <p:cNvPr id="29717" name="图片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88" y="1503363"/>
            <a:ext cx="1200150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18" name="图片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88" y="2471738"/>
            <a:ext cx="1200150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19" name="图片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3" y="3406775"/>
            <a:ext cx="12017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20" name="图片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3" y="4375150"/>
            <a:ext cx="12017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/>
          <p:nvPr/>
        </p:nvSpPr>
        <p:spPr>
          <a:xfrm>
            <a:off x="611188" y="838200"/>
            <a:ext cx="8153400" cy="5214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 She does not put ________ in tea because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she does not like sweet tea.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 The milk has gone _________ overnight, so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we cannot drink it.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5. The bed feels	________ and comfortable.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6. Apple pie sounds _________. It is my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favourite.</a:t>
            </a:r>
          </a:p>
        </p:txBody>
      </p:sp>
      <p:sp>
        <p:nvSpPr>
          <p:cNvPr id="30726" name="Rectangle 6"/>
          <p:cNvSpPr/>
          <p:nvPr/>
        </p:nvSpPr>
        <p:spPr>
          <a:xfrm>
            <a:off x="4116388" y="990600"/>
            <a:ext cx="115570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sugar</a:t>
            </a:r>
          </a:p>
        </p:txBody>
      </p:sp>
      <p:sp>
        <p:nvSpPr>
          <p:cNvPr id="30727" name="Rectangle 7"/>
          <p:cNvSpPr/>
          <p:nvPr/>
        </p:nvSpPr>
        <p:spPr>
          <a:xfrm>
            <a:off x="4591050" y="2457450"/>
            <a:ext cx="95250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sour</a:t>
            </a:r>
          </a:p>
        </p:txBody>
      </p:sp>
      <p:sp>
        <p:nvSpPr>
          <p:cNvPr id="30728" name="Rectangle 8"/>
          <p:cNvSpPr/>
          <p:nvPr/>
        </p:nvSpPr>
        <p:spPr>
          <a:xfrm>
            <a:off x="3763963" y="3933825"/>
            <a:ext cx="8159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soft</a:t>
            </a:r>
          </a:p>
        </p:txBody>
      </p:sp>
      <p:sp>
        <p:nvSpPr>
          <p:cNvPr id="30729" name="Rectangle 9"/>
          <p:cNvSpPr/>
          <p:nvPr/>
        </p:nvSpPr>
        <p:spPr>
          <a:xfrm>
            <a:off x="4343400" y="4592638"/>
            <a:ext cx="120015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lovely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7" grpId="0"/>
      <p:bldP spid="30728" grpId="0"/>
      <p:bldP spid="307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/>
          <p:nvPr/>
        </p:nvSpPr>
        <p:spPr>
          <a:xfrm>
            <a:off x="927100" y="774700"/>
            <a:ext cx="86296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Complete the table with the words in the boxes in Activities 1 and 4.</a:t>
            </a:r>
          </a:p>
        </p:txBody>
      </p:sp>
      <p:graphicFrame>
        <p:nvGraphicFramePr>
          <p:cNvPr id="31790" name="Group 46"/>
          <p:cNvGraphicFramePr>
            <a:graphicFrameLocks noGrp="1"/>
          </p:cNvGraphicFramePr>
          <p:nvPr/>
        </p:nvGraphicFramePr>
        <p:xfrm>
          <a:off x="431800" y="2168525"/>
          <a:ext cx="8382000" cy="4064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quiet…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Eye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Mouth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B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780" name="Rectangle 36"/>
          <p:cNvSpPr/>
          <p:nvPr/>
        </p:nvSpPr>
        <p:spPr>
          <a:xfrm>
            <a:off x="2093913" y="3159125"/>
            <a:ext cx="928687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look</a:t>
            </a:r>
          </a:p>
        </p:txBody>
      </p:sp>
      <p:sp>
        <p:nvSpPr>
          <p:cNvPr id="31781" name="Rectangle 37"/>
          <p:cNvSpPr/>
          <p:nvPr/>
        </p:nvSpPr>
        <p:spPr>
          <a:xfrm>
            <a:off x="4183063" y="3159125"/>
            <a:ext cx="3411537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lovely; strong; soft</a:t>
            </a:r>
          </a:p>
        </p:txBody>
      </p:sp>
      <p:sp>
        <p:nvSpPr>
          <p:cNvPr id="31782" name="Rectangle 38"/>
          <p:cNvSpPr/>
          <p:nvPr/>
        </p:nvSpPr>
        <p:spPr>
          <a:xfrm>
            <a:off x="2152650" y="3921125"/>
            <a:ext cx="7937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feel</a:t>
            </a:r>
          </a:p>
        </p:txBody>
      </p:sp>
      <p:sp>
        <p:nvSpPr>
          <p:cNvPr id="31783" name="Rectangle 39"/>
          <p:cNvSpPr/>
          <p:nvPr/>
        </p:nvSpPr>
        <p:spPr>
          <a:xfrm>
            <a:off x="4183063" y="3921125"/>
            <a:ext cx="3411537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lovely; soft; strong</a:t>
            </a:r>
          </a:p>
        </p:txBody>
      </p:sp>
      <p:sp>
        <p:nvSpPr>
          <p:cNvPr id="31784" name="Rectangle 40"/>
          <p:cNvSpPr/>
          <p:nvPr/>
        </p:nvSpPr>
        <p:spPr>
          <a:xfrm>
            <a:off x="2101850" y="4759325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taste</a:t>
            </a:r>
          </a:p>
        </p:txBody>
      </p:sp>
      <p:sp>
        <p:nvSpPr>
          <p:cNvPr id="31785" name="Rectangle 41"/>
          <p:cNvSpPr/>
          <p:nvPr/>
        </p:nvSpPr>
        <p:spPr>
          <a:xfrm>
            <a:off x="4013200" y="4759325"/>
            <a:ext cx="47339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sour; strong; sweet; lovely</a:t>
            </a:r>
          </a:p>
        </p:txBody>
      </p:sp>
      <p:sp>
        <p:nvSpPr>
          <p:cNvPr id="31786" name="Rectangle 42"/>
          <p:cNvSpPr/>
          <p:nvPr/>
        </p:nvSpPr>
        <p:spPr>
          <a:xfrm>
            <a:off x="2087563" y="5521325"/>
            <a:ext cx="1087437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smell</a:t>
            </a:r>
          </a:p>
        </p:txBody>
      </p:sp>
      <p:sp>
        <p:nvSpPr>
          <p:cNvPr id="31787" name="Rectangle 43"/>
          <p:cNvSpPr/>
          <p:nvPr/>
        </p:nvSpPr>
        <p:spPr>
          <a:xfrm>
            <a:off x="4089400" y="5521325"/>
            <a:ext cx="473392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sour; strong; sweet; lovely</a:t>
            </a:r>
          </a:p>
        </p:txBody>
      </p:sp>
      <p:grpSp>
        <p:nvGrpSpPr>
          <p:cNvPr id="49189" name="组合 13"/>
          <p:cNvGrpSpPr/>
          <p:nvPr/>
        </p:nvGrpSpPr>
        <p:grpSpPr>
          <a:xfrm>
            <a:off x="288925" y="827088"/>
            <a:ext cx="898525" cy="585787"/>
            <a:chOff x="3132610" y="5620477"/>
            <a:chExt cx="899492" cy="584200"/>
          </a:xfrm>
        </p:grpSpPr>
        <p:sp>
          <p:nvSpPr>
            <p:cNvPr id="49190" name="椭圆 12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/>
            <a:p>
              <a:pPr eaLnBrk="1" hangingPunct="1"/>
              <a:endPara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191" name="文本框 13"/>
            <p:cNvSpPr txBox="1"/>
            <p:nvPr/>
          </p:nvSpPr>
          <p:spPr>
            <a:xfrm>
              <a:off x="3239940" y="5620477"/>
              <a:ext cx="792162" cy="584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32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0" grpId="0"/>
      <p:bldP spid="31781" grpId="0"/>
      <p:bldP spid="31782" grpId="0"/>
      <p:bldP spid="31783" grpId="0"/>
      <p:bldP spid="31784" grpId="0"/>
      <p:bldP spid="31785" grpId="0"/>
      <p:bldP spid="31786" grpId="0"/>
      <p:bldP spid="3178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/>
          <p:nvPr/>
        </p:nvSpPr>
        <p:spPr>
          <a:xfrm>
            <a:off x="539750" y="2997200"/>
            <a:ext cx="8382000" cy="1992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1. It smells too strong and it tastes a bit sour.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2. They taste really sweet and they feel soft in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the middle.</a:t>
            </a:r>
          </a:p>
        </p:txBody>
      </p:sp>
      <p:sp>
        <p:nvSpPr>
          <p:cNvPr id="50179" name="Rectangle 7"/>
          <p:cNvSpPr/>
          <p:nvPr/>
        </p:nvSpPr>
        <p:spPr>
          <a:xfrm>
            <a:off x="944563" y="1501775"/>
            <a:ext cx="8382000" cy="1174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and underline the words the speaker stresses.</a:t>
            </a:r>
          </a:p>
        </p:txBody>
      </p:sp>
      <p:sp>
        <p:nvSpPr>
          <p:cNvPr id="32780" name="Line 12"/>
          <p:cNvSpPr/>
          <p:nvPr/>
        </p:nvSpPr>
        <p:spPr>
          <a:xfrm>
            <a:off x="1530350" y="3606800"/>
            <a:ext cx="9906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1" name="Line 13"/>
          <p:cNvSpPr/>
          <p:nvPr/>
        </p:nvSpPr>
        <p:spPr>
          <a:xfrm>
            <a:off x="3359150" y="3606800"/>
            <a:ext cx="9906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2" name="Line 14"/>
          <p:cNvSpPr/>
          <p:nvPr/>
        </p:nvSpPr>
        <p:spPr>
          <a:xfrm>
            <a:off x="5645150" y="3606800"/>
            <a:ext cx="9144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3" name="Line 15"/>
          <p:cNvSpPr/>
          <p:nvPr/>
        </p:nvSpPr>
        <p:spPr>
          <a:xfrm>
            <a:off x="7550150" y="3606800"/>
            <a:ext cx="7620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4" name="Line 16"/>
          <p:cNvSpPr/>
          <p:nvPr/>
        </p:nvSpPr>
        <p:spPr>
          <a:xfrm>
            <a:off x="2139950" y="4216400"/>
            <a:ext cx="6858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5" name="Line 17"/>
          <p:cNvSpPr/>
          <p:nvPr/>
        </p:nvSpPr>
        <p:spPr>
          <a:xfrm>
            <a:off x="4121150" y="4216400"/>
            <a:ext cx="9144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6" name="Line 18"/>
          <p:cNvSpPr/>
          <p:nvPr/>
        </p:nvSpPr>
        <p:spPr>
          <a:xfrm>
            <a:off x="6788150" y="4216400"/>
            <a:ext cx="6096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7" name="Line 19"/>
          <p:cNvSpPr/>
          <p:nvPr/>
        </p:nvSpPr>
        <p:spPr>
          <a:xfrm>
            <a:off x="7550150" y="4216400"/>
            <a:ext cx="6096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8" name="Line 20"/>
          <p:cNvSpPr/>
          <p:nvPr/>
        </p:nvSpPr>
        <p:spPr>
          <a:xfrm>
            <a:off x="1758950" y="4902200"/>
            <a:ext cx="11430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611560" y="1036149"/>
            <a:ext cx="5682595" cy="16587"/>
          </a:xfrm>
          <a:prstGeom prst="line">
            <a:avLst/>
          </a:prstGeom>
          <a:ln w="57150">
            <a:gradFill flip="none" rotWithShape="1">
              <a:gsLst>
                <a:gs pos="0">
                  <a:srgbClr val="EAC112"/>
                </a:gs>
                <a:gs pos="16000">
                  <a:srgbClr val="87C620"/>
                </a:gs>
                <a:gs pos="77000">
                  <a:srgbClr val="EFD22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0" name="Rectangle 4"/>
          <p:cNvSpPr/>
          <p:nvPr/>
        </p:nvSpPr>
        <p:spPr>
          <a:xfrm>
            <a:off x="696913" y="496888"/>
            <a:ext cx="8629650" cy="5318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Pronunciation and speaking</a:t>
            </a:r>
          </a:p>
        </p:txBody>
      </p:sp>
      <p:grpSp>
        <p:nvGrpSpPr>
          <p:cNvPr id="50191" name="组合 13"/>
          <p:cNvGrpSpPr/>
          <p:nvPr/>
        </p:nvGrpSpPr>
        <p:grpSpPr>
          <a:xfrm>
            <a:off x="288925" y="1511300"/>
            <a:ext cx="898525" cy="585788"/>
            <a:chOff x="3132610" y="5620477"/>
            <a:chExt cx="899492" cy="584200"/>
          </a:xfrm>
        </p:grpSpPr>
        <p:sp>
          <p:nvSpPr>
            <p:cNvPr id="50193" name="椭圆 19"/>
            <p:cNvSpPr/>
            <p:nvPr/>
          </p:nvSpPr>
          <p:spPr>
            <a:xfrm>
              <a:off x="3132610" y="5626105"/>
              <a:ext cx="626141" cy="574729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/>
            <a:lstStyle/>
            <a:p>
              <a:pPr eaLnBrk="1" hangingPunct="1"/>
              <a:endPara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0194" name="文本框 20"/>
            <p:cNvSpPr txBox="1"/>
            <p:nvPr/>
          </p:nvSpPr>
          <p:spPr>
            <a:xfrm>
              <a:off x="3239940" y="5620477"/>
              <a:ext cx="792162" cy="5842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32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zh-CN" altLang="en-US" sz="32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24" name="u1a6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28888" y="2141538"/>
            <a:ext cx="412750" cy="412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1523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idx="1"/>
          </p:nvPr>
        </p:nvSpPr>
        <p:spPr>
          <a:xfrm>
            <a:off x="250825" y="1592263"/>
            <a:ext cx="8605838" cy="3690937"/>
          </a:xfrm>
          <a:solidFill>
            <a:srgbClr val="FFFFFF">
              <a:alpha val="0"/>
            </a:srgbClr>
          </a:solidFill>
          <a:ln>
            <a:solidFill>
              <a:schemeClr val="bg1">
                <a:alpha val="100000"/>
              </a:schemeClr>
            </a:solidFill>
            <a:miter lim="800000"/>
          </a:ln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lang="en-US" altLang="zh-CN" b="1" dirty="0"/>
              <a:t>       </a:t>
            </a:r>
            <a:r>
              <a:rPr lang="en-US" altLang="zh-CN" b="1" dirty="0">
                <a:ea typeface="华文行楷" panose="02010800040101010101" pitchFamily="2" charset="-122"/>
              </a:rPr>
              <a:t>You and your friends are at a party. There is a lot to see, to eat and to drink. And there is also beautiful music. Talk about your feelings and impressions about it.  Make a </a:t>
            </a:r>
            <a:r>
              <a:rPr lang="en-US" altLang="zh-CN" b="1" dirty="0"/>
              <a:t>dialogues with your friends. </a:t>
            </a:r>
          </a:p>
        </p:txBody>
      </p:sp>
      <p:sp>
        <p:nvSpPr>
          <p:cNvPr id="51203" name="Text Box 4"/>
          <p:cNvSpPr txBox="1"/>
          <p:nvPr/>
        </p:nvSpPr>
        <p:spPr>
          <a:xfrm>
            <a:off x="1439863" y="4329113"/>
            <a:ext cx="7486650" cy="657225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make dialogues like this: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1204" name="组合 20"/>
          <p:cNvGrpSpPr/>
          <p:nvPr/>
        </p:nvGrpSpPr>
        <p:grpSpPr>
          <a:xfrm>
            <a:off x="2700338" y="552450"/>
            <a:ext cx="3914775" cy="735013"/>
            <a:chOff x="3306930" y="3491791"/>
            <a:chExt cx="3915803" cy="735475"/>
          </a:xfrm>
        </p:grpSpPr>
        <p:sp>
          <p:nvSpPr>
            <p:cNvPr id="51205" name="椭圆 5"/>
            <p:cNvSpPr/>
            <p:nvPr/>
          </p:nvSpPr>
          <p:spPr>
            <a:xfrm>
              <a:off x="4159931" y="3491791"/>
              <a:ext cx="2209800" cy="604838"/>
            </a:xfrm>
            <a:prstGeom prst="ellipse">
              <a:avLst/>
            </a:prstGeom>
            <a:solidFill>
              <a:srgbClr val="92D050"/>
            </a:solidFill>
            <a:ln w="9525">
              <a:noFill/>
            </a:ln>
          </p:spPr>
          <p:txBody>
            <a:bodyPr wrap="none" anchor="ctr" anchorCtr="0"/>
            <a:lstStyle/>
            <a:p>
              <a:pPr algn="ctr" eaLnBrk="1" hangingPunct="1">
                <a:buNone/>
              </a:pPr>
              <a:r>
                <a:rPr lang="en-US" altLang="zh-CN" sz="2800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Free talk</a:t>
              </a:r>
              <a:endPara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3306930" y="4215836"/>
              <a:ext cx="3915803" cy="11430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/>
          <p:nvPr/>
        </p:nvSpPr>
        <p:spPr>
          <a:xfrm>
            <a:off x="669925" y="549275"/>
            <a:ext cx="8245475" cy="3303588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A: Do you like …?</a:t>
            </a:r>
          </a:p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B: Yes, I do. / No, I don’t. It looks / </a:t>
            </a:r>
          </a:p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tastes / smells / feels / sounds …</a:t>
            </a:r>
          </a:p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They look / taste / smell / feel / sound …</a:t>
            </a:r>
          </a:p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Do you like …?</a:t>
            </a:r>
          </a:p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A: …</a:t>
            </a:r>
          </a:p>
        </p:txBody>
      </p:sp>
      <p:sp>
        <p:nvSpPr>
          <p:cNvPr id="151555" name="Text Box 3"/>
          <p:cNvSpPr txBox="1"/>
          <p:nvPr/>
        </p:nvSpPr>
        <p:spPr>
          <a:xfrm>
            <a:off x="669925" y="3897313"/>
            <a:ext cx="6156325" cy="2760662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Key words: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classical music;    flowers;                            </a:t>
            </a:r>
          </a:p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ice cream;             sea;                    </a:t>
            </a:r>
          </a:p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your bed;              jeans;                     </a:t>
            </a:r>
          </a:p>
          <a:p>
            <a:pPr defTabSz="913130"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roast duck;           jazz;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Text Box 3"/>
          <p:cNvSpPr txBox="1"/>
          <p:nvPr/>
        </p:nvSpPr>
        <p:spPr>
          <a:xfrm>
            <a:off x="323850" y="2276475"/>
            <a:ext cx="8675688" cy="3786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句中的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be done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表示“做好了，完成了”。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例如：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I </a:t>
            </a:r>
            <a:r>
              <a:rPr lang="en-US" altLang="zh-CN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am</a:t>
            </a:r>
            <a:r>
              <a:rPr lang="en-US" altLang="zh-CN" sz="3200" dirty="0">
                <a:latin typeface="Times New Roman" panose="02020603050405020304" pitchFamily="18" charset="0"/>
              </a:rPr>
              <a:t> nearly </a:t>
            </a:r>
            <a:r>
              <a:rPr lang="en-US" altLang="zh-CN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done</a:t>
            </a:r>
            <a:r>
              <a:rPr lang="en-US" altLang="zh-CN" sz="3200" dirty="0">
                <a:latin typeface="Times New Roman" panose="02020603050405020304" pitchFamily="18" charset="0"/>
              </a:rPr>
              <a:t>. </a:t>
            </a:r>
            <a:r>
              <a:rPr lang="zh-CN" altLang="en-US" sz="3200" dirty="0">
                <a:latin typeface="Times New Roman" panose="02020603050405020304" pitchFamily="18" charset="0"/>
              </a:rPr>
              <a:t>我差不多做完了。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3200" dirty="0">
                <a:latin typeface="Times New Roman" panose="02020603050405020304" pitchFamily="18" charset="0"/>
              </a:rPr>
              <a:t> you </a:t>
            </a:r>
            <a:r>
              <a:rPr lang="en-US" altLang="zh-CN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done</a:t>
            </a:r>
            <a:r>
              <a:rPr lang="en-US" altLang="zh-CN" sz="3200" dirty="0">
                <a:latin typeface="Times New Roman" panose="02020603050405020304" pitchFamily="18" charset="0"/>
              </a:rPr>
              <a:t> with that pen? </a:t>
            </a:r>
            <a:r>
              <a:rPr lang="zh-CN" altLang="en-US" sz="3200" dirty="0">
                <a:latin typeface="Times New Roman" panose="02020603050405020304" pitchFamily="18" charset="0"/>
              </a:rPr>
              <a:t>那支笔你用完了吗？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beds </a:t>
            </a:r>
            <a:r>
              <a:rPr lang="en-US" altLang="zh-CN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are done</a:t>
            </a:r>
            <a:r>
              <a:rPr lang="en-US" altLang="zh-CN" sz="3200" dirty="0">
                <a:latin typeface="Times New Roman" panose="02020603050405020304" pitchFamily="18" charset="0"/>
              </a:rPr>
              <a:t>. </a:t>
            </a:r>
            <a:r>
              <a:rPr lang="zh-CN" altLang="en-US" sz="3200" dirty="0">
                <a:latin typeface="Times New Roman" panose="02020603050405020304" pitchFamily="18" charset="0"/>
              </a:rPr>
              <a:t>床铺都整理好了。</a:t>
            </a:r>
          </a:p>
        </p:txBody>
      </p:sp>
      <p:sp>
        <p:nvSpPr>
          <p:cNvPr id="53251" name="椭圆 5"/>
          <p:cNvSpPr/>
          <p:nvPr/>
        </p:nvSpPr>
        <p:spPr>
          <a:xfrm>
            <a:off x="179388" y="447675"/>
            <a:ext cx="2808287" cy="604838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Language points</a:t>
            </a:r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3252" name="矩形 4"/>
          <p:cNvSpPr/>
          <p:nvPr/>
        </p:nvSpPr>
        <p:spPr>
          <a:xfrm>
            <a:off x="322263" y="1484313"/>
            <a:ext cx="7177087" cy="661987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none">
            <a:spAutoFit/>
          </a:bodyPr>
          <a:lstStyle/>
          <a:p>
            <a:pPr marL="514350" indent="-514350" eaLnBrk="1" hangingPunct="1">
              <a:lnSpc>
                <a:spcPct val="150000"/>
              </a:lnSpc>
              <a:buAutoNum type="arabicPeriod"/>
            </a:pPr>
            <a:r>
              <a:rPr lang="en-US" altLang="zh-CN" sz="2800" dirty="0">
                <a:latin typeface="Times New Roman" panose="02020603050405020304" pitchFamily="18" charset="0"/>
              </a:rPr>
              <a:t>Well, my chocolate cookies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are done</a:t>
            </a:r>
            <a:r>
              <a:rPr lang="en-US" altLang="zh-CN" sz="2800" dirty="0">
                <a:latin typeface="Times New Roman" panose="02020603050405020304" pitchFamily="18" charset="0"/>
              </a:rPr>
              <a:t> now.  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5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5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Text Box 3"/>
          <p:cNvSpPr txBox="1"/>
          <p:nvPr/>
        </p:nvSpPr>
        <p:spPr>
          <a:xfrm>
            <a:off x="503238" y="1341438"/>
            <a:ext cx="7991475" cy="5262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当说话人主动提出要做某事，尤其是主动提出帮助时，我们常用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Shall I …?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例如：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Shall I</a:t>
            </a:r>
            <a:r>
              <a:rPr lang="en-US" altLang="zh-CN" sz="2800" dirty="0">
                <a:latin typeface="Times New Roman" panose="02020603050405020304" pitchFamily="18" charset="0"/>
              </a:rPr>
              <a:t> get some water for you?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我去给你弄点儿水喝吧？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我们还可以用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Shall we…?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来提出建议。例如：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Shall we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</a:rPr>
              <a:t>buy Betty a cake?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我们给贝蒂买个蛋糕吧？</a:t>
            </a:r>
          </a:p>
        </p:txBody>
      </p:sp>
      <p:sp>
        <p:nvSpPr>
          <p:cNvPr id="54275" name="矩形 2"/>
          <p:cNvSpPr/>
          <p:nvPr/>
        </p:nvSpPr>
        <p:spPr>
          <a:xfrm>
            <a:off x="612775" y="674688"/>
            <a:ext cx="3886200" cy="6604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2.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Shall I</a:t>
            </a:r>
            <a:r>
              <a:rPr lang="en-US" altLang="zh-CN" sz="2800" dirty="0">
                <a:latin typeface="Times New Roman" panose="02020603050405020304" pitchFamily="18" charset="0"/>
              </a:rPr>
              <a:t> get the sugar? 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5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5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5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5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3" name="Text Box 3"/>
          <p:cNvSpPr txBox="1"/>
          <p:nvPr/>
        </p:nvSpPr>
        <p:spPr>
          <a:xfrm>
            <a:off x="431800" y="1700213"/>
            <a:ext cx="7991475" cy="3952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……</a:t>
            </a:r>
            <a:r>
              <a:rPr lang="zh-CN" altLang="en-US" sz="3200" dirty="0">
                <a:latin typeface="Times New Roman" panose="02020603050405020304" pitchFamily="18" charset="0"/>
              </a:rPr>
              <a:t>你确信那是糖吗？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be sure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后面接句子，表示“确信，相信”。</a:t>
            </a:r>
            <a:r>
              <a:rPr lang="zh-CN" altLang="en-US" sz="3200" dirty="0">
                <a:latin typeface="Times New Roman" panose="02020603050405020304" pitchFamily="18" charset="0"/>
              </a:rPr>
              <a:t>例如：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I’m sure</a:t>
            </a:r>
            <a:r>
              <a:rPr lang="en-US" altLang="zh-CN" sz="3200" dirty="0">
                <a:latin typeface="Times New Roman" panose="02020603050405020304" pitchFamily="18" charset="0"/>
              </a:rPr>
              <a:t> tomorrow is Betty’s birthday. </a:t>
            </a:r>
            <a:r>
              <a:rPr lang="zh-CN" altLang="en-US" sz="3200" dirty="0">
                <a:latin typeface="Times New Roman" panose="02020603050405020304" pitchFamily="18" charset="0"/>
              </a:rPr>
              <a:t>我确定明天是贝蒂的生日。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32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I’m sure</a:t>
            </a:r>
            <a:r>
              <a:rPr lang="en-US" altLang="zh-CN" sz="3200" dirty="0">
                <a:latin typeface="Times New Roman" panose="02020603050405020304" pitchFamily="18" charset="0"/>
              </a:rPr>
              <a:t> we will find each other.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我相信我们能找到对方。 </a:t>
            </a:r>
          </a:p>
        </p:txBody>
      </p:sp>
      <p:sp>
        <p:nvSpPr>
          <p:cNvPr id="55299" name="矩形 2"/>
          <p:cNvSpPr/>
          <p:nvPr/>
        </p:nvSpPr>
        <p:spPr>
          <a:xfrm>
            <a:off x="439738" y="800100"/>
            <a:ext cx="4867275" cy="661988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3. …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</a:rPr>
              <a:t>you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sure</a:t>
            </a:r>
            <a:r>
              <a:rPr lang="en-US" altLang="zh-CN" sz="2800" dirty="0">
                <a:latin typeface="Times New Roman" panose="02020603050405020304" pitchFamily="18" charset="0"/>
              </a:rPr>
              <a:t> that’s sugar?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5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8" name="Text Box 4"/>
          <p:cNvSpPr txBox="1"/>
          <p:nvPr/>
        </p:nvSpPr>
        <p:spPr>
          <a:xfrm>
            <a:off x="612775" y="2241550"/>
            <a:ext cx="8351838" cy="3386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The milk ________ strong.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My sweater ________ soft.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The room ________ quiet.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 These flowers ________ beautiful!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5. This pizza _______ delicious. </a:t>
            </a:r>
          </a:p>
        </p:txBody>
      </p:sp>
      <p:sp>
        <p:nvSpPr>
          <p:cNvPr id="646149" name="Rectangle 5"/>
          <p:cNvSpPr/>
          <p:nvPr/>
        </p:nvSpPr>
        <p:spPr>
          <a:xfrm>
            <a:off x="3276600" y="2251075"/>
            <a:ext cx="1390650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smells</a:t>
            </a:r>
          </a:p>
        </p:txBody>
      </p:sp>
      <p:sp>
        <p:nvSpPr>
          <p:cNvPr id="646150" name="Rectangle 6"/>
          <p:cNvSpPr/>
          <p:nvPr/>
        </p:nvSpPr>
        <p:spPr>
          <a:xfrm>
            <a:off x="3779838" y="2971800"/>
            <a:ext cx="1057275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feels</a:t>
            </a:r>
          </a:p>
        </p:txBody>
      </p:sp>
      <p:sp>
        <p:nvSpPr>
          <p:cNvPr id="646151" name="Rectangle 7"/>
          <p:cNvSpPr/>
          <p:nvPr/>
        </p:nvSpPr>
        <p:spPr>
          <a:xfrm>
            <a:off x="3421063" y="3619500"/>
            <a:ext cx="1363662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sound</a:t>
            </a:r>
          </a:p>
        </p:txBody>
      </p:sp>
      <p:sp>
        <p:nvSpPr>
          <p:cNvPr id="646152" name="Rectangle 8"/>
          <p:cNvSpPr/>
          <p:nvPr/>
        </p:nvSpPr>
        <p:spPr>
          <a:xfrm>
            <a:off x="4321175" y="4267200"/>
            <a:ext cx="1030288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look</a:t>
            </a:r>
          </a:p>
        </p:txBody>
      </p:sp>
      <p:sp>
        <p:nvSpPr>
          <p:cNvPr id="646153" name="Rectangle 9"/>
          <p:cNvSpPr/>
          <p:nvPr/>
        </p:nvSpPr>
        <p:spPr>
          <a:xfrm>
            <a:off x="3348038" y="4951413"/>
            <a:ext cx="1403350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tastes </a:t>
            </a:r>
          </a:p>
        </p:txBody>
      </p:sp>
      <p:sp>
        <p:nvSpPr>
          <p:cNvPr id="56328" name="Rectangle 10"/>
          <p:cNvSpPr/>
          <p:nvPr/>
        </p:nvSpPr>
        <p:spPr>
          <a:xfrm>
            <a:off x="279400" y="1376363"/>
            <a:ext cx="7966075" cy="6270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一、用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feel; look; smell; sound; taste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填空：</a:t>
            </a:r>
          </a:p>
        </p:txBody>
      </p:sp>
      <p:sp>
        <p:nvSpPr>
          <p:cNvPr id="56329" name="椭圆 5"/>
          <p:cNvSpPr/>
          <p:nvPr/>
        </p:nvSpPr>
        <p:spPr>
          <a:xfrm>
            <a:off x="179388" y="447675"/>
            <a:ext cx="2808287" cy="604838"/>
          </a:xfrm>
          <a:prstGeom prst="ellipse">
            <a:avLst/>
          </a:prstGeom>
          <a:solidFill>
            <a:srgbClr val="A1D419"/>
          </a:solidFill>
          <a:ln w="9525">
            <a:noFill/>
          </a:ln>
        </p:spPr>
        <p:txBody>
          <a:bodyPr wrap="none" anchor="ctr" anchorCtr="0"/>
          <a:lstStyle/>
          <a:p>
            <a:pPr algn="ctr" eaLnBrk="1" hangingPunct="1"/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Exercise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4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8" grpId="0"/>
      <p:bldP spid="646149" grpId="0"/>
      <p:bldP spid="646150" grpId="0"/>
      <p:bldP spid="646151" grpId="0"/>
      <p:bldP spid="646152" grpId="0"/>
      <p:bldP spid="64615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5" name="Text Box 5"/>
          <p:cNvSpPr txBox="1"/>
          <p:nvPr/>
        </p:nvSpPr>
        <p:spPr>
          <a:xfrm>
            <a:off x="468313" y="125413"/>
            <a:ext cx="8099425" cy="6651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二、根据首字母填空。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1. The food will taste too salty if there is too much s_______ in it.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2. When we talk, we should think of other’s f_________.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 Many people spend their holiday in the countryside. The enjoy the f______ air there.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 I want some more cookie. It t_______ really good.</a:t>
            </a:r>
          </a:p>
        </p:txBody>
      </p:sp>
      <p:sp>
        <p:nvSpPr>
          <p:cNvPr id="588806" name="Rectangle 6"/>
          <p:cNvSpPr/>
          <p:nvPr/>
        </p:nvSpPr>
        <p:spPr>
          <a:xfrm>
            <a:off x="1936750" y="1700213"/>
            <a:ext cx="877888" cy="6477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salt</a:t>
            </a:r>
          </a:p>
        </p:txBody>
      </p:sp>
      <p:sp>
        <p:nvSpPr>
          <p:cNvPr id="588807" name="Rectangle 7"/>
          <p:cNvSpPr/>
          <p:nvPr/>
        </p:nvSpPr>
        <p:spPr>
          <a:xfrm>
            <a:off x="827088" y="3128963"/>
            <a:ext cx="1673225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feelings</a:t>
            </a:r>
          </a:p>
        </p:txBody>
      </p:sp>
      <p:sp>
        <p:nvSpPr>
          <p:cNvPr id="588808" name="Rectangle 8"/>
          <p:cNvSpPr/>
          <p:nvPr/>
        </p:nvSpPr>
        <p:spPr>
          <a:xfrm>
            <a:off x="5489575" y="4619625"/>
            <a:ext cx="1176338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fresh</a:t>
            </a:r>
          </a:p>
        </p:txBody>
      </p:sp>
      <p:sp>
        <p:nvSpPr>
          <p:cNvPr id="588809" name="Rectangle 9"/>
          <p:cNvSpPr/>
          <p:nvPr/>
        </p:nvSpPr>
        <p:spPr>
          <a:xfrm>
            <a:off x="6070600" y="5337175"/>
            <a:ext cx="1403350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tastes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8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8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8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8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6" grpId="0"/>
      <p:bldP spid="588807" grpId="0"/>
      <p:bldP spid="588808" grpId="0"/>
      <p:bldP spid="5888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9" descr="男孩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25" y="1517650"/>
            <a:ext cx="1909763" cy="3527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56397" name="Text Box 13"/>
          <p:cNvSpPr txBox="1"/>
          <p:nvPr/>
        </p:nvSpPr>
        <p:spPr>
          <a:xfrm>
            <a:off x="6792913" y="1323975"/>
            <a:ext cx="14747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look</a:t>
            </a:r>
          </a:p>
        </p:txBody>
      </p:sp>
      <p:sp>
        <p:nvSpPr>
          <p:cNvPr id="656398" name="Text Box 14"/>
          <p:cNvSpPr txBox="1"/>
          <p:nvPr/>
        </p:nvSpPr>
        <p:spPr>
          <a:xfrm>
            <a:off x="6681788" y="2274888"/>
            <a:ext cx="14747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smell</a:t>
            </a:r>
          </a:p>
        </p:txBody>
      </p:sp>
      <p:sp>
        <p:nvSpPr>
          <p:cNvPr id="656399" name="Text Box 15"/>
          <p:cNvSpPr txBox="1"/>
          <p:nvPr/>
        </p:nvSpPr>
        <p:spPr>
          <a:xfrm>
            <a:off x="6681788" y="3327400"/>
            <a:ext cx="14747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sound</a:t>
            </a:r>
          </a:p>
        </p:txBody>
      </p:sp>
      <p:sp>
        <p:nvSpPr>
          <p:cNvPr id="656400" name="Text Box 16"/>
          <p:cNvSpPr txBox="1"/>
          <p:nvPr/>
        </p:nvSpPr>
        <p:spPr>
          <a:xfrm>
            <a:off x="6681788" y="4192588"/>
            <a:ext cx="14747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taste</a:t>
            </a:r>
          </a:p>
        </p:txBody>
      </p:sp>
      <p:sp>
        <p:nvSpPr>
          <p:cNvPr id="656401" name="Text Box 17"/>
          <p:cNvSpPr txBox="1"/>
          <p:nvPr/>
        </p:nvSpPr>
        <p:spPr>
          <a:xfrm>
            <a:off x="6753225" y="5308600"/>
            <a:ext cx="14747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feel</a:t>
            </a:r>
          </a:p>
        </p:txBody>
      </p:sp>
      <p:graphicFrame>
        <p:nvGraphicFramePr>
          <p:cNvPr id="656441" name="Group 57"/>
          <p:cNvGraphicFramePr>
            <a:graphicFrameLocks noGrp="1"/>
          </p:cNvGraphicFramePr>
          <p:nvPr/>
        </p:nvGraphicFramePr>
        <p:xfrm>
          <a:off x="492125" y="1228725"/>
          <a:ext cx="7775575" cy="4959350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4856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视觉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Eye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62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嗅觉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Nose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62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听觉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Ear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62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味觉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Mouth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62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触觉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Hand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756" name="椭圆 5"/>
          <p:cNvSpPr/>
          <p:nvPr/>
        </p:nvSpPr>
        <p:spPr>
          <a:xfrm>
            <a:off x="179388" y="404813"/>
            <a:ext cx="2808287" cy="604837"/>
          </a:xfrm>
          <a:prstGeom prst="ellipse">
            <a:avLst/>
          </a:prstGeom>
          <a:gradFill rotWithShape="1">
            <a:gsLst>
              <a:gs pos="0">
                <a:srgbClr val="F4D121"/>
              </a:gs>
              <a:gs pos="100000">
                <a:srgbClr val="D2AA00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pPr algn="ctr" eaLnBrk="1" hangingPunct="1">
              <a:buNone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Warm-up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2576614" y="852207"/>
            <a:ext cx="5682595" cy="16587"/>
          </a:xfrm>
          <a:prstGeom prst="line">
            <a:avLst/>
          </a:prstGeom>
          <a:ln w="57150">
            <a:gradFill flip="none" rotWithShape="1">
              <a:gsLst>
                <a:gs pos="0">
                  <a:srgbClr val="EAC112"/>
                </a:gs>
                <a:gs pos="16000">
                  <a:srgbClr val="87C620"/>
                </a:gs>
                <a:gs pos="77000">
                  <a:srgbClr val="EFD22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8" name="文本框 1"/>
          <p:cNvSpPr txBox="1"/>
          <p:nvPr/>
        </p:nvSpPr>
        <p:spPr>
          <a:xfrm>
            <a:off x="3132138" y="276225"/>
            <a:ext cx="4103687" cy="596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 and say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74" name="Text Box 10"/>
          <p:cNvSpPr txBox="1"/>
          <p:nvPr/>
        </p:nvSpPr>
        <p:spPr>
          <a:xfrm>
            <a:off x="395288" y="152400"/>
            <a:ext cx="8893175" cy="6740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三、完成句子。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1. </a:t>
            </a:r>
            <a:r>
              <a:rPr lang="zh-CN" altLang="en-US" sz="3200" dirty="0">
                <a:latin typeface="Times New Roman" panose="02020603050405020304" pitchFamily="18" charset="0"/>
              </a:rPr>
              <a:t>丝绸摸起来很柔软。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Silk ___________________.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2. </a:t>
            </a:r>
            <a:r>
              <a:rPr lang="zh-CN" altLang="en-US" sz="3200" dirty="0">
                <a:latin typeface="Times New Roman" panose="02020603050405020304" pitchFamily="18" charset="0"/>
              </a:rPr>
              <a:t>洋葱不好吃，气味太浓了。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onion doesn’t taste good, it ______________.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 </a:t>
            </a:r>
            <a:r>
              <a:rPr lang="zh-CN" altLang="en-US" sz="3200" dirty="0">
                <a:latin typeface="Times New Roman" panose="02020603050405020304" pitchFamily="18" charset="0"/>
              </a:rPr>
              <a:t>汤姆看起来不开心。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Tom _____________________.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 </a:t>
            </a:r>
            <a:r>
              <a:rPr lang="zh-CN" altLang="en-US" sz="3200" dirty="0">
                <a:latin typeface="Times New Roman" panose="02020603050405020304" pitchFamily="18" charset="0"/>
              </a:rPr>
              <a:t>别不好意思，试一试。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Don’t be shy, just _______________.</a:t>
            </a:r>
          </a:p>
        </p:txBody>
      </p:sp>
      <p:sp>
        <p:nvSpPr>
          <p:cNvPr id="600075" name="Rectangle 11"/>
          <p:cNvSpPr/>
          <p:nvPr/>
        </p:nvSpPr>
        <p:spPr>
          <a:xfrm>
            <a:off x="1439863" y="1731963"/>
            <a:ext cx="2579687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feels very soft</a:t>
            </a:r>
          </a:p>
        </p:txBody>
      </p:sp>
      <p:sp>
        <p:nvSpPr>
          <p:cNvPr id="600076" name="Rectangle 12"/>
          <p:cNvSpPr/>
          <p:nvPr/>
        </p:nvSpPr>
        <p:spPr>
          <a:xfrm>
            <a:off x="5867400" y="3168650"/>
            <a:ext cx="3119438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smells too strong</a:t>
            </a:r>
          </a:p>
        </p:txBody>
      </p:sp>
      <p:sp>
        <p:nvSpPr>
          <p:cNvPr id="600077" name="Rectangle 13"/>
          <p:cNvSpPr/>
          <p:nvPr/>
        </p:nvSpPr>
        <p:spPr>
          <a:xfrm>
            <a:off x="1403350" y="4679950"/>
            <a:ext cx="3625850" cy="585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looks very unhappy</a:t>
            </a:r>
          </a:p>
        </p:txBody>
      </p:sp>
      <p:sp>
        <p:nvSpPr>
          <p:cNvPr id="600078" name="Rectangle 14"/>
          <p:cNvSpPr/>
          <p:nvPr/>
        </p:nvSpPr>
        <p:spPr>
          <a:xfrm>
            <a:off x="3762375" y="6092825"/>
            <a:ext cx="1939925" cy="585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have a try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0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0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0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00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0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0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0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0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0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0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0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60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0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0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0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0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0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0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0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0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0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600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0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75" grpId="0"/>
      <p:bldP spid="600076" grpId="0"/>
      <p:bldP spid="600077" grpId="0"/>
      <p:bldP spid="60007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125" y="4365625"/>
            <a:ext cx="1855788" cy="1914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939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188" y="985838"/>
            <a:ext cx="1673225" cy="1673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9396" name="TextBox 4"/>
          <p:cNvSpPr/>
          <p:nvPr/>
        </p:nvSpPr>
        <p:spPr>
          <a:xfrm>
            <a:off x="2249488" y="1487488"/>
            <a:ext cx="4572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Homework:</a:t>
            </a:r>
            <a:endParaRPr lang="zh-CN" altLang="en-US" dirty="0">
              <a:solidFill>
                <a:srgbClr val="00206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9397" name="Rectangle 3"/>
          <p:cNvSpPr/>
          <p:nvPr/>
        </p:nvSpPr>
        <p:spPr>
          <a:xfrm>
            <a:off x="1109663" y="2532063"/>
            <a:ext cx="7169150" cy="1508125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lstStyle/>
          <a:p>
            <a:pPr defTabSz="91313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Try to use “taste, feel, look, smell, sound” to make sentences.</a:t>
            </a: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6" descr="u=315514612,4259677052&amp;fm=0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8" y="1628775"/>
            <a:ext cx="2627312" cy="158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0791" name="Text Box 7"/>
          <p:cNvSpPr txBox="1"/>
          <p:nvPr/>
        </p:nvSpPr>
        <p:spPr>
          <a:xfrm>
            <a:off x="900113" y="3536950"/>
            <a:ext cx="13668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look</a:t>
            </a:r>
          </a:p>
        </p:txBody>
      </p:sp>
      <p:sp>
        <p:nvSpPr>
          <p:cNvPr id="630792" name="Text Box 8"/>
          <p:cNvSpPr txBox="1"/>
          <p:nvPr/>
        </p:nvSpPr>
        <p:spPr>
          <a:xfrm>
            <a:off x="6624638" y="3608388"/>
            <a:ext cx="19431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smell</a:t>
            </a:r>
          </a:p>
        </p:txBody>
      </p:sp>
      <p:sp>
        <p:nvSpPr>
          <p:cNvPr id="630795" name="Text Box 11"/>
          <p:cNvSpPr txBox="1"/>
          <p:nvPr/>
        </p:nvSpPr>
        <p:spPr>
          <a:xfrm>
            <a:off x="3635375" y="3573463"/>
            <a:ext cx="18367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sound</a:t>
            </a:r>
          </a:p>
        </p:txBody>
      </p:sp>
      <p:sp>
        <p:nvSpPr>
          <p:cNvPr id="31750" name="Text Box 13"/>
          <p:cNvSpPr txBox="1"/>
          <p:nvPr/>
        </p:nvSpPr>
        <p:spPr>
          <a:xfrm>
            <a:off x="1908175" y="254000"/>
            <a:ext cx="82804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We use our eyes / noses / hands / mouths / </a:t>
            </a: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ears to …</a:t>
            </a:r>
          </a:p>
        </p:txBody>
      </p:sp>
      <p:pic>
        <p:nvPicPr>
          <p:cNvPr id="31751" name="Picture 16" descr="1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4365625"/>
            <a:ext cx="2844800" cy="1687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2" name="Picture 18" descr="u=25315608,1484281250&amp;fm=21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713" y="1520825"/>
            <a:ext cx="2016125" cy="1871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3" name="Picture 20" descr="u=454616543,1073658912&amp;fm=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1525" y="1533525"/>
            <a:ext cx="2484438" cy="190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4" name="Picture 23" descr="NSMMUY950NEBA4JX9E34G_V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50" y="4329113"/>
            <a:ext cx="2916238" cy="1695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0808" name="Text Box 24"/>
          <p:cNvSpPr txBox="1"/>
          <p:nvPr/>
        </p:nvSpPr>
        <p:spPr>
          <a:xfrm>
            <a:off x="1476375" y="5918200"/>
            <a:ext cx="17287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taste</a:t>
            </a:r>
          </a:p>
        </p:txBody>
      </p:sp>
      <p:sp>
        <p:nvSpPr>
          <p:cNvPr id="630809" name="Text Box 25"/>
          <p:cNvSpPr txBox="1"/>
          <p:nvPr/>
        </p:nvSpPr>
        <p:spPr>
          <a:xfrm>
            <a:off x="6192838" y="5991225"/>
            <a:ext cx="14398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feel</a:t>
            </a: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143508" y="1152565"/>
            <a:ext cx="8208330" cy="8183"/>
          </a:xfrm>
          <a:prstGeom prst="line">
            <a:avLst/>
          </a:prstGeom>
          <a:ln w="57150">
            <a:gradFill flip="none" rotWithShape="1">
              <a:gsLst>
                <a:gs pos="0">
                  <a:srgbClr val="EAC112"/>
                </a:gs>
                <a:gs pos="16000">
                  <a:srgbClr val="87C620"/>
                </a:gs>
                <a:gs pos="77000">
                  <a:srgbClr val="EFD22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8" name="文本框 1"/>
          <p:cNvSpPr txBox="1"/>
          <p:nvPr/>
        </p:nvSpPr>
        <p:spPr>
          <a:xfrm>
            <a:off x="76200" y="531813"/>
            <a:ext cx="1898650" cy="595312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Discussion: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0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0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0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0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0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0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0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0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0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91" grpId="0"/>
      <p:bldP spid="630792" grpId="0"/>
      <p:bldP spid="630795" grpId="0"/>
      <p:bldP spid="630808" grpId="0"/>
      <p:bldP spid="6308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/>
          <p:nvPr/>
        </p:nvSpPr>
        <p:spPr>
          <a:xfrm>
            <a:off x="3757613" y="3065463"/>
            <a:ext cx="5495925" cy="593725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 The flower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smells</a:t>
            </a:r>
            <a:r>
              <a:rPr lang="en-US" altLang="zh-CN" sz="3200" dirty="0">
                <a:latin typeface="Times New Roman" panose="02020603050405020304" pitchFamily="18" charset="0"/>
              </a:rPr>
              <a:t> sweet.</a:t>
            </a:r>
          </a:p>
        </p:txBody>
      </p:sp>
      <p:sp>
        <p:nvSpPr>
          <p:cNvPr id="76803" name="Text Box 3"/>
          <p:cNvSpPr txBox="1"/>
          <p:nvPr/>
        </p:nvSpPr>
        <p:spPr>
          <a:xfrm>
            <a:off x="4751388" y="1700213"/>
            <a:ext cx="3382962" cy="590550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smell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i="1" dirty="0">
                <a:latin typeface="Times New Roman" panose="02020603050405020304" pitchFamily="18" charset="0"/>
              </a:rPr>
              <a:t>v.</a:t>
            </a:r>
            <a:r>
              <a:rPr lang="en-US" altLang="zh-CN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闻起来 </a:t>
            </a:r>
          </a:p>
        </p:txBody>
      </p:sp>
      <p:sp>
        <p:nvSpPr>
          <p:cNvPr id="76804" name="Text Box 4"/>
          <p:cNvSpPr txBox="1"/>
          <p:nvPr/>
        </p:nvSpPr>
        <p:spPr>
          <a:xfrm>
            <a:off x="3757613" y="2435225"/>
            <a:ext cx="4511675" cy="5889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        这花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闻起来</a:t>
            </a:r>
            <a:r>
              <a:rPr lang="zh-CN" altLang="en-US" sz="3200" dirty="0">
                <a:latin typeface="Times New Roman" panose="02020603050405020304" pitchFamily="18" charset="0"/>
              </a:rPr>
              <a:t>很香。</a:t>
            </a:r>
          </a:p>
        </p:txBody>
      </p:sp>
      <p:sp>
        <p:nvSpPr>
          <p:cNvPr id="76805" name="Text Box 5"/>
          <p:cNvSpPr txBox="1"/>
          <p:nvPr/>
        </p:nvSpPr>
        <p:spPr>
          <a:xfrm>
            <a:off x="4500563" y="4705350"/>
            <a:ext cx="4430712" cy="5889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fresh</a:t>
            </a:r>
            <a:r>
              <a:rPr lang="en-US" altLang="zh-CN" sz="32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i="1" dirty="0">
                <a:latin typeface="Times New Roman" panose="02020603050405020304" pitchFamily="18" charset="0"/>
              </a:rPr>
              <a:t>adj. </a:t>
            </a:r>
            <a:r>
              <a:rPr lang="zh-CN" altLang="en-US" sz="3200" dirty="0">
                <a:latin typeface="Times New Roman" panose="02020603050405020304" pitchFamily="18" charset="0"/>
              </a:rPr>
              <a:t>新鲜的</a:t>
            </a:r>
          </a:p>
        </p:txBody>
      </p:sp>
      <p:sp>
        <p:nvSpPr>
          <p:cNvPr id="76806" name="Text Box 6"/>
          <p:cNvSpPr txBox="1"/>
          <p:nvPr/>
        </p:nvSpPr>
        <p:spPr>
          <a:xfrm>
            <a:off x="4527550" y="5410200"/>
            <a:ext cx="5280025" cy="5889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 这奶酪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闻起来</a:t>
            </a:r>
            <a:r>
              <a:rPr lang="zh-CN" altLang="en-US" sz="3200" dirty="0">
                <a:latin typeface="Times New Roman" panose="02020603050405020304" pitchFamily="18" charset="0"/>
              </a:rPr>
              <a:t>很新鲜。</a:t>
            </a:r>
          </a:p>
        </p:txBody>
      </p:sp>
      <p:sp>
        <p:nvSpPr>
          <p:cNvPr id="76807" name="Text Box 7"/>
          <p:cNvSpPr txBox="1"/>
          <p:nvPr/>
        </p:nvSpPr>
        <p:spPr>
          <a:xfrm>
            <a:off x="4498975" y="5949950"/>
            <a:ext cx="5376863" cy="5889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The cheese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smells fresh</a:t>
            </a:r>
            <a:r>
              <a:rPr lang="zh-CN" altLang="en-US" sz="3200" dirty="0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76808" name="Text Box 8"/>
          <p:cNvSpPr txBox="1"/>
          <p:nvPr/>
        </p:nvSpPr>
        <p:spPr>
          <a:xfrm>
            <a:off x="4500563" y="4057650"/>
            <a:ext cx="3265487" cy="5889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cheese</a:t>
            </a:r>
            <a:r>
              <a:rPr lang="en-US" altLang="zh-CN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i="1" dirty="0">
                <a:latin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奶酪</a:t>
            </a:r>
          </a:p>
        </p:txBody>
      </p:sp>
      <p:pic>
        <p:nvPicPr>
          <p:cNvPr id="6153" name="Picture 9" descr="0834080_l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056" y="4293938"/>
            <a:ext cx="2303463" cy="2071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54" name="Picture 10" descr="ANd9GcQeuhhJsyf8f1EJzgz1zitWrFIo-9iHjOkHjdhNKJkeIrk77hT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4990" y="1347474"/>
            <a:ext cx="2260600" cy="25193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779" name="椭圆 5"/>
          <p:cNvSpPr/>
          <p:nvPr/>
        </p:nvSpPr>
        <p:spPr>
          <a:xfrm>
            <a:off x="230188" y="438150"/>
            <a:ext cx="2808287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pPr algn="ctr" eaLnBrk="1" hangingPunct="1">
              <a:buNone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2576614" y="895218"/>
            <a:ext cx="5682595" cy="16587"/>
          </a:xfrm>
          <a:prstGeom prst="line">
            <a:avLst/>
          </a:prstGeom>
          <a:ln w="57150">
            <a:gradFill flip="none" rotWithShape="1">
              <a:gsLst>
                <a:gs pos="0">
                  <a:srgbClr val="EAC112"/>
                </a:gs>
                <a:gs pos="16000">
                  <a:srgbClr val="87C620"/>
                </a:gs>
                <a:gs pos="77000">
                  <a:srgbClr val="EFD22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1" name="文本框 1"/>
          <p:cNvSpPr txBox="1"/>
          <p:nvPr/>
        </p:nvSpPr>
        <p:spPr>
          <a:xfrm>
            <a:off x="3065463" y="323850"/>
            <a:ext cx="4103687" cy="5953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 some new words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6" grpId="0"/>
      <p:bldP spid="76807" grpId="0"/>
      <p:bldP spid="768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>
          <a:xfrm>
            <a:off x="5076825" y="3581400"/>
            <a:ext cx="3657600" cy="963613"/>
          </a:xfrm>
          <a:ln/>
        </p:spPr>
        <p:txBody>
          <a:bodyPr vert="horz" wrap="square" lIns="91440" tIns="45720" rIns="91440" bIns="45720" anchor="ctr" anchorCtr="0"/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sound </a:t>
            </a:r>
            <a:r>
              <a:rPr lang="en-US" altLang="zh-CN" sz="3600" b="1" i="1" dirty="0">
                <a:cs typeface="Times New Roman" panose="02020603050405020304" pitchFamily="18" charset="0"/>
              </a:rPr>
              <a:t>v.</a:t>
            </a:r>
            <a:r>
              <a:rPr lang="zh-CN" altLang="en-US" sz="3600" b="1" dirty="0">
                <a:cs typeface="Times New Roman" panose="02020603050405020304" pitchFamily="18" charset="0"/>
              </a:rPr>
              <a:t>听起来</a:t>
            </a:r>
            <a:endParaRPr lang="zh-CN" altLang="en-US" sz="3600" b="1" dirty="0">
              <a:ea typeface="Times New Roman" panose="02020603050405020304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4976813"/>
            <a:ext cx="5472113" cy="1258888"/>
          </a:xfrm>
          <a:solidFill>
            <a:srgbClr val="FFFFFF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342900" marR="0" lvl="0" indent="-342900" algn="l" defTabSz="914400" rtl="0" eaLnBrk="0" fontAlgn="auto" latinLnBrk="0" hangingPunct="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办公室</a:t>
            </a:r>
            <a:r>
              <a:rPr kumimoji="1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听起来</a:t>
            </a:r>
            <a:r>
              <a:rPr kumimoji="1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很安静</a:t>
            </a:r>
            <a:r>
              <a:rPr kumimoji="1" alt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</a:t>
            </a:r>
          </a:p>
          <a:p>
            <a:pPr marL="342900" marR="0" lvl="0" indent="-342900" algn="l" defTabSz="914400" rtl="0" eaLnBrk="0" fontAlgn="auto" latinLnBrk="0" hangingPunct="0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The office </a:t>
            </a:r>
            <a:r>
              <a:rPr kumimoji="1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sounds</a:t>
            </a:r>
            <a:r>
              <a:rPr kumimoji="1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 quiet.</a:t>
            </a:r>
          </a:p>
        </p:txBody>
      </p:sp>
      <p:pic>
        <p:nvPicPr>
          <p:cNvPr id="33796" name="Picture 5" descr="1222241999475_0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1449388"/>
            <a:ext cx="4032250" cy="28654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/>
          <p:nvPr/>
        </p:nvSpPr>
        <p:spPr>
          <a:xfrm>
            <a:off x="4318000" y="1169988"/>
            <a:ext cx="3959225" cy="588962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taste </a:t>
            </a:r>
            <a:r>
              <a:rPr lang="en-US" altLang="zh-CN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i="1" dirty="0">
                <a:latin typeface="Times New Roman" panose="02020603050405020304" pitchFamily="18" charset="0"/>
              </a:rPr>
              <a:t>v.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尝起来</a:t>
            </a:r>
            <a:r>
              <a:rPr lang="zh-CN" altLang="en-US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　　</a:t>
            </a:r>
          </a:p>
        </p:txBody>
      </p:sp>
      <p:sp>
        <p:nvSpPr>
          <p:cNvPr id="71683" name="Text Box 3"/>
          <p:cNvSpPr txBox="1"/>
          <p:nvPr/>
        </p:nvSpPr>
        <p:spPr>
          <a:xfrm>
            <a:off x="3527425" y="1819275"/>
            <a:ext cx="5421313" cy="5889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  这小甜饼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尝起来</a:t>
            </a:r>
            <a:r>
              <a:rPr lang="zh-CN" altLang="en-US" sz="3200" dirty="0">
                <a:latin typeface="Times New Roman" panose="02020603050405020304" pitchFamily="18" charset="0"/>
              </a:rPr>
              <a:t>很美味。</a:t>
            </a:r>
          </a:p>
        </p:txBody>
      </p:sp>
      <p:sp>
        <p:nvSpPr>
          <p:cNvPr id="71684" name="Text Box 4"/>
          <p:cNvSpPr txBox="1"/>
          <p:nvPr/>
        </p:nvSpPr>
        <p:spPr>
          <a:xfrm>
            <a:off x="3565525" y="2327275"/>
            <a:ext cx="5949950" cy="593725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The cookies</a:t>
            </a:r>
            <a:r>
              <a:rPr lang="en-US" altLang="zh-CN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taste </a:t>
            </a:r>
            <a:r>
              <a:rPr lang="en-US" altLang="zh-CN" sz="3200" dirty="0">
                <a:latin typeface="Times New Roman" panose="02020603050405020304" pitchFamily="18" charset="0"/>
              </a:rPr>
              <a:t>delicious.</a:t>
            </a:r>
          </a:p>
        </p:txBody>
      </p:sp>
      <p:pic>
        <p:nvPicPr>
          <p:cNvPr id="8197" name="Picture 5" descr="38541_xi9796223861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838" y="718141"/>
            <a:ext cx="2303888" cy="19187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686" name="Text Box 6"/>
          <p:cNvSpPr txBox="1"/>
          <p:nvPr/>
        </p:nvSpPr>
        <p:spPr>
          <a:xfrm>
            <a:off x="4246563" y="522288"/>
            <a:ext cx="3838575" cy="588962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cookie </a:t>
            </a:r>
            <a:r>
              <a:rPr lang="en-US" altLang="zh-CN" sz="32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i="1" dirty="0">
                <a:latin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小甜饼</a:t>
            </a:r>
          </a:p>
        </p:txBody>
      </p:sp>
      <p:sp>
        <p:nvSpPr>
          <p:cNvPr id="71687" name="Text Box 7"/>
          <p:cNvSpPr txBox="1"/>
          <p:nvPr/>
        </p:nvSpPr>
        <p:spPr>
          <a:xfrm>
            <a:off x="4438650" y="3513138"/>
            <a:ext cx="3455988" cy="590550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sour</a:t>
            </a:r>
            <a:r>
              <a:rPr lang="en-US" altLang="zh-CN" sz="3200" dirty="0">
                <a:latin typeface="Times New Roman" panose="02020603050405020304" pitchFamily="18" charset="0"/>
              </a:rPr>
              <a:t>  </a:t>
            </a:r>
            <a:r>
              <a:rPr lang="en-US" altLang="zh-CN" sz="3200" i="1" dirty="0">
                <a:latin typeface="Times New Roman" panose="02020603050405020304" pitchFamily="18" charset="0"/>
              </a:rPr>
              <a:t>adj.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酸的</a:t>
            </a:r>
          </a:p>
        </p:txBody>
      </p:sp>
      <p:sp>
        <p:nvSpPr>
          <p:cNvPr id="34824" name="Text Box 8"/>
          <p:cNvSpPr txBox="1"/>
          <p:nvPr/>
        </p:nvSpPr>
        <p:spPr>
          <a:xfrm flipV="1">
            <a:off x="3492500" y="4776788"/>
            <a:ext cx="6238875" cy="593725"/>
          </a:xfrm>
          <a:prstGeom prst="rect">
            <a:avLst/>
          </a:prstGeom>
          <a:noFill/>
          <a:ln w="9525">
            <a:noFill/>
          </a:ln>
        </p:spPr>
        <p:txBody>
          <a:bodyPr rot="10800000"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The orange juice</a:t>
            </a: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tastes</a:t>
            </a: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sour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1689" name="Text Box 9"/>
          <p:cNvSpPr txBox="1"/>
          <p:nvPr/>
        </p:nvSpPr>
        <p:spPr>
          <a:xfrm>
            <a:off x="4068763" y="4135438"/>
            <a:ext cx="5086350" cy="588962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这橙汁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尝起来</a:t>
            </a:r>
            <a:r>
              <a:rPr lang="zh-CN" altLang="en-US" sz="3200" dirty="0">
                <a:latin typeface="Times New Roman" panose="02020603050405020304" pitchFamily="18" charset="0"/>
              </a:rPr>
              <a:t>很酸。</a:t>
            </a:r>
          </a:p>
        </p:txBody>
      </p:sp>
      <p:pic>
        <p:nvPicPr>
          <p:cNvPr id="8202" name="Picture 10" descr="103633_28370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1838" y="3355480"/>
            <a:ext cx="2294322" cy="20547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  <p:bldP spid="71684" grpId="0"/>
      <p:bldP spid="71687" grpId="0"/>
      <p:bldP spid="34824" grpId="0"/>
      <p:bldP spid="716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/>
          <p:nvPr/>
        </p:nvSpPr>
        <p:spPr>
          <a:xfrm>
            <a:off x="3995738" y="647700"/>
            <a:ext cx="3962400" cy="5889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salt </a:t>
            </a:r>
            <a:r>
              <a:rPr lang="en-US" altLang="zh-CN" sz="3200" dirty="0">
                <a:solidFill>
                  <a:srgbClr val="CC00CC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i="1" dirty="0">
                <a:latin typeface="Times New Roman" panose="02020603050405020304" pitchFamily="18" charset="0"/>
              </a:rPr>
              <a:t>n.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食盐</a:t>
            </a:r>
          </a:p>
        </p:txBody>
      </p:sp>
      <p:sp>
        <p:nvSpPr>
          <p:cNvPr id="72707" name="Text Box 3"/>
          <p:cNvSpPr txBox="1"/>
          <p:nvPr/>
        </p:nvSpPr>
        <p:spPr>
          <a:xfrm>
            <a:off x="3937000" y="1933575"/>
            <a:ext cx="4414838" cy="59531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The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salt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tastes</a:t>
            </a: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salty.</a:t>
            </a:r>
          </a:p>
        </p:txBody>
      </p:sp>
      <p:sp>
        <p:nvSpPr>
          <p:cNvPr id="72708" name="Text Box 4"/>
          <p:cNvSpPr txBox="1"/>
          <p:nvPr/>
        </p:nvSpPr>
        <p:spPr>
          <a:xfrm>
            <a:off x="3925888" y="1238250"/>
            <a:ext cx="4032250" cy="5889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  这盐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尝起来</a:t>
            </a:r>
            <a:r>
              <a:rPr lang="zh-CN" altLang="en-US" sz="3200" dirty="0">
                <a:latin typeface="Times New Roman" panose="02020603050405020304" pitchFamily="18" charset="0"/>
              </a:rPr>
              <a:t>很咸。</a:t>
            </a:r>
          </a:p>
        </p:txBody>
      </p:sp>
      <p:sp>
        <p:nvSpPr>
          <p:cNvPr id="72709" name="Text Box 5"/>
          <p:cNvSpPr txBox="1"/>
          <p:nvPr/>
        </p:nvSpPr>
        <p:spPr>
          <a:xfrm>
            <a:off x="3419475" y="3913188"/>
            <a:ext cx="5532438" cy="588962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nervous</a:t>
            </a:r>
            <a:r>
              <a:rPr lang="en-US" altLang="zh-CN" sz="3200" dirty="0">
                <a:latin typeface="Times New Roman" panose="02020603050405020304" pitchFamily="18" charset="0"/>
              </a:rPr>
              <a:t>   </a:t>
            </a:r>
            <a:r>
              <a:rPr lang="en-US" altLang="zh-CN" sz="3200" i="1" dirty="0">
                <a:latin typeface="Times New Roman" panose="02020603050405020304" pitchFamily="18" charset="0"/>
              </a:rPr>
              <a:t>adj.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</a:rPr>
              <a:t>紧张的</a:t>
            </a:r>
          </a:p>
        </p:txBody>
      </p:sp>
      <p:sp>
        <p:nvSpPr>
          <p:cNvPr id="72710" name="Text Box 6"/>
          <p:cNvSpPr txBox="1"/>
          <p:nvPr/>
        </p:nvSpPr>
        <p:spPr>
          <a:xfrm>
            <a:off x="3743325" y="4608513"/>
            <a:ext cx="4084638" cy="590550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 考试让我很紧张。</a:t>
            </a:r>
          </a:p>
        </p:txBody>
      </p:sp>
      <p:sp>
        <p:nvSpPr>
          <p:cNvPr id="72711" name="Text Box 7"/>
          <p:cNvSpPr txBox="1"/>
          <p:nvPr/>
        </p:nvSpPr>
        <p:spPr>
          <a:xfrm>
            <a:off x="3600450" y="5207000"/>
            <a:ext cx="6350000" cy="59531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The exam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makes me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nervous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9225" name="Picture 8" descr="ANd9GcRviD096eQ65XUIubmJgBjTRCRdFYrVQ9x8ng2fEJ9tgXHY_mb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857" y="788761"/>
            <a:ext cx="2972706" cy="20929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13" y="3488593"/>
            <a:ext cx="2990850" cy="2352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09" grpId="0"/>
      <p:bldP spid="72710" grpId="0"/>
      <p:bldP spid="727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1082803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692" y="1085850"/>
            <a:ext cx="3427232" cy="33899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3732" name="Text Box 4"/>
          <p:cNvSpPr txBox="1"/>
          <p:nvPr/>
        </p:nvSpPr>
        <p:spPr>
          <a:xfrm>
            <a:off x="3965575" y="2536825"/>
            <a:ext cx="4824413" cy="6524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这玩具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摸起来</a:t>
            </a:r>
            <a:r>
              <a:rPr lang="zh-CN" altLang="en-US" dirty="0">
                <a:latin typeface="Times New Roman" panose="02020603050405020304" pitchFamily="18" charset="0"/>
              </a:rPr>
              <a:t>很软。</a:t>
            </a:r>
          </a:p>
        </p:txBody>
      </p:sp>
      <p:sp>
        <p:nvSpPr>
          <p:cNvPr id="73733" name="Text Box 5"/>
          <p:cNvSpPr txBox="1"/>
          <p:nvPr/>
        </p:nvSpPr>
        <p:spPr>
          <a:xfrm>
            <a:off x="4495800" y="1752600"/>
            <a:ext cx="2854325" cy="652463"/>
          </a:xfrm>
          <a:prstGeom prst="rect">
            <a:avLst/>
          </a:prstGeom>
          <a:noFill/>
          <a:ln w="9525">
            <a:noFill/>
          </a:ln>
        </p:spPr>
        <p:txBody>
          <a:bodyPr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soft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</a:rPr>
              <a:t>adj.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</a:rPr>
              <a:t>软的</a:t>
            </a:r>
          </a:p>
        </p:txBody>
      </p:sp>
      <p:sp>
        <p:nvSpPr>
          <p:cNvPr id="36869" name="Text Box 6"/>
          <p:cNvSpPr txBox="1"/>
          <p:nvPr/>
        </p:nvSpPr>
        <p:spPr>
          <a:xfrm flipV="1">
            <a:off x="4257675" y="3524250"/>
            <a:ext cx="4213225" cy="657225"/>
          </a:xfrm>
          <a:prstGeom prst="rect">
            <a:avLst/>
          </a:prstGeom>
          <a:noFill/>
          <a:ln w="9525">
            <a:noFill/>
          </a:ln>
        </p:spPr>
        <p:txBody>
          <a:bodyPr rot="10800000" lIns="91429" tIns="45715" rIns="91429" bIns="45715">
            <a:spAutoFit/>
          </a:bodyPr>
          <a:lstStyle/>
          <a:p>
            <a:pPr defTabSz="913130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The toy</a:t>
            </a:r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</a:rPr>
              <a:t>feels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soft.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3" grpId="0"/>
      <p:bldP spid="36869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1420</Words>
  <Application>Microsoft Office PowerPoint</Application>
  <PresentationFormat>全屏显示(4:3)</PresentationFormat>
  <Paragraphs>256</Paragraphs>
  <Slides>31</Slides>
  <Notes>0</Notes>
  <HiddenSlides>0</HiddenSlides>
  <MMClips>4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2" baseType="lpstr">
      <vt:lpstr>Raavi</vt:lpstr>
      <vt:lpstr>方正舒体</vt:lpstr>
      <vt:lpstr>华文行楷</vt:lpstr>
      <vt:lpstr>楷体_GB2312</vt:lpstr>
      <vt:lpstr>宋体</vt:lpstr>
      <vt:lpstr>微软雅黑</vt:lpstr>
      <vt:lpstr>Arial</vt:lpstr>
      <vt:lpstr>Calibri</vt:lpstr>
      <vt:lpstr>Times New Roman</vt:lpstr>
      <vt:lpstr>Webdings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sound v.听起来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2005-11-29T12:00:56Z</dcterms:created>
  <dcterms:modified xsi:type="dcterms:W3CDTF">2023-01-16T22:09:59Z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2950C591FEF54276BD98E4D6E61A5F51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