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4" cy="21602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BBF988-9D03-479C-8E37-201718EDD3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5C3F09A-B145-4D5F-81BC-912E7C92E6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9DC4DA-2A4F-41C1-A651-700FE81D1137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94FF2F-B7C7-4F73-8FE7-2348989FA7D6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6C9EF7-842A-4A47-83E6-64485A3AFC0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6776974-12C1-4649-AA50-8D2A6CFC4C3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2F63F0-D471-4999-BBAA-9EDF9029A1A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5FF584-9F9E-494F-BBD5-52107FBA6DF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975413-D6A4-4ACB-B157-91EAC45A7754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AC62A4-5197-4EDA-B18F-93B3D84B16E2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CE0C04-23EB-4F17-895E-47F0176CAAE9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AB5CB1-8C76-4D25-9F10-6FB79E3B3300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C089AA-11CF-48FF-B850-55459BE3B11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27BE11-287B-4709-915E-015F4434A9B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75DA15-2BE5-43BC-A343-39802BA78E1B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B8E7D0-CFA4-427A-96DC-DEA6E692ACE6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63157C-1A9F-4DB8-B3E1-4ACA91A15DD7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B63439-99BC-4ED4-A4A2-9D19DC3064C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6ADBE2-8CBB-4B40-8029-3542B190B5E1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1D2B31-793E-4BF2-8582-F93487337C04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91713-1409-421F-AA1C-99068A3B82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35EA-E99D-4EEB-B945-935CE4AF68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3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动作按钮: 后退或前一项 6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10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11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2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6BBF7-E2C0-4E11-AC2E-43269AD789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8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4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9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1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2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noProof="1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07206E2-2E36-4A1E-850E-3E7257627CD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8D7E-4F9E-4088-AC85-86575B34D4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9E31-6B22-4BA9-A6FA-5B1119A2B8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1362AA9-F939-424D-B441-2F0FF329AD4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D3377D3E-BB35-408B-8A3D-4808BB53713F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 descr="YR3-4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04" y="671513"/>
            <a:ext cx="2082403" cy="24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88422" y="1275606"/>
            <a:ext cx="5172763" cy="7209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+mn-lt"/>
                <a:ea typeface="+mn-ea"/>
                <a:cs typeface="+mn-ea"/>
                <a:sym typeface="+mn-lt"/>
              </a:rPr>
              <a:t>Unit 3</a:t>
            </a:r>
            <a:r>
              <a:rPr lang="zh-CN" altLang="zh-CN" sz="3200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Diverse Cultures</a:t>
            </a:r>
            <a:endParaRPr lang="zh-CN" altLang="zh-CN" sz="32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153" y="4299942"/>
            <a:ext cx="908835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50110" y="3112294"/>
            <a:ext cx="8428435" cy="62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Section Ⅰ　Listening and Speaking</a:t>
            </a:r>
            <a:endParaRPr lang="zh-CN" altLang="zh-CN" sz="2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51310"/>
            <a:ext cx="8428434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1.Finish Ex.2 on Page 26.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2.Finish Ex.3 on Page 26.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3.Finish Ex.4 on Page 27.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602" name="Picture 4" descr="Step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9113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Speaking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—Finish Ex.5 on Page 27 by following the example.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34579" y="1358504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have heard that you are invited to a potluck dinner at an American friend’s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house.What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special dish will you take?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Fortune cookie.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How is the food special?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It is a biscuit containing a message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usually about the future.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405130" indent="-4051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Sounds very interesting.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1" name="Picture 4" descr="Step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2" y="465535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Pronunciation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23863" y="1113235"/>
            <a:ext cx="8428435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pauses in the sentences.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(1)Miss Jennifer Honey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was a mild and quiet person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who never raised her voice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 was seldom seen to smile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there is no doubt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she possessed that rare gift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 being adored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by every small child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under her care.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(2)Before 1949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used to live in Shanghai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with my mom.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语言知识积累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359569" y="1158478"/>
            <a:ext cx="8345091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询问信息的常用表达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1.What food would you like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Chinese food or Western food?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想吃点什么？中餐还是西餐？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2.What snack do you like best?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你最喜欢什么点心？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3.What kind of Chinese snack do you like?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你喜欢哪种中国快餐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点心？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11"/>
          <p:cNvSpPr>
            <a:spLocks noChangeArrowheads="1"/>
          </p:cNvSpPr>
          <p:nvPr/>
        </p:nvSpPr>
        <p:spPr bwMode="auto">
          <a:xfrm>
            <a:off x="359569" y="979885"/>
            <a:ext cx="8262938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4.How about the food and service here?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您觉得这里的食品和服务怎么样？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5.How is the food prepared and what is it made of?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这种食物是怎么做的，是用什么做的？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6.How is this food special?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这种食物有什么特别之处吗？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文化知识习得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7960" indent="-323850"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中西方饮食文化差异有哪些？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中国的传统饮食特点：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重食：古人就有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民以食为天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之说。见面常问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吃了没有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，可见饮食文化的地位。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重养：以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五谷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养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六脏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，饮食中重视人体养生保健。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marL="187960" indent="-323850"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重味：中国的饮食最注重食物的味，讲究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色、香、味、型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441722" y="1221582"/>
            <a:ext cx="818078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重理：中国的饮食提倡健康优美、奋发向上的文化情调，追求一种高尚的情操。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西式餐饮的主要特点是：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一是生，如牛排带血丝。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二是冷，如凡是饮料都加冰块。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三是甜，无甜不餐，无餐不甜。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学习策略形成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325041" y="1113235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学会用不同句式表达询问信息。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学会英语朗读中的停顿现象，并能灵活掌握。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句子中意群的停顿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意群就是指句子中按意思或语法结构划分出的各个成分，每一个成分即称为一个意群。同一意群中的词与词的关系紧密相关，密不可分，否则就会引起误解。每一个意群内部不停顿；但是意群和意群之间则需要停顿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375047" y="897732"/>
            <a:ext cx="8180784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fortune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机会；运气　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fortunate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幸运的；侥幸的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lucky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  fortunately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adv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幸运地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luckily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379810" y="1740694"/>
            <a:ext cx="8428434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fortune cookie 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26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幸运曲奇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合作探究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体会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fortune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的用法和意义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①They envy his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good fortune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他们羡慕他的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②People who love laugh will not have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bad fortune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爱笑的人不会有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987" name="Picture 2" descr="Step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013347" y="3003948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好运气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2428" y="3845719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坏运气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88144" y="873919"/>
            <a:ext cx="818078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③I </a:t>
            </a:r>
            <a:r>
              <a:rPr lang="en-US" altLang="zh-CN" b="1" kern="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have the good fortune to have</a:t>
            </a:r>
            <a:r>
              <a:rPr lang="en-US" altLang="zh-CN" kern="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a good friend like you.</a:t>
            </a:r>
            <a:endParaRPr lang="zh-CN" altLang="zh-CN" sz="800" kern="1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我很幸运能有你这样一位好朋友。</a:t>
            </a:r>
            <a:endParaRPr lang="en-US" altLang="zh-CN" kern="1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④____________ fortune 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好运气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⑤____________ fortune 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坏运气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⑥have the good fortune  ____________...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有幸做某事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7269" y="2139554"/>
            <a:ext cx="7284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good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6325" y="2583657"/>
            <a:ext cx="5584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bad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5156" y="2981326"/>
            <a:ext cx="73449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do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895742" y="426217"/>
            <a:ext cx="3639458" cy="4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主题语境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人与社会之文化习俗</a:t>
            </a: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357188" y="1006079"/>
            <a:ext cx="842962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【语境概说】 本单元的主题语境为人与社会中的文化习俗，该主题语境主要包括与文化习俗相关的跨文化沟通、跨文化包容 、跨文化合作、文化遗产等。该主题与学生生活密切相关，在此主题意义的引领下，有助于整合多元文化方面的学习内容，促进学生语言能力、文化意识、思维品质和学习能力的整合发展。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388144" y="573882"/>
            <a:ext cx="818078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词块积累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seek one’s fortune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找出路；碰运气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make a fortune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发财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try one’s fortune 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碰运气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by good fortune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幸好；由于幸运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单句语法填空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①She was  ____________(fortune) enough to find a job as soon as she graduated from the university.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 have the good fortune  ____________(work) in our department office.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5697" y="3089673"/>
            <a:ext cx="11777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fortunate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3910012"/>
            <a:ext cx="9822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work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单元素养目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3860" y="519113"/>
            <a:ext cx="486013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3" descr="YR3-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9738" y="851298"/>
            <a:ext cx="6432947" cy="39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YR3-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195486"/>
            <a:ext cx="8580834" cy="28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82560" y="3219822"/>
            <a:ext cx="8549495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The value of culture is its effect on </a:t>
            </a:r>
            <a:r>
              <a:rPr lang="en-US" altLang="zh-CN" sz="1400" kern="100" dirty="0" err="1">
                <a:latin typeface="+mn-lt"/>
                <a:ea typeface="+mn-ea"/>
                <a:cs typeface="+mn-ea"/>
                <a:sym typeface="+mn-lt"/>
              </a:rPr>
              <a:t>character.Its</a:t>
            </a: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 use is for </a:t>
            </a:r>
            <a:r>
              <a:rPr lang="en-US" altLang="zh-CN" sz="1400" kern="100" dirty="0" err="1">
                <a:latin typeface="+mn-lt"/>
                <a:ea typeface="+mn-ea"/>
                <a:cs typeface="+mn-ea"/>
                <a:sym typeface="+mn-lt"/>
              </a:rPr>
              <a:t>life.Its</a:t>
            </a: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 aim is not beauty but goodness.</a:t>
            </a: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文化的价值在于它对人类品性的影响。文化的作用在于裨益人生，它的目标不是美，而是善。</a:t>
            </a:r>
            <a:endParaRPr lang="zh-CN" altLang="zh-CN" sz="6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400" kern="100" dirty="0">
                <a:latin typeface="+mn-lt"/>
                <a:ea typeface="+mn-ea"/>
                <a:cs typeface="+mn-ea"/>
                <a:sym typeface="+mn-lt"/>
              </a:rPr>
              <a:t>Knowledge about diverse cultures opens up people’s mind and enables them to perceive things from different angles.</a:t>
            </a:r>
            <a:r>
              <a:rPr lang="zh-CN" altLang="zh-CN" sz="1400" kern="100" dirty="0">
                <a:latin typeface="+mn-lt"/>
                <a:ea typeface="+mn-ea"/>
                <a:cs typeface="+mn-ea"/>
                <a:sym typeface="+mn-lt"/>
              </a:rPr>
              <a:t>对于不同文化的了解，使人们的胸襟更加开阔，并从不同的角度去理解事物。</a:t>
            </a:r>
            <a:endParaRPr lang="zh-CN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197644" y="2247900"/>
            <a:ext cx="842843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1.Translate the following words and phrases.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3" name="Picture 4" descr="听说一体突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5" y="1176338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ep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60948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364332" y="2680098"/>
            <a:ext cx="8261747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①diverse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②diversity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③fortune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④fortune cookie   	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5785" y="2732485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不同的；多种多样的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65785" y="3143251"/>
            <a:ext cx="206210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差异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性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；不同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点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9363" y="3554017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机会；运气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1991" y="3975498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幸运曲奇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495300" y="979885"/>
            <a:ext cx="7940279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⑤gumbo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⑥nachos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⑦cheese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⑧spicy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⑨chip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______________________________________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⑩ethnic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2972" y="1037035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秋葵汤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1288" y="1437085"/>
            <a:ext cx="24468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墨西哥辣味乳酪玉米片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2003" y="1869282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干酪；奶酪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1288" y="2289573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加有香料的；辛辣的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81288" y="2668192"/>
            <a:ext cx="413959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英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炸土豆条；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美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炸薯片；芯片；碎片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71763" y="3100388"/>
            <a:ext cx="49859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具有民族特色的；异国风味的；民族的；种族的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2.Brainstorming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 kind of food do you like?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3543301"/>
            <a:ext cx="8428435" cy="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59" name="Picture 4" descr="YR3-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66" y="1282304"/>
            <a:ext cx="5029200" cy="199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22685" y="3468291"/>
            <a:ext cx="8098631" cy="85132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beef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steak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roast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pork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ham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bacon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sausage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chicken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fish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vegetables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chips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noodles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milk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cheese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bread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egg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30994" y="1221581"/>
            <a:ext cx="8345091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3.Look at the picture on Page 26 and tell your classmates what kind of food each of them is.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 	_____________________________________________________________________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4.Finish Ex.1 on Page 26.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072" y="2085976"/>
            <a:ext cx="526887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nachos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fortune cookie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gumbo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hamburger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5.Try to translate the sentence in various ways.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113235"/>
            <a:ext cx="795218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我订的饭菜怎么样？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391" y="1577579"/>
            <a:ext cx="35816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How about the food I ordered?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2722" y="1999060"/>
            <a:ext cx="36665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 about the food I ordered?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50" y="2397919"/>
            <a:ext cx="47076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 do you think of the food I ordered?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5344" y="2787254"/>
            <a:ext cx="513691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 do you think about the food I ordered?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5344" y="3207544"/>
            <a:ext cx="41461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How do you like the food I ordered?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060" y="3642123"/>
            <a:ext cx="420397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How do you find the food I ordered?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nbvuhh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全屏显示(16:9)</PresentationFormat>
  <Paragraphs>139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53508C94C8ED435B953876D9282CEBFF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