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292" r:id="rId4"/>
    <p:sldId id="336" r:id="rId5"/>
    <p:sldId id="295" r:id="rId6"/>
    <p:sldId id="296" r:id="rId7"/>
    <p:sldId id="271" r:id="rId8"/>
    <p:sldId id="335" r:id="rId9"/>
    <p:sldId id="277" r:id="rId10"/>
    <p:sldId id="315" r:id="rId11"/>
    <p:sldId id="337" r:id="rId12"/>
    <p:sldId id="316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A8ED-A6DF-43D8-A080-3F9F92BEB8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88BB8-9EB0-4C99-BE66-70120D073C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76423" y="1663133"/>
            <a:ext cx="7164949" cy="2190783"/>
            <a:chOff x="4124" y="1354"/>
            <a:chExt cx="11117" cy="3187"/>
          </a:xfrm>
        </p:grpSpPr>
        <p:sp>
          <p:nvSpPr>
            <p:cNvPr id="3" name="Rectangle 5"/>
            <p:cNvSpPr/>
            <p:nvPr/>
          </p:nvSpPr>
          <p:spPr>
            <a:xfrm>
              <a:off x="4124" y="3601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English­-Speaking  Countries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124" y="1354"/>
              <a:ext cx="11101" cy="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Unit 8</a:t>
              </a: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Countries around the World</a:t>
              </a: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735" y="227818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92395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702387"/>
            <a:ext cx="8138359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Try to find these countries on a world map.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尽力在世界地图上找到这些国家。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3743" y="3299867"/>
            <a:ext cx="8567382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作动词，意为“试图；努力；尝试”，其第三人称单数形式为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还可以作名词，意为“尝试；实验”。例如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have a try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？我可以试一下吗？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041232" y="3799266"/>
            <a:ext cx="764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tries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89749" y="1346353"/>
            <a:ext cx="5979522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try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38824" y="2539034"/>
          <a:ext cx="7452676" cy="2926080"/>
        </p:xfrm>
        <a:graphic>
          <a:graphicData uri="http://schemas.openxmlformats.org/drawingml/2006/table">
            <a:tbl>
              <a:tblPr/>
              <a:tblGrid>
                <a:gridCol w="251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2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try to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尽力做某事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Try to do your homework by yourself.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尽力独立做你的作业。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try doing  sth.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尝试做某事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tries climbing the tree but he cannot.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他试图爬树，可爬不上去。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2448240"/>
            <a:ext cx="8436361" cy="2600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尽力快速阅读这篇课文。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 the text quickly.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今天晚上我打算尝试做面条。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going to ________ ________ noodles this evening.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92207" y="3230471"/>
            <a:ext cx="43226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Try                   to              read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333261" y="4489273"/>
            <a:ext cx="30818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try                making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5"/>
          <a:ext cx="7471754" cy="2556367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63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非洲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æfrɪkə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2.Singapore[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sɪŋə'pɔ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50228" y="2772260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792237" y="351601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新加坡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38825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English-­Speaking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全世界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．尽力做某事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．离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近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4.be far away 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480360" y="2130643"/>
            <a:ext cx="24938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over the world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561695" y="2845966"/>
            <a:ext cx="18614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try to do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4240634" y="3657933"/>
            <a:ext cx="1534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close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337554" y="4390124"/>
            <a:ext cx="14189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离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远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2789124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91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official language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．讲英语的国家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734172" y="231917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官方语言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254268" y="3177041"/>
            <a:ext cx="363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English­speaking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countries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这是这些国家中八个国家的清单。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Here ________ ________ ________ ________ eight of these countries.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．关于这些国家你还知道别的什么吗？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do you ________ ________ these countries?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054484" y="2617164"/>
            <a:ext cx="46036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    a             list           of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2019529" y="4287636"/>
            <a:ext cx="2561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else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546078" y="4341635"/>
            <a:ext cx="24930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         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57846" y="1484026"/>
          <a:ext cx="8386154" cy="3103741"/>
        </p:xfrm>
        <a:graphic>
          <a:graphicData uri="http://schemas.openxmlformats.org/drawingml/2006/table">
            <a:tbl>
              <a:tblPr/>
              <a:tblGrid>
                <a:gridCol w="99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37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．尽力在世界地图上找到这些国家。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find these countries on a world map.</a:t>
                      </a: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192402" y="2862843"/>
            <a:ext cx="2531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Try                 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365759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作为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4264" y="3578384"/>
            <a:ext cx="8617808" cy="20594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speak English </a:t>
            </a:r>
            <a:r>
              <a:rPr lang="en-US" altLang="zh-C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their first language in many countries.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在很多国家，人们将英语作为他们的第一语言。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the same </a:t>
            </a:r>
            <a:r>
              <a:rPr lang="en-US" altLang="zh-C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flag of the U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英国国旗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和美国国旗的颜色是相同的。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0825" y="2370871"/>
          <a:ext cx="6563136" cy="2926080"/>
        </p:xfrm>
        <a:graphic>
          <a:graphicData uri="http://schemas.openxmlformats.org/drawingml/2006/table">
            <a:tbl>
              <a:tblPr/>
              <a:tblGrid>
                <a:gridCol w="981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词性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含义和用法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pron.</a:t>
                      </a:r>
                      <a:endParaRPr lang="zh-CN" altLang="zh-CN" sz="2400" b="1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作为，以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的身份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conj.</a:t>
                      </a:r>
                      <a:endParaRPr lang="zh-CN" altLang="zh-CN" sz="2400" b="1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一样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，常见搭配：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same…as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一样。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由于，既然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，在含义上和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because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相同。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时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，在含义上相当于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20825" y="1026443"/>
            <a:ext cx="121379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71075" y="152544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6467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256047"/>
            <a:ext cx="806663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杰克用一个大箱子当作他的书桌。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uses a big box ________ ________ 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to stay inside _______ it is too cold today.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	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110311" y="3385040"/>
            <a:ext cx="42334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                his            desk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537971" y="451383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38824" y="61555"/>
            <a:ext cx="62706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English­-Speaking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全屏显示(4:3)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244</cp:revision>
  <dcterms:created xsi:type="dcterms:W3CDTF">2018-02-07T00:47:00Z</dcterms:created>
  <dcterms:modified xsi:type="dcterms:W3CDTF">2023-01-16T22:10:15Z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8CDAF4AEC7FA439DA37C6BE911A0268A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