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3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00"/>
    <a:srgbClr val="FFFFFF"/>
    <a:srgbClr val="990033"/>
    <a:srgbClr val="A50021"/>
    <a:srgbClr val="FF0066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21" autoAdjust="0"/>
    <p:restoredTop sz="98269" autoAdjust="0"/>
  </p:normalViewPr>
  <p:slideViewPr>
    <p:cSldViewPr>
      <p:cViewPr>
        <p:scale>
          <a:sx n="100" d="100"/>
          <a:sy n="100" d="100"/>
        </p:scale>
        <p:origin x="-53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24372-DBD3-4BD5-9B0C-920DE9E606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0D76B-53A7-414A-887E-FACE90A5DBC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0D76B-53A7-414A-887E-FACE90A5DBCF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466F4F-2049-4BC7-A45A-02948B87A603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752C1-97D8-4933-8583-57DBA897716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2729A9-9ED1-4612-994A-902D170A5439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51CA5-A9F5-402E-8525-099AB2E0442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AC798A-1D47-4C43-A274-894937540AC2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DA74B-1A40-4DA5-9A06-D0488496A56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527860-2D10-485E-A4D1-563F6A7C300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B879F-BBAB-4E88-B562-9068FE6BC49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329513-4FF6-4B43-9534-BB475F0EAB28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AE4BF-14DB-4213-AA16-692465EDE65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BE4504-5A78-4BC6-B884-F020E367B5D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F5F60-BA59-4B51-ABDF-34B1FDC4970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15ECCC-0CC9-4F53-80C4-3FCD6BD4F878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63147-843A-4340-94F0-5FBF2D16C7F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7A548F-3652-42EB-98BD-A6399CEFB24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0A4BA2-A1E1-43D7-9303-155450382DC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8EF171-1162-47B2-94BF-320C9CEC1700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E6951-2DFA-479B-870A-AF6D6789C60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AA6510-13B6-4957-AF14-184785B0177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BF78F-0CD3-4662-B91C-08DAAB68FDC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2CC6408C-6F14-4894-A3BB-67A08167150F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34669125-EB5F-410D-B7B3-19B1ACFFDAAD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Box 5"/>
          <p:cNvSpPr txBox="1">
            <a:spLocks noChangeArrowheads="1"/>
          </p:cNvSpPr>
          <p:nvPr/>
        </p:nvSpPr>
        <p:spPr bwMode="auto">
          <a:xfrm>
            <a:off x="0" y="1676400"/>
            <a:ext cx="9144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27.3 </a:t>
            </a:r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过</a:t>
            </a:r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三点的圆</a:t>
            </a:r>
          </a:p>
        </p:txBody>
      </p:sp>
      <p:sp>
        <p:nvSpPr>
          <p:cNvPr id="4" name="矩形 3"/>
          <p:cNvSpPr/>
          <p:nvPr/>
        </p:nvSpPr>
        <p:spPr>
          <a:xfrm>
            <a:off x="2665870" y="51562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chemeClr val="accent5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642938" y="1357313"/>
            <a:ext cx="75723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/>
              <a:t>3</a:t>
            </a:r>
            <a:r>
              <a:rPr lang="zh-CN" altLang="en-US" sz="3200" b="1" dirty="0"/>
              <a:t>、如图</a:t>
            </a:r>
            <a:r>
              <a:rPr lang="en-US" altLang="zh-CN" sz="3200" b="1" dirty="0"/>
              <a:t>,</a:t>
            </a:r>
            <a:r>
              <a:rPr lang="zh-CN" altLang="en-US" sz="3200" b="1" dirty="0"/>
              <a:t>现有一丁字尺，</a:t>
            </a:r>
            <a:r>
              <a:rPr lang="en-US" altLang="zh-CN" sz="3200" b="1" dirty="0"/>
              <a:t>CD</a:t>
            </a:r>
            <a:r>
              <a:rPr lang="zh-CN" altLang="en-US" sz="3200" b="1" dirty="0"/>
              <a:t>是</a:t>
            </a:r>
            <a:r>
              <a:rPr lang="en-US" altLang="zh-CN" sz="3200" b="1" dirty="0"/>
              <a:t>AB</a:t>
            </a:r>
            <a:r>
              <a:rPr lang="zh-CN" altLang="en-US" sz="3200" b="1" dirty="0"/>
              <a:t>的垂直平分线，怎样使用这样的工具找到圆形工件的圆心？</a:t>
            </a:r>
          </a:p>
        </p:txBody>
      </p:sp>
      <p:sp>
        <p:nvSpPr>
          <p:cNvPr id="38915" name="Oval 3"/>
          <p:cNvSpPr>
            <a:spLocks noChangeArrowheads="1"/>
          </p:cNvSpPr>
          <p:nvPr/>
        </p:nvSpPr>
        <p:spPr bwMode="auto">
          <a:xfrm>
            <a:off x="4694238" y="3130550"/>
            <a:ext cx="2784475" cy="27844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 sz="1800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5019675" y="3659188"/>
            <a:ext cx="2112963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800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5891213" y="3781425"/>
            <a:ext cx="184150" cy="225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800"/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5976938" y="5849938"/>
            <a:ext cx="4778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/>
              <a:t>D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6030913" y="3832225"/>
            <a:ext cx="4778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/>
              <a:t>C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7362825" y="3152775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/>
              <a:t>B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327525" y="320675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/>
              <a:t>A</a:t>
            </a:r>
          </a:p>
        </p:txBody>
      </p:sp>
      <p:sp>
        <p:nvSpPr>
          <p:cNvPr id="38922" name="TextBox 12"/>
          <p:cNvSpPr txBox="1">
            <a:spLocks noChangeArrowheads="1"/>
          </p:cNvSpPr>
          <p:nvPr/>
        </p:nvSpPr>
        <p:spPr bwMode="auto">
          <a:xfrm>
            <a:off x="785813" y="639763"/>
            <a:ext cx="3143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动手试一试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3"/>
          <p:cNvSpPr txBox="1">
            <a:spLocks noChangeArrowheads="1"/>
          </p:cNvSpPr>
          <p:nvPr/>
        </p:nvSpPr>
        <p:spPr bwMode="auto">
          <a:xfrm>
            <a:off x="458788" y="3124200"/>
            <a:ext cx="898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/>
              <a:t>作圆</a:t>
            </a:r>
          </a:p>
        </p:txBody>
      </p:sp>
      <p:sp>
        <p:nvSpPr>
          <p:cNvPr id="39939" name="AutoShape 4"/>
          <p:cNvSpPr/>
          <p:nvPr/>
        </p:nvSpPr>
        <p:spPr bwMode="auto">
          <a:xfrm>
            <a:off x="1457325" y="1992313"/>
            <a:ext cx="142875" cy="3048000"/>
          </a:xfrm>
          <a:prstGeom prst="leftBrace">
            <a:avLst>
              <a:gd name="adj1" fmla="val 177778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 sz="1800" b="1"/>
          </a:p>
        </p:txBody>
      </p:sp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1571625" y="1814513"/>
            <a:ext cx="441819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/>
              <a:t>过一点可以作无数个</a:t>
            </a:r>
            <a:r>
              <a:rPr lang="zh-CN" altLang="en-US" sz="3200" b="1" dirty="0" smtClean="0"/>
              <a:t>圆 </a:t>
            </a:r>
            <a:endParaRPr lang="zh-CN" altLang="en-US" sz="3200" b="1" dirty="0"/>
          </a:p>
        </p:txBody>
      </p:sp>
      <p:sp>
        <p:nvSpPr>
          <p:cNvPr id="39941" name="Text Box 6"/>
          <p:cNvSpPr txBox="1">
            <a:spLocks noChangeArrowheads="1"/>
          </p:cNvSpPr>
          <p:nvPr/>
        </p:nvSpPr>
        <p:spPr bwMode="auto">
          <a:xfrm>
            <a:off x="1500188" y="3173413"/>
            <a:ext cx="43037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/>
              <a:t>过两点可以作无数个圆</a:t>
            </a:r>
          </a:p>
        </p:txBody>
      </p:sp>
      <p:sp>
        <p:nvSpPr>
          <p:cNvPr id="39942" name="Text Box 7"/>
          <p:cNvSpPr txBox="1">
            <a:spLocks noChangeArrowheads="1"/>
          </p:cNvSpPr>
          <p:nvPr/>
        </p:nvSpPr>
        <p:spPr bwMode="auto">
          <a:xfrm>
            <a:off x="1500188" y="4579938"/>
            <a:ext cx="1420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/>
              <a:t>过三点</a:t>
            </a:r>
          </a:p>
        </p:txBody>
      </p:sp>
      <p:sp>
        <p:nvSpPr>
          <p:cNvPr id="39943" name="AutoShape 8"/>
          <p:cNvSpPr/>
          <p:nvPr/>
        </p:nvSpPr>
        <p:spPr bwMode="auto">
          <a:xfrm>
            <a:off x="2840038" y="4429125"/>
            <a:ext cx="88900" cy="1077913"/>
          </a:xfrm>
          <a:prstGeom prst="leftBrace">
            <a:avLst>
              <a:gd name="adj1" fmla="val 101042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 sz="1800" b="1"/>
          </a:p>
        </p:txBody>
      </p:sp>
      <p:sp>
        <p:nvSpPr>
          <p:cNvPr id="39944" name="Text Box 9"/>
          <p:cNvSpPr txBox="1">
            <a:spLocks noChangeArrowheads="1"/>
          </p:cNvSpPr>
          <p:nvPr/>
        </p:nvSpPr>
        <p:spPr bwMode="auto">
          <a:xfrm>
            <a:off x="2843213" y="4348163"/>
            <a:ext cx="6316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/>
              <a:t>过不在同一条直线上的三点确定一个圆</a:t>
            </a:r>
          </a:p>
        </p:txBody>
      </p:sp>
      <p:sp>
        <p:nvSpPr>
          <p:cNvPr id="39945" name="Text Box 10"/>
          <p:cNvSpPr txBox="1">
            <a:spLocks noChangeArrowheads="1"/>
          </p:cNvSpPr>
          <p:nvPr/>
        </p:nvSpPr>
        <p:spPr bwMode="auto">
          <a:xfrm>
            <a:off x="2884488" y="5072063"/>
            <a:ext cx="52339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/>
              <a:t>过在同一直线上的三点不能作圆</a:t>
            </a:r>
          </a:p>
        </p:txBody>
      </p:sp>
      <p:sp>
        <p:nvSpPr>
          <p:cNvPr id="39946" name="Text Box 11"/>
          <p:cNvSpPr txBox="1">
            <a:spLocks noChangeArrowheads="1"/>
          </p:cNvSpPr>
          <p:nvPr/>
        </p:nvSpPr>
        <p:spPr bwMode="auto">
          <a:xfrm>
            <a:off x="-55563" y="1905000"/>
            <a:ext cx="1627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/>
              <a:t>实际问题</a:t>
            </a:r>
          </a:p>
        </p:txBody>
      </p:sp>
      <p:sp>
        <p:nvSpPr>
          <p:cNvPr id="39947" name="AutoShape 12"/>
          <p:cNvSpPr>
            <a:spLocks noChangeArrowheads="1"/>
          </p:cNvSpPr>
          <p:nvPr/>
        </p:nvSpPr>
        <p:spPr bwMode="auto">
          <a:xfrm>
            <a:off x="939800" y="2500313"/>
            <a:ext cx="203200" cy="528637"/>
          </a:xfrm>
          <a:prstGeom prst="downArrow">
            <a:avLst>
              <a:gd name="adj1" fmla="val 50000"/>
              <a:gd name="adj2" fmla="val 650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800" b="1"/>
          </a:p>
        </p:txBody>
      </p:sp>
      <p:sp>
        <p:nvSpPr>
          <p:cNvPr id="39948" name="Text Box 13"/>
          <p:cNvSpPr txBox="1">
            <a:spLocks noChangeArrowheads="1"/>
          </p:cNvSpPr>
          <p:nvPr/>
        </p:nvSpPr>
        <p:spPr bwMode="auto">
          <a:xfrm>
            <a:off x="300038" y="2578100"/>
            <a:ext cx="700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/>
              <a:t>引入</a:t>
            </a:r>
          </a:p>
        </p:txBody>
      </p:sp>
      <p:sp>
        <p:nvSpPr>
          <p:cNvPr id="39949" name="AutoShape 14"/>
          <p:cNvSpPr>
            <a:spLocks noChangeArrowheads="1"/>
          </p:cNvSpPr>
          <p:nvPr/>
        </p:nvSpPr>
        <p:spPr bwMode="auto">
          <a:xfrm>
            <a:off x="1011238" y="3714750"/>
            <a:ext cx="203200" cy="528638"/>
          </a:xfrm>
          <a:prstGeom prst="downArrow">
            <a:avLst>
              <a:gd name="adj1" fmla="val 50000"/>
              <a:gd name="adj2" fmla="val 650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800" b="1"/>
          </a:p>
        </p:txBody>
      </p:sp>
      <p:sp>
        <p:nvSpPr>
          <p:cNvPr id="39950" name="Text Box 15"/>
          <p:cNvSpPr txBox="1">
            <a:spLocks noChangeArrowheads="1"/>
          </p:cNvSpPr>
          <p:nvPr/>
        </p:nvSpPr>
        <p:spPr bwMode="auto">
          <a:xfrm>
            <a:off x="-71438" y="4286250"/>
            <a:ext cx="171450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/>
              <a:t>实际问题</a:t>
            </a:r>
          </a:p>
        </p:txBody>
      </p:sp>
      <p:sp>
        <p:nvSpPr>
          <p:cNvPr id="39951" name="Text Box 16"/>
          <p:cNvSpPr txBox="1">
            <a:spLocks noChangeArrowheads="1"/>
          </p:cNvSpPr>
          <p:nvPr/>
        </p:nvSpPr>
        <p:spPr bwMode="auto">
          <a:xfrm>
            <a:off x="300038" y="3789363"/>
            <a:ext cx="700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/>
              <a:t>解决</a:t>
            </a:r>
          </a:p>
        </p:txBody>
      </p:sp>
      <p:sp>
        <p:nvSpPr>
          <p:cNvPr id="39952" name="TextBox 18"/>
          <p:cNvSpPr txBox="1">
            <a:spLocks noChangeArrowheads="1"/>
          </p:cNvSpPr>
          <p:nvPr/>
        </p:nvSpPr>
        <p:spPr bwMode="auto">
          <a:xfrm>
            <a:off x="1000125" y="639763"/>
            <a:ext cx="20716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课堂小结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781050" y="931863"/>
            <a:ext cx="1306513" cy="609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zh-CN" altLang="en-US" sz="4800" b="1" kern="10" dirty="0">
                <a:ln w="12700">
                  <a:solidFill>
                    <a:srgbClr val="B2B2B2"/>
                  </a:solidFill>
                  <a:round/>
                </a:ln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</a:rPr>
              <a:t>思考：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85850" y="1652588"/>
            <a:ext cx="6683375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/>
              <a:t>       </a:t>
            </a:r>
            <a:r>
              <a:rPr lang="zh-CN" altLang="en-US" sz="3200" b="1" dirty="0"/>
              <a:t>某考古学家在一座古墓中发现一块残缺的陪葬品瓦当</a:t>
            </a:r>
            <a:r>
              <a:rPr lang="en-US" altLang="zh-CN" sz="3200" b="1" dirty="0"/>
              <a:t>(</a:t>
            </a:r>
            <a:r>
              <a:rPr lang="zh-CN" altLang="en-US" sz="3200" b="1" dirty="0"/>
              <a:t>据记载原形状是圆形的</a:t>
            </a:r>
            <a:r>
              <a:rPr lang="en-US" altLang="zh-CN" sz="3200" b="1" dirty="0"/>
              <a:t>)</a:t>
            </a:r>
            <a:r>
              <a:rPr lang="zh-CN" altLang="en-US" sz="3200" b="1" dirty="0"/>
              <a:t>，如图所示，你能帮他恢复原来的形状吗？</a:t>
            </a: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4014788" y="3795713"/>
            <a:ext cx="3600450" cy="3633787"/>
          </a:xfrm>
          <a:custGeom>
            <a:avLst/>
            <a:gdLst>
              <a:gd name="T0" fmla="*/ 1800225 w 21600"/>
              <a:gd name="T1" fmla="*/ 0 h 21600"/>
              <a:gd name="T2" fmla="*/ 200692 w 21600"/>
              <a:gd name="T3" fmla="*/ 1069444 h 21600"/>
              <a:gd name="T4" fmla="*/ 1800225 w 21600"/>
              <a:gd name="T5" fmla="*/ 76209 h 21600"/>
              <a:gd name="T6" fmla="*/ 3399758 w 21600"/>
              <a:gd name="T7" fmla="*/ 1069444 h 21600"/>
              <a:gd name="T8" fmla="*/ 0 60000 65536"/>
              <a:gd name="T9" fmla="*/ 0 60000 65536"/>
              <a:gd name="T10" fmla="*/ 0 60000 65536"/>
              <a:gd name="T11" fmla="*/ 0 60000 65536"/>
              <a:gd name="T12" fmla="*/ 182 w 21600"/>
              <a:gd name="T13" fmla="*/ 0 h 21600"/>
              <a:gd name="T14" fmla="*/ 21418 w 21600"/>
              <a:gd name="T15" fmla="*/ 891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10" y="6453"/>
                </a:moveTo>
                <a:cubicBezTo>
                  <a:pt x="3104" y="2794"/>
                  <a:pt x="6768" y="452"/>
                  <a:pt x="10800" y="453"/>
                </a:cubicBezTo>
                <a:cubicBezTo>
                  <a:pt x="14831" y="453"/>
                  <a:pt x="18495" y="2794"/>
                  <a:pt x="20189" y="6453"/>
                </a:cubicBezTo>
                <a:lnTo>
                  <a:pt x="20600" y="6262"/>
                </a:lnTo>
                <a:cubicBezTo>
                  <a:pt x="18832" y="2444"/>
                  <a:pt x="15008" y="-1"/>
                  <a:pt x="10799" y="0"/>
                </a:cubicBezTo>
                <a:cubicBezTo>
                  <a:pt x="6591" y="0"/>
                  <a:pt x="2767" y="2444"/>
                  <a:pt x="999" y="6262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800"/>
          </a:p>
        </p:txBody>
      </p:sp>
      <p:sp>
        <p:nvSpPr>
          <p:cNvPr id="30725" name="Freeform 5"/>
          <p:cNvSpPr/>
          <p:nvPr/>
        </p:nvSpPr>
        <p:spPr bwMode="auto">
          <a:xfrm>
            <a:off x="4291013" y="4548188"/>
            <a:ext cx="3138487" cy="341312"/>
          </a:xfrm>
          <a:custGeom>
            <a:avLst/>
            <a:gdLst>
              <a:gd name="T0" fmla="*/ 0 w 864"/>
              <a:gd name="T1" fmla="*/ 98 h 110"/>
              <a:gd name="T2" fmla="*/ 204 w 864"/>
              <a:gd name="T3" fmla="*/ 14 h 110"/>
              <a:gd name="T4" fmla="*/ 336 w 864"/>
              <a:gd name="T5" fmla="*/ 98 h 110"/>
              <a:gd name="T6" fmla="*/ 480 w 864"/>
              <a:gd name="T7" fmla="*/ 2 h 110"/>
              <a:gd name="T8" fmla="*/ 864 w 864"/>
              <a:gd name="T9" fmla="*/ 110 h 1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4"/>
              <a:gd name="T16" fmla="*/ 0 h 110"/>
              <a:gd name="T17" fmla="*/ 864 w 864"/>
              <a:gd name="T18" fmla="*/ 110 h 1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4" h="110">
                <a:moveTo>
                  <a:pt x="0" y="98"/>
                </a:moveTo>
                <a:cubicBezTo>
                  <a:pt x="74" y="56"/>
                  <a:pt x="148" y="14"/>
                  <a:pt x="204" y="14"/>
                </a:cubicBezTo>
                <a:cubicBezTo>
                  <a:pt x="260" y="14"/>
                  <a:pt x="290" y="100"/>
                  <a:pt x="336" y="98"/>
                </a:cubicBezTo>
                <a:cubicBezTo>
                  <a:pt x="382" y="96"/>
                  <a:pt x="392" y="0"/>
                  <a:pt x="480" y="2"/>
                </a:cubicBezTo>
                <a:cubicBezTo>
                  <a:pt x="568" y="4"/>
                  <a:pt x="802" y="92"/>
                  <a:pt x="864" y="110"/>
                </a:cubicBez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1757363" y="1071563"/>
            <a:ext cx="5886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/>
              <a:t>过平面内一个点你能画几个圆？</a:t>
            </a:r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731838" y="5214938"/>
            <a:ext cx="74834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/>
              <a:t>       </a:t>
            </a:r>
            <a:r>
              <a:rPr lang="zh-CN" altLang="en-US" sz="2800" b="1" dirty="0"/>
              <a:t>过平面上一个点可作无数个圆，圆心是除</a:t>
            </a:r>
            <a:r>
              <a:rPr lang="en-US" altLang="zh-CN" sz="2800" b="1" dirty="0"/>
              <a:t>A</a:t>
            </a:r>
            <a:r>
              <a:rPr lang="zh-CN" altLang="en-US" sz="2800" b="1" dirty="0"/>
              <a:t>点外的任意一个点，半径是这点与</a:t>
            </a:r>
            <a:r>
              <a:rPr lang="en-US" altLang="zh-CN" sz="2800" b="1" dirty="0"/>
              <a:t>A</a:t>
            </a:r>
            <a:r>
              <a:rPr lang="zh-CN" altLang="en-US" sz="2800" b="1" dirty="0"/>
              <a:t>的距离。</a:t>
            </a:r>
          </a:p>
        </p:txBody>
      </p:sp>
      <p:grpSp>
        <p:nvGrpSpPr>
          <p:cNvPr id="2" name="Group 5"/>
          <p:cNvGrpSpPr/>
          <p:nvPr/>
        </p:nvGrpSpPr>
        <p:grpSpPr bwMode="auto">
          <a:xfrm>
            <a:off x="3019425" y="1736725"/>
            <a:ext cx="1279525" cy="1279525"/>
            <a:chOff x="2204" y="1451"/>
            <a:chExt cx="806" cy="806"/>
          </a:xfrm>
        </p:grpSpPr>
        <p:sp>
          <p:nvSpPr>
            <p:cNvPr id="31749" name="Oval 6"/>
            <p:cNvSpPr>
              <a:spLocks noChangeArrowheads="1"/>
            </p:cNvSpPr>
            <p:nvPr/>
          </p:nvSpPr>
          <p:spPr bwMode="auto">
            <a:xfrm>
              <a:off x="2204" y="1451"/>
              <a:ext cx="806" cy="806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1800"/>
            </a:p>
          </p:txBody>
        </p:sp>
        <p:grpSp>
          <p:nvGrpSpPr>
            <p:cNvPr id="31750" name="Group 7"/>
            <p:cNvGrpSpPr/>
            <p:nvPr/>
          </p:nvGrpSpPr>
          <p:grpSpPr bwMode="auto">
            <a:xfrm>
              <a:off x="2574" y="1770"/>
              <a:ext cx="343" cy="288"/>
              <a:chOff x="460" y="3138"/>
              <a:chExt cx="343" cy="288"/>
            </a:xfrm>
          </p:grpSpPr>
          <p:sp>
            <p:nvSpPr>
              <p:cNvPr id="31751" name="Oval 8"/>
              <p:cNvSpPr>
                <a:spLocks noChangeArrowheads="1"/>
              </p:cNvSpPr>
              <p:nvPr/>
            </p:nvSpPr>
            <p:spPr bwMode="auto">
              <a:xfrm>
                <a:off x="460" y="3187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 sz="1800"/>
              </a:p>
            </p:txBody>
          </p:sp>
          <p:sp>
            <p:nvSpPr>
              <p:cNvPr id="31752" name="Text Box 9"/>
              <p:cNvSpPr txBox="1">
                <a:spLocks noChangeArrowheads="1"/>
              </p:cNvSpPr>
              <p:nvPr/>
            </p:nvSpPr>
            <p:spPr bwMode="auto">
              <a:xfrm>
                <a:off x="467" y="3138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/>
                  <a:t>O</a:t>
                </a:r>
                <a:r>
                  <a:rPr lang="en-US" altLang="zh-CN" sz="2400" baseline="-25000"/>
                  <a:t>1</a:t>
                </a:r>
              </a:p>
            </p:txBody>
          </p:sp>
        </p:grpSp>
      </p:grpSp>
      <p:grpSp>
        <p:nvGrpSpPr>
          <p:cNvPr id="4" name="Group 10"/>
          <p:cNvGrpSpPr/>
          <p:nvPr/>
        </p:nvGrpSpPr>
        <p:grpSpPr bwMode="auto">
          <a:xfrm>
            <a:off x="3890963" y="1751013"/>
            <a:ext cx="1970087" cy="1970087"/>
            <a:chOff x="2753" y="1460"/>
            <a:chExt cx="1241" cy="1241"/>
          </a:xfrm>
        </p:grpSpPr>
        <p:sp>
          <p:nvSpPr>
            <p:cNvPr id="31754" name="Oval 11"/>
            <p:cNvSpPr>
              <a:spLocks noChangeArrowheads="1"/>
            </p:cNvSpPr>
            <p:nvPr/>
          </p:nvSpPr>
          <p:spPr bwMode="auto">
            <a:xfrm>
              <a:off x="2753" y="1460"/>
              <a:ext cx="1241" cy="1241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1800"/>
            </a:p>
          </p:txBody>
        </p:sp>
        <p:grpSp>
          <p:nvGrpSpPr>
            <p:cNvPr id="31755" name="Group 12"/>
            <p:cNvGrpSpPr/>
            <p:nvPr/>
          </p:nvGrpSpPr>
          <p:grpSpPr bwMode="auto">
            <a:xfrm>
              <a:off x="3308" y="1971"/>
              <a:ext cx="343" cy="288"/>
              <a:chOff x="460" y="3138"/>
              <a:chExt cx="343" cy="288"/>
            </a:xfrm>
          </p:grpSpPr>
          <p:sp>
            <p:nvSpPr>
              <p:cNvPr id="31756" name="Oval 13"/>
              <p:cNvSpPr>
                <a:spLocks noChangeArrowheads="1"/>
              </p:cNvSpPr>
              <p:nvPr/>
            </p:nvSpPr>
            <p:spPr bwMode="auto">
              <a:xfrm>
                <a:off x="460" y="3187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 sz="1800"/>
              </a:p>
            </p:txBody>
          </p:sp>
          <p:sp>
            <p:nvSpPr>
              <p:cNvPr id="31757" name="Text Box 14"/>
              <p:cNvSpPr txBox="1">
                <a:spLocks noChangeArrowheads="1"/>
              </p:cNvSpPr>
              <p:nvPr/>
            </p:nvSpPr>
            <p:spPr bwMode="auto">
              <a:xfrm>
                <a:off x="467" y="3138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/>
                  <a:t>O</a:t>
                </a:r>
                <a:r>
                  <a:rPr lang="en-US" altLang="zh-CN" sz="2400" baseline="-25000"/>
                  <a:t>2</a:t>
                </a:r>
              </a:p>
            </p:txBody>
          </p:sp>
        </p:grpSp>
      </p:grpSp>
      <p:grpSp>
        <p:nvGrpSpPr>
          <p:cNvPr id="6" name="Group 15"/>
          <p:cNvGrpSpPr/>
          <p:nvPr/>
        </p:nvGrpSpPr>
        <p:grpSpPr bwMode="auto">
          <a:xfrm>
            <a:off x="3843338" y="1643063"/>
            <a:ext cx="3562350" cy="3562350"/>
            <a:chOff x="2723" y="1392"/>
            <a:chExt cx="2244" cy="2244"/>
          </a:xfrm>
        </p:grpSpPr>
        <p:sp>
          <p:nvSpPr>
            <p:cNvPr id="31759" name="Oval 16"/>
            <p:cNvSpPr>
              <a:spLocks noChangeArrowheads="1"/>
            </p:cNvSpPr>
            <p:nvPr/>
          </p:nvSpPr>
          <p:spPr bwMode="auto">
            <a:xfrm>
              <a:off x="2723" y="1392"/>
              <a:ext cx="2244" cy="2244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1800"/>
            </a:p>
          </p:txBody>
        </p:sp>
        <p:grpSp>
          <p:nvGrpSpPr>
            <p:cNvPr id="31760" name="Group 17"/>
            <p:cNvGrpSpPr/>
            <p:nvPr/>
          </p:nvGrpSpPr>
          <p:grpSpPr bwMode="auto">
            <a:xfrm>
              <a:off x="3863" y="2456"/>
              <a:ext cx="343" cy="288"/>
              <a:chOff x="460" y="3138"/>
              <a:chExt cx="343" cy="288"/>
            </a:xfrm>
          </p:grpSpPr>
          <p:sp>
            <p:nvSpPr>
              <p:cNvPr id="31761" name="Oval 18"/>
              <p:cNvSpPr>
                <a:spLocks noChangeArrowheads="1"/>
              </p:cNvSpPr>
              <p:nvPr/>
            </p:nvSpPr>
            <p:spPr bwMode="auto">
              <a:xfrm>
                <a:off x="460" y="3187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 sz="1800"/>
              </a:p>
            </p:txBody>
          </p:sp>
          <p:sp>
            <p:nvSpPr>
              <p:cNvPr id="31762" name="Text Box 19"/>
              <p:cNvSpPr txBox="1">
                <a:spLocks noChangeArrowheads="1"/>
              </p:cNvSpPr>
              <p:nvPr/>
            </p:nvSpPr>
            <p:spPr bwMode="auto">
              <a:xfrm>
                <a:off x="467" y="3138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/>
                  <a:t>O</a:t>
                </a:r>
                <a:r>
                  <a:rPr lang="en-US" altLang="zh-CN" sz="2400" baseline="-25000"/>
                  <a:t>4</a:t>
                </a:r>
              </a:p>
            </p:txBody>
          </p:sp>
        </p:grpSp>
      </p:grpSp>
      <p:grpSp>
        <p:nvGrpSpPr>
          <p:cNvPr id="8" name="Group 20"/>
          <p:cNvGrpSpPr/>
          <p:nvPr/>
        </p:nvGrpSpPr>
        <p:grpSpPr bwMode="auto">
          <a:xfrm>
            <a:off x="1428750" y="2359025"/>
            <a:ext cx="2701925" cy="2701925"/>
            <a:chOff x="1202" y="1843"/>
            <a:chExt cx="1702" cy="1702"/>
          </a:xfrm>
        </p:grpSpPr>
        <p:sp>
          <p:nvSpPr>
            <p:cNvPr id="31764" name="Oval 21"/>
            <p:cNvSpPr>
              <a:spLocks noChangeArrowheads="1"/>
            </p:cNvSpPr>
            <p:nvPr/>
          </p:nvSpPr>
          <p:spPr bwMode="auto">
            <a:xfrm>
              <a:off x="1202" y="1843"/>
              <a:ext cx="1702" cy="1702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1800"/>
            </a:p>
          </p:txBody>
        </p:sp>
        <p:grpSp>
          <p:nvGrpSpPr>
            <p:cNvPr id="31765" name="Group 22"/>
            <p:cNvGrpSpPr/>
            <p:nvPr/>
          </p:nvGrpSpPr>
          <p:grpSpPr bwMode="auto">
            <a:xfrm>
              <a:off x="2020" y="2624"/>
              <a:ext cx="343" cy="288"/>
              <a:chOff x="460" y="3138"/>
              <a:chExt cx="343" cy="288"/>
            </a:xfrm>
          </p:grpSpPr>
          <p:sp>
            <p:nvSpPr>
              <p:cNvPr id="31766" name="Oval 23"/>
              <p:cNvSpPr>
                <a:spLocks noChangeArrowheads="1"/>
              </p:cNvSpPr>
              <p:nvPr/>
            </p:nvSpPr>
            <p:spPr bwMode="auto">
              <a:xfrm>
                <a:off x="460" y="3187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 sz="1800"/>
              </a:p>
            </p:txBody>
          </p:sp>
          <p:sp>
            <p:nvSpPr>
              <p:cNvPr id="31767" name="Text Box 24"/>
              <p:cNvSpPr txBox="1">
                <a:spLocks noChangeArrowheads="1"/>
              </p:cNvSpPr>
              <p:nvPr/>
            </p:nvSpPr>
            <p:spPr bwMode="auto">
              <a:xfrm>
                <a:off x="467" y="3138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/>
                  <a:t>O</a:t>
                </a:r>
                <a:r>
                  <a:rPr lang="en-US" altLang="zh-CN" sz="2400" baseline="-25000"/>
                  <a:t>3</a:t>
                </a:r>
              </a:p>
            </p:txBody>
          </p:sp>
        </p:grpSp>
      </p:grpSp>
      <p:sp>
        <p:nvSpPr>
          <p:cNvPr id="31768" name="Oval 25"/>
          <p:cNvSpPr>
            <a:spLocks noChangeArrowheads="1"/>
          </p:cNvSpPr>
          <p:nvPr/>
        </p:nvSpPr>
        <p:spPr bwMode="auto">
          <a:xfrm>
            <a:off x="3863975" y="2938463"/>
            <a:ext cx="79375" cy="793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 sz="1800"/>
          </a:p>
        </p:txBody>
      </p:sp>
      <p:sp>
        <p:nvSpPr>
          <p:cNvPr id="31769" name="Text Box 26"/>
          <p:cNvSpPr txBox="1">
            <a:spLocks noChangeArrowheads="1"/>
          </p:cNvSpPr>
          <p:nvPr/>
        </p:nvSpPr>
        <p:spPr bwMode="auto">
          <a:xfrm>
            <a:off x="3924300" y="2568575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1770" name="TextBox 28"/>
          <p:cNvSpPr txBox="1">
            <a:spLocks noChangeArrowheads="1"/>
          </p:cNvSpPr>
          <p:nvPr/>
        </p:nvSpPr>
        <p:spPr bwMode="auto">
          <a:xfrm>
            <a:off x="785813" y="500063"/>
            <a:ext cx="20716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探究</a:t>
            </a:r>
            <a:r>
              <a:rPr lang="en-US" altLang="zh-CN" sz="36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  <a:endParaRPr lang="zh-CN" altLang="en-US" sz="3600" b="1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1500188" y="1071563"/>
            <a:ext cx="62103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/>
              <a:t>过</a:t>
            </a:r>
            <a:r>
              <a:rPr lang="en-US" altLang="zh-CN" sz="3200" b="1" dirty="0"/>
              <a:t>A</a:t>
            </a:r>
            <a:r>
              <a:rPr lang="zh-CN" altLang="en-US" sz="3200" b="1" dirty="0"/>
              <a:t>、</a:t>
            </a:r>
            <a:r>
              <a:rPr lang="en-US" altLang="zh-CN" sz="3200" b="1" dirty="0"/>
              <a:t>B</a:t>
            </a:r>
            <a:r>
              <a:rPr lang="zh-CN" altLang="en-US" sz="3200" b="1" dirty="0"/>
              <a:t>两点画圆，能画几个圆？</a:t>
            </a:r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5054600" y="247808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2772" name="Text Box 5"/>
          <p:cNvSpPr txBox="1">
            <a:spLocks noChangeArrowheads="1"/>
          </p:cNvSpPr>
          <p:nvPr/>
        </p:nvSpPr>
        <p:spPr bwMode="auto">
          <a:xfrm>
            <a:off x="5135563" y="3609975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</a:rPr>
              <a:t>B</a:t>
            </a:r>
          </a:p>
        </p:txBody>
      </p:sp>
      <p:grpSp>
        <p:nvGrpSpPr>
          <p:cNvPr id="2" name="Group 6"/>
          <p:cNvGrpSpPr/>
          <p:nvPr/>
        </p:nvGrpSpPr>
        <p:grpSpPr bwMode="auto">
          <a:xfrm>
            <a:off x="447675" y="2908300"/>
            <a:ext cx="8310563" cy="1117600"/>
            <a:chOff x="256" y="2137"/>
            <a:chExt cx="5235" cy="704"/>
          </a:xfrm>
        </p:grpSpPr>
        <p:sp>
          <p:nvSpPr>
            <p:cNvPr id="32774" name="Line 7"/>
            <p:cNvSpPr>
              <a:spLocks noChangeShapeType="1"/>
            </p:cNvSpPr>
            <p:nvPr/>
          </p:nvSpPr>
          <p:spPr bwMode="auto">
            <a:xfrm>
              <a:off x="3073" y="2137"/>
              <a:ext cx="0" cy="7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775" name="Line 8"/>
            <p:cNvSpPr>
              <a:spLocks noChangeShapeType="1"/>
            </p:cNvSpPr>
            <p:nvPr/>
          </p:nvSpPr>
          <p:spPr bwMode="auto">
            <a:xfrm flipV="1">
              <a:off x="256" y="2469"/>
              <a:ext cx="52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2776" name="Oval 9"/>
          <p:cNvSpPr>
            <a:spLocks noChangeArrowheads="1"/>
          </p:cNvSpPr>
          <p:nvPr/>
        </p:nvSpPr>
        <p:spPr bwMode="auto">
          <a:xfrm>
            <a:off x="4894263" y="2867025"/>
            <a:ext cx="79375" cy="793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 sz="1800"/>
          </a:p>
        </p:txBody>
      </p:sp>
      <p:sp>
        <p:nvSpPr>
          <p:cNvPr id="32777" name="Oval 10"/>
          <p:cNvSpPr>
            <a:spLocks noChangeArrowheads="1"/>
          </p:cNvSpPr>
          <p:nvPr/>
        </p:nvSpPr>
        <p:spPr bwMode="auto">
          <a:xfrm>
            <a:off x="4894263" y="3978275"/>
            <a:ext cx="79375" cy="793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 sz="1800"/>
          </a:p>
        </p:txBody>
      </p:sp>
      <p:grpSp>
        <p:nvGrpSpPr>
          <p:cNvPr id="3" name="Group 11"/>
          <p:cNvGrpSpPr/>
          <p:nvPr/>
        </p:nvGrpSpPr>
        <p:grpSpPr bwMode="auto">
          <a:xfrm>
            <a:off x="3306763" y="2535238"/>
            <a:ext cx="1808162" cy="1808162"/>
            <a:chOff x="2057" y="1902"/>
            <a:chExt cx="1139" cy="1139"/>
          </a:xfrm>
        </p:grpSpPr>
        <p:sp>
          <p:nvSpPr>
            <p:cNvPr id="32779" name="Oval 12"/>
            <p:cNvSpPr>
              <a:spLocks noChangeArrowheads="1"/>
            </p:cNvSpPr>
            <p:nvPr/>
          </p:nvSpPr>
          <p:spPr bwMode="auto">
            <a:xfrm>
              <a:off x="2057" y="1902"/>
              <a:ext cx="1139" cy="1139"/>
            </a:xfrm>
            <a:prstGeom prst="ellipse">
              <a:avLst/>
            </a:prstGeom>
            <a:noFill/>
            <a:ln w="9525" algn="ctr">
              <a:solidFill>
                <a:srgbClr val="008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1800"/>
            </a:p>
          </p:txBody>
        </p:sp>
        <p:grpSp>
          <p:nvGrpSpPr>
            <p:cNvPr id="32780" name="Group 13"/>
            <p:cNvGrpSpPr/>
            <p:nvPr/>
          </p:nvGrpSpPr>
          <p:grpSpPr bwMode="auto">
            <a:xfrm>
              <a:off x="2626" y="2381"/>
              <a:ext cx="343" cy="288"/>
              <a:chOff x="460" y="3138"/>
              <a:chExt cx="343" cy="288"/>
            </a:xfrm>
          </p:grpSpPr>
          <p:sp>
            <p:nvSpPr>
              <p:cNvPr id="32781" name="Oval 14"/>
              <p:cNvSpPr>
                <a:spLocks noChangeArrowheads="1"/>
              </p:cNvSpPr>
              <p:nvPr/>
            </p:nvSpPr>
            <p:spPr bwMode="auto">
              <a:xfrm>
                <a:off x="460" y="3187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 sz="1800"/>
              </a:p>
            </p:txBody>
          </p:sp>
          <p:sp>
            <p:nvSpPr>
              <p:cNvPr id="32782" name="Text Box 15"/>
              <p:cNvSpPr txBox="1">
                <a:spLocks noChangeArrowheads="1"/>
              </p:cNvSpPr>
              <p:nvPr/>
            </p:nvSpPr>
            <p:spPr bwMode="auto">
              <a:xfrm>
                <a:off x="467" y="3138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/>
                  <a:t>O</a:t>
                </a:r>
                <a:r>
                  <a:rPr lang="en-US" altLang="zh-CN" sz="2400" baseline="-25000"/>
                  <a:t>1</a:t>
                </a:r>
              </a:p>
            </p:txBody>
          </p:sp>
        </p:grpSp>
      </p:grpSp>
      <p:grpSp>
        <p:nvGrpSpPr>
          <p:cNvPr id="5" name="Group 16"/>
          <p:cNvGrpSpPr/>
          <p:nvPr/>
        </p:nvGrpSpPr>
        <p:grpSpPr bwMode="auto">
          <a:xfrm>
            <a:off x="1503363" y="1643063"/>
            <a:ext cx="3514725" cy="3514725"/>
            <a:chOff x="921" y="1340"/>
            <a:chExt cx="2214" cy="2214"/>
          </a:xfrm>
        </p:grpSpPr>
        <p:sp>
          <p:nvSpPr>
            <p:cNvPr id="32784" name="Oval 17"/>
            <p:cNvSpPr>
              <a:spLocks noChangeArrowheads="1"/>
            </p:cNvSpPr>
            <p:nvPr/>
          </p:nvSpPr>
          <p:spPr bwMode="auto">
            <a:xfrm>
              <a:off x="921" y="1340"/>
              <a:ext cx="2214" cy="2214"/>
            </a:xfrm>
            <a:prstGeom prst="ellipse">
              <a:avLst/>
            </a:prstGeom>
            <a:noFill/>
            <a:ln w="9525" algn="ctr">
              <a:solidFill>
                <a:schemeClr val="accent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1800"/>
            </a:p>
          </p:txBody>
        </p:sp>
        <p:grpSp>
          <p:nvGrpSpPr>
            <p:cNvPr id="32785" name="Group 18"/>
            <p:cNvGrpSpPr/>
            <p:nvPr/>
          </p:nvGrpSpPr>
          <p:grpSpPr bwMode="auto">
            <a:xfrm>
              <a:off x="1950" y="2381"/>
              <a:ext cx="343" cy="288"/>
              <a:chOff x="460" y="3138"/>
              <a:chExt cx="343" cy="288"/>
            </a:xfrm>
          </p:grpSpPr>
          <p:sp>
            <p:nvSpPr>
              <p:cNvPr id="32786" name="Oval 19"/>
              <p:cNvSpPr>
                <a:spLocks noChangeArrowheads="1"/>
              </p:cNvSpPr>
              <p:nvPr/>
            </p:nvSpPr>
            <p:spPr bwMode="auto">
              <a:xfrm>
                <a:off x="460" y="3187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 sz="1800"/>
              </a:p>
            </p:txBody>
          </p:sp>
          <p:sp>
            <p:nvSpPr>
              <p:cNvPr id="32787" name="Text Box 20"/>
              <p:cNvSpPr txBox="1">
                <a:spLocks noChangeArrowheads="1"/>
              </p:cNvSpPr>
              <p:nvPr/>
            </p:nvSpPr>
            <p:spPr bwMode="auto">
              <a:xfrm>
                <a:off x="467" y="3138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/>
                  <a:t>O</a:t>
                </a:r>
                <a:r>
                  <a:rPr lang="en-US" altLang="zh-CN" sz="2400" baseline="-25000"/>
                  <a:t>3</a:t>
                </a:r>
              </a:p>
            </p:txBody>
          </p:sp>
        </p:grpSp>
      </p:grpSp>
      <p:grpSp>
        <p:nvGrpSpPr>
          <p:cNvPr id="7" name="Group 21"/>
          <p:cNvGrpSpPr/>
          <p:nvPr/>
        </p:nvGrpSpPr>
        <p:grpSpPr bwMode="auto">
          <a:xfrm>
            <a:off x="4799013" y="2197100"/>
            <a:ext cx="2498725" cy="2498725"/>
            <a:chOff x="2997" y="1689"/>
            <a:chExt cx="1574" cy="1574"/>
          </a:xfrm>
        </p:grpSpPr>
        <p:sp>
          <p:nvSpPr>
            <p:cNvPr id="32789" name="Oval 22"/>
            <p:cNvSpPr>
              <a:spLocks noChangeArrowheads="1"/>
            </p:cNvSpPr>
            <p:nvPr/>
          </p:nvSpPr>
          <p:spPr bwMode="auto">
            <a:xfrm>
              <a:off x="2997" y="1689"/>
              <a:ext cx="1574" cy="1574"/>
            </a:xfrm>
            <a:prstGeom prst="ellipse">
              <a:avLst/>
            </a:prstGeom>
            <a:noFill/>
            <a:ln w="9525" algn="ctr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1800"/>
            </a:p>
          </p:txBody>
        </p:sp>
        <p:grpSp>
          <p:nvGrpSpPr>
            <p:cNvPr id="32790" name="Group 23"/>
            <p:cNvGrpSpPr/>
            <p:nvPr/>
          </p:nvGrpSpPr>
          <p:grpSpPr bwMode="auto">
            <a:xfrm>
              <a:off x="3744" y="2381"/>
              <a:ext cx="343" cy="288"/>
              <a:chOff x="460" y="3138"/>
              <a:chExt cx="343" cy="288"/>
            </a:xfrm>
          </p:grpSpPr>
          <p:sp>
            <p:nvSpPr>
              <p:cNvPr id="32791" name="Oval 24"/>
              <p:cNvSpPr>
                <a:spLocks noChangeArrowheads="1"/>
              </p:cNvSpPr>
              <p:nvPr/>
            </p:nvSpPr>
            <p:spPr bwMode="auto">
              <a:xfrm>
                <a:off x="460" y="3187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 sz="1800"/>
              </a:p>
            </p:txBody>
          </p:sp>
          <p:sp>
            <p:nvSpPr>
              <p:cNvPr id="32792" name="Text Box 25"/>
              <p:cNvSpPr txBox="1">
                <a:spLocks noChangeArrowheads="1"/>
              </p:cNvSpPr>
              <p:nvPr/>
            </p:nvSpPr>
            <p:spPr bwMode="auto">
              <a:xfrm>
                <a:off x="467" y="3138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/>
                  <a:t>O</a:t>
                </a:r>
                <a:r>
                  <a:rPr lang="en-US" altLang="zh-CN" sz="2400" baseline="-25000"/>
                  <a:t>2</a:t>
                </a:r>
              </a:p>
            </p:txBody>
          </p:sp>
        </p:grpSp>
      </p:grpSp>
      <p:sp>
        <p:nvSpPr>
          <p:cNvPr id="32793" name="Text Box 26"/>
          <p:cNvSpPr txBox="1">
            <a:spLocks noChangeArrowheads="1"/>
          </p:cNvSpPr>
          <p:nvPr/>
        </p:nvSpPr>
        <p:spPr bwMode="auto">
          <a:xfrm>
            <a:off x="1000125" y="5340350"/>
            <a:ext cx="72945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       </a:t>
            </a:r>
            <a:r>
              <a:rPr lang="zh-CN" altLang="en-US" sz="2800" b="1" dirty="0"/>
              <a:t>过</a:t>
            </a:r>
            <a:r>
              <a:rPr lang="en-US" altLang="zh-CN" sz="2800" b="1" dirty="0"/>
              <a:t>A</a:t>
            </a:r>
            <a:r>
              <a:rPr lang="zh-CN" altLang="en-US" sz="2800" b="1" dirty="0"/>
              <a:t>、</a:t>
            </a:r>
            <a:r>
              <a:rPr lang="en-US" altLang="zh-CN" sz="2800" b="1" dirty="0"/>
              <a:t>B</a:t>
            </a:r>
            <a:r>
              <a:rPr lang="zh-CN" altLang="en-US" sz="2800" b="1" dirty="0"/>
              <a:t>两点能画无数个圆，圆心在</a:t>
            </a:r>
            <a:r>
              <a:rPr lang="en-US" altLang="zh-CN" sz="2800" b="1" dirty="0"/>
              <a:t>AB</a:t>
            </a:r>
            <a:r>
              <a:rPr lang="zh-CN" altLang="en-US" sz="2800" b="1" dirty="0"/>
              <a:t>的垂直平分线上，半径是这点与</a:t>
            </a:r>
            <a:r>
              <a:rPr lang="en-US" altLang="zh-CN" sz="2800" b="1" dirty="0"/>
              <a:t>A</a:t>
            </a:r>
            <a:r>
              <a:rPr lang="zh-CN" altLang="en-US" sz="2800" b="1" dirty="0"/>
              <a:t>或</a:t>
            </a:r>
            <a:r>
              <a:rPr lang="en-US" altLang="zh-CN" sz="2800" b="1" dirty="0"/>
              <a:t>B</a:t>
            </a:r>
            <a:r>
              <a:rPr lang="zh-CN" altLang="en-US" sz="2800" b="1" dirty="0"/>
              <a:t>的距离。</a:t>
            </a:r>
          </a:p>
        </p:txBody>
      </p:sp>
      <p:sp>
        <p:nvSpPr>
          <p:cNvPr id="32794" name="TextBox 28"/>
          <p:cNvSpPr txBox="1">
            <a:spLocks noChangeArrowheads="1"/>
          </p:cNvSpPr>
          <p:nvPr/>
        </p:nvSpPr>
        <p:spPr bwMode="auto">
          <a:xfrm>
            <a:off x="785813" y="500063"/>
            <a:ext cx="20716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探究</a:t>
            </a:r>
            <a:r>
              <a:rPr lang="en-US" altLang="zh-CN" sz="36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  <a:endParaRPr lang="zh-CN" altLang="en-US" sz="3600" b="1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9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785813" y="2357438"/>
            <a:ext cx="7643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/>
              <a:t>       </a:t>
            </a:r>
            <a:r>
              <a:rPr lang="zh-CN" altLang="en-US" sz="3200" b="1" dirty="0"/>
              <a:t>过同一平面内的三点，能画几个圆？</a:t>
            </a:r>
          </a:p>
        </p:txBody>
      </p:sp>
      <p:sp>
        <p:nvSpPr>
          <p:cNvPr id="33795" name="TextBox 5"/>
          <p:cNvSpPr txBox="1">
            <a:spLocks noChangeArrowheads="1"/>
          </p:cNvSpPr>
          <p:nvPr/>
        </p:nvSpPr>
        <p:spPr bwMode="auto">
          <a:xfrm>
            <a:off x="1071563" y="1285875"/>
            <a:ext cx="20716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探究</a:t>
            </a:r>
            <a:r>
              <a:rPr lang="en-US" altLang="zh-CN" sz="36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3</a:t>
            </a:r>
            <a:endParaRPr lang="zh-CN" altLang="en-US" sz="3600" b="1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42875" y="900113"/>
            <a:ext cx="17129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/>
              <a:t>例题：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428750" y="982663"/>
            <a:ext cx="712470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/>
              <a:t>已知：不在同一直线上的三点</a:t>
            </a:r>
            <a:r>
              <a:rPr lang="en-US" altLang="zh-CN" sz="2800" b="1" dirty="0"/>
              <a:t>A</a:t>
            </a:r>
            <a:r>
              <a:rPr lang="zh-CN" altLang="en-US" sz="2800" b="1" dirty="0"/>
              <a:t>、</a:t>
            </a:r>
            <a:r>
              <a:rPr lang="en-US" altLang="zh-CN" sz="2800" b="1" dirty="0"/>
              <a:t>B</a:t>
            </a:r>
            <a:r>
              <a:rPr lang="zh-CN" altLang="en-US" sz="2800" b="1" dirty="0"/>
              <a:t>、</a:t>
            </a:r>
            <a:r>
              <a:rPr lang="en-US" altLang="zh-CN" sz="2800" b="1" dirty="0"/>
              <a:t>C</a:t>
            </a:r>
            <a:r>
              <a:rPr lang="zh-CN" altLang="en-US" sz="2800" b="1" dirty="0"/>
              <a:t>，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800" b="1" dirty="0"/>
              <a:t>求作：圆</a:t>
            </a:r>
            <a:r>
              <a:rPr lang="en-US" altLang="zh-CN" sz="2800" b="1" dirty="0"/>
              <a:t>O</a:t>
            </a:r>
            <a:r>
              <a:rPr lang="zh-CN" altLang="en-US" sz="2800" b="1" dirty="0"/>
              <a:t>，使它经过点</a:t>
            </a:r>
            <a:r>
              <a:rPr lang="en-US" altLang="zh-CN" sz="2800" b="1" dirty="0"/>
              <a:t>A</a:t>
            </a:r>
            <a:r>
              <a:rPr lang="zh-CN" altLang="en-US" sz="2800" b="1" dirty="0"/>
              <a:t>、</a:t>
            </a:r>
            <a:r>
              <a:rPr lang="en-US" altLang="zh-CN" sz="2800" b="1" dirty="0"/>
              <a:t>B</a:t>
            </a:r>
            <a:r>
              <a:rPr lang="zh-CN" altLang="en-US" sz="2800" b="1" dirty="0"/>
              <a:t>、</a:t>
            </a:r>
            <a:r>
              <a:rPr lang="en-US" altLang="zh-CN" sz="2800" b="1" dirty="0"/>
              <a:t>C</a:t>
            </a:r>
            <a:r>
              <a:rPr lang="zh-CN" altLang="en-US" sz="2800" b="1" dirty="0"/>
              <a:t>。</a:t>
            </a:r>
          </a:p>
        </p:txBody>
      </p:sp>
      <p:sp>
        <p:nvSpPr>
          <p:cNvPr id="34820" name="Oval 4"/>
          <p:cNvSpPr>
            <a:spLocks noChangeArrowheads="1"/>
          </p:cNvSpPr>
          <p:nvPr/>
        </p:nvSpPr>
        <p:spPr bwMode="auto">
          <a:xfrm>
            <a:off x="5772150" y="2819400"/>
            <a:ext cx="2686050" cy="26479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 sz="1800"/>
          </a:p>
        </p:txBody>
      </p:sp>
      <p:sp>
        <p:nvSpPr>
          <p:cNvPr id="34821" name="Oval 5"/>
          <p:cNvSpPr>
            <a:spLocks noChangeArrowheads="1"/>
          </p:cNvSpPr>
          <p:nvPr/>
        </p:nvSpPr>
        <p:spPr bwMode="auto">
          <a:xfrm>
            <a:off x="8058150" y="3219450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 sz="1800"/>
          </a:p>
        </p:txBody>
      </p:sp>
      <p:sp>
        <p:nvSpPr>
          <p:cNvPr id="34822" name="Oval 6"/>
          <p:cNvSpPr>
            <a:spLocks noChangeArrowheads="1"/>
          </p:cNvSpPr>
          <p:nvPr/>
        </p:nvSpPr>
        <p:spPr bwMode="auto">
          <a:xfrm>
            <a:off x="8388350" y="4406900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 sz="1800"/>
          </a:p>
        </p:txBody>
      </p:sp>
      <p:sp>
        <p:nvSpPr>
          <p:cNvPr id="34823" name="Oval 7"/>
          <p:cNvSpPr>
            <a:spLocks noChangeArrowheads="1"/>
          </p:cNvSpPr>
          <p:nvPr/>
        </p:nvSpPr>
        <p:spPr bwMode="auto">
          <a:xfrm>
            <a:off x="5784850" y="440848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 sz="1800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5829300" y="443865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V="1">
            <a:off x="5848350" y="3257550"/>
            <a:ext cx="2266950" cy="1162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7085013" y="2476500"/>
            <a:ext cx="0" cy="337185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6477000" y="2819400"/>
            <a:ext cx="1390650" cy="291465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28" name="AutoShape 12"/>
          <p:cNvSpPr>
            <a:spLocks noChangeArrowheads="1"/>
          </p:cNvSpPr>
          <p:nvPr/>
        </p:nvSpPr>
        <p:spPr bwMode="auto">
          <a:xfrm rot="-9323898">
            <a:off x="7277100" y="4705350"/>
            <a:ext cx="723900" cy="419100"/>
          </a:xfrm>
          <a:custGeom>
            <a:avLst/>
            <a:gdLst>
              <a:gd name="T0" fmla="*/ 361950 w 21600"/>
              <a:gd name="T1" fmla="*/ 0 h 21600"/>
              <a:gd name="T2" fmla="*/ 151617 w 21600"/>
              <a:gd name="T3" fmla="*/ 52640 h 21600"/>
              <a:gd name="T4" fmla="*/ 361950 w 21600"/>
              <a:gd name="T5" fmla="*/ 21906 h 21600"/>
              <a:gd name="T6" fmla="*/ 572283 w 21600"/>
              <a:gd name="T7" fmla="*/ 5264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575 w 21600"/>
              <a:gd name="T13" fmla="*/ 0 h 21600"/>
              <a:gd name="T14" fmla="*/ 19025 w 21600"/>
              <a:gd name="T15" fmla="*/ 453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4871" y="3159"/>
                </a:moveTo>
                <a:cubicBezTo>
                  <a:pt x="6567" y="1843"/>
                  <a:pt x="8653" y="1128"/>
                  <a:pt x="10800" y="1129"/>
                </a:cubicBezTo>
                <a:cubicBezTo>
                  <a:pt x="12946" y="1129"/>
                  <a:pt x="15032" y="1843"/>
                  <a:pt x="16728" y="3159"/>
                </a:cubicBezTo>
                <a:lnTo>
                  <a:pt x="17420" y="2267"/>
                </a:lnTo>
                <a:cubicBezTo>
                  <a:pt x="15526" y="797"/>
                  <a:pt x="13197" y="-1"/>
                  <a:pt x="10799" y="0"/>
                </a:cubicBezTo>
                <a:cubicBezTo>
                  <a:pt x="8402" y="0"/>
                  <a:pt x="6073" y="797"/>
                  <a:pt x="4179" y="2267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endParaRPr lang="zh-CN" altLang="en-US" sz="1800"/>
          </a:p>
        </p:txBody>
      </p:sp>
      <p:sp>
        <p:nvSpPr>
          <p:cNvPr id="34829" name="AutoShape 13"/>
          <p:cNvSpPr>
            <a:spLocks noChangeArrowheads="1"/>
          </p:cNvSpPr>
          <p:nvPr/>
        </p:nvSpPr>
        <p:spPr bwMode="auto">
          <a:xfrm rot="6063163">
            <a:off x="6997700" y="4845050"/>
            <a:ext cx="723900" cy="419100"/>
          </a:xfrm>
          <a:custGeom>
            <a:avLst/>
            <a:gdLst>
              <a:gd name="T0" fmla="*/ 361950 w 21600"/>
              <a:gd name="T1" fmla="*/ 0 h 21600"/>
              <a:gd name="T2" fmla="*/ 151617 w 21600"/>
              <a:gd name="T3" fmla="*/ 52640 h 21600"/>
              <a:gd name="T4" fmla="*/ 361950 w 21600"/>
              <a:gd name="T5" fmla="*/ 21906 h 21600"/>
              <a:gd name="T6" fmla="*/ 572283 w 21600"/>
              <a:gd name="T7" fmla="*/ 5264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575 w 21600"/>
              <a:gd name="T13" fmla="*/ 0 h 21600"/>
              <a:gd name="T14" fmla="*/ 19025 w 21600"/>
              <a:gd name="T15" fmla="*/ 453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4871" y="3159"/>
                </a:moveTo>
                <a:cubicBezTo>
                  <a:pt x="6567" y="1843"/>
                  <a:pt x="8653" y="1128"/>
                  <a:pt x="10800" y="1129"/>
                </a:cubicBezTo>
                <a:cubicBezTo>
                  <a:pt x="12946" y="1129"/>
                  <a:pt x="15032" y="1843"/>
                  <a:pt x="16728" y="3159"/>
                </a:cubicBezTo>
                <a:lnTo>
                  <a:pt x="17420" y="2267"/>
                </a:lnTo>
                <a:cubicBezTo>
                  <a:pt x="15526" y="797"/>
                  <a:pt x="13197" y="-1"/>
                  <a:pt x="10799" y="0"/>
                </a:cubicBezTo>
                <a:cubicBezTo>
                  <a:pt x="8402" y="0"/>
                  <a:pt x="6073" y="797"/>
                  <a:pt x="4179" y="2267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wrap="none" anchor="ctr"/>
          <a:lstStyle/>
          <a:p>
            <a:endParaRPr lang="zh-CN" altLang="en-US" sz="1800"/>
          </a:p>
        </p:txBody>
      </p:sp>
      <p:sp>
        <p:nvSpPr>
          <p:cNvPr id="34830" name="AutoShape 14"/>
          <p:cNvSpPr>
            <a:spLocks noChangeArrowheads="1"/>
          </p:cNvSpPr>
          <p:nvPr/>
        </p:nvSpPr>
        <p:spPr bwMode="auto">
          <a:xfrm rot="2286854">
            <a:off x="6559550" y="2901950"/>
            <a:ext cx="723900" cy="419100"/>
          </a:xfrm>
          <a:custGeom>
            <a:avLst/>
            <a:gdLst>
              <a:gd name="T0" fmla="*/ 361950 w 21600"/>
              <a:gd name="T1" fmla="*/ 0 h 21600"/>
              <a:gd name="T2" fmla="*/ 151617 w 21600"/>
              <a:gd name="T3" fmla="*/ 52640 h 21600"/>
              <a:gd name="T4" fmla="*/ 361950 w 21600"/>
              <a:gd name="T5" fmla="*/ 21906 h 21600"/>
              <a:gd name="T6" fmla="*/ 572283 w 21600"/>
              <a:gd name="T7" fmla="*/ 5264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575 w 21600"/>
              <a:gd name="T13" fmla="*/ 0 h 21600"/>
              <a:gd name="T14" fmla="*/ 19025 w 21600"/>
              <a:gd name="T15" fmla="*/ 453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4871" y="3159"/>
                </a:moveTo>
                <a:cubicBezTo>
                  <a:pt x="6567" y="1843"/>
                  <a:pt x="8653" y="1128"/>
                  <a:pt x="10800" y="1129"/>
                </a:cubicBezTo>
                <a:cubicBezTo>
                  <a:pt x="12946" y="1129"/>
                  <a:pt x="15032" y="1843"/>
                  <a:pt x="16728" y="3159"/>
                </a:cubicBezTo>
                <a:lnTo>
                  <a:pt x="17420" y="2267"/>
                </a:lnTo>
                <a:cubicBezTo>
                  <a:pt x="15526" y="797"/>
                  <a:pt x="13197" y="-1"/>
                  <a:pt x="10799" y="0"/>
                </a:cubicBezTo>
                <a:cubicBezTo>
                  <a:pt x="8402" y="0"/>
                  <a:pt x="6073" y="797"/>
                  <a:pt x="4179" y="2267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800"/>
          </a:p>
        </p:txBody>
      </p:sp>
      <p:sp>
        <p:nvSpPr>
          <p:cNvPr id="34831" name="AutoShape 15"/>
          <p:cNvSpPr>
            <a:spLocks noChangeArrowheads="1"/>
          </p:cNvSpPr>
          <p:nvPr/>
        </p:nvSpPr>
        <p:spPr bwMode="auto">
          <a:xfrm rot="-2627214">
            <a:off x="6851650" y="2927350"/>
            <a:ext cx="723900" cy="419100"/>
          </a:xfrm>
          <a:custGeom>
            <a:avLst/>
            <a:gdLst>
              <a:gd name="T0" fmla="*/ 361950 w 21600"/>
              <a:gd name="T1" fmla="*/ 0 h 21600"/>
              <a:gd name="T2" fmla="*/ 151617 w 21600"/>
              <a:gd name="T3" fmla="*/ 52640 h 21600"/>
              <a:gd name="T4" fmla="*/ 361950 w 21600"/>
              <a:gd name="T5" fmla="*/ 21906 h 21600"/>
              <a:gd name="T6" fmla="*/ 572283 w 21600"/>
              <a:gd name="T7" fmla="*/ 5264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575 w 21600"/>
              <a:gd name="T13" fmla="*/ 0 h 21600"/>
              <a:gd name="T14" fmla="*/ 19025 w 21600"/>
              <a:gd name="T15" fmla="*/ 453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4871" y="3159"/>
                </a:moveTo>
                <a:cubicBezTo>
                  <a:pt x="6567" y="1843"/>
                  <a:pt x="8653" y="1128"/>
                  <a:pt x="10800" y="1129"/>
                </a:cubicBezTo>
                <a:cubicBezTo>
                  <a:pt x="12946" y="1129"/>
                  <a:pt x="15032" y="1843"/>
                  <a:pt x="16728" y="3159"/>
                </a:cubicBezTo>
                <a:lnTo>
                  <a:pt x="17420" y="2267"/>
                </a:lnTo>
                <a:cubicBezTo>
                  <a:pt x="15526" y="797"/>
                  <a:pt x="13197" y="-1"/>
                  <a:pt x="10799" y="0"/>
                </a:cubicBezTo>
                <a:cubicBezTo>
                  <a:pt x="8402" y="0"/>
                  <a:pt x="6073" y="797"/>
                  <a:pt x="4179" y="2267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800"/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142875" y="2357438"/>
            <a:ext cx="12763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 dirty="0">
                <a:ea typeface="楷体_GB2312" pitchFamily="49" charset="-122"/>
              </a:rPr>
              <a:t>做法：</a:t>
            </a: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1428750" y="2286000"/>
            <a:ext cx="4143375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/>
              <a:t>1</a:t>
            </a:r>
            <a:r>
              <a:rPr lang="zh-CN" altLang="en-US" sz="2800" b="1" dirty="0"/>
              <a:t>、连接</a:t>
            </a:r>
            <a:r>
              <a:rPr lang="en-US" altLang="zh-CN" sz="2800" b="1" dirty="0"/>
              <a:t>AB</a:t>
            </a:r>
            <a:r>
              <a:rPr lang="zh-CN" altLang="en-US" sz="2800" b="1" dirty="0"/>
              <a:t>，作线段</a:t>
            </a:r>
            <a:r>
              <a:rPr lang="en-US" altLang="zh-CN" sz="2800" b="1" dirty="0"/>
              <a:t>AB</a:t>
            </a:r>
            <a:r>
              <a:rPr lang="zh-CN" altLang="en-US" sz="2800" b="1" dirty="0"/>
              <a:t>的垂直平分线</a:t>
            </a:r>
            <a:r>
              <a:rPr lang="en-US" altLang="zh-CN" sz="2800" b="1" dirty="0"/>
              <a:t>DE</a:t>
            </a:r>
            <a:r>
              <a:rPr lang="zh-CN" altLang="en-US" sz="2800" b="1" dirty="0"/>
              <a:t>。</a:t>
            </a:r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712788" y="3500438"/>
            <a:ext cx="4859337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/>
              <a:t>2</a:t>
            </a:r>
            <a:r>
              <a:rPr lang="zh-CN" altLang="en-US" sz="2800" b="1" dirty="0"/>
              <a:t>、连接</a:t>
            </a:r>
            <a:r>
              <a:rPr lang="en-US" altLang="zh-CN" sz="2800" b="1" dirty="0"/>
              <a:t>BC</a:t>
            </a:r>
            <a:r>
              <a:rPr lang="zh-CN" altLang="en-US" sz="2800" b="1" dirty="0"/>
              <a:t>，作线段</a:t>
            </a:r>
            <a:r>
              <a:rPr lang="en-US" altLang="zh-CN" sz="2800" b="1" dirty="0"/>
              <a:t>BC</a:t>
            </a:r>
            <a:r>
              <a:rPr lang="zh-CN" altLang="en-US" sz="2800" b="1" dirty="0"/>
              <a:t>的垂直平分线</a:t>
            </a:r>
            <a:r>
              <a:rPr lang="en-US" altLang="zh-CN" sz="2800" b="1" dirty="0"/>
              <a:t>FG</a:t>
            </a:r>
            <a:r>
              <a:rPr lang="zh-CN" altLang="en-US" sz="2800" b="1" dirty="0"/>
              <a:t>，交</a:t>
            </a:r>
            <a:r>
              <a:rPr lang="en-US" altLang="zh-CN" sz="2800" b="1" dirty="0"/>
              <a:t>DE</a:t>
            </a:r>
            <a:r>
              <a:rPr lang="zh-CN" altLang="en-US" sz="2800" b="1" dirty="0"/>
              <a:t>于点</a:t>
            </a:r>
            <a:r>
              <a:rPr lang="en-US" altLang="zh-CN" sz="2800" b="1" dirty="0"/>
              <a:t>O</a:t>
            </a:r>
            <a:r>
              <a:rPr lang="zh-CN" altLang="en-US" sz="2800" b="1" dirty="0"/>
              <a:t>。</a:t>
            </a: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714375" y="4786313"/>
            <a:ext cx="492918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/>
              <a:t>3</a:t>
            </a:r>
            <a:r>
              <a:rPr lang="zh-CN" altLang="en-US" sz="2800" b="1" dirty="0"/>
              <a:t>、以</a:t>
            </a:r>
            <a:r>
              <a:rPr lang="en-US" altLang="zh-CN" sz="2800" b="1" dirty="0"/>
              <a:t>O</a:t>
            </a:r>
            <a:r>
              <a:rPr lang="zh-CN" altLang="en-US" sz="2800" b="1" dirty="0"/>
              <a:t>为圆心，以</a:t>
            </a:r>
            <a:r>
              <a:rPr lang="en-US" altLang="zh-CN" sz="2800" b="1" dirty="0"/>
              <a:t>OB</a:t>
            </a:r>
            <a:r>
              <a:rPr lang="zh-CN" altLang="en-US" sz="2800" b="1" dirty="0"/>
              <a:t>为半径作圆。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8097838" y="2871788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A</a:t>
            </a: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5429250" y="4264025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B</a:t>
            </a: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8431213" y="4256088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C</a:t>
            </a:r>
          </a:p>
        </p:txBody>
      </p:sp>
      <p:grpSp>
        <p:nvGrpSpPr>
          <p:cNvPr id="2" name="Group 23"/>
          <p:cNvGrpSpPr/>
          <p:nvPr/>
        </p:nvGrpSpPr>
        <p:grpSpPr bwMode="auto">
          <a:xfrm>
            <a:off x="7026275" y="3740150"/>
            <a:ext cx="430213" cy="457200"/>
            <a:chOff x="4066" y="2356"/>
            <a:chExt cx="271" cy="288"/>
          </a:xfrm>
        </p:grpSpPr>
        <p:sp>
          <p:nvSpPr>
            <p:cNvPr id="34840" name="Oval 24"/>
            <p:cNvSpPr>
              <a:spLocks noChangeArrowheads="1"/>
            </p:cNvSpPr>
            <p:nvPr/>
          </p:nvSpPr>
          <p:spPr bwMode="auto">
            <a:xfrm>
              <a:off x="4066" y="2541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1800"/>
            </a:p>
          </p:txBody>
        </p:sp>
        <p:sp>
          <p:nvSpPr>
            <p:cNvPr id="34841" name="Text Box 25"/>
            <p:cNvSpPr txBox="1">
              <a:spLocks noChangeArrowheads="1"/>
            </p:cNvSpPr>
            <p:nvPr/>
          </p:nvSpPr>
          <p:spPr bwMode="auto">
            <a:xfrm>
              <a:off x="4072" y="2356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solidFill>
                    <a:srgbClr val="FF0000"/>
                  </a:solidFill>
                </a:rPr>
                <a:t>O</a:t>
              </a:r>
            </a:p>
          </p:txBody>
        </p:sp>
      </p:grpSp>
      <p:sp>
        <p:nvSpPr>
          <p:cNvPr id="34842" name="AutoShape 26"/>
          <p:cNvSpPr>
            <a:spLocks noChangeArrowheads="1"/>
          </p:cNvSpPr>
          <p:nvPr/>
        </p:nvSpPr>
        <p:spPr bwMode="auto">
          <a:xfrm rot="-9323898">
            <a:off x="6781800" y="5391150"/>
            <a:ext cx="723900" cy="419100"/>
          </a:xfrm>
          <a:custGeom>
            <a:avLst/>
            <a:gdLst>
              <a:gd name="T0" fmla="*/ 361950 w 21600"/>
              <a:gd name="T1" fmla="*/ 0 h 21600"/>
              <a:gd name="T2" fmla="*/ 151617 w 21600"/>
              <a:gd name="T3" fmla="*/ 52640 h 21600"/>
              <a:gd name="T4" fmla="*/ 361950 w 21600"/>
              <a:gd name="T5" fmla="*/ 21906 h 21600"/>
              <a:gd name="T6" fmla="*/ 572283 w 21600"/>
              <a:gd name="T7" fmla="*/ 5264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575 w 21600"/>
              <a:gd name="T13" fmla="*/ 0 h 21600"/>
              <a:gd name="T14" fmla="*/ 19025 w 21600"/>
              <a:gd name="T15" fmla="*/ 453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4871" y="3159"/>
                </a:moveTo>
                <a:cubicBezTo>
                  <a:pt x="6567" y="1843"/>
                  <a:pt x="8653" y="1128"/>
                  <a:pt x="10800" y="1129"/>
                </a:cubicBezTo>
                <a:cubicBezTo>
                  <a:pt x="12946" y="1129"/>
                  <a:pt x="15032" y="1843"/>
                  <a:pt x="16728" y="3159"/>
                </a:cubicBezTo>
                <a:lnTo>
                  <a:pt x="17420" y="2267"/>
                </a:lnTo>
                <a:cubicBezTo>
                  <a:pt x="15526" y="797"/>
                  <a:pt x="13197" y="-1"/>
                  <a:pt x="10799" y="0"/>
                </a:cubicBezTo>
                <a:cubicBezTo>
                  <a:pt x="8402" y="0"/>
                  <a:pt x="6073" y="797"/>
                  <a:pt x="4179" y="2267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endParaRPr lang="zh-CN" altLang="en-US" sz="1800"/>
          </a:p>
        </p:txBody>
      </p:sp>
      <p:sp>
        <p:nvSpPr>
          <p:cNvPr id="34843" name="AutoShape 27"/>
          <p:cNvSpPr>
            <a:spLocks noChangeArrowheads="1"/>
          </p:cNvSpPr>
          <p:nvPr/>
        </p:nvSpPr>
        <p:spPr bwMode="auto">
          <a:xfrm rot="7822530">
            <a:off x="6564313" y="5457825"/>
            <a:ext cx="723900" cy="419100"/>
          </a:xfrm>
          <a:custGeom>
            <a:avLst/>
            <a:gdLst>
              <a:gd name="T0" fmla="*/ 361950 w 21600"/>
              <a:gd name="T1" fmla="*/ 0 h 21600"/>
              <a:gd name="T2" fmla="*/ 151617 w 21600"/>
              <a:gd name="T3" fmla="*/ 52640 h 21600"/>
              <a:gd name="T4" fmla="*/ 361950 w 21600"/>
              <a:gd name="T5" fmla="*/ 21906 h 21600"/>
              <a:gd name="T6" fmla="*/ 572283 w 21600"/>
              <a:gd name="T7" fmla="*/ 5264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575 w 21600"/>
              <a:gd name="T13" fmla="*/ 0 h 21600"/>
              <a:gd name="T14" fmla="*/ 19025 w 21600"/>
              <a:gd name="T15" fmla="*/ 453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4871" y="3159"/>
                </a:moveTo>
                <a:cubicBezTo>
                  <a:pt x="6567" y="1843"/>
                  <a:pt x="8653" y="1128"/>
                  <a:pt x="10800" y="1129"/>
                </a:cubicBezTo>
                <a:cubicBezTo>
                  <a:pt x="12946" y="1129"/>
                  <a:pt x="15032" y="1843"/>
                  <a:pt x="16728" y="3159"/>
                </a:cubicBezTo>
                <a:lnTo>
                  <a:pt x="17420" y="2267"/>
                </a:lnTo>
                <a:cubicBezTo>
                  <a:pt x="15526" y="797"/>
                  <a:pt x="13197" y="-1"/>
                  <a:pt x="10799" y="0"/>
                </a:cubicBezTo>
                <a:cubicBezTo>
                  <a:pt x="8402" y="0"/>
                  <a:pt x="6073" y="797"/>
                  <a:pt x="4179" y="2267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wrap="none" anchor="ctr"/>
          <a:lstStyle/>
          <a:p>
            <a:endParaRPr lang="zh-CN" altLang="en-US" sz="1800"/>
          </a:p>
        </p:txBody>
      </p:sp>
      <p:sp>
        <p:nvSpPr>
          <p:cNvPr id="34844" name="AutoShape 28"/>
          <p:cNvSpPr>
            <a:spLocks noChangeArrowheads="1"/>
          </p:cNvSpPr>
          <p:nvPr/>
        </p:nvSpPr>
        <p:spPr bwMode="auto">
          <a:xfrm rot="1160743">
            <a:off x="6235700" y="2962275"/>
            <a:ext cx="723900" cy="419100"/>
          </a:xfrm>
          <a:custGeom>
            <a:avLst/>
            <a:gdLst>
              <a:gd name="T0" fmla="*/ 361950 w 21600"/>
              <a:gd name="T1" fmla="*/ 0 h 21600"/>
              <a:gd name="T2" fmla="*/ 151617 w 21600"/>
              <a:gd name="T3" fmla="*/ 52640 h 21600"/>
              <a:gd name="T4" fmla="*/ 361950 w 21600"/>
              <a:gd name="T5" fmla="*/ 21906 h 21600"/>
              <a:gd name="T6" fmla="*/ 572283 w 21600"/>
              <a:gd name="T7" fmla="*/ 5264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575 w 21600"/>
              <a:gd name="T13" fmla="*/ 0 h 21600"/>
              <a:gd name="T14" fmla="*/ 19025 w 21600"/>
              <a:gd name="T15" fmla="*/ 453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4871" y="3159"/>
                </a:moveTo>
                <a:cubicBezTo>
                  <a:pt x="6567" y="1843"/>
                  <a:pt x="8653" y="1128"/>
                  <a:pt x="10800" y="1129"/>
                </a:cubicBezTo>
                <a:cubicBezTo>
                  <a:pt x="12946" y="1129"/>
                  <a:pt x="15032" y="1843"/>
                  <a:pt x="16728" y="3159"/>
                </a:cubicBezTo>
                <a:lnTo>
                  <a:pt x="17420" y="2267"/>
                </a:lnTo>
                <a:cubicBezTo>
                  <a:pt x="15526" y="797"/>
                  <a:pt x="13197" y="-1"/>
                  <a:pt x="10799" y="0"/>
                </a:cubicBezTo>
                <a:cubicBezTo>
                  <a:pt x="8402" y="0"/>
                  <a:pt x="6073" y="797"/>
                  <a:pt x="4179" y="2267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800"/>
          </a:p>
        </p:txBody>
      </p:sp>
      <p:sp>
        <p:nvSpPr>
          <p:cNvPr id="34845" name="AutoShape 29"/>
          <p:cNvSpPr>
            <a:spLocks noChangeArrowheads="1"/>
          </p:cNvSpPr>
          <p:nvPr/>
        </p:nvSpPr>
        <p:spPr bwMode="auto">
          <a:xfrm rot="-3509225">
            <a:off x="6284913" y="2949575"/>
            <a:ext cx="723900" cy="419100"/>
          </a:xfrm>
          <a:custGeom>
            <a:avLst/>
            <a:gdLst>
              <a:gd name="T0" fmla="*/ 361950 w 21600"/>
              <a:gd name="T1" fmla="*/ 0 h 21600"/>
              <a:gd name="T2" fmla="*/ 151617 w 21600"/>
              <a:gd name="T3" fmla="*/ 52640 h 21600"/>
              <a:gd name="T4" fmla="*/ 361950 w 21600"/>
              <a:gd name="T5" fmla="*/ 21906 h 21600"/>
              <a:gd name="T6" fmla="*/ 572283 w 21600"/>
              <a:gd name="T7" fmla="*/ 5264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575 w 21600"/>
              <a:gd name="T13" fmla="*/ 0 h 21600"/>
              <a:gd name="T14" fmla="*/ 19025 w 21600"/>
              <a:gd name="T15" fmla="*/ 453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4871" y="3159"/>
                </a:moveTo>
                <a:cubicBezTo>
                  <a:pt x="6567" y="1843"/>
                  <a:pt x="8653" y="1128"/>
                  <a:pt x="10800" y="1129"/>
                </a:cubicBezTo>
                <a:cubicBezTo>
                  <a:pt x="12946" y="1129"/>
                  <a:pt x="15032" y="1843"/>
                  <a:pt x="16728" y="3159"/>
                </a:cubicBezTo>
                <a:lnTo>
                  <a:pt x="17420" y="2267"/>
                </a:lnTo>
                <a:cubicBezTo>
                  <a:pt x="15526" y="797"/>
                  <a:pt x="13197" y="-1"/>
                  <a:pt x="10799" y="0"/>
                </a:cubicBezTo>
                <a:cubicBezTo>
                  <a:pt x="8402" y="0"/>
                  <a:pt x="6073" y="797"/>
                  <a:pt x="4179" y="2267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/>
          <a:p>
            <a:endParaRPr lang="zh-CN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4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4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00"/>
                            </p:stCondLst>
                            <p:childTnLst>
                              <p:par>
                                <p:cTn id="59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500"/>
                            </p:stCondLst>
                            <p:childTnLst>
                              <p:par>
                                <p:cTn id="6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500"/>
                            </p:stCondLst>
                            <p:childTnLst>
                              <p:par>
                                <p:cTn id="77" presetID="2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2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7176" grpId="0" animBg="1"/>
      <p:bldP spid="7177" grpId="0" animBg="1"/>
      <p:bldP spid="7178" grpId="0" animBg="1"/>
      <p:bldP spid="7179" grpId="0" animBg="1"/>
      <p:bldP spid="34828" grpId="0"/>
      <p:bldP spid="34829" grpId="0"/>
      <p:bldP spid="34830" grpId="0"/>
      <p:bldP spid="34831" grpId="0"/>
      <p:bldP spid="34832" grpId="0"/>
      <p:bldP spid="34833" grpId="0"/>
      <p:bldP spid="34834" grpId="0"/>
      <p:bldP spid="34835" grpId="0"/>
      <p:bldP spid="34842" grpId="0"/>
      <p:bldP spid="34843" grpId="0"/>
      <p:bldP spid="34844" grpId="0"/>
      <p:bldP spid="348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4592638" y="3454400"/>
            <a:ext cx="1828800" cy="412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 flipH="1">
            <a:off x="3008313" y="3433763"/>
            <a:ext cx="1584325" cy="996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H="1">
            <a:off x="4572000" y="1544638"/>
            <a:ext cx="20638" cy="18891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H="1" flipV="1">
            <a:off x="1998663" y="2341563"/>
            <a:ext cx="804862" cy="584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5805488" y="1182688"/>
            <a:ext cx="27098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b="1"/>
              <a:t>圆的内接三角形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498475" y="1816100"/>
            <a:ext cx="27098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b="1"/>
              <a:t>三角形的外接圆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V="1">
            <a:off x="5486400" y="1670050"/>
            <a:ext cx="1571625" cy="8350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4591050" y="3476625"/>
            <a:ext cx="1908175" cy="153035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5784850" y="4916488"/>
            <a:ext cx="2349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b="1"/>
              <a:t>三角形的外心</a:t>
            </a:r>
          </a:p>
        </p:txBody>
      </p:sp>
      <p:grpSp>
        <p:nvGrpSpPr>
          <p:cNvPr id="35851" name="Group 11"/>
          <p:cNvGrpSpPr/>
          <p:nvPr/>
        </p:nvGrpSpPr>
        <p:grpSpPr bwMode="auto">
          <a:xfrm>
            <a:off x="2720975" y="1550988"/>
            <a:ext cx="3733800" cy="3748087"/>
            <a:chOff x="1944" y="1092"/>
            <a:chExt cx="2352" cy="2361"/>
          </a:xfrm>
        </p:grpSpPr>
        <p:sp>
          <p:nvSpPr>
            <p:cNvPr id="35852" name="Oval 12"/>
            <p:cNvSpPr>
              <a:spLocks noChangeArrowheads="1"/>
            </p:cNvSpPr>
            <p:nvPr/>
          </p:nvSpPr>
          <p:spPr bwMode="auto">
            <a:xfrm>
              <a:off x="1944" y="1101"/>
              <a:ext cx="2352" cy="235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1800"/>
            </a:p>
          </p:txBody>
        </p:sp>
        <p:grpSp>
          <p:nvGrpSpPr>
            <p:cNvPr id="35853" name="Group 13"/>
            <p:cNvGrpSpPr/>
            <p:nvPr/>
          </p:nvGrpSpPr>
          <p:grpSpPr bwMode="auto">
            <a:xfrm>
              <a:off x="2124" y="1092"/>
              <a:ext cx="2160" cy="1836"/>
              <a:chOff x="2328" y="1260"/>
              <a:chExt cx="2160" cy="1836"/>
            </a:xfrm>
          </p:grpSpPr>
          <p:sp>
            <p:nvSpPr>
              <p:cNvPr id="35854" name="Line 14"/>
              <p:cNvSpPr>
                <a:spLocks noChangeShapeType="1"/>
              </p:cNvSpPr>
              <p:nvPr/>
            </p:nvSpPr>
            <p:spPr bwMode="auto">
              <a:xfrm flipH="1">
                <a:off x="2328" y="1272"/>
                <a:ext cx="996" cy="18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55" name="Line 15"/>
              <p:cNvSpPr>
                <a:spLocks noChangeShapeType="1"/>
              </p:cNvSpPr>
              <p:nvPr/>
            </p:nvSpPr>
            <p:spPr bwMode="auto">
              <a:xfrm flipV="1">
                <a:off x="2352" y="2508"/>
                <a:ext cx="2124" cy="5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56" name="Line 16"/>
              <p:cNvSpPr>
                <a:spLocks noChangeShapeType="1"/>
              </p:cNvSpPr>
              <p:nvPr/>
            </p:nvSpPr>
            <p:spPr bwMode="auto">
              <a:xfrm>
                <a:off x="3324" y="1260"/>
                <a:ext cx="1164" cy="12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5857" name="Oval 17"/>
            <p:cNvSpPr>
              <a:spLocks noChangeArrowheads="1"/>
            </p:cNvSpPr>
            <p:nvPr/>
          </p:nvSpPr>
          <p:spPr bwMode="auto">
            <a:xfrm>
              <a:off x="3097" y="2268"/>
              <a:ext cx="45" cy="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1800"/>
            </a:p>
          </p:txBody>
        </p:sp>
      </p:grp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4378325" y="1112838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/>
              <a:t>A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2562225" y="4294188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/>
              <a:t>B</a:t>
            </a: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6435725" y="3249613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/>
              <a:t>C</a:t>
            </a:r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4560888" y="3021013"/>
            <a:ext cx="460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5" grpId="0" animBg="1"/>
      <p:bldP spid="8196" grpId="0" animBg="1"/>
      <p:bldP spid="8197" grpId="0" animBg="1"/>
      <p:bldP spid="35846" grpId="0"/>
      <p:bldP spid="35847" grpId="0"/>
      <p:bldP spid="8200" grpId="0" animBg="1"/>
      <p:bldP spid="8201" grpId="0" animBg="1"/>
      <p:bldP spid="358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Oval 2"/>
          <p:cNvSpPr>
            <a:spLocks noChangeArrowheads="1"/>
          </p:cNvSpPr>
          <p:nvPr/>
        </p:nvSpPr>
        <p:spPr bwMode="auto">
          <a:xfrm>
            <a:off x="5770563" y="1182688"/>
            <a:ext cx="1971675" cy="19716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 sz="1800"/>
          </a:p>
        </p:txBody>
      </p:sp>
      <p:sp>
        <p:nvSpPr>
          <p:cNvPr id="36867" name="Oval 3"/>
          <p:cNvSpPr>
            <a:spLocks noChangeArrowheads="1"/>
          </p:cNvSpPr>
          <p:nvPr/>
        </p:nvSpPr>
        <p:spPr bwMode="auto">
          <a:xfrm>
            <a:off x="6737350" y="2160588"/>
            <a:ext cx="76200" cy="76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 sz="1800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 flipV="1">
            <a:off x="5780088" y="1462088"/>
            <a:ext cx="1665287" cy="852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 flipV="1">
            <a:off x="5759450" y="1196975"/>
            <a:ext cx="792163" cy="111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6510338" y="1196975"/>
            <a:ext cx="935037" cy="284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871" name="Oval 7"/>
          <p:cNvSpPr>
            <a:spLocks noChangeArrowheads="1"/>
          </p:cNvSpPr>
          <p:nvPr/>
        </p:nvSpPr>
        <p:spPr bwMode="auto">
          <a:xfrm>
            <a:off x="3292475" y="1168400"/>
            <a:ext cx="1971675" cy="19716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 sz="1800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 flipV="1">
            <a:off x="3281363" y="2154238"/>
            <a:ext cx="1970087" cy="20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V="1">
            <a:off x="3281363" y="1200150"/>
            <a:ext cx="771525" cy="955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4032250" y="1179513"/>
            <a:ext cx="1219200" cy="976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875" name="Oval 11"/>
          <p:cNvSpPr>
            <a:spLocks noChangeArrowheads="1"/>
          </p:cNvSpPr>
          <p:nvPr/>
        </p:nvSpPr>
        <p:spPr bwMode="auto">
          <a:xfrm>
            <a:off x="4259263" y="2146300"/>
            <a:ext cx="76200" cy="76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 sz="1800"/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6721475" y="1914525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O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3951288" y="1724025"/>
            <a:ext cx="420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O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7450138" y="1160463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C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5492750" y="233045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B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6318250" y="71755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A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5192713" y="2112963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C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2949575" y="1698625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B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3836988" y="633413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A</a:t>
            </a:r>
          </a:p>
        </p:txBody>
      </p:sp>
      <p:grpSp>
        <p:nvGrpSpPr>
          <p:cNvPr id="36884" name="Group 20"/>
          <p:cNvGrpSpPr/>
          <p:nvPr/>
        </p:nvGrpSpPr>
        <p:grpSpPr bwMode="auto">
          <a:xfrm>
            <a:off x="642938" y="754063"/>
            <a:ext cx="2492375" cy="2370137"/>
            <a:chOff x="555" y="475"/>
            <a:chExt cx="1570" cy="1493"/>
          </a:xfrm>
        </p:grpSpPr>
        <p:sp>
          <p:nvSpPr>
            <p:cNvPr id="36885" name="Oval 21"/>
            <p:cNvSpPr>
              <a:spLocks noChangeArrowheads="1"/>
            </p:cNvSpPr>
            <p:nvPr/>
          </p:nvSpPr>
          <p:spPr bwMode="auto">
            <a:xfrm>
              <a:off x="626" y="726"/>
              <a:ext cx="1242" cy="124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1800"/>
            </a:p>
          </p:txBody>
        </p:sp>
        <p:grpSp>
          <p:nvGrpSpPr>
            <p:cNvPr id="36886" name="Group 22"/>
            <p:cNvGrpSpPr/>
            <p:nvPr/>
          </p:nvGrpSpPr>
          <p:grpSpPr bwMode="auto">
            <a:xfrm>
              <a:off x="721" y="721"/>
              <a:ext cx="1141" cy="970"/>
              <a:chOff x="2328" y="1260"/>
              <a:chExt cx="2160" cy="1836"/>
            </a:xfrm>
          </p:grpSpPr>
          <p:sp>
            <p:nvSpPr>
              <p:cNvPr id="36887" name="Line 23"/>
              <p:cNvSpPr>
                <a:spLocks noChangeShapeType="1"/>
              </p:cNvSpPr>
              <p:nvPr/>
            </p:nvSpPr>
            <p:spPr bwMode="auto">
              <a:xfrm flipH="1">
                <a:off x="2328" y="1272"/>
                <a:ext cx="996" cy="18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88" name="Line 24"/>
              <p:cNvSpPr>
                <a:spLocks noChangeShapeType="1"/>
              </p:cNvSpPr>
              <p:nvPr/>
            </p:nvSpPr>
            <p:spPr bwMode="auto">
              <a:xfrm flipV="1">
                <a:off x="2352" y="2508"/>
                <a:ext cx="2124" cy="5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89" name="Line 25"/>
              <p:cNvSpPr>
                <a:spLocks noChangeShapeType="1"/>
              </p:cNvSpPr>
              <p:nvPr/>
            </p:nvSpPr>
            <p:spPr bwMode="auto">
              <a:xfrm>
                <a:off x="3324" y="1260"/>
                <a:ext cx="1164" cy="12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6890" name="Oval 26"/>
            <p:cNvSpPr>
              <a:spLocks noChangeArrowheads="1"/>
            </p:cNvSpPr>
            <p:nvPr/>
          </p:nvSpPr>
          <p:spPr bwMode="auto">
            <a:xfrm>
              <a:off x="1235" y="1342"/>
              <a:ext cx="48" cy="4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1800"/>
            </a:p>
          </p:txBody>
        </p:sp>
        <p:sp>
          <p:nvSpPr>
            <p:cNvPr id="36891" name="Text Box 27"/>
            <p:cNvSpPr txBox="1">
              <a:spLocks noChangeArrowheads="1"/>
            </p:cNvSpPr>
            <p:nvPr/>
          </p:nvSpPr>
          <p:spPr bwMode="auto">
            <a:xfrm>
              <a:off x="1264" y="1107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/>
                <a:t>O</a:t>
              </a:r>
            </a:p>
          </p:txBody>
        </p:sp>
        <p:sp>
          <p:nvSpPr>
            <p:cNvPr id="36892" name="Text Box 28"/>
            <p:cNvSpPr txBox="1">
              <a:spLocks noChangeArrowheads="1"/>
            </p:cNvSpPr>
            <p:nvPr/>
          </p:nvSpPr>
          <p:spPr bwMode="auto">
            <a:xfrm>
              <a:off x="1870" y="1329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/>
                <a:t>C</a:t>
              </a:r>
            </a:p>
          </p:txBody>
        </p:sp>
        <p:sp>
          <p:nvSpPr>
            <p:cNvPr id="36893" name="Text Box 29"/>
            <p:cNvSpPr txBox="1">
              <a:spLocks noChangeArrowheads="1"/>
            </p:cNvSpPr>
            <p:nvPr/>
          </p:nvSpPr>
          <p:spPr bwMode="auto">
            <a:xfrm>
              <a:off x="555" y="1620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/>
                <a:t>B</a:t>
              </a:r>
            </a:p>
          </p:txBody>
        </p:sp>
        <p:sp>
          <p:nvSpPr>
            <p:cNvPr id="36894" name="Text Box 30"/>
            <p:cNvSpPr txBox="1">
              <a:spLocks noChangeArrowheads="1"/>
            </p:cNvSpPr>
            <p:nvPr/>
          </p:nvSpPr>
          <p:spPr bwMode="auto">
            <a:xfrm>
              <a:off x="1144" y="475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/>
                <a:t>A</a:t>
              </a:r>
            </a:p>
          </p:txBody>
        </p:sp>
      </p:grpSp>
      <p:sp>
        <p:nvSpPr>
          <p:cNvPr id="36895" name="Text Box 31"/>
          <p:cNvSpPr txBox="1">
            <a:spLocks noChangeArrowheads="1"/>
          </p:cNvSpPr>
          <p:nvPr/>
        </p:nvSpPr>
        <p:spPr bwMode="auto">
          <a:xfrm>
            <a:off x="571500" y="3500438"/>
            <a:ext cx="264160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    </a:t>
            </a:r>
            <a:r>
              <a:rPr lang="zh-CN" altLang="en-US" sz="2800" b="1" dirty="0"/>
              <a:t>锐角三角形的外心在三角形内部。</a:t>
            </a:r>
          </a:p>
        </p:txBody>
      </p:sp>
      <p:sp>
        <p:nvSpPr>
          <p:cNvPr id="36896" name="Text Box 32"/>
          <p:cNvSpPr txBox="1">
            <a:spLocks noChangeArrowheads="1"/>
          </p:cNvSpPr>
          <p:nvPr/>
        </p:nvSpPr>
        <p:spPr bwMode="auto">
          <a:xfrm>
            <a:off x="3000375" y="3500438"/>
            <a:ext cx="264160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/>
              <a:t>    </a:t>
            </a:r>
            <a:r>
              <a:rPr lang="zh-CN" altLang="en-US" sz="2800" b="1"/>
              <a:t>直角三角形的外心在斜边的中点处。</a:t>
            </a:r>
          </a:p>
        </p:txBody>
      </p:sp>
      <p:sp>
        <p:nvSpPr>
          <p:cNvPr id="36897" name="Text Box 33"/>
          <p:cNvSpPr txBox="1">
            <a:spLocks noChangeArrowheads="1"/>
          </p:cNvSpPr>
          <p:nvPr/>
        </p:nvSpPr>
        <p:spPr bwMode="auto">
          <a:xfrm>
            <a:off x="5500688" y="3484563"/>
            <a:ext cx="264160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/>
              <a:t>    </a:t>
            </a:r>
            <a:r>
              <a:rPr lang="zh-CN" altLang="en-US" sz="2800" b="1"/>
              <a:t>钝角三角形的外心在三角形外部。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6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6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5" grpId="0"/>
      <p:bldP spid="36896" grpId="0"/>
      <p:bldP spid="368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530225" y="857250"/>
            <a:ext cx="2041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/>
              <a:t>1</a:t>
            </a:r>
            <a:r>
              <a:rPr lang="zh-CN" altLang="en-US" sz="3200" b="1" dirty="0"/>
              <a:t>、判断：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57188" y="1449388"/>
            <a:ext cx="8124825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4065"/>
              </a:lnSpc>
            </a:pPr>
            <a:r>
              <a:rPr lang="en-US" altLang="zh-CN" sz="2800" b="1" dirty="0"/>
              <a:t>(1)</a:t>
            </a:r>
            <a:r>
              <a:rPr lang="zh-CN" altLang="en-US" sz="2800" b="1" dirty="0"/>
              <a:t>过两点可以作无数个圆</a:t>
            </a:r>
            <a:r>
              <a:rPr lang="en-US" altLang="zh-CN" sz="2800" b="1" dirty="0"/>
              <a:t>(    )</a:t>
            </a:r>
          </a:p>
          <a:p>
            <a:pPr eaLnBrk="1" hangingPunct="1">
              <a:lnSpc>
                <a:spcPts val="4065"/>
              </a:lnSpc>
            </a:pPr>
            <a:r>
              <a:rPr lang="en-US" altLang="zh-CN" sz="2800" b="1" dirty="0"/>
              <a:t>(2)</a:t>
            </a:r>
            <a:r>
              <a:rPr lang="zh-CN" altLang="en-US" sz="2800" b="1" dirty="0"/>
              <a:t>顶点都在圆上的三角形叫作圆的外接三角形</a:t>
            </a:r>
            <a:r>
              <a:rPr lang="en-US" altLang="zh-CN" sz="2800" b="1" dirty="0"/>
              <a:t>(  )</a:t>
            </a:r>
          </a:p>
          <a:p>
            <a:pPr eaLnBrk="1" hangingPunct="1">
              <a:lnSpc>
                <a:spcPts val="4065"/>
              </a:lnSpc>
            </a:pPr>
            <a:r>
              <a:rPr lang="en-US" altLang="zh-CN" sz="2800" b="1" dirty="0"/>
              <a:t>(3)</a:t>
            </a:r>
            <a:r>
              <a:rPr lang="zh-CN" altLang="en-US" sz="2800" b="1" dirty="0"/>
              <a:t>三角形的外心到三边的距离都相等</a:t>
            </a:r>
            <a:r>
              <a:rPr lang="en-US" altLang="zh-CN" sz="2800" b="1" dirty="0"/>
              <a:t>(   )</a:t>
            </a:r>
          </a:p>
          <a:p>
            <a:pPr eaLnBrk="1" hangingPunct="1">
              <a:lnSpc>
                <a:spcPts val="4065"/>
              </a:lnSpc>
            </a:pPr>
            <a:r>
              <a:rPr lang="en-US" altLang="zh-CN" sz="2800" b="1" dirty="0"/>
              <a:t>(4)</a:t>
            </a:r>
            <a:r>
              <a:rPr lang="zh-CN" altLang="en-US" sz="2800" b="1" dirty="0"/>
              <a:t>三角形三个顶点不一定共圆</a:t>
            </a:r>
            <a:r>
              <a:rPr lang="en-US" altLang="zh-CN" sz="2800" b="1" dirty="0"/>
              <a:t>(    )</a:t>
            </a:r>
          </a:p>
          <a:p>
            <a:pPr eaLnBrk="1" hangingPunct="1">
              <a:lnSpc>
                <a:spcPts val="4065"/>
              </a:lnSpc>
            </a:pPr>
            <a:r>
              <a:rPr lang="en-US" altLang="zh-CN" sz="2800" b="1" dirty="0"/>
              <a:t>(5)</a:t>
            </a:r>
            <a:r>
              <a:rPr lang="zh-CN" altLang="en-US" sz="2800" b="1" dirty="0"/>
              <a:t>一个三角形只有一个外接圆，一个圆也只有一个内接三角形</a:t>
            </a:r>
            <a:r>
              <a:rPr lang="en-US" altLang="zh-CN" sz="2800" b="1" dirty="0"/>
              <a:t>(   )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642938" y="4572000"/>
            <a:ext cx="2041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/>
              <a:t>2</a:t>
            </a:r>
            <a:r>
              <a:rPr lang="zh-CN" altLang="en-US" sz="3200" b="1" dirty="0"/>
              <a:t>、填空：</a:t>
            </a:r>
          </a:p>
        </p:txBody>
      </p:sp>
      <p:grpSp>
        <p:nvGrpSpPr>
          <p:cNvPr id="37893" name="Group 5"/>
          <p:cNvGrpSpPr/>
          <p:nvPr/>
        </p:nvGrpSpPr>
        <p:grpSpPr bwMode="auto">
          <a:xfrm>
            <a:off x="6078538" y="4054475"/>
            <a:ext cx="2708275" cy="2374900"/>
            <a:chOff x="419" y="475"/>
            <a:chExt cx="1706" cy="1496"/>
          </a:xfrm>
        </p:grpSpPr>
        <p:sp>
          <p:nvSpPr>
            <p:cNvPr id="37894" name="Oval 6"/>
            <p:cNvSpPr>
              <a:spLocks noChangeArrowheads="1"/>
            </p:cNvSpPr>
            <p:nvPr/>
          </p:nvSpPr>
          <p:spPr bwMode="auto">
            <a:xfrm>
              <a:off x="626" y="726"/>
              <a:ext cx="1242" cy="124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1800"/>
            </a:p>
          </p:txBody>
        </p:sp>
        <p:grpSp>
          <p:nvGrpSpPr>
            <p:cNvPr id="37895" name="Group 7"/>
            <p:cNvGrpSpPr/>
            <p:nvPr/>
          </p:nvGrpSpPr>
          <p:grpSpPr bwMode="auto">
            <a:xfrm>
              <a:off x="721" y="721"/>
              <a:ext cx="1141" cy="970"/>
              <a:chOff x="2328" y="1260"/>
              <a:chExt cx="2160" cy="1836"/>
            </a:xfrm>
          </p:grpSpPr>
          <p:sp>
            <p:nvSpPr>
              <p:cNvPr id="37896" name="Line 8"/>
              <p:cNvSpPr>
                <a:spLocks noChangeShapeType="1"/>
              </p:cNvSpPr>
              <p:nvPr/>
            </p:nvSpPr>
            <p:spPr bwMode="auto">
              <a:xfrm flipH="1">
                <a:off x="2328" y="1272"/>
                <a:ext cx="996" cy="18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897" name="Line 9"/>
              <p:cNvSpPr>
                <a:spLocks noChangeShapeType="1"/>
              </p:cNvSpPr>
              <p:nvPr/>
            </p:nvSpPr>
            <p:spPr bwMode="auto">
              <a:xfrm flipV="1">
                <a:off x="2352" y="2508"/>
                <a:ext cx="2124" cy="5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898" name="Line 10"/>
              <p:cNvSpPr>
                <a:spLocks noChangeShapeType="1"/>
              </p:cNvSpPr>
              <p:nvPr/>
            </p:nvSpPr>
            <p:spPr bwMode="auto">
              <a:xfrm>
                <a:off x="3324" y="1260"/>
                <a:ext cx="1164" cy="12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7899" name="Oval 11"/>
            <p:cNvSpPr>
              <a:spLocks noChangeArrowheads="1"/>
            </p:cNvSpPr>
            <p:nvPr/>
          </p:nvSpPr>
          <p:spPr bwMode="auto">
            <a:xfrm>
              <a:off x="1235" y="1342"/>
              <a:ext cx="48" cy="4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1800"/>
            </a:p>
          </p:txBody>
        </p:sp>
        <p:sp>
          <p:nvSpPr>
            <p:cNvPr id="37900" name="Text Box 12"/>
            <p:cNvSpPr txBox="1">
              <a:spLocks noChangeArrowheads="1"/>
            </p:cNvSpPr>
            <p:nvPr/>
          </p:nvSpPr>
          <p:spPr bwMode="auto">
            <a:xfrm>
              <a:off x="1264" y="1107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/>
                <a:t>O</a:t>
              </a:r>
            </a:p>
          </p:txBody>
        </p:sp>
        <p:sp>
          <p:nvSpPr>
            <p:cNvPr id="37901" name="Text Box 13"/>
            <p:cNvSpPr txBox="1">
              <a:spLocks noChangeArrowheads="1"/>
            </p:cNvSpPr>
            <p:nvPr/>
          </p:nvSpPr>
          <p:spPr bwMode="auto">
            <a:xfrm>
              <a:off x="1870" y="1329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/>
                <a:t>C</a:t>
              </a:r>
            </a:p>
          </p:txBody>
        </p:sp>
        <p:sp>
          <p:nvSpPr>
            <p:cNvPr id="37902" name="Text Box 14"/>
            <p:cNvSpPr txBox="1">
              <a:spLocks noChangeArrowheads="1"/>
            </p:cNvSpPr>
            <p:nvPr/>
          </p:nvSpPr>
          <p:spPr bwMode="auto">
            <a:xfrm>
              <a:off x="419" y="1683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/>
                <a:t>B</a:t>
              </a:r>
            </a:p>
          </p:txBody>
        </p:sp>
        <p:sp>
          <p:nvSpPr>
            <p:cNvPr id="37903" name="Text Box 15"/>
            <p:cNvSpPr txBox="1">
              <a:spLocks noChangeArrowheads="1"/>
            </p:cNvSpPr>
            <p:nvPr/>
          </p:nvSpPr>
          <p:spPr bwMode="auto">
            <a:xfrm>
              <a:off x="1144" y="475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/>
                <a:t>A</a:t>
              </a:r>
            </a:p>
          </p:txBody>
        </p:sp>
      </p:grp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571500" y="5072063"/>
            <a:ext cx="5357813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/>
              <a:t>      </a:t>
            </a:r>
            <a:r>
              <a:rPr lang="zh-CN" altLang="en-US" sz="2800" b="1" dirty="0"/>
              <a:t>如图所示，△ </a:t>
            </a:r>
            <a:r>
              <a:rPr lang="en-US" altLang="zh-CN" sz="2800" b="1" dirty="0"/>
              <a:t>ABC</a:t>
            </a:r>
            <a:r>
              <a:rPr lang="zh-CN" altLang="en-US" sz="2800" b="1" dirty="0"/>
              <a:t>是圆</a:t>
            </a:r>
            <a:r>
              <a:rPr lang="en-US" altLang="zh-CN" sz="2800" b="1" dirty="0"/>
              <a:t>O</a:t>
            </a:r>
            <a:r>
              <a:rPr lang="zh-CN" altLang="en-US" sz="2800" b="1" dirty="0"/>
              <a:t>的</a:t>
            </a:r>
            <a:r>
              <a:rPr lang="en-US" altLang="zh-CN" sz="2800" b="1" dirty="0"/>
              <a:t>_____</a:t>
            </a:r>
            <a:r>
              <a:rPr lang="zh-CN" altLang="en-US" sz="2800" b="1" dirty="0"/>
              <a:t>三角形；圆</a:t>
            </a:r>
            <a:r>
              <a:rPr lang="en-US" altLang="zh-CN" sz="2800" b="1" dirty="0"/>
              <a:t>O</a:t>
            </a:r>
            <a:r>
              <a:rPr lang="zh-CN" altLang="en-US" sz="2800" b="1" dirty="0"/>
              <a:t>是△ </a:t>
            </a:r>
            <a:r>
              <a:rPr lang="en-US" altLang="zh-CN" sz="2800" b="1" dirty="0"/>
              <a:t>ABC</a:t>
            </a:r>
            <a:r>
              <a:rPr lang="zh-CN" altLang="en-US" sz="2800" b="1" dirty="0"/>
              <a:t>的</a:t>
            </a:r>
            <a:r>
              <a:rPr lang="en-US" altLang="zh-CN" sz="2800" b="1" dirty="0"/>
              <a:t>_____</a:t>
            </a:r>
            <a:r>
              <a:rPr lang="zh-CN" altLang="en-US" sz="2800" b="1" dirty="0"/>
              <a:t>圆。</a:t>
            </a:r>
          </a:p>
        </p:txBody>
      </p:sp>
      <p:sp>
        <p:nvSpPr>
          <p:cNvPr id="37905" name="TextBox 19"/>
          <p:cNvSpPr txBox="1">
            <a:spLocks noChangeArrowheads="1"/>
          </p:cNvSpPr>
          <p:nvPr/>
        </p:nvSpPr>
        <p:spPr bwMode="auto">
          <a:xfrm>
            <a:off x="2643188" y="285750"/>
            <a:ext cx="20716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巩固训练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515</Words>
  <Application>Microsoft Office PowerPoint</Application>
  <PresentationFormat>全屏显示(4:3)</PresentationFormat>
  <Paragraphs>86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华文行楷</vt:lpstr>
      <vt:lpstr>华文新魏</vt:lpstr>
      <vt:lpstr>楷体_GB2312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2022-01-10T02:21:06Z</dcterms:created>
  <dcterms:modified xsi:type="dcterms:W3CDTF">2023-01-16T22:10:21Z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A6ECBDE782A1457E98584ED7FCFB9B1F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