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5"/>
        <p:guide pos="7256"/>
        <p:guide orient="horz" pos="648"/>
        <p:guide orient="horz" pos="686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307999"/>
            <a:ext cx="7191877" cy="2648820"/>
            <a:chOff x="6147269" y="2973272"/>
            <a:chExt cx="5287578" cy="1947452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520819"/>
              <a:ext cx="5287578" cy="1399905"/>
              <a:chOff x="-4714868" y="2299884"/>
              <a:chExt cx="5287578" cy="139990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299884"/>
                <a:ext cx="5287578" cy="814589"/>
                <a:chOff x="-4714868" y="2299884"/>
                <a:chExt cx="5287578" cy="81458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665371" y="2299884"/>
                  <a:ext cx="523808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2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.1.1 </a:t>
                  </a:r>
                  <a:r>
                    <a:rPr lang="zh-CN" altLang="en-US" sz="32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两位数加两位数（不进位）笔算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248866" y="2973272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28" y="3645338"/>
            <a:ext cx="1745589" cy="24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282" y="2078754"/>
            <a:ext cx="2279649" cy="24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36116" y="2183175"/>
            <a:ext cx="17043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 + 37 =</a:t>
            </a:r>
          </a:p>
        </p:txBody>
      </p:sp>
      <p:sp>
        <p:nvSpPr>
          <p:cNvPr id="16" name="对话气泡: 圆角矩形 15"/>
          <p:cNvSpPr/>
          <p:nvPr/>
        </p:nvSpPr>
        <p:spPr>
          <a:xfrm>
            <a:off x="2466550" y="3748507"/>
            <a:ext cx="3917949" cy="785283"/>
          </a:xfrm>
          <a:prstGeom prst="wedgeRoundRectCallout">
            <a:avLst>
              <a:gd name="adj1" fmla="val -58839"/>
              <a:gd name="adj2" fmla="val 44341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计算结果是多少？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96002" y="216620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42366" y="2183175"/>
            <a:ext cx="12618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>
            <a:off x="704849" y="1223656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pic>
        <p:nvPicPr>
          <p:cNvPr id="10" name="Picture 4" descr="E:\01小学数学资料\时代天华\人教一、二年级约稿文件\辅助资料\人物图片\20.png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0164" y="2078754"/>
            <a:ext cx="20933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36116" y="2864825"/>
            <a:ext cx="32976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名学生。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"/>
          <p:cNvSpPr>
            <a:spLocks noChangeArrowheads="1"/>
          </p:cNvSpPr>
          <p:nvPr/>
        </p:nvSpPr>
        <p:spPr bwMode="auto">
          <a:xfrm>
            <a:off x="575804" y="1182748"/>
            <a:ext cx="20794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1211449" y="210396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56+37=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4866932" y="210396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46+24=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8285180" y="2110084"/>
            <a:ext cx="12057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29+5=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83234" y="210396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70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27300" y="2094844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357802" y="208807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34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153100" y="2775823"/>
            <a:ext cx="1880645" cy="1313570"/>
            <a:chOff x="1144427" y="2219868"/>
            <a:chExt cx="1410680" cy="985219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1318273" y="3205087"/>
              <a:ext cx="1236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8" name="矩形 15"/>
            <p:cNvSpPr>
              <a:spLocks noChangeArrowheads="1"/>
            </p:cNvSpPr>
            <p:nvPr/>
          </p:nvSpPr>
          <p:spPr bwMode="auto">
            <a:xfrm>
              <a:off x="1351345" y="2219868"/>
              <a:ext cx="1124503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）</a:t>
              </a:r>
            </a:p>
          </p:txBody>
        </p:sp>
        <p:sp>
          <p:nvSpPr>
            <p:cNvPr id="19489" name="矩形 16"/>
            <p:cNvSpPr>
              <a:spLocks noChangeArrowheads="1"/>
            </p:cNvSpPr>
            <p:nvPr/>
          </p:nvSpPr>
          <p:spPr bwMode="auto">
            <a:xfrm>
              <a:off x="1144427" y="2721539"/>
              <a:ext cx="1356570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）</a:t>
              </a: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493707" y="4195227"/>
            <a:ext cx="16979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）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4732761" y="2738575"/>
            <a:ext cx="1896473" cy="1313176"/>
            <a:chOff x="1199769" y="2301770"/>
            <a:chExt cx="1421518" cy="984894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1199769" y="3266973"/>
              <a:ext cx="1421518" cy="19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5" name="矩形 21"/>
            <p:cNvSpPr>
              <a:spLocks noChangeArrowheads="1"/>
            </p:cNvSpPr>
            <p:nvPr/>
          </p:nvSpPr>
          <p:spPr bwMode="auto">
            <a:xfrm>
              <a:off x="1638856" y="2301770"/>
              <a:ext cx="513300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4 6</a:t>
              </a:r>
            </a:p>
          </p:txBody>
        </p:sp>
        <p:sp>
          <p:nvSpPr>
            <p:cNvPr id="19486" name="矩形 22"/>
            <p:cNvSpPr>
              <a:spLocks noChangeArrowheads="1"/>
            </p:cNvSpPr>
            <p:nvPr/>
          </p:nvSpPr>
          <p:spPr bwMode="auto">
            <a:xfrm>
              <a:off x="1433050" y="2716745"/>
              <a:ext cx="745198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4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847926" y="4069946"/>
            <a:ext cx="16979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）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1309587" y="2802481"/>
            <a:ext cx="1735667" cy="1186590"/>
            <a:chOff x="1253770" y="2424503"/>
            <a:chExt cx="1300861" cy="780919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1253770" y="3205422"/>
              <a:ext cx="13008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2" name="矩形 27"/>
            <p:cNvSpPr>
              <a:spLocks noChangeArrowheads="1"/>
            </p:cNvSpPr>
            <p:nvPr/>
          </p:nvSpPr>
          <p:spPr bwMode="auto">
            <a:xfrm>
              <a:off x="1692525" y="2424503"/>
              <a:ext cx="513251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2 4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83" name="矩形 28"/>
            <p:cNvSpPr>
              <a:spLocks noChangeArrowheads="1"/>
            </p:cNvSpPr>
            <p:nvPr/>
          </p:nvSpPr>
          <p:spPr bwMode="auto">
            <a:xfrm>
              <a:off x="1444162" y="2716745"/>
              <a:ext cx="745127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+ 3 7</a:t>
              </a: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282342" y="4100207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844317" y="4069946"/>
            <a:ext cx="484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349743" y="4037791"/>
            <a:ext cx="484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965889" y="4170654"/>
            <a:ext cx="12795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       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203185" y="3417150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888070" y="2769472"/>
            <a:ext cx="684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2 9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69374" y="3508147"/>
            <a:ext cx="2703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467942" y="3579545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944020" y="3619091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67335" y="4069946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96876" y="4037791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057354" y="4170654"/>
            <a:ext cx="5838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4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9" grpId="0"/>
      <p:bldP spid="25" grpId="0"/>
      <p:bldP spid="31" grpId="0"/>
      <p:bldP spid="33" grpId="0"/>
      <p:bldP spid="34" grpId="0"/>
      <p:bldP spid="36" grpId="0"/>
      <p:bldP spid="37" grpId="0"/>
      <p:bldP spid="38" grpId="0"/>
      <p:bldP spid="8" grpId="0"/>
      <p:bldP spid="11" grpId="0"/>
      <p:bldP spid="13" grpId="0"/>
      <p:bldP spid="14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/>
          <p:nvPr/>
        </p:nvGrpSpPr>
        <p:grpSpPr bwMode="auto">
          <a:xfrm>
            <a:off x="909011" y="1622025"/>
            <a:ext cx="4303184" cy="2400300"/>
            <a:chOff x="204" y="1525"/>
            <a:chExt cx="3050" cy="1713"/>
          </a:xfrm>
        </p:grpSpPr>
        <p:pic>
          <p:nvPicPr>
            <p:cNvPr id="20521" name="Picture 28" descr="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1525"/>
              <a:ext cx="2370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29" descr="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2341"/>
              <a:ext cx="2721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223568" y="4190546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923786" y="4757813"/>
            <a:ext cx="21066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712118" y="5456313"/>
            <a:ext cx="317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2345001" y="5456313"/>
            <a:ext cx="24489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697426" y="4124325"/>
            <a:ext cx="17441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4  7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692135" y="4723946"/>
            <a:ext cx="1921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4  6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751403" y="5450079"/>
            <a:ext cx="6879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7416561" y="4176178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7182549" y="4752315"/>
            <a:ext cx="21066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970881" y="5450815"/>
            <a:ext cx="317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7629164" y="5450815"/>
            <a:ext cx="24489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837265" y="4164284"/>
            <a:ext cx="17441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4  4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974181" y="4707073"/>
            <a:ext cx="1921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3  7</a:t>
            </a:r>
          </a:p>
        </p:txBody>
      </p:sp>
      <p:grpSp>
        <p:nvGrpSpPr>
          <p:cNvPr id="20495" name="Group 30"/>
          <p:cNvGrpSpPr/>
          <p:nvPr/>
        </p:nvGrpSpPr>
        <p:grpSpPr bwMode="auto">
          <a:xfrm>
            <a:off x="6532996" y="1590275"/>
            <a:ext cx="3839633" cy="2451100"/>
            <a:chOff x="269" y="1553"/>
            <a:chExt cx="2721" cy="1749"/>
          </a:xfrm>
        </p:grpSpPr>
        <p:pic>
          <p:nvPicPr>
            <p:cNvPr id="20519" name="Picture 28" descr="01"/>
            <p:cNvPicPr>
              <a:picLocks noChangeAspect="1" noChangeArrowheads="1"/>
            </p:cNvPicPr>
            <p:nvPr/>
          </p:nvPicPr>
          <p:blipFill>
            <a:blip r:embed="rId3"/>
            <a:srcRect l="21799" r="35762"/>
            <a:stretch>
              <a:fillRect/>
            </a:stretch>
          </p:blipFill>
          <p:spPr bwMode="auto">
            <a:xfrm>
              <a:off x="1102" y="2504"/>
              <a:ext cx="1006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29" descr="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" y="1553"/>
              <a:ext cx="2721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6" name="Picture 28" descr="01"/>
          <p:cNvPicPr>
            <a:picLocks noChangeAspect="1" noChangeArrowheads="1"/>
          </p:cNvPicPr>
          <p:nvPr/>
        </p:nvPicPr>
        <p:blipFill>
          <a:blip r:embed="rId3"/>
          <a:srcRect r="77727"/>
          <a:stretch>
            <a:fillRect/>
          </a:stretch>
        </p:blipFill>
        <p:spPr bwMode="auto">
          <a:xfrm>
            <a:off x="6945745" y="2870858"/>
            <a:ext cx="74506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8" descr="01"/>
          <p:cNvPicPr>
            <a:picLocks noChangeAspect="1" noChangeArrowheads="1"/>
          </p:cNvPicPr>
          <p:nvPr/>
        </p:nvPicPr>
        <p:blipFill>
          <a:blip r:embed="rId5"/>
          <a:srcRect l="68181"/>
          <a:stretch>
            <a:fillRect/>
          </a:stretch>
        </p:blipFill>
        <p:spPr bwMode="auto">
          <a:xfrm>
            <a:off x="8986212" y="28221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233862" y="2822174"/>
            <a:ext cx="1064683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492096" y="28221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769379" y="2822174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072062" y="2822174"/>
            <a:ext cx="1064683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345112" y="2822174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630863" y="28348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124229" y="2735391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344362" y="1615674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562379" y="1617791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321079" y="2741741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985712" y="1615674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780395" y="1609325"/>
            <a:ext cx="1064683" cy="11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763029" y="1575458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507345" y="2726925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28" descr="01"/>
          <p:cNvPicPr>
            <a:picLocks noChangeAspect="1" noChangeArrowheads="1"/>
          </p:cNvPicPr>
          <p:nvPr/>
        </p:nvPicPr>
        <p:blipFill>
          <a:blip r:embed="rId3"/>
          <a:srcRect r="77727"/>
          <a:stretch>
            <a:fillRect/>
          </a:stretch>
        </p:blipFill>
        <p:spPr bwMode="auto">
          <a:xfrm>
            <a:off x="1254029" y="1560641"/>
            <a:ext cx="74506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3153841" y="5426680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2814424" y="5042706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124302" y="5010324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8056732" y="5450814"/>
            <a:ext cx="6879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8472658" y="5441689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89539" y="1085633"/>
            <a:ext cx="2710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495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摆一摆，算一算。</a:t>
            </a:r>
            <a:endParaRPr lang="zh-CN" alt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52" grpId="0"/>
      <p:bldP spid="53" grpId="0"/>
      <p:bldP spid="26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1305676" y="1264362"/>
            <a:ext cx="422345" cy="3738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549218" y="2482448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7704667" y="2470152"/>
            <a:ext cx="666751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189259" y="3298209"/>
            <a:ext cx="22076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   7 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9" name="矩形 9"/>
          <p:cNvSpPr>
            <a:spLocks noChangeArrowheads="1"/>
          </p:cNvSpPr>
          <p:nvPr/>
        </p:nvSpPr>
        <p:spPr bwMode="auto">
          <a:xfrm>
            <a:off x="8437034" y="3213101"/>
            <a:ext cx="664633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1510" name="直接连接符 10"/>
          <p:cNvCxnSpPr>
            <a:cxnSpLocks noChangeShapeType="1"/>
          </p:cNvCxnSpPr>
          <p:nvPr/>
        </p:nvCxnSpPr>
        <p:spPr bwMode="auto">
          <a:xfrm>
            <a:off x="6769101" y="4049184"/>
            <a:ext cx="258656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</a:ln>
        </p:spPr>
      </p:cxn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7685059" y="4130059"/>
            <a:ext cx="664633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8549218" y="4174067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3585634" y="238125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4" name="矩形 18"/>
          <p:cNvSpPr>
            <a:spLocks noChangeArrowheads="1"/>
          </p:cNvSpPr>
          <p:nvPr/>
        </p:nvSpPr>
        <p:spPr bwMode="auto">
          <a:xfrm>
            <a:off x="4266907" y="2343556"/>
            <a:ext cx="664633" cy="6413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3017309" y="3109385"/>
            <a:ext cx="22394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           9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6" name="矩形 20"/>
          <p:cNvSpPr>
            <a:spLocks noChangeArrowheads="1"/>
          </p:cNvSpPr>
          <p:nvPr/>
        </p:nvSpPr>
        <p:spPr bwMode="auto">
          <a:xfrm>
            <a:off x="3526367" y="3039100"/>
            <a:ext cx="664633" cy="641351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1517" name="直接连接符 21"/>
          <p:cNvCxnSpPr>
            <a:cxnSpLocks noChangeShapeType="1"/>
          </p:cNvCxnSpPr>
          <p:nvPr/>
        </p:nvCxnSpPr>
        <p:spPr bwMode="auto">
          <a:xfrm>
            <a:off x="2544234" y="4061884"/>
            <a:ext cx="258656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</a:ln>
        </p:spPr>
      </p:cxnSp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3620733" y="410973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4391201" y="413447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8549218" y="324359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7825318" y="251817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7827435" y="4174067"/>
            <a:ext cx="5439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4351867" y="236855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644900" y="3149644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25" name="TextBox 1"/>
          <p:cNvSpPr txBox="1">
            <a:spLocks noChangeArrowheads="1"/>
          </p:cNvSpPr>
          <p:nvPr/>
        </p:nvSpPr>
        <p:spPr bwMode="auto">
          <a:xfrm>
            <a:off x="625059" y="1264362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           里填上适当的数。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7909985" y="3549651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023785" y="3647017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06445" y="1193882"/>
            <a:ext cx="69862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找出下面各题错误的原因，把序号填在（    ）里。</a:t>
            </a:r>
          </a:p>
        </p:txBody>
      </p:sp>
      <p:grpSp>
        <p:nvGrpSpPr>
          <p:cNvPr id="22530" name="组合 4"/>
          <p:cNvGrpSpPr/>
          <p:nvPr/>
        </p:nvGrpSpPr>
        <p:grpSpPr bwMode="auto">
          <a:xfrm>
            <a:off x="4862894" y="2247561"/>
            <a:ext cx="3232659" cy="1803531"/>
            <a:chOff x="3746093" y="1234524"/>
            <a:chExt cx="2424804" cy="1351989"/>
          </a:xfrm>
        </p:grpSpPr>
        <p:grpSp>
          <p:nvGrpSpPr>
            <p:cNvPr id="22551" name="组合 6"/>
            <p:cNvGrpSpPr/>
            <p:nvPr/>
          </p:nvGrpSpPr>
          <p:grpSpPr bwMode="auto">
            <a:xfrm>
              <a:off x="3746093" y="1234524"/>
              <a:ext cx="1368600" cy="1351989"/>
              <a:chOff x="6152941" y="1694013"/>
              <a:chExt cx="1368600" cy="1351989"/>
            </a:xfrm>
          </p:grpSpPr>
          <p:grpSp>
            <p:nvGrpSpPr>
              <p:cNvPr id="22553" name="组合 8"/>
              <p:cNvGrpSpPr/>
              <p:nvPr/>
            </p:nvGrpSpPr>
            <p:grpSpPr bwMode="auto">
              <a:xfrm>
                <a:off x="6152941" y="1694013"/>
                <a:ext cx="1368600" cy="893710"/>
                <a:chOff x="1429610" y="2221304"/>
                <a:chExt cx="1368600" cy="893710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1429610" y="3115014"/>
                  <a:ext cx="1368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56" name="矩形 10"/>
                <p:cNvSpPr>
                  <a:spLocks noChangeArrowheads="1"/>
                </p:cNvSpPr>
                <p:nvPr/>
              </p:nvSpPr>
              <p:spPr bwMode="auto">
                <a:xfrm>
                  <a:off x="1813262" y="2221304"/>
                  <a:ext cx="588217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2  3</a:t>
                  </a:r>
                  <a:endPara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7" name="矩形 11"/>
                <p:cNvSpPr>
                  <a:spLocks noChangeArrowheads="1"/>
                </p:cNvSpPr>
                <p:nvPr/>
              </p:nvSpPr>
              <p:spPr bwMode="auto">
                <a:xfrm>
                  <a:off x="1579607" y="2650520"/>
                  <a:ext cx="969379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+ 1  8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54" name="矩形 12"/>
              <p:cNvSpPr>
                <a:spLocks noChangeArrowheads="1"/>
              </p:cNvSpPr>
              <p:nvPr/>
            </p:nvSpPr>
            <p:spPr bwMode="auto">
              <a:xfrm>
                <a:off x="6575579" y="2653778"/>
                <a:ext cx="588217" cy="3922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3  1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2" name="矩形 13"/>
            <p:cNvSpPr>
              <a:spLocks noChangeArrowheads="1"/>
            </p:cNvSpPr>
            <p:nvPr/>
          </p:nvSpPr>
          <p:spPr bwMode="auto">
            <a:xfrm>
              <a:off x="4586721" y="1669445"/>
              <a:ext cx="1584176" cy="392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2531" name="组合 7"/>
          <p:cNvGrpSpPr/>
          <p:nvPr/>
        </p:nvGrpSpPr>
        <p:grpSpPr bwMode="auto">
          <a:xfrm>
            <a:off x="7946883" y="2247561"/>
            <a:ext cx="3225188" cy="1824289"/>
            <a:chOff x="3751697" y="1234524"/>
            <a:chExt cx="2419200" cy="1368909"/>
          </a:xfrm>
        </p:grpSpPr>
        <p:grpSp>
          <p:nvGrpSpPr>
            <p:cNvPr id="22544" name="组合 14"/>
            <p:cNvGrpSpPr/>
            <p:nvPr/>
          </p:nvGrpSpPr>
          <p:grpSpPr bwMode="auto">
            <a:xfrm>
              <a:off x="3751697" y="1234524"/>
              <a:ext cx="1368600" cy="1368909"/>
              <a:chOff x="6158545" y="1694013"/>
              <a:chExt cx="1368600" cy="1368909"/>
            </a:xfrm>
          </p:grpSpPr>
          <p:grpSp>
            <p:nvGrpSpPr>
              <p:cNvPr id="22546" name="组合 28"/>
              <p:cNvGrpSpPr/>
              <p:nvPr/>
            </p:nvGrpSpPr>
            <p:grpSpPr bwMode="auto">
              <a:xfrm>
                <a:off x="6158545" y="1694013"/>
                <a:ext cx="1368600" cy="933017"/>
                <a:chOff x="1435214" y="2221304"/>
                <a:chExt cx="1368600" cy="93301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1435214" y="3154321"/>
                  <a:ext cx="1368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49" name="矩形 31"/>
                <p:cNvSpPr>
                  <a:spLocks noChangeArrowheads="1"/>
                </p:cNvSpPr>
                <p:nvPr/>
              </p:nvSpPr>
              <p:spPr bwMode="auto">
                <a:xfrm>
                  <a:off x="1770185" y="2221304"/>
                  <a:ext cx="588217" cy="392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2  7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0" name="矩形 32"/>
                <p:cNvSpPr>
                  <a:spLocks noChangeArrowheads="1"/>
                </p:cNvSpPr>
                <p:nvPr/>
              </p:nvSpPr>
              <p:spPr bwMode="auto">
                <a:xfrm>
                  <a:off x="1579607" y="2650520"/>
                  <a:ext cx="969379" cy="392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+ 4  3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47" name="矩形 29"/>
              <p:cNvSpPr>
                <a:spLocks noChangeArrowheads="1"/>
              </p:cNvSpPr>
              <p:nvPr/>
            </p:nvSpPr>
            <p:spPr bwMode="auto">
              <a:xfrm>
                <a:off x="6554027" y="2670309"/>
                <a:ext cx="288818" cy="3926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7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5" name="矩形 33"/>
            <p:cNvSpPr>
              <a:spLocks noChangeArrowheads="1"/>
            </p:cNvSpPr>
            <p:nvPr/>
          </p:nvSpPr>
          <p:spPr bwMode="auto">
            <a:xfrm>
              <a:off x="4586721" y="1669445"/>
              <a:ext cx="1584176" cy="392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2532" name="组合 34"/>
          <p:cNvGrpSpPr/>
          <p:nvPr/>
        </p:nvGrpSpPr>
        <p:grpSpPr bwMode="auto">
          <a:xfrm>
            <a:off x="2104040" y="2240587"/>
            <a:ext cx="2571901" cy="1810505"/>
            <a:chOff x="3808402" y="1227010"/>
            <a:chExt cx="1928798" cy="1357216"/>
          </a:xfrm>
        </p:grpSpPr>
        <p:grpSp>
          <p:nvGrpSpPr>
            <p:cNvPr id="22537" name="组合 35"/>
            <p:cNvGrpSpPr/>
            <p:nvPr/>
          </p:nvGrpSpPr>
          <p:grpSpPr bwMode="auto">
            <a:xfrm>
              <a:off x="3808402" y="1227010"/>
              <a:ext cx="1368335" cy="1357216"/>
              <a:chOff x="6215250" y="1686499"/>
              <a:chExt cx="1368335" cy="1357216"/>
            </a:xfrm>
          </p:grpSpPr>
          <p:grpSp>
            <p:nvGrpSpPr>
              <p:cNvPr id="22539" name="组合 36"/>
              <p:cNvGrpSpPr/>
              <p:nvPr/>
            </p:nvGrpSpPr>
            <p:grpSpPr bwMode="auto">
              <a:xfrm>
                <a:off x="6215250" y="1686499"/>
                <a:ext cx="1368335" cy="901223"/>
                <a:chOff x="1491919" y="2213790"/>
                <a:chExt cx="1368335" cy="901223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1491919" y="3115013"/>
                  <a:ext cx="136833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42" name="矩形 41"/>
                <p:cNvSpPr>
                  <a:spLocks noChangeArrowheads="1"/>
                </p:cNvSpPr>
                <p:nvPr/>
              </p:nvSpPr>
              <p:spPr bwMode="auto">
                <a:xfrm>
                  <a:off x="1816886" y="2213790"/>
                  <a:ext cx="662638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3   4</a:t>
                  </a:r>
                  <a:endPara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43" name="矩形 42"/>
                <p:cNvSpPr>
                  <a:spLocks noChangeArrowheads="1"/>
                </p:cNvSpPr>
                <p:nvPr/>
              </p:nvSpPr>
              <p:spPr bwMode="auto">
                <a:xfrm>
                  <a:off x="1569533" y="2650520"/>
                  <a:ext cx="818920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+ 5  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40" name="矩形 37"/>
              <p:cNvSpPr>
                <a:spLocks noChangeArrowheads="1"/>
              </p:cNvSpPr>
              <p:nvPr/>
            </p:nvSpPr>
            <p:spPr bwMode="auto">
              <a:xfrm>
                <a:off x="6540217" y="2651491"/>
                <a:ext cx="662638" cy="3922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8   4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38" name="矩形 38"/>
            <p:cNvSpPr>
              <a:spLocks noChangeArrowheads="1"/>
            </p:cNvSpPr>
            <p:nvPr/>
          </p:nvSpPr>
          <p:spPr bwMode="auto">
            <a:xfrm>
              <a:off x="4153024" y="1677735"/>
              <a:ext cx="1584176" cy="392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22533" name="矩形 43"/>
          <p:cNvSpPr>
            <a:spLocks noChangeArrowheads="1"/>
          </p:cNvSpPr>
          <p:nvPr/>
        </p:nvSpPr>
        <p:spPr bwMode="auto">
          <a:xfrm>
            <a:off x="658813" y="4346801"/>
            <a:ext cx="621195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个位相加满十后没有向前一位进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相同数位没有对齐。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③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个位相加得十，进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后个位没有写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占位。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409135" y="2664618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980217" y="2667667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9489306" y="2664618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③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1"/>
          <p:cNvSpPr>
            <a:spLocks noChangeArrowheads="1"/>
          </p:cNvSpPr>
          <p:nvPr/>
        </p:nvSpPr>
        <p:spPr bwMode="auto">
          <a:xfrm>
            <a:off x="658813" y="1330169"/>
            <a:ext cx="20794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23554" name="矩形 42"/>
          <p:cNvSpPr>
            <a:spLocks noChangeArrowheads="1"/>
          </p:cNvSpPr>
          <p:nvPr/>
        </p:nvSpPr>
        <p:spPr bwMode="auto">
          <a:xfrm>
            <a:off x="1925125" y="2352950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37+58=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5" name="矩形 43"/>
          <p:cNvSpPr>
            <a:spLocks noChangeArrowheads="1"/>
          </p:cNvSpPr>
          <p:nvPr/>
        </p:nvSpPr>
        <p:spPr bwMode="auto">
          <a:xfrm>
            <a:off x="5221260" y="2352950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68+15=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6" name="矩形 44"/>
          <p:cNvSpPr>
            <a:spLocks noChangeArrowheads="1"/>
          </p:cNvSpPr>
          <p:nvPr/>
        </p:nvSpPr>
        <p:spPr bwMode="auto">
          <a:xfrm>
            <a:off x="8413927" y="2363143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59+27=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523946" y="2363143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259646" y="2352950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95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762426" y="2369489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86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346664" y="3246867"/>
            <a:ext cx="1648884" cy="1218348"/>
            <a:chOff x="1318165" y="2291354"/>
            <a:chExt cx="1236466" cy="914830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1318165" y="3206184"/>
              <a:ext cx="1236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9" name="矩形 50"/>
            <p:cNvSpPr>
              <a:spLocks noChangeArrowheads="1"/>
            </p:cNvSpPr>
            <p:nvPr/>
          </p:nvSpPr>
          <p:spPr bwMode="auto">
            <a:xfrm>
              <a:off x="1661877" y="2291354"/>
              <a:ext cx="513521" cy="392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5 9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80" name="矩形 51"/>
            <p:cNvSpPr>
              <a:spLocks noChangeArrowheads="1"/>
            </p:cNvSpPr>
            <p:nvPr/>
          </p:nvSpPr>
          <p:spPr bwMode="auto">
            <a:xfrm>
              <a:off x="1449950" y="2721539"/>
              <a:ext cx="745518" cy="392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7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166422" y="4460110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8805020" y="4458868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5294370" y="3368572"/>
            <a:ext cx="1695452" cy="1073528"/>
            <a:chOff x="1283620" y="2401431"/>
            <a:chExt cx="1271011" cy="804871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1283620" y="3206302"/>
              <a:ext cx="1271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6" name="矩形 56"/>
            <p:cNvSpPr>
              <a:spLocks noChangeArrowheads="1"/>
            </p:cNvSpPr>
            <p:nvPr/>
          </p:nvSpPr>
          <p:spPr bwMode="auto">
            <a:xfrm>
              <a:off x="1670892" y="2401431"/>
              <a:ext cx="513369" cy="392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6 8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7" name="矩形 57"/>
            <p:cNvSpPr>
              <a:spLocks noChangeArrowheads="1"/>
            </p:cNvSpPr>
            <p:nvPr/>
          </p:nvSpPr>
          <p:spPr bwMode="auto">
            <a:xfrm>
              <a:off x="1433001" y="2716745"/>
              <a:ext cx="745297" cy="392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5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6120719" y="446521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810967" y="4479539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1894017" y="3254564"/>
            <a:ext cx="1735666" cy="1229869"/>
            <a:chOff x="1253439" y="2395991"/>
            <a:chExt cx="1301192" cy="809111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1253439" y="3205102"/>
              <a:ext cx="13011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矩形 62"/>
            <p:cNvSpPr>
              <a:spLocks noChangeArrowheads="1"/>
            </p:cNvSpPr>
            <p:nvPr/>
          </p:nvSpPr>
          <p:spPr bwMode="auto">
            <a:xfrm>
              <a:off x="1683770" y="2395991"/>
              <a:ext cx="513382" cy="344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3 7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4" name="矩形 63"/>
            <p:cNvSpPr>
              <a:spLocks noChangeArrowheads="1"/>
            </p:cNvSpPr>
            <p:nvPr/>
          </p:nvSpPr>
          <p:spPr bwMode="auto">
            <a:xfrm>
              <a:off x="1444064" y="2716745"/>
              <a:ext cx="745317" cy="344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+ 5 8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2747998" y="44844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457937" y="4482802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575316" y="4003728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5929370" y="4058977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8964009" y="4063051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3" grpId="0"/>
      <p:bldP spid="54" grpId="0"/>
      <p:bldP spid="59" grpId="0"/>
      <p:bldP spid="60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2"/>
          <p:cNvSpPr>
            <a:spLocks noChangeArrowheads="1"/>
          </p:cNvSpPr>
          <p:nvPr/>
        </p:nvSpPr>
        <p:spPr bwMode="auto">
          <a:xfrm>
            <a:off x="1635100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28+34=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78" name="矩形 43"/>
          <p:cNvSpPr>
            <a:spLocks noChangeArrowheads="1"/>
          </p:cNvSpPr>
          <p:nvPr/>
        </p:nvSpPr>
        <p:spPr bwMode="auto">
          <a:xfrm>
            <a:off x="5159244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35+28=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79" name="矩形 44"/>
          <p:cNvSpPr>
            <a:spLocks noChangeArrowheads="1"/>
          </p:cNvSpPr>
          <p:nvPr/>
        </p:nvSpPr>
        <p:spPr bwMode="auto">
          <a:xfrm>
            <a:off x="8625920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57+17=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435779" y="229573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63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972622" y="2285154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62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938597" y="229573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74</a:t>
            </a: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574356" y="3122488"/>
            <a:ext cx="1646767" cy="1114559"/>
            <a:chOff x="1318597" y="2369133"/>
            <a:chExt cx="1236034" cy="835954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1318597" y="3205087"/>
              <a:ext cx="12360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矩形 50"/>
            <p:cNvSpPr>
              <a:spLocks noChangeArrowheads="1"/>
            </p:cNvSpPr>
            <p:nvPr/>
          </p:nvSpPr>
          <p:spPr bwMode="auto">
            <a:xfrm>
              <a:off x="1705559" y="2369133"/>
              <a:ext cx="514001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5 7</a:t>
              </a:r>
            </a:p>
          </p:txBody>
        </p:sp>
        <p:sp>
          <p:nvSpPr>
            <p:cNvPr id="24603" name="矩形 51"/>
            <p:cNvSpPr>
              <a:spLocks noChangeArrowheads="1"/>
            </p:cNvSpPr>
            <p:nvPr/>
          </p:nvSpPr>
          <p:spPr bwMode="auto">
            <a:xfrm>
              <a:off x="1449600" y="2721539"/>
              <a:ext cx="746215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7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353113" y="423704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9031366" y="423704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5022590" y="3140636"/>
            <a:ext cx="1693333" cy="1117578"/>
            <a:chOff x="1284037" y="2366865"/>
            <a:chExt cx="1270594" cy="838194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1284037" y="3205059"/>
              <a:ext cx="1270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矩形 56"/>
            <p:cNvSpPr>
              <a:spLocks noChangeArrowheads="1"/>
            </p:cNvSpPr>
            <p:nvPr/>
          </p:nvSpPr>
          <p:spPr bwMode="auto">
            <a:xfrm>
              <a:off x="1660521" y="2366865"/>
              <a:ext cx="513843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3 5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600" name="矩形 57"/>
            <p:cNvSpPr>
              <a:spLocks noChangeArrowheads="1"/>
            </p:cNvSpPr>
            <p:nvPr/>
          </p:nvSpPr>
          <p:spPr bwMode="auto">
            <a:xfrm>
              <a:off x="1432659" y="2716745"/>
              <a:ext cx="745986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8</a:t>
              </a: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5837479" y="42739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524334" y="42739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1661322" y="3146139"/>
            <a:ext cx="1733549" cy="1198858"/>
            <a:chOff x="1253817" y="2416429"/>
            <a:chExt cx="1300814" cy="788994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1253817" y="3205423"/>
              <a:ext cx="13008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6" name="矩形 62"/>
            <p:cNvSpPr>
              <a:spLocks noChangeArrowheads="1"/>
            </p:cNvSpPr>
            <p:nvPr/>
          </p:nvSpPr>
          <p:spPr bwMode="auto">
            <a:xfrm>
              <a:off x="1682957" y="2416429"/>
              <a:ext cx="513860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2 8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597" name="矩形 63"/>
            <p:cNvSpPr>
              <a:spLocks noChangeArrowheads="1"/>
            </p:cNvSpPr>
            <p:nvPr/>
          </p:nvSpPr>
          <p:spPr bwMode="auto">
            <a:xfrm>
              <a:off x="1443718" y="2716745"/>
              <a:ext cx="746011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+ 3 4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2560546" y="432039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189702" y="432039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345387" y="3898038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5655471" y="3846732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9211048" y="3816252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3" grpId="0"/>
      <p:bldP spid="54" grpId="0"/>
      <p:bldP spid="59" grpId="0"/>
      <p:bldP spid="60" grpId="0"/>
      <p:bldP spid="65" grpId="0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68258" y="2624313"/>
            <a:ext cx="1335014" cy="17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9288" y="2857109"/>
            <a:ext cx="1003594" cy="151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标注 12"/>
          <p:cNvSpPr/>
          <p:nvPr/>
        </p:nvSpPr>
        <p:spPr>
          <a:xfrm>
            <a:off x="7569200" y="2458720"/>
            <a:ext cx="1878753" cy="672890"/>
          </a:xfrm>
          <a:prstGeom prst="wedgeRoundRectCallout">
            <a:avLst>
              <a:gd name="adj1" fmla="val 63868"/>
              <a:gd name="adj2" fmla="val -1489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我得了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515871" y="2448137"/>
            <a:ext cx="3708400" cy="598592"/>
          </a:xfrm>
          <a:prstGeom prst="wedgeRoundRectCallout">
            <a:avLst>
              <a:gd name="adj1" fmla="val -55051"/>
              <a:gd name="adj2" fmla="val 34360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我这学期得了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个大红花。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12458" y="3997605"/>
            <a:ext cx="24160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26+28=54(</a:t>
            </a: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endParaRPr lang="zh-CN" altLang="zh-CN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97412" y="4686515"/>
            <a:ext cx="64621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答：他们一共得了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个大红花。</a:t>
            </a:r>
          </a:p>
        </p:txBody>
      </p:sp>
      <p:sp>
        <p:nvSpPr>
          <p:cNvPr id="25607" name="文本框 4"/>
          <p:cNvSpPr txBox="1">
            <a:spLocks noChangeArrowheads="1"/>
          </p:cNvSpPr>
          <p:nvPr/>
        </p:nvSpPr>
        <p:spPr bwMode="auto">
          <a:xfrm>
            <a:off x="658813" y="1366850"/>
            <a:ext cx="51090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这学期他们一共得了多少个大红花？</a:t>
            </a:r>
            <a:endParaRPr lang="zh-CN" alt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58813" y="1184616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13" y="2981393"/>
            <a:ext cx="10860087" cy="267765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两位数加两位数的不进位加法：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）摆小棒计算；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）笔算；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）竖式计算：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相同数位对齐，从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个位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加起，个位满十，要向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十位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进一。计算时，十位相加不要忘记加上个位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进上的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658813" y="1671254"/>
            <a:ext cx="73765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两位数加两位数（不进位）笔算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506700" y="1728795"/>
            <a:ext cx="1435100" cy="2033659"/>
            <a:chOff x="6804367" y="1670403"/>
            <a:chExt cx="1076588" cy="1525211"/>
          </a:xfrm>
        </p:grpSpPr>
        <p:grpSp>
          <p:nvGrpSpPr>
            <p:cNvPr id="26632" name="组合 4"/>
            <p:cNvGrpSpPr/>
            <p:nvPr/>
          </p:nvGrpSpPr>
          <p:grpSpPr bwMode="auto">
            <a:xfrm>
              <a:off x="6804367" y="1670403"/>
              <a:ext cx="1076588" cy="1525211"/>
              <a:chOff x="4601652" y="1227777"/>
              <a:chExt cx="1076588" cy="15252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4601652" y="2373223"/>
                <a:ext cx="10765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5" name="矩形 12"/>
              <p:cNvSpPr>
                <a:spLocks noChangeArrowheads="1"/>
              </p:cNvSpPr>
              <p:nvPr/>
            </p:nvSpPr>
            <p:spPr bwMode="auto">
              <a:xfrm>
                <a:off x="5108690" y="1227777"/>
                <a:ext cx="369422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个</a:t>
                </a:r>
              </a:p>
            </p:txBody>
          </p:sp>
          <p:sp>
            <p:nvSpPr>
              <p:cNvPr id="26636" name="矩形 13"/>
              <p:cNvSpPr>
                <a:spLocks noChangeArrowheads="1"/>
              </p:cNvSpPr>
              <p:nvPr/>
            </p:nvSpPr>
            <p:spPr bwMode="auto">
              <a:xfrm>
                <a:off x="4729676" y="1232846"/>
                <a:ext cx="369422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十</a:t>
                </a:r>
              </a:p>
            </p:txBody>
          </p:sp>
          <p:sp>
            <p:nvSpPr>
              <p:cNvPr id="26637" name="矩形 14"/>
              <p:cNvSpPr>
                <a:spLocks noChangeArrowheads="1"/>
              </p:cNvSpPr>
              <p:nvPr/>
            </p:nvSpPr>
            <p:spPr bwMode="auto">
              <a:xfrm>
                <a:off x="5210906" y="2406747"/>
                <a:ext cx="267206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38" name="矩形 15"/>
              <p:cNvSpPr>
                <a:spLocks noChangeArrowheads="1"/>
              </p:cNvSpPr>
              <p:nvPr/>
            </p:nvSpPr>
            <p:spPr bwMode="auto">
              <a:xfrm>
                <a:off x="4795903" y="1526905"/>
                <a:ext cx="650818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3    5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39" name="矩形 16"/>
              <p:cNvSpPr>
                <a:spLocks noChangeArrowheads="1"/>
              </p:cNvSpPr>
              <p:nvPr/>
            </p:nvSpPr>
            <p:spPr bwMode="auto">
              <a:xfrm>
                <a:off x="4601652" y="1835475"/>
                <a:ext cx="849238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+ 3    7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40" name="矩形 17"/>
              <p:cNvSpPr>
                <a:spLocks noChangeArrowheads="1"/>
              </p:cNvSpPr>
              <p:nvPr/>
            </p:nvSpPr>
            <p:spPr bwMode="auto">
              <a:xfrm>
                <a:off x="4892669" y="2033523"/>
                <a:ext cx="267206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33" name="矩形 20"/>
            <p:cNvSpPr>
              <a:spLocks noChangeArrowheads="1"/>
            </p:cNvSpPr>
            <p:nvPr/>
          </p:nvSpPr>
          <p:spPr bwMode="auto">
            <a:xfrm>
              <a:off x="7045034" y="2849373"/>
              <a:ext cx="330941" cy="34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96" y="3785475"/>
            <a:ext cx="1649225" cy="23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781698" y="1838075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6344885" y="1827741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79</a:t>
            </a:r>
          </a:p>
        </p:txBody>
      </p:sp>
      <p:grpSp>
        <p:nvGrpSpPr>
          <p:cNvPr id="68" name="组合 67"/>
          <p:cNvGrpSpPr/>
          <p:nvPr/>
        </p:nvGrpSpPr>
        <p:grpSpPr bwMode="auto">
          <a:xfrm>
            <a:off x="8890308" y="2522178"/>
            <a:ext cx="1798588" cy="1167786"/>
            <a:chOff x="7009211" y="3397705"/>
            <a:chExt cx="1348378" cy="875307"/>
          </a:xfrm>
        </p:grpSpPr>
        <p:sp>
          <p:nvSpPr>
            <p:cNvPr id="10267" name="矩形 68"/>
            <p:cNvSpPr>
              <a:spLocks noChangeArrowheads="1"/>
            </p:cNvSpPr>
            <p:nvPr/>
          </p:nvSpPr>
          <p:spPr bwMode="auto">
            <a:xfrm>
              <a:off x="7415575" y="3397705"/>
              <a:ext cx="523002" cy="346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4  6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68" name="矩形 69"/>
            <p:cNvSpPr>
              <a:spLocks noChangeArrowheads="1"/>
            </p:cNvSpPr>
            <p:nvPr/>
          </p:nvSpPr>
          <p:spPr bwMode="auto">
            <a:xfrm>
              <a:off x="7196382" y="3858098"/>
              <a:ext cx="784984" cy="346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 2 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 flipH="1">
              <a:off x="7009211" y="4273011"/>
              <a:ext cx="13483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9781166" y="378185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9424978" y="380014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0247" name="组合 73"/>
          <p:cNvGrpSpPr/>
          <p:nvPr/>
        </p:nvGrpSpPr>
        <p:grpSpPr bwMode="auto">
          <a:xfrm>
            <a:off x="1620609" y="1827741"/>
            <a:ext cx="8326225" cy="461668"/>
            <a:chOff x="2089224" y="1979380"/>
            <a:chExt cx="6244882" cy="345876"/>
          </a:xfrm>
        </p:grpSpPr>
        <p:grpSp>
          <p:nvGrpSpPr>
            <p:cNvPr id="10263" name="组合 74"/>
            <p:cNvGrpSpPr/>
            <p:nvPr/>
          </p:nvGrpSpPr>
          <p:grpSpPr bwMode="auto">
            <a:xfrm>
              <a:off x="2089224" y="1979382"/>
              <a:ext cx="3601605" cy="345874"/>
              <a:chOff x="3349234" y="2000116"/>
              <a:chExt cx="3601605" cy="345874"/>
            </a:xfrm>
          </p:grpSpPr>
          <p:sp>
            <p:nvSpPr>
              <p:cNvPr id="10265" name="矩形 76"/>
              <p:cNvSpPr>
                <a:spLocks noChangeArrowheads="1"/>
              </p:cNvSpPr>
              <p:nvPr/>
            </p:nvSpPr>
            <p:spPr bwMode="auto">
              <a:xfrm>
                <a:off x="3349234" y="2000116"/>
                <a:ext cx="922399" cy="345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82+16=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66" name="矩形 77"/>
              <p:cNvSpPr>
                <a:spLocks noChangeArrowheads="1"/>
              </p:cNvSpPr>
              <p:nvPr/>
            </p:nvSpPr>
            <p:spPr bwMode="auto">
              <a:xfrm>
                <a:off x="6028439" y="2000116"/>
                <a:ext cx="922400" cy="345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17+62=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64" name="矩形 75"/>
            <p:cNvSpPr>
              <a:spLocks noChangeArrowheads="1"/>
            </p:cNvSpPr>
            <p:nvPr/>
          </p:nvSpPr>
          <p:spPr bwMode="auto">
            <a:xfrm>
              <a:off x="7411707" y="1979380"/>
              <a:ext cx="922399" cy="345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46+12=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9839338" y="182774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5174397" y="2467030"/>
            <a:ext cx="1819568" cy="1167383"/>
            <a:chOff x="6855191" y="3398059"/>
            <a:chExt cx="1365145" cy="875064"/>
          </a:xfrm>
        </p:grpSpPr>
        <p:sp>
          <p:nvSpPr>
            <p:cNvPr id="10260" name="矩形 80"/>
            <p:cNvSpPr>
              <a:spLocks noChangeArrowheads="1"/>
            </p:cNvSpPr>
            <p:nvPr/>
          </p:nvSpPr>
          <p:spPr bwMode="auto">
            <a:xfrm>
              <a:off x="7276064" y="3398059"/>
              <a:ext cx="523400" cy="346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1  7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61" name="矩形 81"/>
            <p:cNvSpPr>
              <a:spLocks noChangeArrowheads="1"/>
            </p:cNvSpPr>
            <p:nvPr/>
          </p:nvSpPr>
          <p:spPr bwMode="auto">
            <a:xfrm>
              <a:off x="7077624" y="3858098"/>
              <a:ext cx="721839" cy="346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+ 6  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6855191" y="4266778"/>
              <a:ext cx="1365145" cy="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098779" y="371139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634759" y="371111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1804556" y="2390892"/>
            <a:ext cx="1816357" cy="1243521"/>
            <a:chOff x="6928814" y="3391417"/>
            <a:chExt cx="1362735" cy="933362"/>
          </a:xfrm>
        </p:grpSpPr>
        <p:sp>
          <p:nvSpPr>
            <p:cNvPr id="10257" name="矩形 86"/>
            <p:cNvSpPr>
              <a:spLocks noChangeArrowheads="1"/>
            </p:cNvSpPr>
            <p:nvPr/>
          </p:nvSpPr>
          <p:spPr bwMode="auto">
            <a:xfrm>
              <a:off x="7415375" y="3391417"/>
              <a:ext cx="523400" cy="3465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8  2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58" name="矩形 87"/>
            <p:cNvSpPr>
              <a:spLocks noChangeArrowheads="1"/>
            </p:cNvSpPr>
            <p:nvPr/>
          </p:nvSpPr>
          <p:spPr bwMode="auto">
            <a:xfrm>
              <a:off x="7196085" y="3858098"/>
              <a:ext cx="785581" cy="3465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 6 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>
            <a:xfrm flipH="1">
              <a:off x="6928814" y="4318831"/>
              <a:ext cx="1362735" cy="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2749188" y="37865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2393000" y="37865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对话气泡: 圆角矩形 2"/>
          <p:cNvSpPr/>
          <p:nvPr/>
        </p:nvSpPr>
        <p:spPr>
          <a:xfrm>
            <a:off x="3207877" y="4618405"/>
            <a:ext cx="4811183" cy="933451"/>
          </a:xfrm>
          <a:prstGeom prst="wedgeRoundRectCallout">
            <a:avLst>
              <a:gd name="adj1" fmla="val -60104"/>
              <a:gd name="adj2" fmla="val -10788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9" grpId="0"/>
      <p:bldP spid="84" grpId="0"/>
      <p:bldP spid="85" grpId="0"/>
      <p:bldP spid="90" grpId="0"/>
      <p:bldP spid="91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25415" y="4195814"/>
            <a:ext cx="1477944" cy="19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460817" y="1498494"/>
            <a:ext cx="74478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笔算两位数加两位数（不进位）加法的方法是什么：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3003" y="3235876"/>
            <a:ext cx="8625897" cy="114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>
            <a:softEdge rad="12700"/>
          </a:effec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个位与个位对齐，十位与十位对齐，从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加起，个位上相加的结果写在个位上，十位上相加的结果写在十位上。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798" y="2741230"/>
            <a:ext cx="4184206" cy="23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对话气泡: 圆角矩形 2"/>
          <p:cNvSpPr/>
          <p:nvPr/>
        </p:nvSpPr>
        <p:spPr>
          <a:xfrm>
            <a:off x="783319" y="3464447"/>
            <a:ext cx="3272902" cy="506469"/>
          </a:xfrm>
          <a:prstGeom prst="wedgeRoundRectCallout">
            <a:avLst>
              <a:gd name="adj1" fmla="val 82464"/>
              <a:gd name="adj2" fmla="val 29124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每个班由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名老师带队。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184949" y="1507253"/>
            <a:ext cx="3658112" cy="614955"/>
            <a:chOff x="700216" y="847725"/>
            <a:chExt cx="4247153" cy="527994"/>
          </a:xfrm>
        </p:grpSpPr>
        <p:sp>
          <p:nvSpPr>
            <p:cNvPr id="12294" name="Rectangle 3"/>
            <p:cNvSpPr>
              <a:spLocks noChangeArrowheads="1"/>
            </p:cNvSpPr>
            <p:nvPr/>
          </p:nvSpPr>
          <p:spPr bwMode="auto">
            <a:xfrm>
              <a:off x="700216" y="988113"/>
              <a:ext cx="4247153" cy="24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同学们来参观博物馆啦！</a:t>
              </a: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700216" y="847725"/>
              <a:ext cx="3970890" cy="527994"/>
            </a:xfrm>
            <a:prstGeom prst="wedgeRoundRectCallout">
              <a:avLst>
                <a:gd name="adj1" fmla="val 66304"/>
                <a:gd name="adj2" fmla="val -11735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7061" y="5654788"/>
            <a:ext cx="5237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你能提出什么数学问题？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3380" y="3963802"/>
            <a:ext cx="1882466" cy="18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3054" y="1930641"/>
            <a:ext cx="3026833" cy="32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对话气泡: 圆角矩形 15"/>
          <p:cNvSpPr/>
          <p:nvPr/>
        </p:nvSpPr>
        <p:spPr>
          <a:xfrm>
            <a:off x="9302606" y="2793442"/>
            <a:ext cx="1911566" cy="810627"/>
          </a:xfrm>
          <a:prstGeom prst="wedgeRoundRectCallout">
            <a:avLst>
              <a:gd name="adj1" fmla="val 25453"/>
              <a:gd name="adj2" fmla="val 79026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该怎样列式？</a:t>
            </a:r>
          </a:p>
        </p:txBody>
      </p:sp>
      <p:sp>
        <p:nvSpPr>
          <p:cNvPr id="13316" name="TextBox 19"/>
          <p:cNvSpPr txBox="1">
            <a:spLocks noChangeArrowheads="1"/>
          </p:cNvSpPr>
          <p:nvPr/>
        </p:nvSpPr>
        <p:spPr bwMode="auto">
          <a:xfrm>
            <a:off x="576782" y="1222050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pic>
        <p:nvPicPr>
          <p:cNvPr id="21" name="Picture 4" descr="E:\01小学数学资料\时代天华\人教一、二年级约稿文件\辅助资料\人物图片\20.png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105" y="2075542"/>
            <a:ext cx="2635249" cy="31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72400" y="5633902"/>
            <a:ext cx="3513667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9"/>
          <p:cNvSpPr txBox="1">
            <a:spLocks noChangeArrowheads="1"/>
          </p:cNvSpPr>
          <p:nvPr/>
        </p:nvSpPr>
        <p:spPr bwMode="auto">
          <a:xfrm>
            <a:off x="660400" y="1526723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549667" y="3441256"/>
            <a:ext cx="3236384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24709" y="2636065"/>
            <a:ext cx="33425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怎样计算？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00091 -0.3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6933" y="2191407"/>
            <a:ext cx="1341967" cy="13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/>
          <p:nvPr/>
        </p:nvGrpSpPr>
        <p:grpSpPr>
          <a:xfrm>
            <a:off x="7948313" y="1823318"/>
            <a:ext cx="2155585" cy="658625"/>
            <a:chOff x="1538592" y="2827446"/>
            <a:chExt cx="2954067" cy="493969"/>
          </a:xfrm>
          <a:noFill/>
        </p:grpSpPr>
        <p:sp>
          <p:nvSpPr>
            <p:cNvPr id="35" name="对话气泡: 圆角矩形 9"/>
            <p:cNvSpPr/>
            <p:nvPr/>
          </p:nvSpPr>
          <p:spPr>
            <a:xfrm>
              <a:off x="1538592" y="2827446"/>
              <a:ext cx="2788823" cy="493969"/>
            </a:xfrm>
            <a:prstGeom prst="wedgeRoundRectCallout">
              <a:avLst>
                <a:gd name="adj1" fmla="val 65373"/>
                <a:gd name="adj2" fmla="val -1113"/>
                <a:gd name="adj3" fmla="val 16667"/>
              </a:avLst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703837" y="2929707"/>
              <a:ext cx="2788822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如何计算呢？</a:t>
              </a:r>
            </a:p>
          </p:txBody>
        </p:sp>
      </p:grpSp>
      <p:sp>
        <p:nvSpPr>
          <p:cNvPr id="37" name="平行四边形 36"/>
          <p:cNvSpPr/>
          <p:nvPr/>
        </p:nvSpPr>
        <p:spPr>
          <a:xfrm>
            <a:off x="3604685" y="2745643"/>
            <a:ext cx="2423583" cy="20955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999068" y="2834544"/>
            <a:ext cx="1985433" cy="958849"/>
            <a:chOff x="2707725" y="3191966"/>
            <a:chExt cx="2328916" cy="1123950"/>
          </a:xfrm>
        </p:grpSpPr>
        <p:pic>
          <p:nvPicPr>
            <p:cNvPr id="15396" name="图片 3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7725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图片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0477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8" name="图片 4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241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组合 41"/>
          <p:cNvGrpSpPr/>
          <p:nvPr/>
        </p:nvGrpSpPr>
        <p:grpSpPr bwMode="auto">
          <a:xfrm>
            <a:off x="3939117" y="2986943"/>
            <a:ext cx="2142067" cy="988483"/>
            <a:chOff x="5431247" y="3238462"/>
            <a:chExt cx="2514547" cy="1158786"/>
          </a:xfrm>
        </p:grpSpPr>
        <p:pic>
          <p:nvPicPr>
            <p:cNvPr id="15391" name="图片 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1247" y="3238462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图片 4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25853" y="3255880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图片 4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0459" y="3238462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图片 4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15065" y="3255880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图片 4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1394" y="3273298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组合 47"/>
          <p:cNvGrpSpPr/>
          <p:nvPr/>
        </p:nvGrpSpPr>
        <p:grpSpPr bwMode="auto">
          <a:xfrm>
            <a:off x="785285" y="3903459"/>
            <a:ext cx="1985433" cy="956733"/>
            <a:chOff x="2707725" y="3191966"/>
            <a:chExt cx="2328916" cy="1123950"/>
          </a:xfrm>
        </p:grpSpPr>
        <p:pic>
          <p:nvPicPr>
            <p:cNvPr id="15388" name="图片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7725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图片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0477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图片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241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组合 51"/>
          <p:cNvGrpSpPr/>
          <p:nvPr/>
        </p:nvGrpSpPr>
        <p:grpSpPr bwMode="auto">
          <a:xfrm>
            <a:off x="3598333" y="4017760"/>
            <a:ext cx="2906184" cy="994833"/>
            <a:chOff x="3737287" y="3895017"/>
            <a:chExt cx="3407224" cy="1167495"/>
          </a:xfrm>
        </p:grpSpPr>
        <p:grpSp>
          <p:nvGrpSpPr>
            <p:cNvPr id="15379" name="组合 52"/>
            <p:cNvGrpSpPr/>
            <p:nvPr/>
          </p:nvGrpSpPr>
          <p:grpSpPr bwMode="auto">
            <a:xfrm>
              <a:off x="5835505" y="3921144"/>
              <a:ext cx="1309006" cy="1141368"/>
              <a:chOff x="5431247" y="3238462"/>
              <a:chExt cx="1309006" cy="1141368"/>
            </a:xfrm>
          </p:grpSpPr>
          <p:pic>
            <p:nvPicPr>
              <p:cNvPr id="15386" name="图片 5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31247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图片 54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5853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80" name="组合 55"/>
            <p:cNvGrpSpPr/>
            <p:nvPr/>
          </p:nvGrpSpPr>
          <p:grpSpPr bwMode="auto">
            <a:xfrm>
              <a:off x="3737287" y="3895017"/>
              <a:ext cx="2514547" cy="1158786"/>
              <a:chOff x="5431247" y="3238462"/>
              <a:chExt cx="2514547" cy="1158786"/>
            </a:xfrm>
          </p:grpSpPr>
          <p:pic>
            <p:nvPicPr>
              <p:cNvPr id="15381" name="图片 5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31247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图片 5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5853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图片 5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20459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图片 5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15065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图片 6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1394" y="3273298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2" name="组合 61"/>
          <p:cNvGrpSpPr/>
          <p:nvPr/>
        </p:nvGrpSpPr>
        <p:grpSpPr bwMode="auto">
          <a:xfrm>
            <a:off x="1847851" y="4915226"/>
            <a:ext cx="2918883" cy="1005417"/>
            <a:chOff x="2371324" y="5008410"/>
            <a:chExt cx="2428579" cy="1178052"/>
          </a:xfrm>
        </p:grpSpPr>
        <p:pic>
          <p:nvPicPr>
            <p:cNvPr id="15375" name="图片 6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1324" y="5062512"/>
              <a:ext cx="648561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6" name="组合 63"/>
            <p:cNvGrpSpPr/>
            <p:nvPr/>
          </p:nvGrpSpPr>
          <p:grpSpPr bwMode="auto">
            <a:xfrm>
              <a:off x="3145439" y="5008410"/>
              <a:ext cx="1654464" cy="557120"/>
              <a:chOff x="3145439" y="5008410"/>
              <a:chExt cx="1654464" cy="557120"/>
            </a:xfrm>
          </p:grpSpPr>
          <p:cxnSp>
            <p:nvCxnSpPr>
              <p:cNvPr id="65" name="直接箭头连接符 64"/>
              <p:cNvCxnSpPr/>
              <p:nvPr/>
            </p:nvCxnSpPr>
            <p:spPr>
              <a:xfrm flipH="1">
                <a:off x="3146216" y="5566435"/>
                <a:ext cx="135958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4505797" y="5008410"/>
                <a:ext cx="294106" cy="558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 bwMode="auto">
          <a:xfrm>
            <a:off x="6576484" y="3963668"/>
            <a:ext cx="3672835" cy="527945"/>
            <a:chOff x="7055959" y="3409011"/>
            <a:chExt cx="5799949" cy="541253"/>
          </a:xfrm>
        </p:grpSpPr>
        <p:sp>
          <p:nvSpPr>
            <p:cNvPr id="15373" name="Rectangle 7"/>
            <p:cNvSpPr>
              <a:spLocks noChangeArrowheads="1"/>
            </p:cNvSpPr>
            <p:nvPr/>
          </p:nvSpPr>
          <p:spPr bwMode="auto">
            <a:xfrm>
              <a:off x="7642583" y="3409011"/>
              <a:ext cx="5213325" cy="541253"/>
            </a:xfrm>
            <a:prstGeom prst="rect">
              <a:avLst/>
            </a:prstGeom>
            <a:noFill/>
            <a:ln w="25400">
              <a:solidFill>
                <a:srgbClr val="00B0F0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一共是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捆零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根小棒。</a:t>
              </a:r>
            </a:p>
          </p:txBody>
        </p:sp>
        <p:sp>
          <p:nvSpPr>
            <p:cNvPr id="15374" name="KSO_Shape"/>
            <p:cNvSpPr/>
            <p:nvPr/>
          </p:nvSpPr>
          <p:spPr bwMode="auto">
            <a:xfrm>
              <a:off x="7055959" y="3486616"/>
              <a:ext cx="261169" cy="456707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708494" y="1654159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2018540" y="1661269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摆小棒计算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1804620"/>
            <a:ext cx="7174080" cy="1311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）先把两个数个位上的数相加，</a:t>
            </a:r>
          </a:p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）再把两个数十位上的数相加，</a:t>
            </a:r>
          </a:p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）再把个位相加的和与十位相加的和相加。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577962" y="3486770"/>
            <a:ext cx="1908215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8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3446155" y="4291595"/>
            <a:ext cx="935666" cy="1151161"/>
            <a:chOff x="3260575" y="3069480"/>
            <a:chExt cx="816741" cy="815379"/>
          </a:xfrm>
        </p:grpSpPr>
        <p:grpSp>
          <p:nvGrpSpPr>
            <p:cNvPr id="16403" name="组合 24"/>
            <p:cNvGrpSpPr/>
            <p:nvPr/>
          </p:nvGrpSpPr>
          <p:grpSpPr bwMode="auto">
            <a:xfrm>
              <a:off x="3291631" y="3069480"/>
              <a:ext cx="558895" cy="457200"/>
              <a:chOff x="5660136" y="4315968"/>
              <a:chExt cx="831307" cy="4572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661234" y="4315968"/>
                <a:ext cx="0" cy="44739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V="1">
                <a:off x="6491190" y="4388947"/>
                <a:ext cx="0" cy="38393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5661234" y="4761772"/>
                <a:ext cx="827591" cy="1110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04" name="Rectangle 7"/>
            <p:cNvSpPr>
              <a:spLocks noChangeArrowheads="1"/>
            </p:cNvSpPr>
            <p:nvPr/>
          </p:nvSpPr>
          <p:spPr bwMode="auto">
            <a:xfrm>
              <a:off x="3260575" y="3557285"/>
              <a:ext cx="816741" cy="3275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80000"/>
                </a:lnSpc>
              </a:pP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12</a:t>
              </a:r>
              <a:endPara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811793" y="3440442"/>
            <a:ext cx="1087477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763506" y="3884570"/>
            <a:ext cx="1496243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 + 7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72286" y="341889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5+7=12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272286" y="3977694"/>
            <a:ext cx="18069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30+30=60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272286" y="4603711"/>
            <a:ext cx="18069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60+12=72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734656" y="3838520"/>
            <a:ext cx="1218930" cy="1843579"/>
            <a:chOff x="2944345" y="3069186"/>
            <a:chExt cx="913881" cy="1382131"/>
          </a:xfrm>
        </p:grpSpPr>
        <p:grpSp>
          <p:nvGrpSpPr>
            <p:cNvPr id="16398" name="组合 6"/>
            <p:cNvGrpSpPr/>
            <p:nvPr/>
          </p:nvGrpSpPr>
          <p:grpSpPr bwMode="auto">
            <a:xfrm>
              <a:off x="3291727" y="3069186"/>
              <a:ext cx="566499" cy="973455"/>
              <a:chOff x="5660279" y="4315674"/>
              <a:chExt cx="842617" cy="97345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60517" y="4315674"/>
                <a:ext cx="11803" cy="9727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flipH="1" flipV="1">
                <a:off x="6479593" y="4342650"/>
                <a:ext cx="23604" cy="907686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5660517" y="5251924"/>
                <a:ext cx="828518" cy="1110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99" name="Rectangle 7"/>
            <p:cNvSpPr>
              <a:spLocks noChangeArrowheads="1"/>
            </p:cNvSpPr>
            <p:nvPr/>
          </p:nvSpPr>
          <p:spPr bwMode="auto">
            <a:xfrm>
              <a:off x="2944345" y="4123666"/>
              <a:ext cx="815325" cy="3276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80000"/>
                </a:lnSpc>
              </a:pP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60</a:t>
              </a:r>
              <a:endPara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笔算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57940" y="1262651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967986" y="126976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2260694" y="3472853"/>
            <a:ext cx="1435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78244" y="1925571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472360" y="1934037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十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1328874" y="4025376"/>
            <a:ext cx="3296324" cy="1863383"/>
            <a:chOff x="2342715" y="4919823"/>
            <a:chExt cx="2472440" cy="1396625"/>
          </a:xfrm>
        </p:grpSpPr>
        <p:sp>
          <p:nvSpPr>
            <p:cNvPr id="17436" name="矩形 31"/>
            <p:cNvSpPr>
              <a:spLocks noChangeArrowheads="1"/>
            </p:cNvSpPr>
            <p:nvPr/>
          </p:nvSpPr>
          <p:spPr bwMode="auto">
            <a:xfrm>
              <a:off x="2342715" y="5416789"/>
              <a:ext cx="2472440" cy="89965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个位上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加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，向十位进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，个位上写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17437" name="KSO_Shape"/>
            <p:cNvSpPr/>
            <p:nvPr/>
          </p:nvSpPr>
          <p:spPr bwMode="auto">
            <a:xfrm rot="16200000">
              <a:off x="3413326" y="4901389"/>
              <a:ext cx="262062" cy="29893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25717" y="3411754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79234" y="2344670"/>
            <a:ext cx="684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3 5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387639" y="2798133"/>
            <a:ext cx="99418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+ 3 7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123663" y="4057944"/>
            <a:ext cx="3456632" cy="1797839"/>
            <a:chOff x="-592400" y="4591186"/>
            <a:chExt cx="2592412" cy="1348397"/>
          </a:xfrm>
        </p:grpSpPr>
        <p:sp>
          <p:nvSpPr>
            <p:cNvPr id="17434" name="矩形 41"/>
            <p:cNvSpPr>
              <a:spLocks noChangeArrowheads="1"/>
            </p:cNvSpPr>
            <p:nvPr/>
          </p:nvSpPr>
          <p:spPr bwMode="auto">
            <a:xfrm>
              <a:off x="-592400" y="5039324"/>
              <a:ext cx="2592412" cy="90025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十位上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加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，再加进上来的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，十位上写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17435" name="KSO_Shape"/>
            <p:cNvSpPr/>
            <p:nvPr/>
          </p:nvSpPr>
          <p:spPr bwMode="auto">
            <a:xfrm rot="16200000">
              <a:off x="439916" y="4574616"/>
              <a:ext cx="235557" cy="268697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285503" y="3432181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2749740" y="3085504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 bwMode="auto">
          <a:xfrm>
            <a:off x="4826350" y="1934037"/>
            <a:ext cx="2519050" cy="2005080"/>
            <a:chOff x="3369739" y="1862300"/>
            <a:chExt cx="1888416" cy="1503437"/>
          </a:xfrm>
        </p:grpSpPr>
        <p:sp>
          <p:nvSpPr>
            <p:cNvPr id="17425" name="KSO_Shape"/>
            <p:cNvSpPr/>
            <p:nvPr/>
          </p:nvSpPr>
          <p:spPr bwMode="auto">
            <a:xfrm>
              <a:off x="3369739" y="2484716"/>
              <a:ext cx="262899" cy="261374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26" name="组合 57"/>
            <p:cNvGrpSpPr/>
            <p:nvPr/>
          </p:nvGrpSpPr>
          <p:grpSpPr bwMode="auto">
            <a:xfrm>
              <a:off x="4182326" y="1862300"/>
              <a:ext cx="1075829" cy="1503437"/>
              <a:chOff x="1478802" y="1982157"/>
              <a:chExt cx="1075829" cy="1503437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H="1">
                <a:off x="1478802" y="3126460"/>
                <a:ext cx="10758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28" name="矩形 59"/>
              <p:cNvSpPr>
                <a:spLocks noChangeArrowheads="1"/>
              </p:cNvSpPr>
              <p:nvPr/>
            </p:nvSpPr>
            <p:spPr bwMode="auto">
              <a:xfrm>
                <a:off x="1977323" y="1982157"/>
                <a:ext cx="414826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个</a:t>
                </a:r>
              </a:p>
            </p:txBody>
          </p:sp>
          <p:sp>
            <p:nvSpPr>
              <p:cNvPr id="17429" name="矩形 60"/>
              <p:cNvSpPr>
                <a:spLocks noChangeArrowheads="1"/>
              </p:cNvSpPr>
              <p:nvPr/>
            </p:nvSpPr>
            <p:spPr bwMode="auto">
              <a:xfrm>
                <a:off x="1598309" y="1987226"/>
                <a:ext cx="414826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十</a:t>
                </a:r>
              </a:p>
            </p:txBody>
          </p:sp>
          <p:sp>
            <p:nvSpPr>
              <p:cNvPr id="17430" name="矩形 61"/>
              <p:cNvSpPr>
                <a:spLocks noChangeArrowheads="1"/>
              </p:cNvSpPr>
              <p:nvPr/>
            </p:nvSpPr>
            <p:spPr bwMode="auto">
              <a:xfrm>
                <a:off x="2055553" y="3093276"/>
                <a:ext cx="288647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1" name="矩形 62"/>
              <p:cNvSpPr>
                <a:spLocks noChangeArrowheads="1"/>
              </p:cNvSpPr>
              <p:nvPr/>
            </p:nvSpPr>
            <p:spPr bwMode="auto">
              <a:xfrm>
                <a:off x="1792040" y="2281011"/>
                <a:ext cx="513365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3 5</a:t>
                </a:r>
                <a:endPara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2" name="矩形 63"/>
              <p:cNvSpPr>
                <a:spLocks noChangeArrowheads="1"/>
              </p:cNvSpPr>
              <p:nvPr/>
            </p:nvSpPr>
            <p:spPr bwMode="auto">
              <a:xfrm>
                <a:off x="1578858" y="2626027"/>
                <a:ext cx="745292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+ 3 7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3" name="矩形 64"/>
              <p:cNvSpPr>
                <a:spLocks noChangeArrowheads="1"/>
              </p:cNvSpPr>
              <p:nvPr/>
            </p:nvSpPr>
            <p:spPr bwMode="auto">
              <a:xfrm>
                <a:off x="1845122" y="2835906"/>
                <a:ext cx="288648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endParaRPr lang="zh-CN" altLang="en-US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" name="对话气泡: 圆角矩形 46"/>
          <p:cNvSpPr/>
          <p:nvPr/>
        </p:nvSpPr>
        <p:spPr>
          <a:xfrm>
            <a:off x="8580295" y="2580070"/>
            <a:ext cx="2618612" cy="1113721"/>
          </a:xfrm>
          <a:prstGeom prst="wedgeRoundRectCallout">
            <a:avLst>
              <a:gd name="adj1" fmla="val 19386"/>
              <a:gd name="adj2" fmla="val 72542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个位相加等于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，比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大，怎么办？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721" y="4214979"/>
            <a:ext cx="1176779" cy="17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竖式计算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657940" y="1262651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967986" y="126976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4" grpId="0"/>
      <p:bldP spid="36" grpId="0"/>
      <p:bldP spid="37" grpId="0"/>
      <p:bldP spid="51" grpId="0"/>
      <p:bldP spid="52" grpId="0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宽屏</PresentationFormat>
  <Paragraphs>257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FandolFang R</vt:lpstr>
      <vt:lpstr>等线</vt:lpstr>
      <vt:lpstr>楷体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2020-06-22T09:53:00Z</dcterms:created>
  <dcterms:modified xsi:type="dcterms:W3CDTF">2023-01-16T22:10:33Z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EF527BCD5883414C949569218B8F319C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