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47" r:id="rId2"/>
    <p:sldId id="746" r:id="rId3"/>
    <p:sldId id="706" r:id="rId4"/>
    <p:sldId id="708" r:id="rId5"/>
    <p:sldId id="709" r:id="rId6"/>
    <p:sldId id="710" r:id="rId7"/>
    <p:sldId id="711" r:id="rId8"/>
    <p:sldId id="712" r:id="rId9"/>
    <p:sldId id="716" r:id="rId10"/>
    <p:sldId id="717" r:id="rId11"/>
    <p:sldId id="718" r:id="rId12"/>
    <p:sldId id="719" r:id="rId13"/>
    <p:sldId id="720" r:id="rId14"/>
    <p:sldId id="733" r:id="rId15"/>
    <p:sldId id="734" r:id="rId16"/>
    <p:sldId id="735" r:id="rId17"/>
    <p:sldId id="739" r:id="rId18"/>
    <p:sldId id="740" r:id="rId19"/>
    <p:sldId id="741" r:id="rId20"/>
    <p:sldId id="742" r:id="rId21"/>
    <p:sldId id="538" r:id="rId22"/>
  </p:sldIdLst>
  <p:sldSz cx="12192000" cy="6858000"/>
  <p:notesSz cx="6858000" cy="9144000"/>
  <p:custDataLst>
    <p:tags r:id="rId2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2">
          <p15:clr>
            <a:srgbClr val="A4A3A4"/>
          </p15:clr>
        </p15:guide>
        <p15:guide id="2" pos="36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全" lastIdx="0" clrIdx="0"/>
  <p:cmAuthor id="2" name="lenovo" initials="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068" y="-432"/>
      </p:cViewPr>
      <p:guideLst>
        <p:guide orient="horz" pos="2652"/>
        <p:guide pos="36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18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0F9B84EA-7D68-4D60-9CB1-D50884785D1C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8D4E0FC9-F1F8-4FAE-9988-3BA365CFD46F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fontAlgn="auto"/>
            <a:fld id="{1AC49D05-6128-4D0D-A32A-06A5E73B386C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9220" name="幻灯片图像占位符 3"/>
          <p:cNvSpPr>
            <a:spLocks noGrp="1" noRot="1" noChangeAspect="1"/>
          </p:cNvSpPr>
          <p:nvPr>
            <p:ph type="sldImg" idx="6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21" name="备注占位符 4"/>
          <p:cNvSpPr>
            <a:spLocks noGrp="1"/>
          </p:cNvSpPr>
          <p:nvPr>
            <p:ph type="body" sz="quarter" idx="7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fontAlgn="auto"/>
            <a:r>
              <a:rPr lang="zh-CN" altLang="en-US" strike="noStrike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初中</a:t>
            </a: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fontAlgn="auto"/>
            <a:fld id="{5849F42C-2DAE-424C-A4B8-3140182C3E9F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6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7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图片 34" descr="全品    logo-03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512425" y="180975"/>
            <a:ext cx="1306513" cy="447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 userDrawn="1"/>
        </p:nvSpPr>
        <p:spPr>
          <a:xfrm>
            <a:off x="3175" y="-17462"/>
            <a:ext cx="12179300" cy="6892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800" strike="noStrike" noProof="1"/>
          </a:p>
        </p:txBody>
      </p:sp>
      <p:pic>
        <p:nvPicPr>
          <p:cNvPr id="6150" name="图片 10" descr="shuiyin"/>
          <p:cNvPicPr>
            <a:picLocks noChangeAspect="1"/>
          </p:cNvPicPr>
          <p:nvPr userDrawn="1"/>
        </p:nvPicPr>
        <p:blipFill>
          <a:blip r:embed="rId3" cstate="email">
            <a:lum contrast="18999"/>
          </a:blip>
          <a:stretch>
            <a:fillRect/>
          </a:stretch>
        </p:blipFill>
        <p:spPr>
          <a:xfrm>
            <a:off x="41275" y="0"/>
            <a:ext cx="12136438" cy="6826250"/>
          </a:xfrm>
          <a:prstGeom prst="rect">
            <a:avLst/>
          </a:prstGeom>
          <a:noFill/>
          <a:ln w="9525">
            <a:noFill/>
          </a:ln>
          <a:effectLst>
            <a:outerShdw sx="999" sy="999" algn="ctr" rotWithShape="0">
              <a:srgbClr val="000000"/>
            </a:outerShdw>
          </a:effectLst>
        </p:spPr>
      </p:pic>
      <p:sp>
        <p:nvSpPr>
          <p:cNvPr id="6" name="矩形 5"/>
          <p:cNvSpPr/>
          <p:nvPr userDrawn="1"/>
        </p:nvSpPr>
        <p:spPr>
          <a:xfrm>
            <a:off x="-34925" y="6708775"/>
            <a:ext cx="12279313" cy="146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800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  <a:prstGeom prst="rect">
            <a:avLst/>
          </a:prstGeo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8"/>
            <a:ext cx="5384800" cy="2187575"/>
          </a:xfrm>
          <a:prstGeom prst="rect">
            <a:avLst/>
          </a:prstGeo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fontAlgn="auto">
              <a:spcBef>
                <a:spcPct val="0"/>
              </a:spcBef>
              <a:spcAft>
                <a:spcPct val="0"/>
              </a:spcAft>
              <a:defRPr sz="1800"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en-US" altLang="zh-CN" strike="noStrike" noProof="1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fontAlgn="auto">
              <a:spcBef>
                <a:spcPct val="0"/>
              </a:spcBef>
              <a:spcAft>
                <a:spcPct val="0"/>
              </a:spcAft>
              <a:defRPr sz="1800"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en-US" altLang="zh-CN" strike="noStrike" noProof="1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fontAlgn="auto">
              <a:spcBef>
                <a:spcPct val="0"/>
              </a:spcBef>
              <a:spcAft>
                <a:spcPct val="0"/>
              </a:spcAft>
              <a:defRPr sz="1800"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D4A66C61-31C9-42B6-A7C3-64532E2938E3}" type="slidenum">
              <a:rPr lang="en-US" altLang="zh-CN" strike="noStrike" noProof="1">
                <a:latin typeface="+mn-lt"/>
                <a:ea typeface="+mn-ea"/>
                <a:cs typeface="+mn-cs"/>
              </a:rPr>
              <a:t>‹#›</a:t>
            </a:fld>
            <a:endParaRPr lang="en-US" altLang="zh-CN" strike="noStrike" noProof="1"/>
          </a:p>
        </p:txBody>
      </p:sp>
    </p:spTree>
  </p:cSld>
  <p:clrMapOvr>
    <a:masterClrMapping/>
  </p:clrMapOvr>
  <p:transition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endParaRPr strike="noStrike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925" y="431800"/>
            <a:ext cx="10852150" cy="647700"/>
          </a:xfrm>
          <a:prstGeom prst="rect">
            <a:avLst/>
          </a:prstGeom>
          <a:noFill/>
          <a:ln w="9525">
            <a:noFill/>
          </a:ln>
        </p:spPr>
        <p:txBody>
          <a:bodyPr vert="horz" lIns="101600" tIns="38100" rIns="76200" bIns="38100"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5"/>
            <p:custDataLst>
              <p:tags r:id="rId20"/>
            </p:custDataLst>
          </p:nvPr>
        </p:nvSpPr>
        <p:spPr>
          <a:xfrm>
            <a:off x="669925" y="1295400"/>
            <a:ext cx="10852150" cy="5040313"/>
          </a:xfrm>
          <a:prstGeom prst="rect">
            <a:avLst/>
          </a:prstGeom>
          <a:noFill/>
          <a:ln w="9525">
            <a:noFill/>
          </a:ln>
        </p:spPr>
        <p:txBody>
          <a:bodyPr vert="horz" lIns="101600" tIns="0" rIns="82550" bIns="0"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2860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8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>
    <p:push dir="u"/>
  </p:transition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5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73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7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0" y="706438"/>
            <a:ext cx="12192000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第十二章</a:t>
            </a:r>
            <a:r>
              <a:rPr lang="en-US" altLang="en-US" sz="40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  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rPr>
              <a:t>分式和分式方程</a:t>
            </a:r>
          </a:p>
        </p:txBody>
      </p:sp>
      <p:sp>
        <p:nvSpPr>
          <p:cNvPr id="3" name="Rectangle 5"/>
          <p:cNvSpPr/>
          <p:nvPr/>
        </p:nvSpPr>
        <p:spPr>
          <a:xfrm>
            <a:off x="0" y="2287905"/>
            <a:ext cx="12192000" cy="117570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60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</a:t>
            </a:r>
            <a:r>
              <a:rPr lang="zh-CN" altLang="en-US" sz="6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式的加减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70672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23"/>
          <p:cNvGrpSpPr/>
          <p:nvPr/>
        </p:nvGrpSpPr>
        <p:grpSpPr>
          <a:xfrm>
            <a:off x="644525" y="871538"/>
            <a:ext cx="5127625" cy="1698625"/>
            <a:chOff x="1967" y="6765"/>
            <a:chExt cx="8075" cy="2675"/>
          </a:xfrm>
        </p:grpSpPr>
        <p:grpSp>
          <p:nvGrpSpPr>
            <p:cNvPr id="19458" name="组合 62"/>
            <p:cNvGrpSpPr/>
            <p:nvPr/>
          </p:nvGrpSpPr>
          <p:grpSpPr>
            <a:xfrm>
              <a:off x="2565" y="9074"/>
              <a:ext cx="366" cy="366"/>
              <a:chOff x="11363326" y="-2538413"/>
              <a:chExt cx="285750" cy="285750"/>
            </a:xfrm>
          </p:grpSpPr>
          <p:sp>
            <p:nvSpPr>
              <p:cNvPr id="19459" name="Oval 31"/>
              <p:cNvSpPr/>
              <p:nvPr/>
            </p:nvSpPr>
            <p:spPr>
              <a:xfrm>
                <a:off x="11423651" y="-2297113"/>
                <a:ext cx="150813" cy="44450"/>
              </a:xfrm>
              <a:prstGeom prst="ellipse">
                <a:avLst/>
              </a:prstGeom>
              <a:noFill/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80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9460" name="Rectangle 32"/>
              <p:cNvSpPr/>
              <p:nvPr/>
            </p:nvSpPr>
            <p:spPr>
              <a:xfrm>
                <a:off x="11363326" y="-2538413"/>
                <a:ext cx="285750" cy="195263"/>
              </a:xfrm>
              <a:prstGeom prst="rect">
                <a:avLst/>
              </a:prstGeom>
              <a:noFill/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80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9461" name="Line 33"/>
              <p:cNvSpPr/>
              <p:nvPr/>
            </p:nvSpPr>
            <p:spPr>
              <a:xfrm>
                <a:off x="11401426" y="-2508250"/>
                <a:ext cx="209550" cy="0"/>
              </a:xfrm>
              <a:prstGeom prst="line">
                <a:avLst/>
              </a:prstGeom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00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19462" name="Line 34"/>
              <p:cNvSpPr/>
              <p:nvPr/>
            </p:nvSpPr>
            <p:spPr>
              <a:xfrm>
                <a:off x="11522076" y="-2447925"/>
                <a:ext cx="88900" cy="0"/>
              </a:xfrm>
              <a:prstGeom prst="line">
                <a:avLst/>
              </a:prstGeom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00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19463" name="Line 37"/>
              <p:cNvSpPr/>
              <p:nvPr/>
            </p:nvSpPr>
            <p:spPr>
              <a:xfrm flipH="1" flipV="1">
                <a:off x="11393488" y="-2409825"/>
                <a:ext cx="0" cy="30163"/>
              </a:xfrm>
              <a:prstGeom prst="line">
                <a:avLst/>
              </a:prstGeom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00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19464" name="Line 38"/>
              <p:cNvSpPr/>
              <p:nvPr/>
            </p:nvSpPr>
            <p:spPr>
              <a:xfrm flipH="1" flipV="1">
                <a:off x="11423651" y="-2439988"/>
                <a:ext cx="0" cy="60325"/>
              </a:xfrm>
              <a:prstGeom prst="line">
                <a:avLst/>
              </a:prstGeom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00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</p:grpSp>
        <p:sp>
          <p:nvSpPr>
            <p:cNvPr id="19465" name="文本框 22"/>
            <p:cNvSpPr txBox="1"/>
            <p:nvPr/>
          </p:nvSpPr>
          <p:spPr>
            <a:xfrm>
              <a:off x="1967" y="6765"/>
              <a:ext cx="807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</a:rPr>
                <a:t>例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</a:rPr>
                <a:t>  通分：（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</a:rPr>
                <a:t>）        与             </a:t>
              </a:r>
            </a:p>
          </p:txBody>
        </p:sp>
      </p:grpSp>
      <p:graphicFrame>
        <p:nvGraphicFramePr>
          <p:cNvPr id="19466" name="Object 14"/>
          <p:cNvGraphicFramePr>
            <a:graphicFrameLocks noChangeAspect="1"/>
          </p:cNvGraphicFramePr>
          <p:nvPr/>
        </p:nvGraphicFramePr>
        <p:xfrm>
          <a:off x="3368675" y="635000"/>
          <a:ext cx="8667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r:id="rId3" imgW="355600" imgH="405765" progId="Equation.DSMT4">
                  <p:embed/>
                </p:oleObj>
              </mc:Choice>
              <mc:Fallback>
                <p:oleObj r:id="rId3" imgW="3556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8675" y="635000"/>
                        <a:ext cx="866775" cy="993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20"/>
          <p:cNvGraphicFramePr>
            <a:graphicFrameLocks noChangeAspect="1"/>
          </p:cNvGraphicFramePr>
          <p:nvPr/>
        </p:nvGraphicFramePr>
        <p:xfrm>
          <a:off x="4856163" y="660400"/>
          <a:ext cx="11176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r:id="rId5" imgW="482600" imgH="405765" progId="Equation.DSMT4">
                  <p:embed/>
                </p:oleObj>
              </mc:Choice>
              <mc:Fallback>
                <p:oleObj r:id="rId5" imgW="4826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56163" y="660400"/>
                        <a:ext cx="1117600" cy="942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4"/>
          <p:cNvSpPr txBox="1"/>
          <p:nvPr/>
        </p:nvSpPr>
        <p:spPr>
          <a:xfrm>
            <a:off x="1414463" y="1978025"/>
            <a:ext cx="6262687" cy="952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解：（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）最简公分母是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a</a:t>
            </a:r>
            <a:r>
              <a:rPr lang="zh-CN" altLang="en-US" sz="2800" baseline="30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b</a:t>
            </a:r>
            <a:r>
              <a:rPr lang="zh-CN" altLang="en-US" sz="2800" baseline="30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c</a:t>
            </a:r>
            <a:r>
              <a:rPr lang="zh-CN" altLang="en-US" sz="2800" i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所以</a:t>
            </a:r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2054225" y="3135313"/>
          <a:ext cx="4832350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r:id="rId7" imgW="1714500" imgH="405765" progId="Equation.DSMT4">
                  <p:embed/>
                </p:oleObj>
              </mc:Choice>
              <mc:Fallback>
                <p:oleObj r:id="rId7" imgW="17145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4225" y="3135313"/>
                        <a:ext cx="4832350" cy="1141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1"/>
          <p:cNvGraphicFramePr>
            <a:graphicFrameLocks noChangeAspect="1"/>
          </p:cNvGraphicFramePr>
          <p:nvPr/>
        </p:nvGraphicFramePr>
        <p:xfrm>
          <a:off x="1924050" y="4551363"/>
          <a:ext cx="49625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r:id="rId9" imgW="1854200" imgH="405765" progId="Equation.DSMT4">
                  <p:embed/>
                </p:oleObj>
              </mc:Choice>
              <mc:Fallback>
                <p:oleObj r:id="rId9" imgW="18542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24050" y="4551363"/>
                        <a:ext cx="4962525" cy="1085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29" name="Text Box 2"/>
          <p:cNvSpPr txBox="1">
            <a:spLocks noChangeArrowheads="1"/>
          </p:cNvSpPr>
          <p:nvPr/>
        </p:nvSpPr>
        <p:spPr bwMode="auto">
          <a:xfrm>
            <a:off x="6508750" y="935038"/>
            <a:ext cx="628650" cy="477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</a:lstStyle>
          <a:p>
            <a:pPr marR="0" lvl="0" fontAlgn="base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</a:pPr>
            <a:r>
              <a:rPr lang="en-US" altLang="zh-CN" sz="2800" strike="noStrike" noProof="1">
                <a:solidFill>
                  <a:schemeClr val="tx1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(2)</a:t>
            </a:r>
            <a:endParaRPr lang="en-US" altLang="zh-CN" sz="2800" strike="noStrike" noProof="1">
              <a:solidFill>
                <a:schemeClr val="tx1"/>
              </a:solidFill>
              <a:effectLst>
                <a:outerShdw blurRad="38100" dist="38100" dir="2700000" algn="tl">
                  <a:schemeClr val="bg2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9472" name="Object 3"/>
          <p:cNvGraphicFramePr>
            <a:graphicFrameLocks noChangeAspect="1"/>
          </p:cNvGraphicFramePr>
          <p:nvPr/>
        </p:nvGraphicFramePr>
        <p:xfrm>
          <a:off x="7261225" y="736600"/>
          <a:ext cx="269716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r:id="rId11" imgW="990600" imgH="393700" progId="Equation.3">
                  <p:embed/>
                </p:oleObj>
              </mc:Choice>
              <mc:Fallback>
                <p:oleObj r:id="rId11" imgW="9906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61225" y="736600"/>
                        <a:ext cx="2697163" cy="1009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4"/>
          <p:cNvSpPr txBox="1">
            <a:spLocks noChangeArrowheads="1"/>
          </p:cNvSpPr>
          <p:nvPr/>
        </p:nvSpPr>
        <p:spPr bwMode="auto">
          <a:xfrm>
            <a:off x="1828800" y="2286000"/>
            <a:ext cx="893763" cy="4778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  <a:effectLst/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</a:lstStyle>
          <a:p>
            <a:pPr marR="0" lvl="0" fontAlgn="base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</a:pPr>
            <a:r>
              <a:rPr lang="zh-CN" altLang="en-US" sz="2800" strike="noStrike" noProof="1">
                <a:solidFill>
                  <a:schemeClr val="tx1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解：</a:t>
            </a:r>
            <a:endParaRPr lang="zh-CN" altLang="en-US" sz="2800" strike="noStrike" noProof="1">
              <a:solidFill>
                <a:schemeClr val="tx1"/>
              </a:solidFill>
              <a:effectLst>
                <a:outerShdw blurRad="38100" dist="38100" dir="2700000" algn="tl">
                  <a:schemeClr val="bg2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3732" name="Text Box 5"/>
          <p:cNvSpPr txBox="1">
            <a:spLocks noChangeArrowheads="1"/>
          </p:cNvSpPr>
          <p:nvPr/>
        </p:nvSpPr>
        <p:spPr bwMode="auto">
          <a:xfrm>
            <a:off x="2444750" y="2289175"/>
            <a:ext cx="3235325" cy="4778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  <a:effectLst/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</a:lstStyle>
          <a:p>
            <a:pPr marR="0" lvl="0" fontAlgn="base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</a:pPr>
            <a:r>
              <a:rPr lang="zh-CN" altLang="en-US" sz="2800" strike="noStrike" noProof="1">
                <a:solidFill>
                  <a:schemeClr val="tx1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（</a:t>
            </a:r>
            <a:r>
              <a:rPr lang="en-US" altLang="zh-CN" sz="2800" strike="noStrike" noProof="1">
                <a:solidFill>
                  <a:schemeClr val="tx1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2</a:t>
            </a:r>
            <a:r>
              <a:rPr lang="zh-CN" altLang="en-US" sz="2800" strike="noStrike" noProof="1">
                <a:solidFill>
                  <a:schemeClr val="tx1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）最简公分母是</a:t>
            </a:r>
            <a:endParaRPr lang="zh-CN" altLang="en-US" sz="2800" strike="noStrike" noProof="1">
              <a:solidFill>
                <a:schemeClr val="tx1"/>
              </a:solidFill>
              <a:effectLst>
                <a:outerShdw blurRad="38100" dist="38100" dir="2700000" algn="tl">
                  <a:schemeClr val="bg2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73733" name="Object 6"/>
          <p:cNvGraphicFramePr>
            <a:graphicFrameLocks noChangeAspect="1"/>
          </p:cNvGraphicFramePr>
          <p:nvPr/>
        </p:nvGraphicFramePr>
        <p:xfrm>
          <a:off x="5656263" y="2265363"/>
          <a:ext cx="273208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r:id="rId3" imgW="21945600" imgH="4876800" progId="Equation.3">
                  <p:embed/>
                </p:oleObj>
              </mc:Choice>
              <mc:Fallback>
                <p:oleObj r:id="rId3" imgW="21945600" imgH="4876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6263" y="2265363"/>
                        <a:ext cx="2732087" cy="568325"/>
                      </a:xfrm>
                      <a:prstGeom prst="rect">
                        <a:avLst/>
                      </a:prstGeom>
                      <a:solidFill>
                        <a:srgbClr val="C5E0B4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7"/>
          <p:cNvGraphicFramePr>
            <a:graphicFrameLocks noChangeAspect="1"/>
          </p:cNvGraphicFramePr>
          <p:nvPr/>
        </p:nvGraphicFramePr>
        <p:xfrm>
          <a:off x="1828800" y="3228975"/>
          <a:ext cx="60547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r:id="rId5" imgW="52425600" imgH="10058400" progId="Equation.3">
                  <p:embed/>
                </p:oleObj>
              </mc:Choice>
              <mc:Fallback>
                <p:oleObj r:id="rId5" imgW="52425600" imgH="10058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3228975"/>
                        <a:ext cx="6054725" cy="981075"/>
                      </a:xfrm>
                      <a:prstGeom prst="rect">
                        <a:avLst/>
                      </a:prstGeom>
                      <a:solidFill>
                        <a:srgbClr val="C5E0B4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8"/>
          <p:cNvGraphicFramePr>
            <a:graphicFrameLocks noChangeAspect="1"/>
          </p:cNvGraphicFramePr>
          <p:nvPr/>
        </p:nvGraphicFramePr>
        <p:xfrm>
          <a:off x="1812925" y="4568825"/>
          <a:ext cx="682625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r:id="rId7" imgW="3073400" imgH="444500" progId="Equation.3">
                  <p:embed/>
                </p:oleObj>
              </mc:Choice>
              <mc:Fallback>
                <p:oleObj r:id="rId7" imgW="307340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12925" y="4568825"/>
                        <a:ext cx="6826250" cy="1116013"/>
                      </a:xfrm>
                      <a:prstGeom prst="rect">
                        <a:avLst/>
                      </a:prstGeom>
                      <a:solidFill>
                        <a:srgbClr val="C5E0B4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6" name="组合 23"/>
          <p:cNvGrpSpPr/>
          <p:nvPr/>
        </p:nvGrpSpPr>
        <p:grpSpPr>
          <a:xfrm>
            <a:off x="644525" y="871538"/>
            <a:ext cx="5127625" cy="1698625"/>
            <a:chOff x="1967" y="6765"/>
            <a:chExt cx="8075" cy="2675"/>
          </a:xfrm>
        </p:grpSpPr>
        <p:grpSp>
          <p:nvGrpSpPr>
            <p:cNvPr id="20487" name="组合 62"/>
            <p:cNvGrpSpPr/>
            <p:nvPr/>
          </p:nvGrpSpPr>
          <p:grpSpPr>
            <a:xfrm>
              <a:off x="2565" y="9074"/>
              <a:ext cx="366" cy="366"/>
              <a:chOff x="11363326" y="-2538413"/>
              <a:chExt cx="285750" cy="285750"/>
            </a:xfrm>
          </p:grpSpPr>
          <p:sp>
            <p:nvSpPr>
              <p:cNvPr id="20488" name="Oval 31"/>
              <p:cNvSpPr/>
              <p:nvPr/>
            </p:nvSpPr>
            <p:spPr>
              <a:xfrm>
                <a:off x="11423651" y="-2297113"/>
                <a:ext cx="150813" cy="44450"/>
              </a:xfrm>
              <a:prstGeom prst="ellipse">
                <a:avLst/>
              </a:prstGeom>
              <a:noFill/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80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0489" name="Rectangle 32"/>
              <p:cNvSpPr/>
              <p:nvPr/>
            </p:nvSpPr>
            <p:spPr>
              <a:xfrm>
                <a:off x="11363326" y="-2538413"/>
                <a:ext cx="285750" cy="195263"/>
              </a:xfrm>
              <a:prstGeom prst="rect">
                <a:avLst/>
              </a:prstGeom>
              <a:noFill/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80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0490" name="Line 33"/>
              <p:cNvSpPr/>
              <p:nvPr/>
            </p:nvSpPr>
            <p:spPr>
              <a:xfrm>
                <a:off x="11401426" y="-2508250"/>
                <a:ext cx="209550" cy="0"/>
              </a:xfrm>
              <a:prstGeom prst="line">
                <a:avLst/>
              </a:prstGeom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00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20491" name="Line 34"/>
              <p:cNvSpPr/>
              <p:nvPr/>
            </p:nvSpPr>
            <p:spPr>
              <a:xfrm>
                <a:off x="11522076" y="-2447925"/>
                <a:ext cx="88900" cy="0"/>
              </a:xfrm>
              <a:prstGeom prst="line">
                <a:avLst/>
              </a:prstGeom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00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20492" name="Line 37"/>
              <p:cNvSpPr/>
              <p:nvPr/>
            </p:nvSpPr>
            <p:spPr>
              <a:xfrm flipH="1" flipV="1">
                <a:off x="11393488" y="-2409825"/>
                <a:ext cx="0" cy="30163"/>
              </a:xfrm>
              <a:prstGeom prst="line">
                <a:avLst/>
              </a:prstGeom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00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20493" name="Line 38"/>
              <p:cNvSpPr/>
              <p:nvPr/>
            </p:nvSpPr>
            <p:spPr>
              <a:xfrm flipH="1" flipV="1">
                <a:off x="11423651" y="-2439988"/>
                <a:ext cx="0" cy="60325"/>
              </a:xfrm>
              <a:prstGeom prst="line">
                <a:avLst/>
              </a:prstGeom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40" tIns="45720" rIns="91440" bIns="45720" anchor="t" anchorCtr="0"/>
              <a:lstStyle/>
              <a:p>
                <a:endParaRPr lang="zh-CN" altLang="en-US" sz="200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</p:grpSp>
        <p:sp>
          <p:nvSpPr>
            <p:cNvPr id="20494" name="文本框 22"/>
            <p:cNvSpPr txBox="1"/>
            <p:nvPr/>
          </p:nvSpPr>
          <p:spPr>
            <a:xfrm>
              <a:off x="1967" y="6765"/>
              <a:ext cx="807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</a:rPr>
                <a:t>例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</a:rPr>
                <a:t>  通分：（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</a:rPr>
                <a:t>）        与             </a:t>
              </a:r>
            </a:p>
          </p:txBody>
        </p:sp>
      </p:grp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508750" y="935038"/>
            <a:ext cx="628650" cy="477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</a:lstStyle>
          <a:p>
            <a:pPr marR="0" lvl="0" fontAlgn="base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</a:pPr>
            <a:r>
              <a:rPr lang="en-US" altLang="zh-CN" sz="2800" strike="noStrike" noProof="1">
                <a:solidFill>
                  <a:schemeClr val="tx1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(2)</a:t>
            </a:r>
            <a:endParaRPr lang="en-US" altLang="zh-CN" sz="2800" strike="noStrike" noProof="1">
              <a:solidFill>
                <a:schemeClr val="tx1"/>
              </a:solidFill>
              <a:effectLst>
                <a:outerShdw blurRad="38100" dist="38100" dir="2700000" algn="tl">
                  <a:schemeClr val="bg2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0496" name="Object 3"/>
          <p:cNvGraphicFramePr>
            <a:graphicFrameLocks noChangeAspect="1"/>
          </p:cNvGraphicFramePr>
          <p:nvPr/>
        </p:nvGraphicFramePr>
        <p:xfrm>
          <a:off x="7261225" y="736600"/>
          <a:ext cx="269716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r:id="rId9" imgW="990600" imgH="393700" progId="Equation.3">
                  <p:embed/>
                </p:oleObj>
              </mc:Choice>
              <mc:Fallback>
                <p:oleObj r:id="rId9" imgW="9906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61225" y="736600"/>
                        <a:ext cx="2697163" cy="1009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7" name="Object 14"/>
          <p:cNvGraphicFramePr>
            <a:graphicFrameLocks noChangeAspect="1"/>
          </p:cNvGraphicFramePr>
          <p:nvPr/>
        </p:nvGraphicFramePr>
        <p:xfrm>
          <a:off x="3368675" y="635000"/>
          <a:ext cx="8667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r:id="rId11" imgW="355600" imgH="405765" progId="Equation.DSMT4">
                  <p:embed/>
                </p:oleObj>
              </mc:Choice>
              <mc:Fallback>
                <p:oleObj r:id="rId11" imgW="3556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68675" y="635000"/>
                        <a:ext cx="866775" cy="993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20"/>
          <p:cNvGraphicFramePr>
            <a:graphicFrameLocks noChangeAspect="1"/>
          </p:cNvGraphicFramePr>
          <p:nvPr/>
        </p:nvGraphicFramePr>
        <p:xfrm>
          <a:off x="4856163" y="660400"/>
          <a:ext cx="11176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r:id="rId13" imgW="482600" imgH="405765" progId="Equation.DSMT4">
                  <p:embed/>
                </p:oleObj>
              </mc:Choice>
              <mc:Fallback>
                <p:oleObj r:id="rId13" imgW="4826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56163" y="660400"/>
                        <a:ext cx="1117600" cy="942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nimBg="1"/>
      <p:bldP spid="737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744538" y="454025"/>
            <a:ext cx="10158413" cy="58753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0" cmpd="dbl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归纳：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确定几个分式的最简公分母的方法：</a:t>
            </a:r>
            <a:endParaRPr lang="zh-CN" altLang="en-US" sz="2800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(1)如果各分母是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单项式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，那么最简公分母就是由</a:t>
            </a:r>
          </a:p>
          <a:p>
            <a:pPr fontAlgn="auto">
              <a:lnSpc>
                <a:spcPct val="130000"/>
              </a:lnSpc>
            </a:pP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①各系数的最小公倍数；</a:t>
            </a:r>
          </a:p>
          <a:p>
            <a:pPr fontAlgn="auto">
              <a:lnSpc>
                <a:spcPct val="130000"/>
              </a:lnSpc>
            </a:pP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②相同字母的最高次幂；</a:t>
            </a:r>
          </a:p>
          <a:p>
            <a:pPr fontAlgn="auto">
              <a:lnSpc>
                <a:spcPct val="130000"/>
              </a:lnSpc>
            </a:pP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③所有不同字母及其指数的乘积这三部分组成；</a:t>
            </a:r>
            <a:endParaRPr lang="en-US" altLang="zh-CN" sz="2800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(2)如果各分母中有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多项式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，就先把分母是多项式的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分解因式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，再按照分母是单项式时求最简公分母的方法，从系数、相同因式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不同因式三个方面去确定. 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组合 70"/>
          <p:cNvGrpSpPr/>
          <p:nvPr/>
        </p:nvGrpSpPr>
        <p:grpSpPr>
          <a:xfrm>
            <a:off x="1809750" y="428625"/>
            <a:ext cx="7858125" cy="2687638"/>
            <a:chOff x="571472" y="3429001"/>
            <a:chExt cx="7858180" cy="2687332"/>
          </a:xfrm>
        </p:grpSpPr>
        <p:grpSp>
          <p:nvGrpSpPr>
            <p:cNvPr id="22530" name="组合 50"/>
            <p:cNvGrpSpPr/>
            <p:nvPr/>
          </p:nvGrpSpPr>
          <p:grpSpPr>
            <a:xfrm>
              <a:off x="571472" y="3429001"/>
              <a:ext cx="7466054" cy="2687332"/>
              <a:chOff x="446080" y="3946543"/>
              <a:chExt cx="7466063" cy="2687031"/>
            </a:xfrm>
          </p:grpSpPr>
          <p:sp>
            <p:nvSpPr>
              <p:cNvPr id="22531" name="TextBox 40"/>
              <p:cNvSpPr txBox="1"/>
              <p:nvPr/>
            </p:nvSpPr>
            <p:spPr>
              <a:xfrm>
                <a:off x="2874975" y="5803722"/>
                <a:ext cx="2000264" cy="8298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buSzTx/>
                </a:pPr>
                <a:r>
                  <a:rPr lang="zh-CN" altLang="en-US" sz="24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sym typeface="微软雅黑" panose="020B0503020204020204" charset="-122"/>
                  </a:rPr>
                  <a:t>同分母分式相加减</a:t>
                </a:r>
              </a:p>
            </p:txBody>
          </p:sp>
          <p:grpSp>
            <p:nvGrpSpPr>
              <p:cNvPr id="22532" name="组合 49"/>
              <p:cNvGrpSpPr/>
              <p:nvPr/>
            </p:nvGrpSpPr>
            <p:grpSpPr>
              <a:xfrm>
                <a:off x="446080" y="3946543"/>
                <a:ext cx="7466063" cy="2615601"/>
                <a:chOff x="446080" y="3946543"/>
                <a:chExt cx="7466063" cy="2615601"/>
              </a:xfrm>
            </p:grpSpPr>
            <p:sp>
              <p:nvSpPr>
                <p:cNvPr id="22533" name="TextBox 38"/>
                <p:cNvSpPr txBox="1"/>
                <p:nvPr/>
              </p:nvSpPr>
              <p:spPr>
                <a:xfrm>
                  <a:off x="5303869" y="4000512"/>
                  <a:ext cx="1285885" cy="46032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 anchorCtr="0">
                  <a:spAutoFit/>
                </a:bodyPr>
                <a:lstStyle/>
                <a:p>
                  <a:pPr>
                    <a:buSzTx/>
                  </a:pPr>
                  <a:r>
                    <a:rPr lang="zh-CN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  <a:ea typeface="微软雅黑" panose="020B0503020204020204" charset="-122"/>
                      <a:sym typeface="微软雅黑" panose="020B0503020204020204" charset="-122"/>
                    </a:rPr>
                    <a:t>结果为</a:t>
                  </a:r>
                </a:p>
              </p:txBody>
            </p:sp>
            <p:grpSp>
              <p:nvGrpSpPr>
                <p:cNvPr id="22534" name="组合 48"/>
                <p:cNvGrpSpPr/>
                <p:nvPr/>
              </p:nvGrpSpPr>
              <p:grpSpPr>
                <a:xfrm>
                  <a:off x="446080" y="3946543"/>
                  <a:ext cx="3995772" cy="2615601"/>
                  <a:chOff x="446080" y="3946543"/>
                  <a:chExt cx="3995772" cy="2615601"/>
                </a:xfrm>
              </p:grpSpPr>
              <p:grpSp>
                <p:nvGrpSpPr>
                  <p:cNvPr id="22535" name="组合 22"/>
                  <p:cNvGrpSpPr/>
                  <p:nvPr/>
                </p:nvGrpSpPr>
                <p:grpSpPr>
                  <a:xfrm>
                    <a:off x="941411" y="3946543"/>
                    <a:ext cx="3500441" cy="1679409"/>
                    <a:chOff x="941411" y="3571876"/>
                    <a:chExt cx="3500441" cy="1679409"/>
                  </a:xfrm>
                </p:grpSpPr>
                <p:graphicFrame>
                  <p:nvGraphicFramePr>
                    <p:cNvPr id="22536" name="对象 2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941411" y="4510005"/>
                    <a:ext cx="1049339" cy="676199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0259" r:id="rId3" imgW="9753600" imgH="9448800" progId="Equation.DSMT4">
                            <p:embed/>
                          </p:oleObj>
                        </mc:Choice>
                        <mc:Fallback>
                          <p:oleObj r:id="rId3" imgW="9753600" imgH="9448800" progId="Equation.DSMT4">
                            <p:embed/>
                            <p:pic>
                              <p:nvPicPr>
                                <p:cNvPr id="0" name="OLE substitute image"/>
                                <p:cNvPicPr/>
                                <p:nvPr/>
                              </p:nvPicPr>
                              <p:blipFill>
                                <a:blip r:embed="rId4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941411" y="4510005"/>
                                  <a:ext cx="1049339" cy="676199"/>
                                </a:xfrm>
                                <a:prstGeom prst="rect">
                                  <a:avLst/>
                                </a:prstGeom>
                                <a:noFill/>
                                <a:ln w="38100">
                                  <a:noFill/>
                                  <a:miter/>
                                </a:ln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22537" name="Object 11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133751" y="4506831"/>
                    <a:ext cx="1308101" cy="744454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0260" r:id="rId5" imgW="13106400" imgH="9448800" progId="Equation.DSMT4">
                            <p:embed/>
                          </p:oleObj>
                        </mc:Choice>
                        <mc:Fallback>
                          <p:oleObj r:id="rId5" imgW="13106400" imgH="9448800" progId="Equation.DSMT4">
                            <p:embed/>
                            <p:pic>
                              <p:nvPicPr>
                                <p:cNvPr id="0" name="OLE substitute image"/>
                                <p:cNvPicPr/>
                                <p:nvPr/>
                              </p:nvPicPr>
                              <p:blipFill>
                                <a:blip r:embed="rId6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3133751" y="4506831"/>
                                  <a:ext cx="1308101" cy="744454"/>
                                </a:xfrm>
                                <a:prstGeom prst="rect">
                                  <a:avLst/>
                                </a:prstGeom>
                                <a:noFill/>
                                <a:ln w="38100">
                                  <a:noFill/>
                                  <a:miter/>
                                </a:ln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pSp>
                  <p:nvGrpSpPr>
                    <p:cNvPr id="22538" name="组合 21"/>
                    <p:cNvGrpSpPr/>
                    <p:nvPr/>
                  </p:nvGrpSpPr>
                  <p:grpSpPr>
                    <a:xfrm>
                      <a:off x="1355510" y="3571876"/>
                      <a:ext cx="2238648" cy="1000926"/>
                      <a:chOff x="1355510" y="3571876"/>
                      <a:chExt cx="2238648" cy="1000926"/>
                    </a:xfrm>
                  </p:grpSpPr>
                  <p:grpSp>
                    <p:nvGrpSpPr>
                      <p:cNvPr id="22539" name="组合 19"/>
                      <p:cNvGrpSpPr/>
                      <p:nvPr/>
                    </p:nvGrpSpPr>
                    <p:grpSpPr>
                      <a:xfrm>
                        <a:off x="1355510" y="4143380"/>
                        <a:ext cx="2001320" cy="429422"/>
                        <a:chOff x="927868" y="4071942"/>
                        <a:chExt cx="2573356" cy="500860"/>
                      </a:xfrm>
                    </p:grpSpPr>
                    <p:cxnSp>
                      <p:nvCxnSpPr>
                        <p:cNvPr id="22540" name="直接连接符 13"/>
                        <p:cNvCxnSpPr/>
                        <p:nvPr/>
                      </p:nvCxnSpPr>
                      <p:spPr>
                        <a:xfrm rot="5400000">
                          <a:off x="678629" y="4321975"/>
                          <a:ext cx="500066" cy="1588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cxnSp>
                    <p:cxnSp>
                      <p:nvCxnSpPr>
                        <p:cNvPr id="22541" name="直接连接符 15"/>
                        <p:cNvCxnSpPr/>
                        <p:nvPr/>
                      </p:nvCxnSpPr>
                      <p:spPr>
                        <a:xfrm>
                          <a:off x="928662" y="4071942"/>
                          <a:ext cx="2571768" cy="1588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cxnSp>
                    <p:cxnSp>
                      <p:nvCxnSpPr>
                        <p:cNvPr id="22542" name="直接箭头连接符 17"/>
                        <p:cNvCxnSpPr/>
                        <p:nvPr/>
                      </p:nvCxnSpPr>
                      <p:spPr>
                        <a:xfrm rot="5400000">
                          <a:off x="3286116" y="4286256"/>
                          <a:ext cx="428628" cy="1588"/>
                        </a:xfrm>
                        <a:prstGeom prst="straightConnector1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arrow" w="med" len="med"/>
                        </a:ln>
                      </p:spPr>
                    </p:cxnSp>
                  </p:grpSp>
                  <p:sp>
                    <p:nvSpPr>
                      <p:cNvPr id="22543" name="TextBox 20"/>
                      <p:cNvSpPr txBox="1"/>
                      <p:nvPr/>
                    </p:nvSpPr>
                    <p:spPr>
                      <a:xfrm>
                        <a:off x="1808208" y="3571876"/>
                        <a:ext cx="1785950" cy="46032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 anchor="t" anchorCtr="0">
                        <a:spAutoFit/>
                      </a:bodyPr>
                      <a:lstStyle/>
                      <a:p>
                        <a:pPr>
                          <a:buSzTx/>
                        </a:pPr>
                        <a:r>
                          <a:rPr lang="zh-CN" altLang="en-US" sz="2400" baseline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微软雅黑" panose="020B0503020204020204" charset="-122"/>
                          </a:rPr>
                          <a:t>转化为</a:t>
                        </a:r>
                      </a:p>
                    </p:txBody>
                  </p:sp>
                </p:grpSp>
              </p:grpSp>
              <p:sp>
                <p:nvSpPr>
                  <p:cNvPr id="22544" name="TextBox 39"/>
                  <p:cNvSpPr txBox="1"/>
                  <p:nvPr/>
                </p:nvSpPr>
                <p:spPr>
                  <a:xfrm>
                    <a:off x="446080" y="5732292"/>
                    <a:ext cx="2000266" cy="829852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square" anchor="t" anchorCtr="0">
                    <a:spAutoFit/>
                  </a:bodyPr>
                  <a:lstStyle/>
                  <a:p>
                    <a:pPr>
                      <a:buSzTx/>
                    </a:pPr>
                    <a:r>
                      <a:rPr lang="zh-CN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微软雅黑" panose="020B0503020204020204" charset="-122"/>
                      </a:rPr>
                      <a:t>异分母分式</a:t>
                    </a:r>
                  </a:p>
                  <a:p>
                    <a:pPr>
                      <a:buSzTx/>
                    </a:pPr>
                    <a:r>
                      <a:rPr lang="zh-CN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微软雅黑" panose="020B0503020204020204" charset="-122"/>
                      </a:rPr>
                      <a:t>相加减</a:t>
                    </a:r>
                  </a:p>
                </p:txBody>
              </p:sp>
            </p:grpSp>
            <p:grpSp>
              <p:nvGrpSpPr>
                <p:cNvPr id="22545" name="组合 46"/>
                <p:cNvGrpSpPr/>
                <p:nvPr/>
              </p:nvGrpSpPr>
              <p:grpSpPr>
                <a:xfrm>
                  <a:off x="2446347" y="4500570"/>
                  <a:ext cx="5465796" cy="1046000"/>
                  <a:chOff x="2446347" y="4500570"/>
                  <a:chExt cx="5465796" cy="1046000"/>
                </a:xfrm>
              </p:grpSpPr>
              <p:graphicFrame>
                <p:nvGraphicFramePr>
                  <p:cNvPr id="22546" name="Object 12"/>
                  <p:cNvGraphicFramePr>
                    <a:graphicFrameLocks noChangeAspect="1"/>
                  </p:cNvGraphicFramePr>
                  <p:nvPr/>
                </p:nvGraphicFramePr>
                <p:xfrm>
                  <a:off x="6446879" y="4875133"/>
                  <a:ext cx="1465264" cy="67143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261" r:id="rId7" imgW="12496800" imgH="9448800" progId="Equation.DSMT4">
                          <p:embed/>
                        </p:oleObj>
                      </mc:Choice>
                      <mc:Fallback>
                        <p:oleObj r:id="rId7" imgW="12496800" imgH="9448800" progId="Equation.DSMT4">
                          <p:embed/>
                          <p:pic>
                            <p:nvPicPr>
                              <p:cNvPr id="0" name="OLE substitute image"/>
                              <p:cNvPicPr/>
                              <p:nvPr/>
                            </p:nvPicPr>
                            <p:blipFill>
                              <a:blip r:embed="rId8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6446879" y="4875133"/>
                                <a:ext cx="1465264" cy="671437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pSp>
                <p:nvGrpSpPr>
                  <p:cNvPr id="22547" name="组合 29"/>
                  <p:cNvGrpSpPr/>
                  <p:nvPr/>
                </p:nvGrpSpPr>
                <p:grpSpPr>
                  <a:xfrm>
                    <a:off x="4140881" y="4500570"/>
                    <a:ext cx="3072825" cy="357984"/>
                    <a:chOff x="3999702" y="4500570"/>
                    <a:chExt cx="2644794" cy="357984"/>
                  </a:xfrm>
                </p:grpSpPr>
                <p:cxnSp>
                  <p:nvCxnSpPr>
                    <p:cNvPr id="22548" name="直接连接符 24"/>
                    <p:cNvCxnSpPr/>
                    <p:nvPr/>
                  </p:nvCxnSpPr>
                  <p:spPr>
                    <a:xfrm rot="5400000">
                      <a:off x="3857620" y="4643446"/>
                      <a:ext cx="285752" cy="1588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22549" name="直接连接符 26"/>
                    <p:cNvCxnSpPr/>
                    <p:nvPr/>
                  </p:nvCxnSpPr>
                  <p:spPr>
                    <a:xfrm>
                      <a:off x="4000496" y="4500570"/>
                      <a:ext cx="2643206" cy="1588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22550" name="直接箭头连接符 28"/>
                    <p:cNvCxnSpPr/>
                    <p:nvPr/>
                  </p:nvCxnSpPr>
                  <p:spPr>
                    <a:xfrm rot="5400000">
                      <a:off x="6465107" y="4679165"/>
                      <a:ext cx="357190" cy="1588"/>
                    </a:xfrm>
                    <a:prstGeom prst="straightConnector1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arrow" w="med" len="med"/>
                    </a:ln>
                  </p:spPr>
                </p:cxnSp>
              </p:grpSp>
              <p:sp>
                <p:nvSpPr>
                  <p:cNvPr id="22551" name="TextBox 41"/>
                  <p:cNvSpPr txBox="1"/>
                  <p:nvPr/>
                </p:nvSpPr>
                <p:spPr>
                  <a:xfrm>
                    <a:off x="2446347" y="5089423"/>
                    <a:ext cx="500066" cy="36811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lstStyle/>
                  <a:p>
                    <a:pPr>
                      <a:buSzTx/>
                    </a:pPr>
                    <a:r>
                      <a:rPr lang="en-US" altLang="zh-CN" baseline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rPr>
                      <a:t>=</a:t>
                    </a:r>
                    <a:endParaRPr lang="zh-CN" altLang="en-US" baseline="0">
                      <a:solidFill>
                        <a:srgbClr val="000000"/>
                      </a:solidFill>
                      <a:latin typeface="Arial" panose="020B0604020202020204" pitchFamily="34" charset="0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22552" name="TextBox 42"/>
                  <p:cNvSpPr txBox="1"/>
                  <p:nvPr/>
                </p:nvSpPr>
                <p:spPr>
                  <a:xfrm>
                    <a:off x="5643570" y="5072074"/>
                    <a:ext cx="428628" cy="36811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lstStyle/>
                  <a:p>
                    <a:pPr>
                      <a:buSzTx/>
                    </a:pPr>
                    <a:r>
                      <a:rPr lang="en-US" altLang="zh-CN" baseline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rPr>
                      <a:t>=</a:t>
                    </a:r>
                    <a:endParaRPr lang="zh-CN" altLang="en-US" baseline="0">
                      <a:solidFill>
                        <a:srgbClr val="000000"/>
                      </a:solidFill>
                      <a:latin typeface="Arial" panose="020B0604020202020204" pitchFamily="34" charset="0"/>
                      <a:ea typeface="微软雅黑" panose="020B0503020204020204" charset="-122"/>
                    </a:endParaRPr>
                  </a:p>
                </p:txBody>
              </p:sp>
            </p:grpSp>
          </p:grpSp>
        </p:grpSp>
        <p:sp>
          <p:nvSpPr>
            <p:cNvPr id="22553" name="TextBox 69"/>
            <p:cNvSpPr txBox="1"/>
            <p:nvPr/>
          </p:nvSpPr>
          <p:spPr>
            <a:xfrm>
              <a:off x="6500826" y="5214950"/>
              <a:ext cx="1928826" cy="8299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buSzTx/>
              </a:pPr>
              <a:r>
                <a: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sym typeface="微软雅黑" panose="020B0503020204020204" charset="-122"/>
                </a:rPr>
                <a:t>分母不变，</a:t>
              </a:r>
            </a:p>
            <a:p>
              <a:pPr>
                <a:buSzTx/>
              </a:pPr>
              <a:r>
                <a: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sym typeface="微软雅黑" panose="020B0503020204020204" charset="-122"/>
                </a:rPr>
                <a:t>分子相加减</a:t>
              </a:r>
            </a:p>
          </p:txBody>
        </p:sp>
      </p:grpSp>
      <p:sp>
        <p:nvSpPr>
          <p:cNvPr id="73" name="矩形 72"/>
          <p:cNvSpPr/>
          <p:nvPr/>
        </p:nvSpPr>
        <p:spPr>
          <a:xfrm>
            <a:off x="1436688" y="3406775"/>
            <a:ext cx="9917113" cy="736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33EDEB"/>
            </a:solidFill>
            <a:prstDash val="soli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strike="noStrike" noProof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异分母</a:t>
            </a:r>
            <a:r>
              <a:rPr lang="zh-CN" altLang="en-US" sz="2800" strike="noStrike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分式相加减，</a:t>
            </a:r>
            <a:r>
              <a:rPr lang="zh-CN" altLang="en-US" sz="2800" strike="noStrike" noProof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先通分</a:t>
            </a:r>
            <a:r>
              <a:rPr lang="zh-CN" altLang="en-US" sz="2800" strike="noStrike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，化为</a:t>
            </a:r>
            <a:r>
              <a:rPr lang="zh-CN" altLang="en-US" sz="2800" strike="noStrike" noProof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同分母</a:t>
            </a:r>
            <a:r>
              <a:rPr lang="zh-CN" altLang="en-US" sz="2800" strike="noStrike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的分式，再加减</a:t>
            </a:r>
            <a:r>
              <a:rPr lang="en-US" altLang="zh-CN" sz="2800" strike="noStrike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.</a:t>
            </a:r>
            <a:endParaRPr lang="en-US" altLang="zh-CN" sz="2800" strike="noStrike" noProof="1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22555" name="组合 12"/>
          <p:cNvGrpSpPr/>
          <p:nvPr/>
        </p:nvGrpSpPr>
        <p:grpSpPr>
          <a:xfrm>
            <a:off x="536575" y="223838"/>
            <a:ext cx="2044700" cy="522287"/>
            <a:chOff x="752" y="350"/>
            <a:chExt cx="3220" cy="822"/>
          </a:xfrm>
        </p:grpSpPr>
        <p:sp>
          <p:nvSpPr>
            <p:cNvPr id="22556" name="文本框 3"/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zh-CN" altLang="en-US" sz="280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22557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4826000" y="5181600"/>
          <a:ext cx="44291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r:id="rId9" imgW="47244000" imgH="9448800" progId="Equation.3">
                  <p:embed/>
                </p:oleObj>
              </mc:Choice>
              <mc:Fallback>
                <p:oleObj r:id="rId9" imgW="47244000" imgH="944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26000" y="5181600"/>
                        <a:ext cx="4429125" cy="857250"/>
                      </a:xfrm>
                      <a:prstGeom prst="rect">
                        <a:avLst/>
                      </a:prstGeom>
                      <a:solidFill>
                        <a:srgbClr val="C5E0B4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2166938" y="4960938"/>
            <a:ext cx="2228850" cy="5826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字母表示为: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579" name="Object 3"/>
          <p:cNvGraphicFramePr>
            <a:graphicFrameLocks noChangeAspect="1"/>
          </p:cNvGraphicFramePr>
          <p:nvPr/>
        </p:nvGraphicFramePr>
        <p:xfrm>
          <a:off x="1595438" y="2562225"/>
          <a:ext cx="6126162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r:id="rId3" imgW="53035200" imgH="10058400" progId="Equation.DSMT4">
                  <p:embed/>
                </p:oleObj>
              </mc:Choice>
              <mc:Fallback>
                <p:oleObj r:id="rId3" imgW="53035200" imgH="10058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5438" y="2562225"/>
                        <a:ext cx="6126162" cy="1112838"/>
                      </a:xfrm>
                      <a:prstGeom prst="rect">
                        <a:avLst/>
                      </a:prstGeom>
                      <a:solidFill>
                        <a:srgbClr val="C5E0B4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0063" y="2857500"/>
            <a:ext cx="1143000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</a:t>
            </a:r>
          </a:p>
        </p:txBody>
      </p:sp>
      <p:sp>
        <p:nvSpPr>
          <p:cNvPr id="23555" name="矩形 6"/>
          <p:cNvSpPr/>
          <p:nvPr/>
        </p:nvSpPr>
        <p:spPr>
          <a:xfrm>
            <a:off x="374650" y="225425"/>
            <a:ext cx="3608388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indent="266700" eaLnBrk="0" hangingPunct="0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例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计算下列各式：</a:t>
            </a:r>
          </a:p>
        </p:txBody>
      </p:sp>
      <p:graphicFrame>
        <p:nvGraphicFramePr>
          <p:cNvPr id="23556" name="Object 3"/>
          <p:cNvGraphicFramePr>
            <a:graphicFrameLocks noChangeAspect="1"/>
          </p:cNvGraphicFramePr>
          <p:nvPr/>
        </p:nvGraphicFramePr>
        <p:xfrm>
          <a:off x="6346825" y="1060450"/>
          <a:ext cx="40703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r:id="rId5" imgW="1587500" imgH="393700" progId="Equation.DSMT4">
                  <p:embed/>
                </p:oleObj>
              </mc:Choice>
              <mc:Fallback>
                <p:oleObj r:id="rId5" imgW="15875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46825" y="1060450"/>
                        <a:ext cx="4070350" cy="968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17"/>
          <p:cNvGraphicFramePr>
            <a:graphicFrameLocks noChangeAspect="1"/>
          </p:cNvGraphicFramePr>
          <p:nvPr/>
        </p:nvGraphicFramePr>
        <p:xfrm>
          <a:off x="1057275" y="1060450"/>
          <a:ext cx="47561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r:id="rId7" imgW="2145665" imgH="444500" progId="Equation.DSMT4">
                  <p:embed/>
                </p:oleObj>
              </mc:Choice>
              <mc:Fallback>
                <p:oleObj r:id="rId7" imgW="2145665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7275" y="1060450"/>
                        <a:ext cx="4756150" cy="984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2082800" y="4305300"/>
          <a:ext cx="57943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r:id="rId9" imgW="2273300" imgH="444500" progId="Equation.DSMT4">
                  <p:embed/>
                </p:oleObj>
              </mc:Choice>
              <mc:Fallback>
                <p:oleObj r:id="rId9" imgW="2273300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82800" y="4305300"/>
                        <a:ext cx="5794375" cy="1136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1"/>
          <p:cNvSpPr txBox="1"/>
          <p:nvPr/>
        </p:nvSpPr>
        <p:spPr>
          <a:xfrm>
            <a:off x="1395413" y="4579938"/>
            <a:ext cx="114300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(2)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606425" y="2589213"/>
            <a:ext cx="2667000" cy="5222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(3)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原式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2424113" y="2287588"/>
          <a:ext cx="266223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r:id="rId3" imgW="1156970" imgH="419735" progId="Equation.DSMT4">
                  <p:embed/>
                </p:oleObj>
              </mc:Choice>
              <mc:Fallback>
                <p:oleObj r:id="rId3" imgW="1156970" imgH="4197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4113" y="2287588"/>
                        <a:ext cx="2662237" cy="10588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6"/>
          <p:cNvSpPr txBox="1"/>
          <p:nvPr/>
        </p:nvSpPr>
        <p:spPr>
          <a:xfrm>
            <a:off x="1974850" y="3656013"/>
            <a:ext cx="990600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6" name="Text Box 7"/>
          <p:cNvSpPr txBox="1"/>
          <p:nvPr/>
        </p:nvSpPr>
        <p:spPr>
          <a:xfrm>
            <a:off x="1974850" y="4722813"/>
            <a:ext cx="533400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7" name="AutoShape 8"/>
          <p:cNvSpPr/>
          <p:nvPr/>
        </p:nvSpPr>
        <p:spPr>
          <a:xfrm>
            <a:off x="6161088" y="2432050"/>
            <a:ext cx="3048000" cy="914400"/>
          </a:xfrm>
          <a:prstGeom prst="wedgeRoundRectCallout">
            <a:avLst>
              <a:gd name="adj1" fmla="val -79440"/>
              <a:gd name="adj2" fmla="val 35718"/>
              <a:gd name="adj3" fmla="val 16667"/>
            </a:avLst>
          </a:prstGeom>
          <a:solidFill>
            <a:srgbClr val="FFFFC8"/>
          </a:solidFill>
          <a:ln w="28575" cap="flat" cmpd="sng">
            <a:solidFill>
              <a:srgbClr val="01DBCE"/>
            </a:solidFill>
            <a:prstDash val="sysDot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注意：分母是多项式先分解因式</a:t>
            </a:r>
          </a:p>
        </p:txBody>
      </p:sp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2446338" y="3427413"/>
          <a:ext cx="356393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r:id="rId5" imgW="1549400" imgH="419100" progId="Equation.DSMT4">
                  <p:embed/>
                </p:oleObj>
              </mc:Choice>
              <mc:Fallback>
                <p:oleObj r:id="rId5" imgW="1549400" imgH="419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46338" y="3427413"/>
                        <a:ext cx="3563937" cy="10588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2598738" y="4494213"/>
          <a:ext cx="2111375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r:id="rId7" imgW="915035" imgH="445135" progId="Equation.DSMT4">
                  <p:embed/>
                </p:oleObj>
              </mc:Choice>
              <mc:Fallback>
                <p:oleObj r:id="rId7" imgW="915035" imgH="4451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8738" y="4494213"/>
                        <a:ext cx="2111375" cy="11223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13"/>
          <p:cNvSpPr/>
          <p:nvPr/>
        </p:nvSpPr>
        <p:spPr>
          <a:xfrm>
            <a:off x="6804025" y="4432300"/>
            <a:ext cx="3905250" cy="2032000"/>
          </a:xfrm>
          <a:prstGeom prst="cloudCallout">
            <a:avLst>
              <a:gd name="adj1" fmla="val -91106"/>
              <a:gd name="adj2" fmla="val -50657"/>
            </a:avLst>
          </a:prstGeom>
          <a:solidFill>
            <a:srgbClr val="FFFFC8"/>
          </a:solidFill>
          <a:ln w="9525" cap="flat" cmpd="sng">
            <a:solidFill>
              <a:srgbClr val="01DBCE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先找出最简公分母，再正确通分，转化为同分母的分式相加减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.</a:t>
            </a:r>
          </a:p>
          <a:p>
            <a:pPr algn="ctr"/>
            <a:endParaRPr lang="en-US" altLang="zh-CN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14"/>
          <p:cNvSpPr txBox="1"/>
          <p:nvPr/>
        </p:nvSpPr>
        <p:spPr>
          <a:xfrm>
            <a:off x="1974850" y="5561013"/>
            <a:ext cx="533400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</a:p>
        </p:txBody>
      </p:sp>
      <p:graphicFrame>
        <p:nvGraphicFramePr>
          <p:cNvPr id="12" name="Object 15"/>
          <p:cNvGraphicFramePr>
            <a:graphicFrameLocks noChangeAspect="1"/>
          </p:cNvGraphicFramePr>
          <p:nvPr/>
        </p:nvGraphicFramePr>
        <p:xfrm>
          <a:off x="2609850" y="5637213"/>
          <a:ext cx="16287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r:id="rId9" imgW="661035" imgH="419735" progId="Equation.DSMT4">
                  <p:embed/>
                </p:oleObj>
              </mc:Choice>
              <mc:Fallback>
                <p:oleObj r:id="rId9" imgW="661035" imgH="4197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09850" y="5637213"/>
                        <a:ext cx="1628775" cy="1000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矩形 17"/>
          <p:cNvSpPr/>
          <p:nvPr/>
        </p:nvSpPr>
        <p:spPr>
          <a:xfrm>
            <a:off x="374650" y="225425"/>
            <a:ext cx="3608388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indent="266700" eaLnBrk="0" hangingPunct="0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例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计算下列各式：</a:t>
            </a:r>
          </a:p>
        </p:txBody>
      </p:sp>
      <p:graphicFrame>
        <p:nvGraphicFramePr>
          <p:cNvPr id="24588" name="Object 3"/>
          <p:cNvGraphicFramePr>
            <a:graphicFrameLocks noChangeAspect="1"/>
          </p:cNvGraphicFramePr>
          <p:nvPr/>
        </p:nvGraphicFramePr>
        <p:xfrm>
          <a:off x="6161088" y="1076325"/>
          <a:ext cx="40703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r:id="rId11" imgW="1587500" imgH="393700" progId="Equation.DSMT4">
                  <p:embed/>
                </p:oleObj>
              </mc:Choice>
              <mc:Fallback>
                <p:oleObj r:id="rId11" imgW="15875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61088" y="1076325"/>
                        <a:ext cx="4070350" cy="968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7"/>
          <p:cNvGraphicFramePr>
            <a:graphicFrameLocks noChangeAspect="1"/>
          </p:cNvGraphicFramePr>
          <p:nvPr/>
        </p:nvGraphicFramePr>
        <p:xfrm>
          <a:off x="1057275" y="1060450"/>
          <a:ext cx="47561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r:id="rId13" imgW="2145665" imgH="444500" progId="Equation.DSMT4">
                  <p:embed/>
                </p:oleObj>
              </mc:Choice>
              <mc:Fallback>
                <p:oleObj r:id="rId13" imgW="2145665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57275" y="1060450"/>
                        <a:ext cx="4756150" cy="984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1"/>
      <p:bldP spid="6" grpId="2"/>
      <p:bldP spid="7" grpId="3" animBg="1"/>
      <p:bldP spid="10" grpId="4" animBg="1"/>
      <p:bldP spid="11" grpId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12"/>
          <p:cNvSpPr/>
          <p:nvPr/>
        </p:nvSpPr>
        <p:spPr>
          <a:xfrm>
            <a:off x="1281113" y="1177925"/>
            <a:ext cx="3460750" cy="603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分式的加减法的思路</a:t>
            </a:r>
          </a:p>
        </p:txBody>
      </p:sp>
      <p:sp>
        <p:nvSpPr>
          <p:cNvPr id="25602" name="Text Box 3"/>
          <p:cNvSpPr txBox="1"/>
          <p:nvPr/>
        </p:nvSpPr>
        <p:spPr>
          <a:xfrm>
            <a:off x="2728913" y="2198688"/>
            <a:ext cx="1519237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2800">
                <a:solidFill>
                  <a:srgbClr val="66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通分</a:t>
            </a:r>
          </a:p>
        </p:txBody>
      </p:sp>
      <p:sp>
        <p:nvSpPr>
          <p:cNvPr id="25603" name="Text Box 4"/>
          <p:cNvSpPr txBox="1"/>
          <p:nvPr/>
        </p:nvSpPr>
        <p:spPr>
          <a:xfrm>
            <a:off x="2652713" y="2805113"/>
            <a:ext cx="208915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2800">
                <a:solidFill>
                  <a:srgbClr val="66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转化为</a:t>
            </a:r>
          </a:p>
        </p:txBody>
      </p:sp>
      <p:sp>
        <p:nvSpPr>
          <p:cNvPr id="25604" name="AutoShape 5"/>
          <p:cNvSpPr/>
          <p:nvPr/>
        </p:nvSpPr>
        <p:spPr>
          <a:xfrm>
            <a:off x="1281113" y="2193925"/>
            <a:ext cx="1371600" cy="1152525"/>
          </a:xfrm>
          <a:prstGeom prst="wedgeRectCallout">
            <a:avLst>
              <a:gd name="adj1" fmla="val 20833"/>
              <a:gd name="adj2" fmla="val -27449"/>
            </a:avLst>
          </a:prstGeom>
          <a:solidFill>
            <a:srgbClr val="FFFF00">
              <a:alpha val="50000"/>
            </a:srgbClr>
          </a:solidFill>
          <a:ln w="25400" cap="flat" cmpd="sng">
            <a:solidFill>
              <a:srgbClr val="000000">
                <a:alpha val="51999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异分母相加减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endParaRPr lang="zh-CN" altLang="en-US" sz="280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05" name="AutoShape 6"/>
          <p:cNvSpPr/>
          <p:nvPr/>
        </p:nvSpPr>
        <p:spPr>
          <a:xfrm>
            <a:off x="4484688" y="2190750"/>
            <a:ext cx="1368425" cy="1203325"/>
          </a:xfrm>
          <a:prstGeom prst="wedgeRectCallout">
            <a:avLst>
              <a:gd name="adj1" fmla="val -27301"/>
              <a:gd name="adj2" fmla="val -41088"/>
            </a:avLst>
          </a:prstGeom>
          <a:solidFill>
            <a:srgbClr val="FFFF00">
              <a:alpha val="50000"/>
            </a:srgbClr>
          </a:solidFill>
          <a:ln w="25400" cap="flat" cmpd="sng">
            <a:solidFill>
              <a:srgbClr val="000000">
                <a:alpha val="48999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同分母</a:t>
            </a:r>
          </a:p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相加减 </a:t>
            </a:r>
          </a:p>
          <a:p>
            <a:pPr algn="ctr">
              <a:spcBef>
                <a:spcPct val="50000"/>
              </a:spcBef>
            </a:pPr>
            <a:endParaRPr lang="zh-CN" altLang="en-US" sz="280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06" name="AutoShape 7"/>
          <p:cNvSpPr/>
          <p:nvPr/>
        </p:nvSpPr>
        <p:spPr>
          <a:xfrm>
            <a:off x="7529513" y="2190750"/>
            <a:ext cx="2154237" cy="1203325"/>
          </a:xfrm>
          <a:prstGeom prst="wedgeRectCallout">
            <a:avLst>
              <a:gd name="adj1" fmla="val -38333"/>
              <a:gd name="adj2" fmla="val -13481"/>
            </a:avLst>
          </a:prstGeom>
          <a:solidFill>
            <a:srgbClr val="FFFF00">
              <a:alpha val="50000"/>
            </a:srgbClr>
          </a:solidFill>
          <a:ln w="254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分子（整式）相加减</a:t>
            </a:r>
          </a:p>
        </p:txBody>
      </p:sp>
      <p:sp>
        <p:nvSpPr>
          <p:cNvPr id="25607" name="Text Box 8"/>
          <p:cNvSpPr txBox="1"/>
          <p:nvPr/>
        </p:nvSpPr>
        <p:spPr>
          <a:xfrm>
            <a:off x="5853113" y="2195513"/>
            <a:ext cx="1903412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66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分母不变</a:t>
            </a:r>
          </a:p>
        </p:txBody>
      </p:sp>
      <p:sp>
        <p:nvSpPr>
          <p:cNvPr id="25608" name="Text Box 9"/>
          <p:cNvSpPr txBox="1"/>
          <p:nvPr/>
        </p:nvSpPr>
        <p:spPr>
          <a:xfrm>
            <a:off x="5857875" y="2805113"/>
            <a:ext cx="15240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66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转化为</a:t>
            </a:r>
          </a:p>
        </p:txBody>
      </p:sp>
      <p:sp>
        <p:nvSpPr>
          <p:cNvPr id="25609" name="Line 10"/>
          <p:cNvSpPr/>
          <p:nvPr/>
        </p:nvSpPr>
        <p:spPr>
          <a:xfrm>
            <a:off x="2652713" y="2728913"/>
            <a:ext cx="1739900" cy="3175"/>
          </a:xfrm>
          <a:prstGeom prst="line">
            <a:avLst/>
          </a:prstGeom>
          <a:ln w="349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 anchorCtr="0"/>
          <a:lstStyle/>
          <a:p>
            <a:endParaRPr lang="zh-CN" altLang="en-US" sz="240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10" name="Line 11"/>
          <p:cNvSpPr/>
          <p:nvPr/>
        </p:nvSpPr>
        <p:spPr>
          <a:xfrm>
            <a:off x="5853113" y="2728913"/>
            <a:ext cx="1600200" cy="0"/>
          </a:xfrm>
          <a:prstGeom prst="line">
            <a:avLst/>
          </a:prstGeom>
          <a:ln w="349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 anchorCtr="0"/>
          <a:lstStyle/>
          <a:p>
            <a:endParaRPr lang="zh-CN" altLang="en-US" sz="240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63725" y="5302250"/>
            <a:ext cx="7497763" cy="4603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BDAE5"/>
            </a:solidFill>
          </a:ln>
        </p:spPr>
        <p:txBody>
          <a:bodyPr wrap="none" rtlCol="0" anchor="t">
            <a:spAutoFit/>
          </a:bodyPr>
          <a:lstStyle/>
          <a:p>
            <a:r>
              <a:rPr lang="zh-CN" altLang="en-US" sz="2400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备注：体会转化思想，将异分母转化为同分母，再计算</a:t>
            </a:r>
            <a:endParaRPr lang="zh-CN" altLang="en-US" sz="2400" noProof="1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组合 7"/>
          <p:cNvGrpSpPr/>
          <p:nvPr/>
        </p:nvGrpSpPr>
        <p:grpSpPr>
          <a:xfrm>
            <a:off x="461963" y="3678238"/>
            <a:ext cx="8488362" cy="2090737"/>
            <a:chOff x="570" y="1693"/>
            <a:chExt cx="13368" cy="3291"/>
          </a:xfrm>
        </p:grpSpPr>
        <p:sp>
          <p:nvSpPr>
            <p:cNvPr id="26626" name="文本框 3"/>
            <p:cNvSpPr txBox="1"/>
            <p:nvPr/>
          </p:nvSpPr>
          <p:spPr>
            <a:xfrm>
              <a:off x="570" y="1693"/>
              <a:ext cx="13368" cy="32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lnSpc>
                  <a:spcPct val="230000"/>
                </a:lnSpc>
              </a:pP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.化简                      的结果是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(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   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)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  <a:p>
              <a:pPr>
                <a:lnSpc>
                  <a:spcPct val="230000"/>
                </a:lnSpc>
              </a:pPr>
              <a:r>
                <a:rPr lang="zh-CN" altLang="en-US" sz="2800">
                  <a:latin typeface="Arial" panose="020B0604020202020204" pitchFamily="34" charset="0"/>
                  <a:ea typeface="微软雅黑" panose="020B0503020204020204" charset="-122"/>
                </a:rPr>
                <a:t>A.  x+1            B.               C.  x-1           D.</a:t>
              </a:r>
            </a:p>
          </p:txBody>
        </p:sp>
        <p:graphicFrame>
          <p:nvGraphicFramePr>
            <p:cNvPr id="26627" name="对象 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3054" y="2004"/>
            <a:ext cx="2558" cy="1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9" r:id="rId3" imgW="749300" imgH="419100" progId="Equation.KSEE3">
                    <p:embed/>
                  </p:oleObj>
                </mc:Choice>
                <mc:Fallback>
                  <p:oleObj r:id="rId3" imgW="749300" imgH="4191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054" y="2004"/>
                          <a:ext cx="2558" cy="143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28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1866" y="3639"/>
            <a:ext cx="1128" cy="1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0" r:id="rId5" imgW="330200" imgH="393700" progId="Equation.KSEE3">
                    <p:embed/>
                  </p:oleObj>
                </mc:Choice>
                <mc:Fallback>
                  <p:oleObj r:id="rId5" imgW="3302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866" y="3639"/>
                          <a:ext cx="1128" cy="13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29" name="对象 6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253" y="3639"/>
            <a:ext cx="1128" cy="1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1" r:id="rId7" imgW="330200" imgH="393700" progId="Equation.KSEE3">
                    <p:embed/>
                  </p:oleObj>
                </mc:Choice>
                <mc:Fallback>
                  <p:oleObj r:id="rId7" imgW="3302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253" y="3639"/>
                          <a:ext cx="1128" cy="13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文本框 12"/>
          <p:cNvSpPr txBox="1"/>
          <p:nvPr/>
        </p:nvSpPr>
        <p:spPr>
          <a:xfrm flipH="1">
            <a:off x="5653088" y="4197350"/>
            <a:ext cx="1123950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A</a:t>
            </a:r>
          </a:p>
        </p:txBody>
      </p:sp>
      <p:sp>
        <p:nvSpPr>
          <p:cNvPr id="26631" name="Rectangle 37"/>
          <p:cNvSpPr/>
          <p:nvPr/>
        </p:nvSpPr>
        <p:spPr>
          <a:xfrm>
            <a:off x="623888" y="1992313"/>
            <a:ext cx="8620125" cy="73660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latin typeface="Arial" panose="020B0604020202020204" pitchFamily="34" charset="0"/>
                <a:ea typeface="微软雅黑" panose="020B0503020204020204" charset="-122"/>
              </a:rPr>
              <a:t>A.  	           B</a:t>
            </a: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．                  </a:t>
            </a:r>
            <a:r>
              <a:rPr lang="en-US" altLang="zh-CN" sz="2800" b="1">
                <a:latin typeface="Arial" panose="020B0604020202020204" pitchFamily="34" charset="0"/>
                <a:ea typeface="微软雅黑" panose="020B0503020204020204" charset="-122"/>
              </a:rPr>
              <a:t>C</a:t>
            </a: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．－</a:t>
            </a:r>
            <a:r>
              <a:rPr lang="en-US" altLang="zh-CN" sz="2800" b="1">
                <a:latin typeface="Arial" panose="020B0604020202020204" pitchFamily="34" charset="0"/>
                <a:ea typeface="微软雅黑" panose="020B0503020204020204" charset="-122"/>
              </a:rPr>
              <a:t>1        D</a:t>
            </a: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．</a:t>
            </a:r>
            <a:r>
              <a:rPr lang="en-US" altLang="zh-CN" sz="2800" b="1">
                <a:latin typeface="Arial" panose="020B0604020202020204" pitchFamily="34" charset="0"/>
                <a:ea typeface="微软雅黑" panose="020B0503020204020204" charset="-122"/>
              </a:rPr>
              <a:t>2</a:t>
            </a:r>
          </a:p>
        </p:txBody>
      </p:sp>
      <p:graphicFrame>
        <p:nvGraphicFramePr>
          <p:cNvPr id="26632" name="Object 34"/>
          <p:cNvGraphicFramePr>
            <a:graphicFrameLocks noChangeAspect="1"/>
          </p:cNvGraphicFramePr>
          <p:nvPr/>
        </p:nvGraphicFramePr>
        <p:xfrm>
          <a:off x="1895475" y="1027113"/>
          <a:ext cx="16081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r:id="rId9" imgW="749935" imgH="394335" progId="Equation.DSMT4">
                  <p:embed/>
                </p:oleObj>
              </mc:Choice>
              <mc:Fallback>
                <p:oleObj r:id="rId9" imgW="749935" imgH="3943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95475" y="1027113"/>
                        <a:ext cx="1608138" cy="8334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33"/>
          <p:cNvGraphicFramePr>
            <a:graphicFrameLocks noChangeAspect="1"/>
          </p:cNvGraphicFramePr>
          <p:nvPr/>
        </p:nvGraphicFramePr>
        <p:xfrm>
          <a:off x="1244600" y="2038350"/>
          <a:ext cx="6508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r:id="rId11" imgW="330835" imgH="394335" progId="Equation.DSMT4">
                  <p:embed/>
                </p:oleObj>
              </mc:Choice>
              <mc:Fallback>
                <p:oleObj r:id="rId11" imgW="330835" imgH="3943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44600" y="2038350"/>
                        <a:ext cx="650875" cy="76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32"/>
          <p:cNvGraphicFramePr>
            <a:graphicFrameLocks noChangeAspect="1"/>
          </p:cNvGraphicFramePr>
          <p:nvPr/>
        </p:nvGraphicFramePr>
        <p:xfrm>
          <a:off x="3159125" y="2106613"/>
          <a:ext cx="582613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r:id="rId13" imgW="330835" imgH="394335" progId="Equation.DSMT4">
                  <p:embed/>
                </p:oleObj>
              </mc:Choice>
              <mc:Fallback>
                <p:oleObj r:id="rId13" imgW="330835" imgH="3943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59125" y="2106613"/>
                        <a:ext cx="582613" cy="693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Rectangle 35"/>
          <p:cNvSpPr/>
          <p:nvPr/>
        </p:nvSpPr>
        <p:spPr>
          <a:xfrm>
            <a:off x="623888" y="1174750"/>
            <a:ext cx="4953000" cy="5222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计算</a:t>
            </a:r>
          </a:p>
        </p:txBody>
      </p:sp>
      <p:sp>
        <p:nvSpPr>
          <p:cNvPr id="26636" name="Rectangle 36"/>
          <p:cNvSpPr/>
          <p:nvPr/>
        </p:nvSpPr>
        <p:spPr>
          <a:xfrm>
            <a:off x="3478213" y="1184275"/>
            <a:ext cx="2927350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的结果为（  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)	</a:t>
            </a:r>
          </a:p>
        </p:txBody>
      </p:sp>
      <p:sp>
        <p:nvSpPr>
          <p:cNvPr id="16" name="Text Box 12"/>
          <p:cNvSpPr txBox="1"/>
          <p:nvPr/>
        </p:nvSpPr>
        <p:spPr>
          <a:xfrm>
            <a:off x="5289550" y="1217613"/>
            <a:ext cx="685800" cy="5222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</a:p>
        </p:txBody>
      </p:sp>
      <p:grpSp>
        <p:nvGrpSpPr>
          <p:cNvPr id="26638" name="组合 16"/>
          <p:cNvGrpSpPr/>
          <p:nvPr/>
        </p:nvGrpSpPr>
        <p:grpSpPr>
          <a:xfrm>
            <a:off x="477838" y="222250"/>
            <a:ext cx="2044700" cy="522288"/>
            <a:chOff x="752" y="350"/>
            <a:chExt cx="3220" cy="822"/>
          </a:xfrm>
        </p:grpSpPr>
        <p:sp>
          <p:nvSpPr>
            <p:cNvPr id="26639" name="文本框 3"/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zh-CN" altLang="en-US" sz="280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26640" name="组合 18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2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1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组合 9"/>
          <p:cNvGrpSpPr/>
          <p:nvPr/>
        </p:nvGrpSpPr>
        <p:grpSpPr>
          <a:xfrm>
            <a:off x="725488" y="1147763"/>
            <a:ext cx="9625012" cy="1727200"/>
            <a:chOff x="1154" y="1768"/>
            <a:chExt cx="15158" cy="2721"/>
          </a:xfrm>
        </p:grpSpPr>
        <p:sp>
          <p:nvSpPr>
            <p:cNvPr id="27650" name="文本框 3"/>
            <p:cNvSpPr txBox="1"/>
            <p:nvPr/>
          </p:nvSpPr>
          <p:spPr>
            <a:xfrm>
              <a:off x="1154" y="1768"/>
              <a:ext cx="15158" cy="27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lnSpc>
                  <a:spcPct val="190000"/>
                </a:lnSpc>
              </a:pP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.已知                  ，则           的值是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(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   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)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  <a:p>
              <a:pPr>
                <a:lnSpc>
                  <a:spcPct val="19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A.                  B.                   C.3                  D.</a:t>
              </a:r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-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</a:p>
          </p:txBody>
        </p:sp>
        <p:graphicFrame>
          <p:nvGraphicFramePr>
            <p:cNvPr id="27651" name="对象 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3045" y="2009"/>
            <a:ext cx="2262" cy="1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9" r:id="rId3" imgW="622300" imgH="393700" progId="Equation.KSEE3">
                    <p:embed/>
                  </p:oleObj>
                </mc:Choice>
                <mc:Fallback>
                  <p:oleObj r:id="rId3" imgW="6223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045" y="2009"/>
                          <a:ext cx="2262" cy="143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2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7224" y="2008"/>
            <a:ext cx="1171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0" r:id="rId5" imgW="355600" imgH="393700" progId="Equation.KSEE3">
                    <p:embed/>
                  </p:oleObj>
                </mc:Choice>
                <mc:Fallback>
                  <p:oleObj r:id="rId5" imgW="3556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224" y="2008"/>
                          <a:ext cx="1171" cy="12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3" name="对象 6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964" y="3266"/>
            <a:ext cx="434" cy="1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1" r:id="rId7" imgW="139700" imgH="393700" progId="Equation.KSEE3">
                    <p:embed/>
                  </p:oleObj>
                </mc:Choice>
                <mc:Fallback>
                  <p:oleObj r:id="rId7" imgW="139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964" y="3266"/>
                          <a:ext cx="434" cy="122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4" name="对象 8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564" y="3266"/>
            <a:ext cx="790" cy="1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2" r:id="rId9" imgW="254000" imgH="393700" progId="Equation.KSEE3">
                    <p:embed/>
                  </p:oleObj>
                </mc:Choice>
                <mc:Fallback>
                  <p:oleObj r:id="rId9" imgW="2540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564" y="3266"/>
                          <a:ext cx="790" cy="122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55" name="组合 13"/>
          <p:cNvGrpSpPr/>
          <p:nvPr/>
        </p:nvGrpSpPr>
        <p:grpSpPr>
          <a:xfrm>
            <a:off x="725488" y="2957513"/>
            <a:ext cx="11336337" cy="2544762"/>
            <a:chOff x="1053" y="4169"/>
            <a:chExt cx="15278" cy="4009"/>
          </a:xfrm>
        </p:grpSpPr>
        <p:sp>
          <p:nvSpPr>
            <p:cNvPr id="27656" name="文本框 12"/>
            <p:cNvSpPr txBox="1"/>
            <p:nvPr/>
          </p:nvSpPr>
          <p:spPr>
            <a:xfrm>
              <a:off x="1053" y="4169"/>
              <a:ext cx="15278" cy="40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lnSpc>
                  <a:spcPct val="190000"/>
                </a:lnSpc>
              </a:pP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.对于任意的</a:t>
              </a:r>
              <a:r>
                <a:rPr lang="zh-CN" altLang="en-US" sz="2800">
                  <a:latin typeface="Arial" panose="020B0604020202020204" pitchFamily="34" charset="0"/>
                  <a:ea typeface="微软雅黑" panose="020B0503020204020204" charset="-122"/>
                </a:rPr>
                <a:t>x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值都有                                     ，则</a:t>
              </a:r>
              <a:r>
                <a:rPr lang="zh-CN" altLang="en-US" sz="2800">
                  <a:latin typeface="Arial" panose="020B0604020202020204" pitchFamily="34" charset="0"/>
                  <a:ea typeface="微软雅黑" panose="020B0503020204020204" charset="-122"/>
                </a:rPr>
                <a:t>M，N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的值为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(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   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)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  <a:p>
              <a:pPr>
                <a:lnSpc>
                  <a:spcPct val="190000"/>
                </a:lnSpc>
              </a:pPr>
              <a:r>
                <a:rPr lang="zh-CN" altLang="en-US" sz="2800">
                  <a:latin typeface="Arial" panose="020B0604020202020204" pitchFamily="34" charset="0"/>
                  <a:ea typeface="微软雅黑" panose="020B0503020204020204" charset="-122"/>
                </a:rPr>
                <a:t>A.M=1，N=3                    B.M=-1，N=3</a:t>
              </a:r>
            </a:p>
            <a:p>
              <a:pPr>
                <a:lnSpc>
                  <a:spcPct val="190000"/>
                </a:lnSpc>
              </a:pPr>
              <a:r>
                <a:rPr lang="zh-CN" altLang="en-US" sz="2800">
                  <a:latin typeface="Arial" panose="020B0604020202020204" pitchFamily="34" charset="0"/>
                  <a:ea typeface="微软雅黑" panose="020B0503020204020204" charset="-122"/>
                </a:rPr>
                <a:t>C.M=2，N=4                    D.M=1，N=4</a:t>
              </a:r>
            </a:p>
          </p:txBody>
        </p:sp>
        <p:graphicFrame>
          <p:nvGraphicFramePr>
            <p:cNvPr id="27657" name="对象 1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677" y="4434"/>
            <a:ext cx="5198" cy="1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3" r:id="rId11" imgW="1536700" imgH="393700" progId="Equation.KSEE3">
                    <p:embed/>
                  </p:oleObj>
                </mc:Choice>
                <mc:Fallback>
                  <p:oleObj r:id="rId11" imgW="1536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677" y="4434"/>
                          <a:ext cx="5198" cy="13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文本框 20"/>
          <p:cNvSpPr txBox="1"/>
          <p:nvPr/>
        </p:nvSpPr>
        <p:spPr>
          <a:xfrm>
            <a:off x="6975475" y="1449388"/>
            <a:ext cx="420688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077575" y="3287713"/>
            <a:ext cx="404813" cy="5207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3" name="对象 167938"/>
          <p:cNvGraphicFramePr>
            <a:graphicFrameLocks noChangeAspect="1"/>
          </p:cNvGraphicFramePr>
          <p:nvPr/>
        </p:nvGraphicFramePr>
        <p:xfrm>
          <a:off x="3009900" y="1146175"/>
          <a:ext cx="21066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r:id="rId3" imgW="21336000" imgH="10363200" progId="Equation.3">
                  <p:embed/>
                </p:oleObj>
              </mc:Choice>
              <mc:Fallback>
                <p:oleObj r:id="rId3" imgW="21336000" imgH="10363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9900" y="1146175"/>
                        <a:ext cx="2106613" cy="936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4" name="对象 167939"/>
          <p:cNvGraphicFramePr>
            <a:graphicFrameLocks noChangeAspect="1"/>
          </p:cNvGraphicFramePr>
          <p:nvPr/>
        </p:nvGraphicFramePr>
        <p:xfrm>
          <a:off x="3009900" y="2314575"/>
          <a:ext cx="5635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r:id="rId5" imgW="6400800" imgH="5486400" progId="Equation.3">
                  <p:embed/>
                </p:oleObj>
              </mc:Choice>
              <mc:Fallback>
                <p:oleObj r:id="rId5" imgW="6400800" imgH="5486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09900" y="2314575"/>
                        <a:ext cx="563563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对象 167940"/>
          <p:cNvGraphicFramePr>
            <a:graphicFrameLocks noChangeAspect="1"/>
          </p:cNvGraphicFramePr>
          <p:nvPr/>
        </p:nvGraphicFramePr>
        <p:xfrm>
          <a:off x="1497013" y="2332038"/>
          <a:ext cx="5826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r:id="rId7" imgW="6705600" imgH="4876800" progId="Equation.3">
                  <p:embed/>
                </p:oleObj>
              </mc:Choice>
              <mc:Fallback>
                <p:oleObj r:id="rId7" imgW="6705600" imgH="4876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97013" y="2332038"/>
                        <a:ext cx="582612" cy="422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对象 167941"/>
          <p:cNvGraphicFramePr>
            <a:graphicFrameLocks noChangeAspect="1"/>
          </p:cNvGraphicFramePr>
          <p:nvPr/>
        </p:nvGraphicFramePr>
        <p:xfrm>
          <a:off x="4522788" y="2314575"/>
          <a:ext cx="8239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r:id="rId9" imgW="9448800" imgH="5486400" progId="Equation.3">
                  <p:embed/>
                </p:oleObj>
              </mc:Choice>
              <mc:Fallback>
                <p:oleObj r:id="rId9" imgW="9448800" imgH="5486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22788" y="2314575"/>
                        <a:ext cx="823912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对象 167942"/>
          <p:cNvGraphicFramePr>
            <a:graphicFrameLocks noChangeAspect="1"/>
          </p:cNvGraphicFramePr>
          <p:nvPr/>
        </p:nvGraphicFramePr>
        <p:xfrm>
          <a:off x="6394450" y="2241550"/>
          <a:ext cx="9715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r:id="rId11" imgW="10972800" imgH="5486400" progId="Equation.3">
                  <p:embed/>
                </p:oleObj>
              </mc:Choice>
              <mc:Fallback>
                <p:oleObj r:id="rId11" imgW="10972800" imgH="5486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94450" y="2241550"/>
                        <a:ext cx="971550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矩形 167945"/>
          <p:cNvSpPr/>
          <p:nvPr/>
        </p:nvSpPr>
        <p:spPr>
          <a:xfrm>
            <a:off x="954088" y="1352550"/>
            <a:ext cx="1898650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>
              <a:buSzTx/>
            </a:pPr>
            <a:r>
              <a:rPr lang="en-US" altLang="zh-CN" sz="2800" baseline="0">
                <a:latin typeface="微软雅黑" panose="020B0503020204020204" charset="-122"/>
                <a:ea typeface="微软雅黑" panose="020B0503020204020204" charset="-122"/>
              </a:rPr>
              <a:t>5.</a:t>
            </a:r>
            <a:r>
              <a:rPr lang="zh-CN" altLang="en-US" sz="2800" baseline="0">
                <a:latin typeface="微软雅黑" panose="020B0503020204020204" charset="-122"/>
                <a:ea typeface="微软雅黑" panose="020B0503020204020204" charset="-122"/>
              </a:rPr>
              <a:t>三个分式</a:t>
            </a:r>
          </a:p>
        </p:txBody>
      </p:sp>
      <p:sp>
        <p:nvSpPr>
          <p:cNvPr id="28679" name="矩形 167946"/>
          <p:cNvSpPr/>
          <p:nvPr/>
        </p:nvSpPr>
        <p:spPr>
          <a:xfrm>
            <a:off x="5316538" y="1352550"/>
            <a:ext cx="3871912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indent="66675">
              <a:buSzTx/>
            </a:pPr>
            <a:r>
              <a:rPr lang="zh-CN" altLang="en-US" sz="2800" baseline="0">
                <a:latin typeface="微软雅黑" panose="020B0503020204020204" charset="-122"/>
                <a:ea typeface="微软雅黑" panose="020B0503020204020204" charset="-122"/>
              </a:rPr>
              <a:t>的最简公分母是（    ）</a:t>
            </a:r>
          </a:p>
        </p:txBody>
      </p:sp>
      <p:sp>
        <p:nvSpPr>
          <p:cNvPr id="28680" name="矩形 167947"/>
          <p:cNvSpPr/>
          <p:nvPr/>
        </p:nvSpPr>
        <p:spPr>
          <a:xfrm>
            <a:off x="2289175" y="2241550"/>
            <a:ext cx="6873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>
              <a:buSzTx/>
            </a:pPr>
            <a:r>
              <a:rPr lang="zh-CN" altLang="en-US" sz="2800" b="1" baseline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800" b="1" baseline="0">
                <a:latin typeface="Arial" panose="020B0604020202020204" pitchFamily="34" charset="0"/>
                <a:ea typeface="宋体" panose="02010600030101010101" pitchFamily="2" charset="-122"/>
              </a:rPr>
              <a:t>B.</a:t>
            </a:r>
          </a:p>
        </p:txBody>
      </p:sp>
      <p:sp>
        <p:nvSpPr>
          <p:cNvPr id="28681" name="矩形 167948"/>
          <p:cNvSpPr/>
          <p:nvPr/>
        </p:nvSpPr>
        <p:spPr>
          <a:xfrm>
            <a:off x="3730625" y="2281238"/>
            <a:ext cx="736600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>
              <a:buSzTx/>
            </a:pPr>
            <a:r>
              <a:rPr lang="zh-CN" altLang="en-US" sz="2800" b="1" baseline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800" b="1" baseline="0">
                <a:latin typeface="Arial" panose="020B0604020202020204" pitchFamily="34" charset="0"/>
                <a:ea typeface="宋体" panose="02010600030101010101" pitchFamily="2" charset="-122"/>
              </a:rPr>
              <a:t>C.</a:t>
            </a:r>
          </a:p>
        </p:txBody>
      </p:sp>
      <p:sp>
        <p:nvSpPr>
          <p:cNvPr id="28682" name="矩形 167949"/>
          <p:cNvSpPr/>
          <p:nvPr/>
        </p:nvSpPr>
        <p:spPr>
          <a:xfrm>
            <a:off x="5602288" y="2241550"/>
            <a:ext cx="7080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>
              <a:buSzTx/>
            </a:pPr>
            <a:r>
              <a:rPr lang="zh-CN" altLang="en-US" sz="2800" b="1" baseline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800" b="1" baseline="0">
                <a:latin typeface="Arial" panose="020B0604020202020204" pitchFamily="34" charset="0"/>
                <a:ea typeface="宋体" panose="02010600030101010101" pitchFamily="2" charset="-122"/>
              </a:rPr>
              <a:t>D.</a:t>
            </a:r>
          </a:p>
        </p:txBody>
      </p:sp>
      <p:sp>
        <p:nvSpPr>
          <p:cNvPr id="28683" name="矩形 167952"/>
          <p:cNvSpPr/>
          <p:nvPr/>
        </p:nvSpPr>
        <p:spPr>
          <a:xfrm>
            <a:off x="849313" y="2260600"/>
            <a:ext cx="7080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>
              <a:buSzTx/>
            </a:pPr>
            <a:r>
              <a:rPr lang="zh-CN" altLang="en-US" sz="2800" b="1" baseline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800" b="1" baseline="0">
                <a:latin typeface="Arial" panose="020B0604020202020204" pitchFamily="34" charset="0"/>
                <a:ea typeface="宋体" panose="02010600030101010101" pitchFamily="2" charset="-122"/>
              </a:rPr>
              <a:t>A.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296275" y="1352550"/>
            <a:ext cx="420688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950913" y="3576638"/>
            <a:ext cx="7767637" cy="2019300"/>
            <a:chOff x="1308" y="2485"/>
            <a:chExt cx="12232" cy="3179"/>
          </a:xfrm>
        </p:grpSpPr>
        <p:sp>
          <p:nvSpPr>
            <p:cNvPr id="28686" name="文本框 6"/>
            <p:cNvSpPr txBox="1"/>
            <p:nvPr/>
          </p:nvSpPr>
          <p:spPr>
            <a:xfrm>
              <a:off x="1308" y="2485"/>
              <a:ext cx="11858" cy="312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66700">
                <a:lnSpc>
                  <a:spcPct val="220000"/>
                </a:lnSpc>
              </a:pP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6.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计算           的结果是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( 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)</a:t>
              </a:r>
              <a:endParaRPr lang="zh-CN" altLang="zh-CN" sz="28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  <a:p>
              <a:pPr indent="266700">
                <a:lnSpc>
                  <a:spcPct val="220000"/>
                </a:lnSpc>
              </a:pPr>
              <a:r>
                <a:rPr lang="zh-CN" altLang="zh-CN" sz="2800">
                  <a:latin typeface="Arial" panose="020B0604020202020204" pitchFamily="34" charset="0"/>
                  <a:ea typeface="微软雅黑" panose="020B0503020204020204" charset="-122"/>
                  <a:sym typeface="微软雅黑" panose="020B0503020204020204" charset="-122"/>
                </a:rPr>
                <a:t>A. </a:t>
              </a:r>
              <a:r>
                <a:rPr lang="en-US" altLang="zh-CN" sz="2800">
                  <a:latin typeface="Arial" panose="020B0604020202020204" pitchFamily="34" charset="0"/>
                  <a:ea typeface="微软雅黑" panose="020B0503020204020204" charset="-122"/>
                  <a:sym typeface="微软雅黑" panose="020B0503020204020204" charset="-122"/>
                </a:rPr>
                <a:t>a+b          </a:t>
              </a:r>
              <a:r>
                <a:rPr lang="zh-CN" altLang="zh-CN" sz="2800">
                  <a:latin typeface="Arial" panose="020B0604020202020204" pitchFamily="34" charset="0"/>
                  <a:ea typeface="微软雅黑" panose="020B0503020204020204" charset="-122"/>
                  <a:sym typeface="微软雅黑" panose="020B0503020204020204" charset="-122"/>
                </a:rPr>
                <a:t>B.               C.                 D.</a:t>
              </a:r>
            </a:p>
          </p:txBody>
        </p:sp>
        <p:graphicFrame>
          <p:nvGraphicFramePr>
            <p:cNvPr id="28687" name="对象 9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3726" y="2996"/>
            <a:ext cx="1286" cy="1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4" r:id="rId13" imgW="393700" imgH="393700" progId="Equation.KSEE3">
                    <p:embed/>
                  </p:oleObj>
                </mc:Choice>
                <mc:Fallback>
                  <p:oleObj r:id="rId13" imgW="393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726" y="2996"/>
                          <a:ext cx="1286" cy="128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8" name="对象 12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980" y="4327"/>
            <a:ext cx="1204" cy="1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5" r:id="rId15" imgW="368300" imgH="393700" progId="Equation.KSEE3">
                    <p:embed/>
                  </p:oleObj>
                </mc:Choice>
                <mc:Fallback>
                  <p:oleObj r:id="rId15" imgW="3683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980" y="4327"/>
                          <a:ext cx="1204" cy="128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9" name="对象 1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8804" y="4327"/>
            <a:ext cx="1204" cy="1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6" r:id="rId17" imgW="368300" imgH="393700" progId="Equation.KSEE3">
                    <p:embed/>
                  </p:oleObj>
                </mc:Choice>
                <mc:Fallback>
                  <p:oleObj r:id="rId17" imgW="3683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804" y="4327"/>
                          <a:ext cx="1204" cy="128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90" name="对象 23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2336" y="4378"/>
            <a:ext cx="1204" cy="1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7" r:id="rId19" imgW="368300" imgH="393700" progId="Equation.KSEE3">
                    <p:embed/>
                  </p:oleObj>
                </mc:Choice>
                <mc:Fallback>
                  <p:oleObj r:id="rId19" imgW="3683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2336" y="4378"/>
                          <a:ext cx="1204" cy="128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文本框 8"/>
          <p:cNvSpPr txBox="1"/>
          <p:nvPr/>
        </p:nvSpPr>
        <p:spPr>
          <a:xfrm>
            <a:off x="5146675" y="4002088"/>
            <a:ext cx="454025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D 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3"/>
          <p:cNvGrpSpPr/>
          <p:nvPr/>
        </p:nvGrpSpPr>
        <p:grpSpPr>
          <a:xfrm>
            <a:off x="485775" y="222250"/>
            <a:ext cx="2044700" cy="520700"/>
            <a:chOff x="752" y="350"/>
            <a:chExt cx="3220" cy="822"/>
          </a:xfrm>
        </p:grpSpPr>
        <p:sp>
          <p:nvSpPr>
            <p:cNvPr id="11266" name="文本框 3"/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zh-CN" altLang="en-US" sz="2800" dirty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11267" name="组合 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z="1800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z="1800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z="1800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1271" name="矩形 11"/>
          <p:cNvSpPr/>
          <p:nvPr/>
        </p:nvSpPr>
        <p:spPr>
          <a:xfrm>
            <a:off x="561975" y="1393825"/>
            <a:ext cx="8143875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观察下列算式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:</a:t>
            </a:r>
          </a:p>
        </p:txBody>
      </p:sp>
      <p:sp>
        <p:nvSpPr>
          <p:cNvPr id="14" name="矩形 13"/>
          <p:cNvSpPr/>
          <p:nvPr/>
        </p:nvSpPr>
        <p:spPr>
          <a:xfrm>
            <a:off x="641350" y="4194175"/>
            <a:ext cx="6718300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类比猜想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:                            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与同伴交流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</p:txBody>
      </p:sp>
      <p:sp>
        <p:nvSpPr>
          <p:cNvPr id="16" name="矩形 15"/>
          <p:cNvSpPr/>
          <p:nvPr/>
        </p:nvSpPr>
        <p:spPr>
          <a:xfrm>
            <a:off x="641350" y="2473325"/>
            <a:ext cx="10139363" cy="736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同分母分数加减法则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: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分母不变，把分子相加（减）</a:t>
            </a:r>
          </a:p>
        </p:txBody>
      </p:sp>
      <p:graphicFrame>
        <p:nvGraphicFramePr>
          <p:cNvPr id="11274" name="Object 12"/>
          <p:cNvGraphicFramePr>
            <a:graphicFrameLocks noChangeAspect="1"/>
          </p:cNvGraphicFramePr>
          <p:nvPr/>
        </p:nvGraphicFramePr>
        <p:xfrm>
          <a:off x="3186113" y="1190625"/>
          <a:ext cx="25241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3" imgW="1054100" imgH="393700" progId="Equation.DSMT4">
                  <p:embed/>
                </p:oleObj>
              </mc:Choice>
              <mc:Fallback>
                <p:oleObj r:id="rId3" imgW="1054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6113" y="1190625"/>
                        <a:ext cx="2524125" cy="928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3"/>
          <p:cNvGraphicFramePr>
            <a:graphicFrameLocks noChangeAspect="1"/>
          </p:cNvGraphicFramePr>
          <p:nvPr/>
        </p:nvGraphicFramePr>
        <p:xfrm>
          <a:off x="6908800" y="1190625"/>
          <a:ext cx="282733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5" imgW="1155700" imgH="393700" progId="Equation.DSMT4">
                  <p:embed/>
                </p:oleObj>
              </mc:Choice>
              <mc:Fallback>
                <p:oleObj r:id="rId5" imgW="1155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08800" y="1190625"/>
                        <a:ext cx="2827338" cy="9509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2808288" y="3932238"/>
          <a:ext cx="197643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7" imgW="660400" imgH="393700" progId="Equation.3">
                  <p:embed/>
                </p:oleObj>
              </mc:Choice>
              <mc:Fallback>
                <p:oleObj r:id="rId7" imgW="6604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08288" y="3932238"/>
                        <a:ext cx="1976437" cy="1047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1"/>
          <p:cNvSpPr/>
          <p:nvPr/>
        </p:nvSpPr>
        <p:spPr>
          <a:xfrm>
            <a:off x="1674813" y="1314450"/>
            <a:ext cx="2133600" cy="4778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90000"/>
              </a:lnSpc>
              <a:buClr>
                <a:schemeClr val="accent2"/>
              </a:buClr>
              <a:buSzPct val="85000"/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</a:rPr>
              <a:t>7.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计算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:</a:t>
            </a:r>
          </a:p>
        </p:txBody>
      </p:sp>
      <p:graphicFrame>
        <p:nvGraphicFramePr>
          <p:cNvPr id="29698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001963" y="1127125"/>
          <a:ext cx="367823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r:id="rId3" imgW="1816100" imgH="393700" progId="Equation.KSEE3">
                  <p:embed/>
                </p:oleObj>
              </mc:Choice>
              <mc:Fallback>
                <p:oleObj r:id="rId3" imgW="18161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1963" y="1127125"/>
                        <a:ext cx="3678237" cy="798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4"/>
          <p:cNvSpPr txBox="1"/>
          <p:nvPr/>
        </p:nvSpPr>
        <p:spPr>
          <a:xfrm>
            <a:off x="1758950" y="2209800"/>
            <a:ext cx="2784475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解：(1)原式=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2468563" y="2876550"/>
            <a:ext cx="2209800" cy="5222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(2)原式=</a:t>
            </a:r>
          </a:p>
        </p:txBody>
      </p:sp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24313" y="2055813"/>
          <a:ext cx="288607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r:id="rId5" imgW="1487170" imgH="419100" progId="Equation.KSEE3">
                  <p:embed/>
                </p:oleObj>
              </mc:Choice>
              <mc:Fallback>
                <p:oleObj r:id="rId5" imgW="148717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4313" y="2055813"/>
                        <a:ext cx="2886075" cy="8143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49713" y="2876550"/>
          <a:ext cx="158273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r:id="rId7" imgW="826135" imgH="393700" progId="Equation.KSEE3">
                  <p:embed/>
                </p:oleObj>
              </mc:Choice>
              <mc:Fallback>
                <p:oleObj r:id="rId7" imgW="826135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49713" y="2876550"/>
                        <a:ext cx="1582737" cy="754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744913" y="3656013"/>
          <a:ext cx="264318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r:id="rId9" imgW="1385570" imgH="444500" progId="Equation.KSEE3">
                  <p:embed/>
                </p:oleObj>
              </mc:Choice>
              <mc:Fallback>
                <p:oleObj r:id="rId9" imgW="138557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44913" y="3656013"/>
                        <a:ext cx="2643187" cy="8493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708400" y="4522788"/>
          <a:ext cx="35274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r:id="rId11" imgW="1905000" imgH="444500" progId="Equation.KSEE3">
                  <p:embed/>
                </p:oleObj>
              </mc:Choice>
              <mc:Fallback>
                <p:oleObj r:id="rId11" imgW="19050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08400" y="4522788"/>
                        <a:ext cx="3527425" cy="822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686175" y="5426075"/>
          <a:ext cx="290988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r:id="rId13" imgW="1512570" imgH="444500" progId="Equation.KSEE3">
                  <p:embed/>
                </p:oleObj>
              </mc:Choice>
              <mc:Fallback>
                <p:oleObj r:id="rId13" imgW="151257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86175" y="5426075"/>
                        <a:ext cx="2909888" cy="854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组合 3"/>
          <p:cNvGrpSpPr/>
          <p:nvPr/>
        </p:nvGrpSpPr>
        <p:grpSpPr>
          <a:xfrm>
            <a:off x="477838" y="222250"/>
            <a:ext cx="2044700" cy="522288"/>
            <a:chOff x="752" y="350"/>
            <a:chExt cx="3220" cy="822"/>
          </a:xfrm>
        </p:grpSpPr>
        <p:sp>
          <p:nvSpPr>
            <p:cNvPr id="30722" name="文本框 3"/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zh-CN" altLang="en-US" sz="280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30723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292" name="Text Box 16"/>
          <p:cNvSpPr txBox="1"/>
          <p:nvPr/>
        </p:nvSpPr>
        <p:spPr>
          <a:xfrm>
            <a:off x="53975" y="2990850"/>
            <a:ext cx="1985963" cy="5207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分式的加减</a:t>
            </a:r>
          </a:p>
        </p:txBody>
      </p:sp>
      <p:sp>
        <p:nvSpPr>
          <p:cNvPr id="18" name="左大括号 17"/>
          <p:cNvSpPr/>
          <p:nvPr/>
        </p:nvSpPr>
        <p:spPr>
          <a:xfrm>
            <a:off x="2098675" y="1158875"/>
            <a:ext cx="263525" cy="4211638"/>
          </a:xfrm>
          <a:prstGeom prst="leftBrace">
            <a:avLst>
              <a:gd name="adj1" fmla="val 95891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18"/>
          <p:cNvSpPr txBox="1"/>
          <p:nvPr/>
        </p:nvSpPr>
        <p:spPr>
          <a:xfrm>
            <a:off x="2362200" y="2559050"/>
            <a:ext cx="2101850" cy="522288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分式的通分：</a:t>
            </a:r>
            <a:endParaRPr lang="zh-CN" altLang="zh-CN" sz="280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2" name="Text Box 18"/>
          <p:cNvSpPr txBox="1"/>
          <p:nvPr/>
        </p:nvSpPr>
        <p:spPr>
          <a:xfrm>
            <a:off x="2366963" y="911225"/>
            <a:ext cx="9669462" cy="5207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同分母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的两个分式相加（减）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分母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不变，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把分子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相加（减）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3" name="Text Box 18"/>
          <p:cNvSpPr txBox="1"/>
          <p:nvPr/>
        </p:nvSpPr>
        <p:spPr>
          <a:xfrm>
            <a:off x="2366963" y="5032375"/>
            <a:ext cx="9415462" cy="69532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charset="-122"/>
              </a:rPr>
              <a:t>异分母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charset="-122"/>
              </a:rPr>
              <a:t>分式相加减，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charset="-122"/>
              </a:rPr>
              <a:t>先通分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charset="-122"/>
              </a:rPr>
              <a:t>，化为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charset="-122"/>
              </a:rPr>
              <a:t>同分母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charset="-122"/>
              </a:rPr>
              <a:t>的分式，再加减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8684" name="文本框 1"/>
          <p:cNvSpPr txBox="1"/>
          <p:nvPr/>
        </p:nvSpPr>
        <p:spPr>
          <a:xfrm>
            <a:off x="4779963" y="2235200"/>
            <a:ext cx="4449762" cy="1168400"/>
          </a:xfrm>
          <a:prstGeom prst="rect">
            <a:avLst/>
          </a:prstGeom>
          <a:noFill/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把几个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异分母分式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分别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化为</a:t>
            </a: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与它们相等的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同分母分式</a:t>
            </a:r>
            <a:endParaRPr lang="zh-CN" altLang="en-US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" name="Text Box 18"/>
          <p:cNvSpPr txBox="1"/>
          <p:nvPr/>
        </p:nvSpPr>
        <p:spPr>
          <a:xfrm>
            <a:off x="2362200" y="3784600"/>
            <a:ext cx="2101850" cy="522288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最简公分母：</a:t>
            </a:r>
            <a:endParaRPr lang="zh-CN" altLang="zh-CN" sz="280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3" name="Text Box 18"/>
          <p:cNvSpPr txBox="1"/>
          <p:nvPr/>
        </p:nvSpPr>
        <p:spPr>
          <a:xfrm>
            <a:off x="4702175" y="3784600"/>
            <a:ext cx="7045325" cy="522288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从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系数、相同因式、不同因式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三个角度确定</a:t>
            </a:r>
          </a:p>
        </p:txBody>
      </p:sp>
      <p:pic>
        <p:nvPicPr>
          <p:cNvPr id="3072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696700" y="11595100"/>
            <a:ext cx="304800" cy="2286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8" grpId="0" animBg="1"/>
      <p:bldP spid="10" grpId="0" animBg="1"/>
      <p:bldP spid="12" grpId="0" animBg="1"/>
      <p:bldP spid="23" grpId="0" animBg="1"/>
      <p:bldP spid="28684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8053388" y="2868613"/>
          <a:ext cx="79533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r:id="rId3" imgW="8229600" imgH="9448800" progId="Equation.DSMT4">
                  <p:embed/>
                </p:oleObj>
              </mc:Choice>
              <mc:Fallback>
                <p:oleObj r:id="rId3" imgW="82296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53388" y="2868613"/>
                        <a:ext cx="795337" cy="828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5" name="Rectangle 13"/>
          <p:cNvSpPr/>
          <p:nvPr/>
        </p:nvSpPr>
        <p:spPr>
          <a:xfrm>
            <a:off x="903288" y="873125"/>
            <a:ext cx="9583737" cy="954088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indent="266700">
              <a:buSzTx/>
            </a:pPr>
            <a:r>
              <a:rPr lang="en-US" altLang="zh-CN" sz="2800" baseline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zh-CN" sz="2800" baseline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类比</a:t>
            </a:r>
            <a:r>
              <a:rPr lang="zh-CN" altLang="zh-CN" sz="2800" baseline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同分母分数的加减运算法则，完成下面同分母分式的加减运算。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2209800" y="1874838"/>
            <a:ext cx="2513013" cy="839787"/>
            <a:chOff x="1114428" y="1959951"/>
            <a:chExt cx="2512360" cy="774368"/>
          </a:xfrm>
        </p:grpSpPr>
        <p:graphicFrame>
          <p:nvGraphicFramePr>
            <p:cNvPr id="12292" name="Object 12"/>
            <p:cNvGraphicFramePr>
              <a:graphicFrameLocks noChangeAspect="1"/>
            </p:cNvGraphicFramePr>
            <p:nvPr/>
          </p:nvGraphicFramePr>
          <p:xfrm>
            <a:off x="1114428" y="1959951"/>
            <a:ext cx="1528746" cy="774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r:id="rId5" imgW="16459200" imgH="9448800" progId="Equation.DSMT4">
                    <p:embed/>
                  </p:oleObj>
                </mc:Choice>
                <mc:Fallback>
                  <p:oleObj r:id="rId5" imgW="16459200" imgH="9448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14428" y="1959951"/>
                          <a:ext cx="1528746" cy="77436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3" name="Rectangle 14"/>
            <p:cNvSpPr/>
            <p:nvPr/>
          </p:nvSpPr>
          <p:spPr>
            <a:xfrm>
              <a:off x="2500298" y="2359969"/>
              <a:ext cx="1126490" cy="3399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1440" tIns="45720" rIns="91440" bIns="45720" anchor="ctr" anchorCtr="0">
              <a:spAutoFit/>
            </a:bodyPr>
            <a:lstStyle/>
            <a:p>
              <a:pPr indent="266700">
                <a:buSzTx/>
              </a:pPr>
              <a:r>
                <a:rPr lang="en-US" altLang="zh-CN" b="1" u="sng" baseline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         </a:t>
              </a:r>
              <a:r>
                <a:rPr lang="en-US" altLang="zh-CN" b="1" baseline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;</a:t>
              </a:r>
              <a:endParaRPr lang="zh-CN" altLang="en-US" sz="4000" b="1" baseline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217738" y="2900363"/>
            <a:ext cx="3235325" cy="957262"/>
            <a:chOff x="1088538" y="3349941"/>
            <a:chExt cx="2116400" cy="570253"/>
          </a:xfrm>
        </p:grpSpPr>
        <p:graphicFrame>
          <p:nvGraphicFramePr>
            <p:cNvPr id="12295" name="Object 6"/>
            <p:cNvGraphicFramePr>
              <a:graphicFrameLocks noChangeAspect="1"/>
            </p:cNvGraphicFramePr>
            <p:nvPr/>
          </p:nvGraphicFramePr>
          <p:xfrm>
            <a:off x="1088538" y="3349941"/>
            <a:ext cx="1041575" cy="503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" r:id="rId7" imgW="16764000" imgH="9448800" progId="Equation.DSMT4">
                    <p:embed/>
                  </p:oleObj>
                </mc:Choice>
                <mc:Fallback>
                  <p:oleObj r:id="rId7" imgW="16764000" imgH="9448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088538" y="3349941"/>
                          <a:ext cx="1041575" cy="50339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6" name="Rectangle 16"/>
            <p:cNvSpPr/>
            <p:nvPr/>
          </p:nvSpPr>
          <p:spPr>
            <a:xfrm>
              <a:off x="1928794" y="3700722"/>
              <a:ext cx="1276144" cy="2194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indent="266700">
                <a:buSzTx/>
              </a:pPr>
              <a:r>
                <a:rPr lang="en-US" altLang="zh-CN" b="1" u="sng" baseline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          </a:t>
              </a:r>
              <a:r>
                <a:rPr lang="en-US" altLang="zh-CN" b="1" baseline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;</a:t>
              </a:r>
              <a:endParaRPr lang="zh-CN" altLang="en-US" sz="4000" b="1" baseline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4395788" y="5445125"/>
          <a:ext cx="28876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r:id="rId9" imgW="965200" imgH="393700" progId="Equation.3">
                  <p:embed/>
                </p:oleObj>
              </mc:Choice>
              <mc:Fallback>
                <p:oleObj r:id="rId9" imgW="9652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95788" y="5445125"/>
                        <a:ext cx="2887662" cy="1047750"/>
                      </a:xfrm>
                      <a:prstGeom prst="rect">
                        <a:avLst/>
                      </a:prstGeom>
                      <a:solidFill>
                        <a:srgbClr val="C5E0B4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54" name="Rectangle 22"/>
          <p:cNvSpPr>
            <a:spLocks noChangeArrowheads="1"/>
          </p:cNvSpPr>
          <p:nvPr/>
        </p:nvSpPr>
        <p:spPr bwMode="auto">
          <a:xfrm>
            <a:off x="976313" y="4319588"/>
            <a:ext cx="10815638" cy="52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33EDEB"/>
            </a:solidFill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同分母</a:t>
            </a:r>
            <a:r>
              <a:rPr kumimoji="0" lang="zh-CN" altLang="en-US" sz="2800" i="0" u="none" strike="noStrike" cap="none" normalizeH="0" baseline="0" noProof="1" smtClean="0">
                <a:ln>
                  <a:noFill/>
                </a:ln>
                <a:solidFill>
                  <a:srgbClr val="1D41D5"/>
                </a:solidFill>
                <a:effectLst/>
                <a:latin typeface="+mn-ea"/>
                <a:cs typeface="Times New Roman" panose="02020603050405020304" pitchFamily="18" charset="0"/>
              </a:rPr>
              <a:t>的两个分式相加（减），分母</a:t>
            </a:r>
            <a:r>
              <a:rPr kumimoji="0" lang="zh-CN" altLang="en-US" sz="2800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不变，</a:t>
            </a:r>
            <a:r>
              <a:rPr kumimoji="0" lang="zh-CN" altLang="en-US" sz="2800" i="0" u="none" strike="noStrike" cap="none" normalizeH="0" baseline="0" noProof="1" smtClean="0">
                <a:ln>
                  <a:noFill/>
                </a:ln>
                <a:solidFill>
                  <a:srgbClr val="1D41D5"/>
                </a:solidFill>
                <a:effectLst/>
                <a:latin typeface="+mn-ea"/>
                <a:cs typeface="Times New Roman" panose="02020603050405020304" pitchFamily="18" charset="0"/>
              </a:rPr>
              <a:t>把分子</a:t>
            </a:r>
            <a:r>
              <a:rPr kumimoji="0" lang="zh-CN" altLang="en-US" sz="2800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相加（减）</a:t>
            </a:r>
            <a:r>
              <a:rPr kumimoji="0" lang="zh-CN" altLang="en-US" sz="2800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宋体" panose="02010600030101010101" pitchFamily="2" charset="-122"/>
              </a:rPr>
              <a:t>．</a:t>
            </a:r>
          </a:p>
        </p:txBody>
      </p:sp>
      <p:graphicFrame>
        <p:nvGraphicFramePr>
          <p:cNvPr id="146456" name="Object 24"/>
          <p:cNvGraphicFramePr>
            <a:graphicFrameLocks noChangeAspect="1"/>
          </p:cNvGraphicFramePr>
          <p:nvPr/>
        </p:nvGraphicFramePr>
        <p:xfrm>
          <a:off x="4052888" y="1889125"/>
          <a:ext cx="500062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r:id="rId11" imgW="3657600" imgH="9448800" progId="Equation.DSMT4">
                  <p:embed/>
                </p:oleObj>
              </mc:Choice>
              <mc:Fallback>
                <p:oleObj r:id="rId11" imgW="36576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52888" y="1889125"/>
                        <a:ext cx="500062" cy="763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57" name="Object 25"/>
          <p:cNvGraphicFramePr>
            <a:graphicFrameLocks noChangeAspect="1"/>
          </p:cNvGraphicFramePr>
          <p:nvPr/>
        </p:nvGraphicFramePr>
        <p:xfrm>
          <a:off x="7959725" y="1790700"/>
          <a:ext cx="11382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r:id="rId13" imgW="8534400" imgH="9448800" progId="Equation.DSMT4">
                  <p:embed/>
                </p:oleObj>
              </mc:Choice>
              <mc:Fallback>
                <p:oleObj r:id="rId13" imgW="85344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959725" y="1790700"/>
                        <a:ext cx="1138238" cy="796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组合 28"/>
          <p:cNvGrpSpPr/>
          <p:nvPr/>
        </p:nvGrpSpPr>
        <p:grpSpPr>
          <a:xfrm>
            <a:off x="5576888" y="1863725"/>
            <a:ext cx="3384550" cy="842963"/>
            <a:chOff x="4235455" y="1798638"/>
            <a:chExt cx="3384875" cy="844028"/>
          </a:xfrm>
        </p:grpSpPr>
        <p:graphicFrame>
          <p:nvGraphicFramePr>
            <p:cNvPr id="12302" name="Object 11"/>
            <p:cNvGraphicFramePr>
              <a:graphicFrameLocks noChangeAspect="1"/>
            </p:cNvGraphicFramePr>
            <p:nvPr/>
          </p:nvGraphicFramePr>
          <p:xfrm>
            <a:off x="4235455" y="1798638"/>
            <a:ext cx="2189162" cy="808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3" r:id="rId15" imgW="17068800" imgH="9448800" progId="Equation.DSMT4">
                    <p:embed/>
                  </p:oleObj>
                </mc:Choice>
                <mc:Fallback>
                  <p:oleObj r:id="rId15" imgW="17068800" imgH="9448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235455" y="1798638"/>
                          <a:ext cx="2189162" cy="8080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3" name="Rectangle 16"/>
            <p:cNvSpPr/>
            <p:nvPr/>
          </p:nvSpPr>
          <p:spPr>
            <a:xfrm>
              <a:off x="6357950" y="2274366"/>
              <a:ext cx="1262380" cy="36830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1440" tIns="45720" rIns="91440" bIns="45720" anchor="ctr" anchorCtr="0">
              <a:spAutoFit/>
            </a:bodyPr>
            <a:lstStyle/>
            <a:p>
              <a:pPr indent="266700">
                <a:buSzTx/>
              </a:pPr>
              <a:r>
                <a:rPr lang="en-US" altLang="zh-CN" b="1" u="sng" baseline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           </a:t>
              </a:r>
              <a:r>
                <a:rPr lang="en-US" altLang="zh-CN" b="1" baseline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;</a:t>
              </a:r>
              <a:endParaRPr lang="zh-CN" altLang="en-US" sz="4000" b="1" baseline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aphicFrame>
        <p:nvGraphicFramePr>
          <p:cNvPr id="146458" name="Object 26"/>
          <p:cNvGraphicFramePr>
            <a:graphicFrameLocks noChangeAspect="1"/>
          </p:cNvGraphicFramePr>
          <p:nvPr/>
        </p:nvGraphicFramePr>
        <p:xfrm>
          <a:off x="4024313" y="2971800"/>
          <a:ext cx="6953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r:id="rId17" imgW="3657600" imgH="9448800" progId="Equation.DSMT4">
                  <p:embed/>
                </p:oleObj>
              </mc:Choice>
              <mc:Fallback>
                <p:oleObj r:id="rId17" imgW="36576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24313" y="2971800"/>
                        <a:ext cx="695325" cy="731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组合 34"/>
          <p:cNvGrpSpPr/>
          <p:nvPr/>
        </p:nvGrpSpPr>
        <p:grpSpPr>
          <a:xfrm>
            <a:off x="5595938" y="2982913"/>
            <a:ext cx="3252787" cy="833437"/>
            <a:chOff x="4038988" y="2857497"/>
            <a:chExt cx="2575865" cy="786993"/>
          </a:xfrm>
        </p:grpSpPr>
        <p:graphicFrame>
          <p:nvGraphicFramePr>
            <p:cNvPr id="12306" name="Object 9"/>
            <p:cNvGraphicFramePr>
              <a:graphicFrameLocks noChangeAspect="1"/>
            </p:cNvGraphicFramePr>
            <p:nvPr/>
          </p:nvGraphicFramePr>
          <p:xfrm>
            <a:off x="4038988" y="2857497"/>
            <a:ext cx="1664574" cy="753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5" r:id="rId19" imgW="17068800" imgH="9448800" progId="Equation.DSMT4">
                    <p:embed/>
                  </p:oleObj>
                </mc:Choice>
                <mc:Fallback>
                  <p:oleObj r:id="rId19" imgW="17068800" imgH="9448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4038988" y="2857497"/>
                          <a:ext cx="1664574" cy="7535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7" name="Rectangle 16"/>
            <p:cNvSpPr/>
            <p:nvPr/>
          </p:nvSpPr>
          <p:spPr>
            <a:xfrm>
              <a:off x="5643570" y="3297089"/>
              <a:ext cx="971283" cy="34740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indent="266700">
                <a:buSzTx/>
              </a:pPr>
              <a:r>
                <a:rPr lang="en-US" altLang="zh-CN" b="1" u="sng" baseline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           </a:t>
              </a:r>
              <a:r>
                <a:rPr lang="en-US" altLang="zh-CN" b="1" baseline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;</a:t>
              </a:r>
              <a:endParaRPr lang="zh-CN" altLang="en-US" sz="4000" b="1" baseline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6" name="矩形 35"/>
          <p:cNvSpPr/>
          <p:nvPr/>
        </p:nvSpPr>
        <p:spPr>
          <a:xfrm>
            <a:off x="1524000" y="5572125"/>
            <a:ext cx="2938463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indent="266700" eaLnBrk="0" hangingPunct="0"/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用式子表示为：</a:t>
            </a:r>
          </a:p>
        </p:txBody>
      </p:sp>
      <p:grpSp>
        <p:nvGrpSpPr>
          <p:cNvPr id="12309" name="组合 12"/>
          <p:cNvGrpSpPr/>
          <p:nvPr/>
        </p:nvGrpSpPr>
        <p:grpSpPr>
          <a:xfrm>
            <a:off x="536575" y="223838"/>
            <a:ext cx="2044700" cy="522287"/>
            <a:chOff x="752" y="350"/>
            <a:chExt cx="3220" cy="822"/>
          </a:xfrm>
        </p:grpSpPr>
        <p:sp>
          <p:nvSpPr>
            <p:cNvPr id="12310" name="文本框 3"/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zh-CN" altLang="en-US" sz="2800" dirty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2311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5" grpId="0"/>
      <p:bldP spid="146454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22"/>
          <p:cNvSpPr txBox="1"/>
          <p:nvPr/>
        </p:nvSpPr>
        <p:spPr>
          <a:xfrm>
            <a:off x="869950" y="1312863"/>
            <a:ext cx="3800475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</a:rPr>
              <a:t>例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</a:rPr>
              <a:t> 计算下列各式： </a:t>
            </a:r>
          </a:p>
        </p:txBody>
      </p:sp>
      <p:sp>
        <p:nvSpPr>
          <p:cNvPr id="7" name="Text Box 4"/>
          <p:cNvSpPr txBox="1"/>
          <p:nvPr/>
        </p:nvSpPr>
        <p:spPr>
          <a:xfrm>
            <a:off x="1052513" y="3600450"/>
            <a:ext cx="855662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  <a:buSzTx/>
            </a:pPr>
            <a:r>
              <a:rPr lang="zh-CN" altLang="en-US" sz="2800" baseline="0">
                <a:latin typeface="微软雅黑" panose="020B0503020204020204" charset="-122"/>
                <a:ea typeface="微软雅黑" panose="020B0503020204020204" charset="-122"/>
              </a:rPr>
              <a:t>解：</a:t>
            </a:r>
          </a:p>
        </p:txBody>
      </p:sp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1817688" y="3436938"/>
          <a:ext cx="33416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3" imgW="1600200" imgH="405765" progId="Equation.DSMT4">
                  <p:embed/>
                </p:oleObj>
              </mc:Choice>
              <mc:Fallback>
                <p:oleObj r:id="rId3" imgW="16002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7688" y="3436938"/>
                        <a:ext cx="3341687" cy="847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7"/>
          <p:cNvGraphicFramePr>
            <a:graphicFrameLocks noChangeAspect="1"/>
          </p:cNvGraphicFramePr>
          <p:nvPr/>
        </p:nvGraphicFramePr>
        <p:xfrm>
          <a:off x="1817688" y="4637088"/>
          <a:ext cx="479901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5" imgW="2527300" imgH="405765" progId="Equation.DSMT4">
                  <p:embed/>
                </p:oleObj>
              </mc:Choice>
              <mc:Fallback>
                <p:oleObj r:id="rId5" imgW="25273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7688" y="4637088"/>
                        <a:ext cx="4799012" cy="869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7" name="组合 12"/>
          <p:cNvGrpSpPr/>
          <p:nvPr/>
        </p:nvGrpSpPr>
        <p:grpSpPr>
          <a:xfrm>
            <a:off x="487363" y="212725"/>
            <a:ext cx="2044700" cy="522288"/>
            <a:chOff x="752" y="350"/>
            <a:chExt cx="3220" cy="822"/>
          </a:xfrm>
        </p:grpSpPr>
        <p:sp>
          <p:nvSpPr>
            <p:cNvPr id="13318" name="文本框 3"/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zh-CN" altLang="en-US" sz="2800" dirty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3319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13323" name="组合 5"/>
          <p:cNvGrpSpPr/>
          <p:nvPr/>
        </p:nvGrpSpPr>
        <p:grpSpPr>
          <a:xfrm>
            <a:off x="2065338" y="2016125"/>
            <a:ext cx="8248650" cy="981075"/>
            <a:chOff x="3253" y="3175"/>
            <a:chExt cx="12990" cy="1545"/>
          </a:xfrm>
        </p:grpSpPr>
        <p:graphicFrame>
          <p:nvGraphicFramePr>
            <p:cNvPr id="13324" name="Object 14"/>
            <p:cNvGraphicFramePr>
              <a:graphicFrameLocks noChangeAspect="1"/>
            </p:cNvGraphicFramePr>
            <p:nvPr/>
          </p:nvGraphicFramePr>
          <p:xfrm>
            <a:off x="3252" y="3175"/>
            <a:ext cx="12990" cy="1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r:id="rId7" imgW="3644900" imgH="419100" progId="Equation.DSMT4">
                    <p:embed/>
                  </p:oleObj>
                </mc:Choice>
                <mc:Fallback>
                  <p:oleObj r:id="rId7" imgW="3644900" imgH="4191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252" y="3175"/>
                          <a:ext cx="12990" cy="149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5" name="对象 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038" y="4156"/>
            <a:ext cx="513" cy="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r:id="rId9" imgW="127000" imgH="139700" progId="Equation.KSEE3">
                    <p:embed/>
                  </p:oleObj>
                </mc:Choice>
                <mc:Fallback>
                  <p:oleObj r:id="rId9" imgW="127000" imgH="139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038" y="4156"/>
                          <a:ext cx="513" cy="56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254" name="Object 14"/>
          <p:cNvGraphicFramePr>
            <a:graphicFrameLocks noChangeAspect="1"/>
          </p:cNvGraphicFramePr>
          <p:nvPr/>
        </p:nvGraphicFramePr>
        <p:xfrm>
          <a:off x="3883025" y="2806700"/>
          <a:ext cx="331946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r:id="rId3" imgW="42367200" imgH="10058400" progId="Equation.DSMT4">
                  <p:embed/>
                </p:oleObj>
              </mc:Choice>
              <mc:Fallback>
                <p:oleObj r:id="rId3" imgW="42367200" imgH="10058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3025" y="2806700"/>
                        <a:ext cx="3319463" cy="955675"/>
                      </a:xfrm>
                      <a:prstGeom prst="rect">
                        <a:avLst/>
                      </a:prstGeom>
                      <a:solidFill>
                        <a:srgbClr val="C5E0B4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6" name="Object 16"/>
          <p:cNvGraphicFramePr>
            <a:graphicFrameLocks noChangeAspect="1"/>
          </p:cNvGraphicFramePr>
          <p:nvPr/>
        </p:nvGraphicFramePr>
        <p:xfrm>
          <a:off x="3883025" y="3913188"/>
          <a:ext cx="27813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r:id="rId5" imgW="23469600" imgH="10058400" progId="Equation.DSMT4">
                  <p:embed/>
                </p:oleObj>
              </mc:Choice>
              <mc:Fallback>
                <p:oleObj r:id="rId5" imgW="23469600" imgH="10058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3025" y="3913188"/>
                        <a:ext cx="2781300" cy="919162"/>
                      </a:xfrm>
                      <a:prstGeom prst="rect">
                        <a:avLst/>
                      </a:prstGeom>
                      <a:solidFill>
                        <a:srgbClr val="C5E0B4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8" name="Object 18"/>
          <p:cNvGraphicFramePr>
            <a:graphicFrameLocks noChangeAspect="1"/>
          </p:cNvGraphicFramePr>
          <p:nvPr/>
        </p:nvGraphicFramePr>
        <p:xfrm>
          <a:off x="3967163" y="4921250"/>
          <a:ext cx="227012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r:id="rId7" imgW="24079200" imgH="12192000" progId="Equation.DSMT4">
                  <p:embed/>
                </p:oleObj>
              </mc:Choice>
              <mc:Fallback>
                <p:oleObj r:id="rId7" imgW="24079200" imgH="12192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67163" y="4921250"/>
                        <a:ext cx="2270125" cy="1065213"/>
                      </a:xfrm>
                      <a:prstGeom prst="rect">
                        <a:avLst/>
                      </a:prstGeom>
                      <a:solidFill>
                        <a:srgbClr val="C5E0B4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60" name="Object 20"/>
          <p:cNvGraphicFramePr>
            <a:graphicFrameLocks noChangeAspect="1"/>
          </p:cNvGraphicFramePr>
          <p:nvPr/>
        </p:nvGraphicFramePr>
        <p:xfrm>
          <a:off x="3957638" y="5986463"/>
          <a:ext cx="16541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r:id="rId9" imgW="12496800" imgH="9448800" progId="Equation.DSMT4">
                  <p:embed/>
                </p:oleObj>
              </mc:Choice>
              <mc:Fallback>
                <p:oleObj r:id="rId9" imgW="124968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57638" y="5986463"/>
                        <a:ext cx="1654175" cy="839787"/>
                      </a:xfrm>
                      <a:prstGeom prst="rect">
                        <a:avLst/>
                      </a:prstGeom>
                      <a:solidFill>
                        <a:srgbClr val="C5E0B4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文本框 22"/>
          <p:cNvSpPr txBox="1"/>
          <p:nvPr/>
        </p:nvSpPr>
        <p:spPr>
          <a:xfrm>
            <a:off x="869950" y="1312863"/>
            <a:ext cx="3800475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</a:rPr>
              <a:t>例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</a:rPr>
              <a:t> 计算下列各式： </a:t>
            </a:r>
          </a:p>
        </p:txBody>
      </p:sp>
      <p:sp>
        <p:nvSpPr>
          <p:cNvPr id="7" name="Text Box 4"/>
          <p:cNvSpPr txBox="1"/>
          <p:nvPr/>
        </p:nvSpPr>
        <p:spPr>
          <a:xfrm>
            <a:off x="1357313" y="3044825"/>
            <a:ext cx="2525713" cy="522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  <a:buClrTx/>
              <a:buSzTx/>
            </a:pPr>
            <a:r>
              <a:rPr lang="zh-CN" altLang="en-US" sz="2800" baseline="0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解：（</a:t>
            </a:r>
            <a:r>
              <a:rPr lang="en-US" altLang="zh-CN" sz="2800" baseline="0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3</a:t>
            </a:r>
            <a:r>
              <a:rPr lang="zh-CN" altLang="en-US" sz="2800" baseline="0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）原式</a:t>
            </a:r>
            <a:endParaRPr lang="en-US" altLang="zh-CN" sz="2800" baseline="0" noProof="1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4343" name="Object 14"/>
          <p:cNvGraphicFramePr>
            <a:graphicFrameLocks noChangeAspect="1"/>
          </p:cNvGraphicFramePr>
          <p:nvPr/>
        </p:nvGraphicFramePr>
        <p:xfrm>
          <a:off x="2065338" y="1820863"/>
          <a:ext cx="824865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r:id="rId11" imgW="3644900" imgH="419100" progId="Equation.DSMT4">
                  <p:embed/>
                </p:oleObj>
              </mc:Choice>
              <mc:Fallback>
                <p:oleObj r:id="rId11" imgW="3644900" imgH="419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65338" y="1820863"/>
                        <a:ext cx="8248650" cy="947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椭圆 1"/>
          <p:cNvSpPr/>
          <p:nvPr/>
        </p:nvSpPr>
        <p:spPr>
          <a:xfrm>
            <a:off x="7562850" y="1858963"/>
            <a:ext cx="1331913" cy="1039813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椭圆 2"/>
          <p:cNvSpPr/>
          <p:nvPr/>
        </p:nvSpPr>
        <p:spPr>
          <a:xfrm>
            <a:off x="4938713" y="2806700"/>
            <a:ext cx="1208088" cy="1039813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73" name="矩形 72"/>
          <p:cNvSpPr/>
          <p:nvPr/>
        </p:nvSpPr>
        <p:spPr>
          <a:xfrm>
            <a:off x="8504238" y="3330575"/>
            <a:ext cx="2703513" cy="736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2BDAE5"/>
            </a:solidFill>
            <a:prstDash val="soli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注意符号的变化</a:t>
            </a:r>
          </a:p>
        </p:txBody>
      </p:sp>
      <p:cxnSp>
        <p:nvCxnSpPr>
          <p:cNvPr id="4" name="直接箭头连接符 3"/>
          <p:cNvCxnSpPr/>
          <p:nvPr/>
        </p:nvCxnSpPr>
        <p:spPr>
          <a:xfrm>
            <a:off x="8318500" y="2908300"/>
            <a:ext cx="192088" cy="317500"/>
          </a:xfrm>
          <a:prstGeom prst="straightConnector1">
            <a:avLst/>
          </a:prstGeom>
          <a:ln>
            <a:solidFill>
              <a:srgbClr val="01DBC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>
            <a:off x="6005513" y="3733800"/>
            <a:ext cx="2506663" cy="66675"/>
          </a:xfrm>
          <a:prstGeom prst="straightConnector1">
            <a:avLst/>
          </a:prstGeom>
          <a:ln>
            <a:solidFill>
              <a:srgbClr val="01DBC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080250" y="5864225"/>
            <a:ext cx="3155950" cy="7381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2BDAE5"/>
            </a:solidFill>
            <a:prstDash val="soli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结果化为最简分式</a:t>
            </a:r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5605463" y="6351588"/>
            <a:ext cx="1328738" cy="20638"/>
          </a:xfrm>
          <a:prstGeom prst="straightConnector1">
            <a:avLst/>
          </a:prstGeom>
          <a:ln>
            <a:solidFill>
              <a:srgbClr val="01DBC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7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2"/>
          <p:cNvSpPr txBox="1"/>
          <p:nvPr/>
        </p:nvSpPr>
        <p:spPr>
          <a:xfrm>
            <a:off x="762000" y="1155700"/>
            <a:ext cx="3027363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同分母分式的加减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111250" y="1982788"/>
            <a:ext cx="9107488" cy="44116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0" cmpd="dbl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归纳：</a:t>
            </a:r>
            <a:endParaRPr lang="zh-CN" altLang="en-US" sz="2800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（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）分母相同，而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分子是多项式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，相加减时要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把分子看作一个整体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先用括号括起来，再进行加减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，能分解因式的要分解因式，最后结果要进行约分化简；</a:t>
            </a:r>
            <a:endParaRPr lang="zh-CN" altLang="en-US" sz="2800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两个分式的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分母互为相反数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时，可通过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添加负号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把两个分式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变为同分母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的分式，再按照同分母的分式相加减的法则进行计算． 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5"/>
          <p:cNvSpPr/>
          <p:nvPr/>
        </p:nvSpPr>
        <p:spPr>
          <a:xfrm>
            <a:off x="1104900" y="804863"/>
            <a:ext cx="8816975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观察与思考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异分母分式相加减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法则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的探究</a:t>
            </a:r>
          </a:p>
        </p:txBody>
      </p:sp>
      <p:sp>
        <p:nvSpPr>
          <p:cNvPr id="16386" name="矩形 11"/>
          <p:cNvSpPr/>
          <p:nvPr/>
        </p:nvSpPr>
        <p:spPr>
          <a:xfrm>
            <a:off x="1252538" y="1504950"/>
            <a:ext cx="7194550" cy="4616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(1)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异分母两个分数相加减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是将其化为同分母分数的加减法来进行的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如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:</a:t>
            </a:r>
          </a:p>
          <a:p>
            <a:pPr>
              <a:lnSpc>
                <a:spcPct val="150000"/>
              </a:lnSpc>
            </a:pPr>
            <a:endParaRPr lang="en-US" altLang="zh-CN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(2)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类比异分母分数的加减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异分母分式的加减应当怎样进行呢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(3)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试计算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:</a:t>
            </a:r>
          </a:p>
        </p:txBody>
      </p:sp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2073275" y="2947988"/>
          <a:ext cx="339407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3" imgW="1728470" imgH="393065" progId="Equation.3">
                  <p:embed/>
                </p:oleObj>
              </mc:Choice>
              <mc:Fallback>
                <p:oleObj r:id="rId3" imgW="1728470" imgH="3930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3275" y="2947988"/>
                        <a:ext cx="3394075" cy="8905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9"/>
          <p:cNvGraphicFramePr>
            <a:graphicFrameLocks noChangeAspect="1"/>
          </p:cNvGraphicFramePr>
          <p:nvPr/>
        </p:nvGraphicFramePr>
        <p:xfrm>
          <a:off x="3238500" y="5461000"/>
          <a:ext cx="106203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5" imgW="411480" imgH="393065" progId="Equation.3">
                  <p:embed/>
                </p:oleObj>
              </mc:Choice>
              <mc:Fallback>
                <p:oleObj r:id="rId5" imgW="411480" imgH="3930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0" y="5461000"/>
                        <a:ext cx="1062038" cy="766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0" name="文本框 136206"/>
          <p:cNvSpPr txBox="1"/>
          <p:nvPr/>
        </p:nvSpPr>
        <p:spPr>
          <a:xfrm>
            <a:off x="5902325" y="3162300"/>
            <a:ext cx="3095625" cy="460375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</a:lstStyle>
          <a:p>
            <a:pPr marR="0" lvl="0" fontAlgn="base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strike="noStrike" noProof="1">
                <a:solidFill>
                  <a:srgbClr val="FF0000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最小公倍数：</a:t>
            </a:r>
            <a:r>
              <a:rPr lang="en-US" altLang="zh-CN" sz="2400" strike="noStrike" noProof="1">
                <a:solidFill>
                  <a:srgbClr val="FF0000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2</a:t>
            </a:r>
            <a:r>
              <a:rPr lang="en-US" altLang="zh-CN" sz="2400" strike="noStrike" noProof="1">
                <a:solidFill>
                  <a:srgbClr val="FF0000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×3=6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组合 70"/>
          <p:cNvGrpSpPr/>
          <p:nvPr/>
        </p:nvGrpSpPr>
        <p:grpSpPr>
          <a:xfrm>
            <a:off x="1809750" y="428625"/>
            <a:ext cx="7858125" cy="2687638"/>
            <a:chOff x="571472" y="3429001"/>
            <a:chExt cx="7858180" cy="2687332"/>
          </a:xfrm>
        </p:grpSpPr>
        <p:grpSp>
          <p:nvGrpSpPr>
            <p:cNvPr id="17410" name="组合 50"/>
            <p:cNvGrpSpPr/>
            <p:nvPr/>
          </p:nvGrpSpPr>
          <p:grpSpPr>
            <a:xfrm>
              <a:off x="571472" y="3429001"/>
              <a:ext cx="7466054" cy="2687332"/>
              <a:chOff x="446080" y="3946543"/>
              <a:chExt cx="7466063" cy="2687031"/>
            </a:xfrm>
          </p:grpSpPr>
          <p:sp>
            <p:nvSpPr>
              <p:cNvPr id="17411" name="TextBox 40"/>
              <p:cNvSpPr txBox="1"/>
              <p:nvPr/>
            </p:nvSpPr>
            <p:spPr>
              <a:xfrm>
                <a:off x="2874975" y="5803722"/>
                <a:ext cx="2000264" cy="8298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buSzTx/>
                </a:pPr>
                <a:r>
                  <a:rPr lang="zh-CN" altLang="en-US" sz="24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sym typeface="微软雅黑" panose="020B0503020204020204" charset="-122"/>
                  </a:rPr>
                  <a:t>同分母分式相加减</a:t>
                </a:r>
              </a:p>
            </p:txBody>
          </p:sp>
          <p:grpSp>
            <p:nvGrpSpPr>
              <p:cNvPr id="17412" name="组合 49"/>
              <p:cNvGrpSpPr/>
              <p:nvPr/>
            </p:nvGrpSpPr>
            <p:grpSpPr>
              <a:xfrm>
                <a:off x="446080" y="3946543"/>
                <a:ext cx="7466063" cy="2615601"/>
                <a:chOff x="446080" y="3946543"/>
                <a:chExt cx="7466063" cy="2615601"/>
              </a:xfrm>
            </p:grpSpPr>
            <p:sp>
              <p:nvSpPr>
                <p:cNvPr id="17413" name="TextBox 38"/>
                <p:cNvSpPr txBox="1"/>
                <p:nvPr/>
              </p:nvSpPr>
              <p:spPr>
                <a:xfrm>
                  <a:off x="5303869" y="4000512"/>
                  <a:ext cx="1285885" cy="46032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 anchorCtr="0">
                  <a:spAutoFit/>
                </a:bodyPr>
                <a:lstStyle/>
                <a:p>
                  <a:pPr>
                    <a:buSzTx/>
                  </a:pPr>
                  <a:r>
                    <a:rPr lang="zh-CN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  <a:ea typeface="微软雅黑" panose="020B0503020204020204" charset="-122"/>
                      <a:sym typeface="微软雅黑" panose="020B0503020204020204" charset="-122"/>
                    </a:rPr>
                    <a:t>结果为</a:t>
                  </a:r>
                </a:p>
              </p:txBody>
            </p:sp>
            <p:grpSp>
              <p:nvGrpSpPr>
                <p:cNvPr id="17414" name="组合 48"/>
                <p:cNvGrpSpPr/>
                <p:nvPr/>
              </p:nvGrpSpPr>
              <p:grpSpPr>
                <a:xfrm>
                  <a:off x="446080" y="3946543"/>
                  <a:ext cx="3995772" cy="2615601"/>
                  <a:chOff x="446080" y="3946543"/>
                  <a:chExt cx="3995772" cy="2615601"/>
                </a:xfrm>
              </p:grpSpPr>
              <p:grpSp>
                <p:nvGrpSpPr>
                  <p:cNvPr id="17415" name="组合 22"/>
                  <p:cNvGrpSpPr/>
                  <p:nvPr/>
                </p:nvGrpSpPr>
                <p:grpSpPr>
                  <a:xfrm>
                    <a:off x="941411" y="3946543"/>
                    <a:ext cx="3500441" cy="1679409"/>
                    <a:chOff x="941411" y="3571876"/>
                    <a:chExt cx="3500441" cy="1679409"/>
                  </a:xfrm>
                </p:grpSpPr>
                <p:graphicFrame>
                  <p:nvGraphicFramePr>
                    <p:cNvPr id="17416" name="对象 2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941411" y="4510005"/>
                    <a:ext cx="1049339" cy="676199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6159" r:id="rId3" imgW="9753600" imgH="9448800" progId="Equation.DSMT4">
                            <p:embed/>
                          </p:oleObj>
                        </mc:Choice>
                        <mc:Fallback>
                          <p:oleObj r:id="rId3" imgW="9753600" imgH="9448800" progId="Equation.DSMT4">
                            <p:embed/>
                            <p:pic>
                              <p:nvPicPr>
                                <p:cNvPr id="0" name="OLE substitute image"/>
                                <p:cNvPicPr/>
                                <p:nvPr/>
                              </p:nvPicPr>
                              <p:blipFill>
                                <a:blip r:embed="rId4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941411" y="4510005"/>
                                  <a:ext cx="1049339" cy="676199"/>
                                </a:xfrm>
                                <a:prstGeom prst="rect">
                                  <a:avLst/>
                                </a:prstGeom>
                                <a:noFill/>
                                <a:ln w="38100">
                                  <a:noFill/>
                                  <a:miter/>
                                </a:ln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17417" name="Object 11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133751" y="4506831"/>
                    <a:ext cx="1308101" cy="744454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6160" r:id="rId5" imgW="13106400" imgH="9448800" progId="Equation.DSMT4">
                            <p:embed/>
                          </p:oleObj>
                        </mc:Choice>
                        <mc:Fallback>
                          <p:oleObj r:id="rId5" imgW="13106400" imgH="9448800" progId="Equation.DSMT4">
                            <p:embed/>
                            <p:pic>
                              <p:nvPicPr>
                                <p:cNvPr id="0" name="OLE substitute image"/>
                                <p:cNvPicPr/>
                                <p:nvPr/>
                              </p:nvPicPr>
                              <p:blipFill>
                                <a:blip r:embed="rId6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3133751" y="4506831"/>
                                  <a:ext cx="1308101" cy="744454"/>
                                </a:xfrm>
                                <a:prstGeom prst="rect">
                                  <a:avLst/>
                                </a:prstGeom>
                                <a:noFill/>
                                <a:ln w="38100">
                                  <a:noFill/>
                                  <a:miter/>
                                </a:ln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pSp>
                  <p:nvGrpSpPr>
                    <p:cNvPr id="17418" name="组合 21"/>
                    <p:cNvGrpSpPr/>
                    <p:nvPr/>
                  </p:nvGrpSpPr>
                  <p:grpSpPr>
                    <a:xfrm>
                      <a:off x="1355510" y="3571876"/>
                      <a:ext cx="2238648" cy="1000926"/>
                      <a:chOff x="1355510" y="3571876"/>
                      <a:chExt cx="2238648" cy="1000926"/>
                    </a:xfrm>
                  </p:grpSpPr>
                  <p:grpSp>
                    <p:nvGrpSpPr>
                      <p:cNvPr id="17419" name="组合 19"/>
                      <p:cNvGrpSpPr/>
                      <p:nvPr/>
                    </p:nvGrpSpPr>
                    <p:grpSpPr>
                      <a:xfrm>
                        <a:off x="1355510" y="4143380"/>
                        <a:ext cx="2001320" cy="429422"/>
                        <a:chOff x="927868" y="4071942"/>
                        <a:chExt cx="2573356" cy="500860"/>
                      </a:xfrm>
                    </p:grpSpPr>
                    <p:cxnSp>
                      <p:nvCxnSpPr>
                        <p:cNvPr id="17420" name="直接连接符 13"/>
                        <p:cNvCxnSpPr/>
                        <p:nvPr/>
                      </p:nvCxnSpPr>
                      <p:spPr>
                        <a:xfrm rot="5400000">
                          <a:off x="678629" y="4321975"/>
                          <a:ext cx="500066" cy="1588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cxnSp>
                    <p:cxnSp>
                      <p:nvCxnSpPr>
                        <p:cNvPr id="17421" name="直接连接符 15"/>
                        <p:cNvCxnSpPr/>
                        <p:nvPr/>
                      </p:nvCxnSpPr>
                      <p:spPr>
                        <a:xfrm>
                          <a:off x="928662" y="4071942"/>
                          <a:ext cx="2571768" cy="1588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cxnSp>
                    <p:cxnSp>
                      <p:nvCxnSpPr>
                        <p:cNvPr id="17422" name="直接箭头连接符 17"/>
                        <p:cNvCxnSpPr/>
                        <p:nvPr/>
                      </p:nvCxnSpPr>
                      <p:spPr>
                        <a:xfrm rot="5400000">
                          <a:off x="3286116" y="4286256"/>
                          <a:ext cx="428628" cy="1588"/>
                        </a:xfrm>
                        <a:prstGeom prst="straightConnector1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arrow" w="med" len="med"/>
                        </a:ln>
                      </p:spPr>
                    </p:cxnSp>
                  </p:grpSp>
                  <p:sp>
                    <p:nvSpPr>
                      <p:cNvPr id="17423" name="TextBox 20"/>
                      <p:cNvSpPr txBox="1"/>
                      <p:nvPr/>
                    </p:nvSpPr>
                    <p:spPr>
                      <a:xfrm>
                        <a:off x="1808208" y="3571876"/>
                        <a:ext cx="1785950" cy="46032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 anchor="t" anchorCtr="0">
                        <a:spAutoFit/>
                      </a:bodyPr>
                      <a:lstStyle/>
                      <a:p>
                        <a:pPr>
                          <a:buSzTx/>
                        </a:pPr>
                        <a:r>
                          <a:rPr lang="zh-CN" altLang="en-US" sz="2400" baseline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微软雅黑" panose="020B0503020204020204" charset="-122"/>
                          </a:rPr>
                          <a:t>转化为</a:t>
                        </a:r>
                      </a:p>
                    </p:txBody>
                  </p:sp>
                </p:grpSp>
              </p:grpSp>
              <p:sp>
                <p:nvSpPr>
                  <p:cNvPr id="17424" name="TextBox 39"/>
                  <p:cNvSpPr txBox="1"/>
                  <p:nvPr/>
                </p:nvSpPr>
                <p:spPr>
                  <a:xfrm>
                    <a:off x="446080" y="5732292"/>
                    <a:ext cx="2000266" cy="829852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square" anchor="t" anchorCtr="0">
                    <a:spAutoFit/>
                  </a:bodyPr>
                  <a:lstStyle/>
                  <a:p>
                    <a:pPr>
                      <a:buSzTx/>
                    </a:pPr>
                    <a:r>
                      <a:rPr lang="zh-CN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微软雅黑" panose="020B0503020204020204" charset="-122"/>
                      </a:rPr>
                      <a:t>异分母分式</a:t>
                    </a:r>
                  </a:p>
                  <a:p>
                    <a:pPr>
                      <a:buSzTx/>
                    </a:pPr>
                    <a:r>
                      <a:rPr lang="zh-CN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微软雅黑" panose="020B0503020204020204" charset="-122"/>
                      </a:rPr>
                      <a:t>相加减</a:t>
                    </a:r>
                  </a:p>
                </p:txBody>
              </p:sp>
            </p:grpSp>
            <p:grpSp>
              <p:nvGrpSpPr>
                <p:cNvPr id="17425" name="组合 46"/>
                <p:cNvGrpSpPr/>
                <p:nvPr/>
              </p:nvGrpSpPr>
              <p:grpSpPr>
                <a:xfrm>
                  <a:off x="2446347" y="4500570"/>
                  <a:ext cx="5465796" cy="1046000"/>
                  <a:chOff x="2446347" y="4500570"/>
                  <a:chExt cx="5465796" cy="1046000"/>
                </a:xfrm>
              </p:grpSpPr>
              <p:graphicFrame>
                <p:nvGraphicFramePr>
                  <p:cNvPr id="17426" name="Object 12"/>
                  <p:cNvGraphicFramePr>
                    <a:graphicFrameLocks noChangeAspect="1"/>
                  </p:cNvGraphicFramePr>
                  <p:nvPr/>
                </p:nvGraphicFramePr>
                <p:xfrm>
                  <a:off x="6446879" y="4875133"/>
                  <a:ext cx="1465264" cy="67143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6161" r:id="rId7" imgW="12496800" imgH="9448800" progId="Equation.DSMT4">
                          <p:embed/>
                        </p:oleObj>
                      </mc:Choice>
                      <mc:Fallback>
                        <p:oleObj r:id="rId7" imgW="12496800" imgH="9448800" progId="Equation.DSMT4">
                          <p:embed/>
                          <p:pic>
                            <p:nvPicPr>
                              <p:cNvPr id="0" name="OLE substitute image"/>
                              <p:cNvPicPr/>
                              <p:nvPr/>
                            </p:nvPicPr>
                            <p:blipFill>
                              <a:blip r:embed="rId8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6446879" y="4875133"/>
                                <a:ext cx="1465264" cy="671437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pSp>
                <p:nvGrpSpPr>
                  <p:cNvPr id="17427" name="组合 29"/>
                  <p:cNvGrpSpPr/>
                  <p:nvPr/>
                </p:nvGrpSpPr>
                <p:grpSpPr>
                  <a:xfrm>
                    <a:off x="4140881" y="4500570"/>
                    <a:ext cx="3072825" cy="357984"/>
                    <a:chOff x="3999702" y="4500570"/>
                    <a:chExt cx="2644794" cy="357984"/>
                  </a:xfrm>
                </p:grpSpPr>
                <p:cxnSp>
                  <p:nvCxnSpPr>
                    <p:cNvPr id="17428" name="直接连接符 24"/>
                    <p:cNvCxnSpPr/>
                    <p:nvPr/>
                  </p:nvCxnSpPr>
                  <p:spPr>
                    <a:xfrm rot="5400000">
                      <a:off x="3857620" y="4643446"/>
                      <a:ext cx="285752" cy="1588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17429" name="直接连接符 26"/>
                    <p:cNvCxnSpPr/>
                    <p:nvPr/>
                  </p:nvCxnSpPr>
                  <p:spPr>
                    <a:xfrm>
                      <a:off x="4000496" y="4500570"/>
                      <a:ext cx="2643206" cy="1588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17430" name="直接箭头连接符 28"/>
                    <p:cNvCxnSpPr/>
                    <p:nvPr/>
                  </p:nvCxnSpPr>
                  <p:spPr>
                    <a:xfrm rot="5400000">
                      <a:off x="6465107" y="4679165"/>
                      <a:ext cx="357190" cy="1588"/>
                    </a:xfrm>
                    <a:prstGeom prst="straightConnector1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arrow" w="med" len="med"/>
                    </a:ln>
                  </p:spPr>
                </p:cxnSp>
              </p:grpSp>
              <p:sp>
                <p:nvSpPr>
                  <p:cNvPr id="17431" name="TextBox 41"/>
                  <p:cNvSpPr txBox="1"/>
                  <p:nvPr/>
                </p:nvSpPr>
                <p:spPr>
                  <a:xfrm>
                    <a:off x="2446347" y="5089423"/>
                    <a:ext cx="500066" cy="36811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lstStyle/>
                  <a:p>
                    <a:pPr>
                      <a:buSzTx/>
                    </a:pPr>
                    <a:r>
                      <a:rPr lang="en-US" altLang="zh-CN" baseline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rPr>
                      <a:t>=</a:t>
                    </a:r>
                    <a:endParaRPr lang="zh-CN" altLang="en-US" baseline="0">
                      <a:solidFill>
                        <a:srgbClr val="000000"/>
                      </a:solidFill>
                      <a:latin typeface="Arial" panose="020B0604020202020204" pitchFamily="34" charset="0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17432" name="TextBox 42"/>
                  <p:cNvSpPr txBox="1"/>
                  <p:nvPr/>
                </p:nvSpPr>
                <p:spPr>
                  <a:xfrm>
                    <a:off x="5643570" y="5072074"/>
                    <a:ext cx="428628" cy="36811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lstStyle/>
                  <a:p>
                    <a:pPr>
                      <a:buSzTx/>
                    </a:pPr>
                    <a:r>
                      <a:rPr lang="en-US" altLang="zh-CN" baseline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rPr>
                      <a:t>=</a:t>
                    </a:r>
                    <a:endParaRPr lang="zh-CN" altLang="en-US" baseline="0">
                      <a:solidFill>
                        <a:srgbClr val="000000"/>
                      </a:solidFill>
                      <a:latin typeface="Arial" panose="020B0604020202020204" pitchFamily="34" charset="0"/>
                      <a:ea typeface="微软雅黑" panose="020B0503020204020204" charset="-122"/>
                    </a:endParaRPr>
                  </a:p>
                </p:txBody>
              </p:sp>
            </p:grpSp>
          </p:grpSp>
        </p:grpSp>
        <p:sp>
          <p:nvSpPr>
            <p:cNvPr id="17433" name="TextBox 69"/>
            <p:cNvSpPr txBox="1"/>
            <p:nvPr/>
          </p:nvSpPr>
          <p:spPr>
            <a:xfrm>
              <a:off x="6500826" y="5214950"/>
              <a:ext cx="1928826" cy="8299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buSzTx/>
              </a:pPr>
              <a:r>
                <a: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sym typeface="微软雅黑" panose="020B0503020204020204" charset="-122"/>
                </a:rPr>
                <a:t>分母不变，</a:t>
              </a:r>
            </a:p>
            <a:p>
              <a:pPr>
                <a:buSzTx/>
              </a:pPr>
              <a:r>
                <a:rPr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sym typeface="微软雅黑" panose="020B0503020204020204" charset="-122"/>
                </a:rPr>
                <a:t>分子相加减</a:t>
              </a:r>
            </a:p>
          </p:txBody>
        </p:sp>
      </p:grpSp>
      <p:sp>
        <p:nvSpPr>
          <p:cNvPr id="73" name="矩形 72"/>
          <p:cNvSpPr/>
          <p:nvPr/>
        </p:nvSpPr>
        <p:spPr>
          <a:xfrm>
            <a:off x="1447800" y="3116263"/>
            <a:ext cx="9917113" cy="20304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33EDEB"/>
            </a:solidFill>
            <a:prstDash val="soli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像这样</a:t>
            </a:r>
            <a:r>
              <a:rPr lang="en-US" altLang="zh-CN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把几个</a:t>
            </a:r>
            <a:r>
              <a:rPr lang="zh-CN" altLang="en-US" sz="2800" strike="noStrike" noProof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异分母分式</a:t>
            </a:r>
            <a:r>
              <a:rPr lang="zh-CN" altLang="en-US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分别</a:t>
            </a:r>
            <a:r>
              <a:rPr lang="zh-CN" altLang="en-US" sz="2800" strike="noStrike" noProof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化为</a:t>
            </a:r>
            <a:r>
              <a:rPr lang="zh-CN" altLang="en-US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与它们相等的</a:t>
            </a:r>
            <a:r>
              <a:rPr lang="zh-CN" altLang="en-US" sz="2800" strike="noStrike" noProof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同分母分式</a:t>
            </a:r>
            <a:r>
              <a:rPr lang="en-US" altLang="zh-CN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叫做</a:t>
            </a:r>
            <a:r>
              <a:rPr lang="zh-CN" altLang="en-US" sz="2800" strike="noStrike" noProof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分式的通分</a:t>
            </a:r>
            <a:r>
              <a:rPr lang="en-US" altLang="zh-CN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这个相同的分母叫做这几个</a:t>
            </a:r>
            <a:r>
              <a:rPr lang="zh-CN" altLang="en-US" sz="2800" strike="noStrike" noProof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分式的公分母</a:t>
            </a:r>
            <a:r>
              <a:rPr lang="en-US" altLang="zh-CN" sz="2800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74" name="矩形 73"/>
          <p:cNvSpPr/>
          <p:nvPr/>
        </p:nvSpPr>
        <p:spPr>
          <a:xfrm>
            <a:off x="1595438" y="5441950"/>
            <a:ext cx="9393237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几个分式的公分母不止一个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通分时一般选取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最简公分母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</p:txBody>
      </p:sp>
      <p:grpSp>
        <p:nvGrpSpPr>
          <p:cNvPr id="17436" name="组合 12"/>
          <p:cNvGrpSpPr/>
          <p:nvPr/>
        </p:nvGrpSpPr>
        <p:grpSpPr>
          <a:xfrm>
            <a:off x="536575" y="223838"/>
            <a:ext cx="2044700" cy="522287"/>
            <a:chOff x="752" y="350"/>
            <a:chExt cx="3220" cy="822"/>
          </a:xfrm>
        </p:grpSpPr>
        <p:sp>
          <p:nvSpPr>
            <p:cNvPr id="17437" name="文本框 3"/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zh-CN" altLang="en-US" sz="2800" dirty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7438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055688" y="1055688"/>
            <a:ext cx="9109075" cy="49482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0" cmpd="dbl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归纳：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(1)通分的依据是分式的基本性质;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(2)通分的关键是确定几个分式的最简公分母；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                                                         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即： </a:t>
            </a:r>
          </a:p>
          <a:p>
            <a:pPr fontAlgn="auto">
              <a:lnSpc>
                <a:spcPct val="150000"/>
              </a:lnSpc>
            </a:pPr>
            <a:endParaRPr lang="en-US" altLang="zh-CN" sz="2800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fontAlgn="auto">
              <a:lnSpc>
                <a:spcPct val="130000"/>
              </a:lnSpc>
            </a:pPr>
            <a:endParaRPr lang="en-US" altLang="zh-CN" sz="2800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aphicFrame>
        <p:nvGraphicFramePr>
          <p:cNvPr id="25" name="Object 18"/>
          <p:cNvGraphicFramePr>
            <a:graphicFrameLocks noChangeAspect="1"/>
          </p:cNvGraphicFramePr>
          <p:nvPr/>
        </p:nvGraphicFramePr>
        <p:xfrm>
          <a:off x="1981200" y="3427413"/>
          <a:ext cx="61309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3" imgW="2463165" imgH="228600" progId="Equation.DSMT4">
                  <p:embed/>
                </p:oleObj>
              </mc:Choice>
              <mc:Fallback>
                <p:oleObj r:id="rId3" imgW="2463165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3427413"/>
                        <a:ext cx="6130925" cy="568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1981200" y="4405313"/>
          <a:ext cx="619125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r:id="rId5" imgW="2590800" imgH="405765" progId="Equation.DSMT4">
                  <p:embed/>
                </p:oleObj>
              </mc:Choice>
              <mc:Fallback>
                <p:oleObj r:id="rId5" imgW="25908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4405313"/>
                        <a:ext cx="6191250" cy="969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、2、3、6、8、10、11、12、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Microsoft Office PowerPoint</Application>
  <PresentationFormat>宽屏</PresentationFormat>
  <Paragraphs>134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黑体</vt:lpstr>
      <vt:lpstr>楷体</vt:lpstr>
      <vt:lpstr>宋体</vt:lpstr>
      <vt:lpstr>微软雅黑</vt:lpstr>
      <vt:lpstr>Arial</vt:lpstr>
      <vt:lpstr>Times New Roman</vt:lpstr>
      <vt:lpstr>Wingdings</vt:lpstr>
      <vt:lpstr>WWW.2PPT.COM
</vt:lpstr>
      <vt:lpstr>Equation.DSMT4</vt:lpstr>
      <vt:lpstr>Equation.3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2021-06-30T16:17:00Z</cp:lastPrinted>
  <dcterms:created xsi:type="dcterms:W3CDTF">2021-06-30T16:17:00Z</dcterms:created>
  <dcterms:modified xsi:type="dcterms:W3CDTF">2023-01-16T22:10:45Z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4CE7462F02CF45D2A536328C39308CB0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