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8" r:id="rId2"/>
    <p:sldId id="369" r:id="rId3"/>
    <p:sldId id="374" r:id="rId4"/>
    <p:sldId id="375" r:id="rId5"/>
    <p:sldId id="379" r:id="rId6"/>
    <p:sldId id="376" r:id="rId7"/>
    <p:sldId id="378" r:id="rId8"/>
    <p:sldId id="354" r:id="rId9"/>
    <p:sldId id="380" r:id="rId10"/>
    <p:sldId id="381" r:id="rId11"/>
    <p:sldId id="382" r:id="rId12"/>
    <p:sldId id="383" r:id="rId13"/>
    <p:sldId id="355" r:id="rId14"/>
    <p:sldId id="384" r:id="rId15"/>
    <p:sldId id="385" r:id="rId16"/>
    <p:sldId id="386" r:id="rId17"/>
    <p:sldId id="358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AE2A28"/>
    <a:srgbClr val="0066FF"/>
    <a:srgbClr val="43BBE1"/>
    <a:srgbClr val="FFCC00"/>
    <a:srgbClr val="FFFFFF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95989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484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/>
              <a:t>‹#›</a:t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339725"/>
            <a:ext cx="8229600" cy="57864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5625" y="339725"/>
            <a:ext cx="6778625" cy="7778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53525" cy="6480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6300788" cy="3429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8" name="标题占位符 1"/>
          <p:cNvSpPr>
            <a:spLocks noGrp="1"/>
          </p:cNvSpPr>
          <p:nvPr>
            <p:ph type="title"/>
          </p:nvPr>
        </p:nvSpPr>
        <p:spPr>
          <a:xfrm>
            <a:off x="1825625" y="339725"/>
            <a:ext cx="6778625" cy="777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9" name="矩形 6"/>
          <p:cNvSpPr/>
          <p:nvPr/>
        </p:nvSpPr>
        <p:spPr>
          <a:xfrm>
            <a:off x="2124075" y="0"/>
            <a:ext cx="7019925" cy="347663"/>
          </a:xfrm>
          <a:prstGeom prst="rect">
            <a:avLst/>
          </a:prstGeom>
          <a:solidFill>
            <a:srgbClr val="339966"/>
          </a:solidFill>
          <a:ln w="25400">
            <a:noFill/>
          </a:ln>
        </p:spPr>
        <p:txBody>
          <a:bodyPr anchor="ctr"/>
          <a:lstStyle/>
          <a:p>
            <a:pPr lvl="0" algn="ctr" eaLnBrk="1" hangingPunct="1"/>
            <a:endParaRPr lang="zh-CN" altLang="en-US" dirty="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30" name="矩形 6"/>
          <p:cNvSpPr/>
          <p:nvPr/>
        </p:nvSpPr>
        <p:spPr>
          <a:xfrm>
            <a:off x="0" y="6742113"/>
            <a:ext cx="7380288" cy="115887"/>
          </a:xfrm>
          <a:prstGeom prst="rect">
            <a:avLst/>
          </a:prstGeom>
          <a:solidFill>
            <a:srgbClr val="339966"/>
          </a:solidFill>
          <a:ln w="25400">
            <a:noFill/>
          </a:ln>
        </p:spPr>
        <p:txBody>
          <a:bodyPr anchor="ctr"/>
          <a:lstStyle/>
          <a:p>
            <a:pPr lvl="0" algn="ctr" eaLnBrk="1" hangingPunct="1"/>
            <a:endParaRPr lang="zh-CN" altLang="en-US" dirty="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random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716F7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716F7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16F7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716F7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716F7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2"/>
          <p:cNvSpPr/>
          <p:nvPr/>
        </p:nvSpPr>
        <p:spPr>
          <a:xfrm>
            <a:off x="1042988" y="1477962"/>
            <a:ext cx="1368425" cy="11525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  <a:effectLst>
            <a:outerShdw dist="107763" dir="2699999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1" name="Text Box 3"/>
          <p:cNvSpPr txBox="1"/>
          <p:nvPr/>
        </p:nvSpPr>
        <p:spPr>
          <a:xfrm>
            <a:off x="1403350" y="1549400"/>
            <a:ext cx="1368425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600" b="1" dirty="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052" name="WordArt 4"/>
          <p:cNvSpPr>
            <a:spLocks noTextEdit="1"/>
          </p:cNvSpPr>
          <p:nvPr/>
        </p:nvSpPr>
        <p:spPr>
          <a:xfrm>
            <a:off x="3203575" y="1568450"/>
            <a:ext cx="3384550" cy="811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lnSpcReduction="10000"/>
          </a:bodyPr>
          <a:lstStyle/>
          <a:p>
            <a:pPr algn="ctr"/>
            <a:r>
              <a:rPr lang="zh-CN" altLang="en-US" sz="5200" b="1" dirty="0">
                <a:solidFill>
                  <a:srgbClr val="AE2A28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Shopping</a:t>
            </a:r>
          </a:p>
        </p:txBody>
      </p:sp>
      <p:sp>
        <p:nvSpPr>
          <p:cNvPr id="2053" name="WordArt 5"/>
          <p:cNvSpPr>
            <a:spLocks noTextEdit="1"/>
          </p:cNvSpPr>
          <p:nvPr/>
        </p:nvSpPr>
        <p:spPr>
          <a:xfrm>
            <a:off x="971550" y="1322387"/>
            <a:ext cx="1600200" cy="5334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457224"/>
              </a:avLst>
            </a:prstTxWarp>
            <a:normAutofit fontScale="92500" lnSpcReduction="20000"/>
          </a:bodyPr>
          <a:lstStyle/>
          <a:p>
            <a:pPr algn="ctr"/>
            <a:r>
              <a:rPr lang="zh-CN" altLang="en-US" sz="36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Module</a:t>
            </a:r>
          </a:p>
        </p:txBody>
      </p:sp>
      <p:sp>
        <p:nvSpPr>
          <p:cNvPr id="2054" name="Text Box 6"/>
          <p:cNvSpPr txBox="1"/>
          <p:nvPr/>
        </p:nvSpPr>
        <p:spPr>
          <a:xfrm>
            <a:off x="-36830" y="2720975"/>
            <a:ext cx="9180830" cy="2228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ts val="6100"/>
              </a:lnSpc>
              <a:spcBef>
                <a:spcPct val="50000"/>
              </a:spcBef>
            </a:pPr>
            <a:r>
              <a:rPr lang="en-US" altLang="zh-CN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Unit 2  </a:t>
            </a:r>
          </a:p>
          <a:p>
            <a:pPr algn="ctr"/>
            <a:r>
              <a:rPr lang="en-US" altLang="zh-CN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You can buy everything on the</a:t>
            </a:r>
          </a:p>
          <a:p>
            <a:pPr algn="ctr"/>
            <a:r>
              <a:rPr lang="en-US" altLang="zh-CN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 Internet</a:t>
            </a:r>
            <a:r>
              <a:rPr lang="en-US" altLang="zh-CN" sz="4400" b="1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.</a:t>
            </a:r>
            <a:endParaRPr lang="en-US" altLang="zh-CN" sz="44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0526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Part 1 (1):</a:t>
            </a:r>
            <a:endParaRPr kumimoji="0" lang="zh-CN" altLang="en-US" sz="3600" b="1" i="0" u="sng" strike="noStrike" kern="1200" cap="none" spc="0" normalizeH="0" baseline="0" noProof="0" dirty="0">
              <a:ln>
                <a:noFill/>
              </a:ln>
              <a:solidFill>
                <a:srgbClr val="716F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zh-CN" altLang="en-US" dirty="0"/>
          </a:p>
        </p:txBody>
      </p:sp>
      <p:sp>
        <p:nvSpPr>
          <p:cNvPr id="11268" name="TextBox 3"/>
          <p:cNvSpPr txBox="1"/>
          <p:nvPr/>
        </p:nvSpPr>
        <p:spPr>
          <a:xfrm>
            <a:off x="395288" y="1341438"/>
            <a:ext cx="8748712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 </a:t>
            </a:r>
          </a:p>
          <a:p>
            <a:r>
              <a:rPr lang="en-US" altLang="zh-CN" sz="3200" b="1" dirty="0">
                <a:latin typeface="Arial" panose="020B0604020202020204" pitchFamily="34" charset="0"/>
              </a:rPr>
              <a:t>How can we buy things on the Internet?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00113" y="2565400"/>
            <a:ext cx="24685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AE2A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First, 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AE2A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Second, 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AE2A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At last, …</a:t>
            </a:r>
            <a:endParaRPr kumimoji="0" lang="zh-CN" alt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AE2A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Part2 (2&amp;3):</a:t>
            </a:r>
            <a:endParaRPr kumimoji="0" lang="zh-CN" altLang="en-US" sz="3600" b="1" i="0" u="sng" strike="noStrike" kern="1200" cap="none" spc="0" normalizeH="0" baseline="0" noProof="0" dirty="0">
              <a:ln>
                <a:noFill/>
              </a:ln>
              <a:solidFill>
                <a:srgbClr val="716F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zh-CN" altLang="en-US" dirty="0"/>
          </a:p>
        </p:txBody>
      </p:sp>
      <p:sp>
        <p:nvSpPr>
          <p:cNvPr id="12292" name="Rectangle 2"/>
          <p:cNvSpPr txBox="1"/>
          <p:nvPr/>
        </p:nvSpPr>
        <p:spPr>
          <a:xfrm>
            <a:off x="900113" y="981075"/>
            <a:ext cx="7632700" cy="777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eaLnBrk="0" hangingPunct="0"/>
            <a:r>
              <a:rPr lang="en-US" altLang="zh-CN" sz="3200" b="1" dirty="0">
                <a:solidFill>
                  <a:srgbClr val="0000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4  Work in pairs. Complete the table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</p:txBody>
      </p:sp>
      <p:graphicFrame>
        <p:nvGraphicFramePr>
          <p:cNvPr id="5" name="Group 34"/>
          <p:cNvGraphicFramePr/>
          <p:nvPr/>
        </p:nvGraphicFramePr>
        <p:xfrm>
          <a:off x="323850" y="1773238"/>
          <a:ext cx="8496300" cy="2592388"/>
        </p:xfrm>
        <a:graphic>
          <a:graphicData uri="http://schemas.openxmlformats.org/drawingml/2006/table">
            <a:tbl>
              <a:tblPr/>
              <a:tblGrid>
                <a:gridCol w="446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630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Shopping online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8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E2A2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advantages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E2A2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disadvantages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61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8313" y="4581525"/>
            <a:ext cx="8280400" cy="2062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Shopping online has many advantages. </a:t>
            </a:r>
            <a:r>
              <a:rPr lang="en-US" altLang="zh-CN" sz="3200" b="1" dirty="0">
                <a:solidFill>
                  <a:srgbClr val="AE2A28"/>
                </a:solidFill>
                <a:latin typeface="Arial" panose="020B0604020202020204" pitchFamily="34" charset="0"/>
              </a:rPr>
              <a:t>First</a:t>
            </a:r>
            <a:r>
              <a:rPr lang="en-US" altLang="zh-CN" sz="3200" b="1" dirty="0">
                <a:latin typeface="Arial" panose="020B0604020202020204" pitchFamily="34" charset="0"/>
              </a:rPr>
              <a:t>, …</a:t>
            </a:r>
            <a:r>
              <a:rPr lang="en-US" altLang="zh-CN" sz="3200" b="1" dirty="0">
                <a:solidFill>
                  <a:srgbClr val="AE2A28"/>
                </a:solidFill>
                <a:latin typeface="Arial" panose="020B0604020202020204" pitchFamily="34" charset="0"/>
              </a:rPr>
              <a:t>Second</a:t>
            </a:r>
            <a:r>
              <a:rPr lang="en-US" altLang="zh-CN" sz="3200" b="1" dirty="0">
                <a:latin typeface="Arial" panose="020B0604020202020204" pitchFamily="34" charset="0"/>
              </a:rPr>
              <a:t>, … </a:t>
            </a:r>
            <a:r>
              <a:rPr lang="en-US" altLang="zh-CN" sz="3200" b="1" dirty="0">
                <a:solidFill>
                  <a:srgbClr val="AE2A28"/>
                </a:solidFill>
                <a:latin typeface="Arial" panose="020B0604020202020204" pitchFamily="34" charset="0"/>
              </a:rPr>
              <a:t>Third</a:t>
            </a:r>
            <a:r>
              <a:rPr lang="en-US" altLang="zh-CN" sz="3200" b="1" dirty="0">
                <a:latin typeface="Arial" panose="020B0604020202020204" pitchFamily="34" charset="0"/>
              </a:rPr>
              <a:t>, …. </a:t>
            </a:r>
            <a:r>
              <a:rPr lang="en-US" altLang="zh-CN" sz="3200" b="1" dirty="0">
                <a:solidFill>
                  <a:srgbClr val="AE2A28"/>
                </a:solidFill>
                <a:latin typeface="Arial" panose="020B0604020202020204" pitchFamily="34" charset="0"/>
              </a:rPr>
              <a:t>But</a:t>
            </a:r>
            <a:r>
              <a:rPr lang="en-US" altLang="zh-CN" sz="3200" b="1" dirty="0">
                <a:latin typeface="Arial" panose="020B0604020202020204" pitchFamily="34" charset="0"/>
              </a:rPr>
              <a:t> many people don’t like online shopping, because…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Part3 (4):</a:t>
            </a:r>
            <a:endParaRPr kumimoji="0" lang="zh-CN" altLang="en-US" sz="3600" b="1" i="0" u="sng" strike="noStrike" kern="1200" cap="none" spc="0" normalizeH="0" baseline="0" noProof="0" dirty="0">
              <a:ln>
                <a:noFill/>
              </a:ln>
              <a:solidFill>
                <a:srgbClr val="716F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zh-CN" altLang="en-US" dirty="0"/>
          </a:p>
        </p:txBody>
      </p:sp>
      <p:sp>
        <p:nvSpPr>
          <p:cNvPr id="13316" name="TextBox 3"/>
          <p:cNvSpPr txBox="1"/>
          <p:nvPr/>
        </p:nvSpPr>
        <p:spPr>
          <a:xfrm>
            <a:off x="611188" y="1628775"/>
            <a:ext cx="8532812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Arial" panose="020B0604020202020204" pitchFamily="34" charset="0"/>
              </a:rPr>
              <a:t>How is our life changing?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2988" y="2852738"/>
            <a:ext cx="6192837" cy="1570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2060"/>
                </a:solidFill>
                <a:latin typeface="Arial" panose="020B0604020202020204" pitchFamily="34" charset="0"/>
              </a:rPr>
              <a:t>We won’t </a:t>
            </a:r>
            <a:r>
              <a:rPr lang="en-US" altLang="zh-CN" sz="3200" b="1" dirty="0">
                <a:solidFill>
                  <a:srgbClr val="AE2A28"/>
                </a:solidFill>
                <a:latin typeface="Arial" panose="020B0604020202020204" pitchFamily="34" charset="0"/>
              </a:rPr>
              <a:t>go out any more.</a:t>
            </a:r>
          </a:p>
          <a:p>
            <a:r>
              <a:rPr lang="en-US" altLang="zh-CN" sz="3200" b="1" dirty="0">
                <a:solidFill>
                  <a:srgbClr val="002060"/>
                </a:solidFill>
                <a:latin typeface="Arial" panose="020B0604020202020204" pitchFamily="34" charset="0"/>
              </a:rPr>
              <a:t>We can buy </a:t>
            </a:r>
            <a:r>
              <a:rPr lang="en-US" altLang="zh-CN" sz="3200" b="1" dirty="0">
                <a:solidFill>
                  <a:srgbClr val="AE2A28"/>
                </a:solidFill>
                <a:latin typeface="Arial" panose="020B0604020202020204" pitchFamily="34" charset="0"/>
              </a:rPr>
              <a:t>at any time.</a:t>
            </a:r>
          </a:p>
          <a:p>
            <a:r>
              <a:rPr lang="en-US" altLang="zh-CN" sz="3200" b="1" dirty="0">
                <a:solidFill>
                  <a:srgbClr val="002060"/>
                </a:solidFill>
                <a:latin typeface="Arial" panose="020B0604020202020204" pitchFamily="34" charset="0"/>
              </a:rPr>
              <a:t>We can </a:t>
            </a:r>
            <a:r>
              <a:rPr lang="en-US" altLang="zh-CN" sz="3200" b="1" dirty="0">
                <a:solidFill>
                  <a:srgbClr val="AE2A28"/>
                </a:solidFill>
                <a:latin typeface="Arial" panose="020B0604020202020204" pitchFamily="34" charset="0"/>
              </a:rPr>
              <a:t>receive it anywhere.</a:t>
            </a:r>
            <a:endParaRPr lang="zh-CN" altLang="en-US" sz="3200" b="1" dirty="0">
              <a:solidFill>
                <a:srgbClr val="AE2A28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539750" y="339725"/>
            <a:ext cx="8064500" cy="777875"/>
          </a:xfrm>
        </p:spPr>
        <p:txBody>
          <a:bodyPr vert="horz" wrap="square" lIns="91440" tIns="45720" rIns="91440" bIns="45720" anchor="ctr"/>
          <a:lstStyle/>
          <a:p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18" charset="0"/>
              </a:rPr>
              <a:t>3  Complete the passage with the  following words.</a:t>
            </a:r>
            <a:r>
              <a:rPr lang="en-US" altLang="zh-CN" dirty="0"/>
              <a:t> 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395288" y="2492375"/>
            <a:ext cx="8229600" cy="34575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  <a:buNone/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Internet shopping is easy. You buy something online, 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you </a:t>
            </a:r>
            <a:r>
              <a:rPr lang="en-US" altLang="zh-CN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(1)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 ___________ for it, then a few days </a:t>
            </a:r>
            <a:r>
              <a:rPr lang="en-US" altLang="zh-CN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(2)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___________you </a:t>
            </a:r>
            <a:r>
              <a:rPr lang="en-US" altLang="zh-CN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(3)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 ___________ it by post. But 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going </a:t>
            </a:r>
            <a:r>
              <a:rPr lang="en-US" altLang="zh-CN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(4)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 ___________ and shopping with friends is 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much more fun!</a:t>
            </a:r>
          </a:p>
          <a:p>
            <a:pPr>
              <a:buNone/>
            </a:pP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0" name="AutoShape 4"/>
          <p:cNvSpPr/>
          <p:nvPr/>
        </p:nvSpPr>
        <p:spPr>
          <a:xfrm>
            <a:off x="1619250" y="1341438"/>
            <a:ext cx="5616575" cy="863600"/>
          </a:xfrm>
          <a:prstGeom prst="flowChartAlternateProcess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en-US" altLang="zh-CN" sz="40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later out pay before</a:t>
            </a:r>
          </a:p>
        </p:txBody>
      </p:sp>
      <p:sp>
        <p:nvSpPr>
          <p:cNvPr id="67589" name="Text Box 5"/>
          <p:cNvSpPr txBox="1"/>
          <p:nvPr/>
        </p:nvSpPr>
        <p:spPr>
          <a:xfrm>
            <a:off x="2124075" y="2997200"/>
            <a:ext cx="1058863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pay</a:t>
            </a:r>
          </a:p>
        </p:txBody>
      </p:sp>
      <p:sp>
        <p:nvSpPr>
          <p:cNvPr id="67590" name="Text Box 6"/>
          <p:cNvSpPr txBox="1"/>
          <p:nvPr/>
        </p:nvSpPr>
        <p:spPr>
          <a:xfrm>
            <a:off x="900113" y="3644900"/>
            <a:ext cx="1258887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later</a:t>
            </a:r>
          </a:p>
        </p:txBody>
      </p:sp>
      <p:sp>
        <p:nvSpPr>
          <p:cNvPr id="67591" name="Text Box 7"/>
          <p:cNvSpPr txBox="1"/>
          <p:nvPr/>
        </p:nvSpPr>
        <p:spPr>
          <a:xfrm>
            <a:off x="3708400" y="3644900"/>
            <a:ext cx="193675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receive</a:t>
            </a:r>
          </a:p>
        </p:txBody>
      </p:sp>
      <p:sp>
        <p:nvSpPr>
          <p:cNvPr id="67592" name="Text Box 8"/>
          <p:cNvSpPr txBox="1"/>
          <p:nvPr/>
        </p:nvSpPr>
        <p:spPr>
          <a:xfrm>
            <a:off x="2339975" y="4221163"/>
            <a:ext cx="973138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out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590" grpId="0"/>
      <p:bldP spid="67591" grpId="0"/>
      <p:bldP spid="675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60475" y="1565275"/>
            <a:ext cx="8424863" cy="337661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Match time:</a:t>
            </a:r>
            <a:br>
              <a:rPr kumimoji="0" lang="en-US" altLang="zh-CN" sz="72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kumimoji="0" lang="en-US" altLang="zh-CN" sz="7200" b="1" i="1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kumimoji="0" lang="en-US" altLang="zh-CN" sz="7200" b="1" i="1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kumimoji="0" lang="en-US" altLang="zh-CN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</a:t>
            </a:r>
            <a:r>
              <a:rPr kumimoji="0" lang="en-US" altLang="zh-CN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Boys &amp; Girls</a:t>
            </a:r>
            <a:endParaRPr kumimoji="0" lang="zh-CN" alt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827088" y="490538"/>
            <a:ext cx="7777162" cy="777875"/>
          </a:xfrm>
        </p:spPr>
        <p:txBody>
          <a:bodyPr vert="horz" wrap="square" lIns="91440" tIns="45720" rIns="91440" bIns="45720" anchor="ctr"/>
          <a:lstStyle/>
          <a:p>
            <a:r>
              <a:rPr lang="en-US" altLang="zh-CN" sz="3600" dirty="0"/>
              <a:t>Brain-storm:</a:t>
            </a:r>
            <a:br>
              <a:rPr lang="en-US" altLang="zh-CN" sz="3600" dirty="0"/>
            </a:br>
            <a:r>
              <a:rPr lang="en-US" altLang="zh-CN" sz="3600" dirty="0"/>
              <a:t>Is online shopping good or bad?</a:t>
            </a:r>
            <a:endParaRPr lang="zh-CN" altLang="en-US" sz="3600" dirty="0"/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4213" y="1700213"/>
            <a:ext cx="7920038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en-US" altLang="zh-CN" sz="3200" b="1" kern="1200" cap="none" spc="0" normalizeH="0" baseline="0" noProof="0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Good ,but we should use it correctly.</a:t>
            </a:r>
          </a:p>
          <a:p>
            <a:pPr marL="514350" marR="0" indent="-514350" defTabSz="914400">
              <a:buClrTx/>
              <a:buSzTx/>
              <a:buFontTx/>
              <a:buAutoNum type="arabicPeriod"/>
              <a:defRPr/>
            </a:pPr>
            <a:r>
              <a:rPr kumimoji="0" lang="en-US" altLang="zh-CN" sz="3200" b="1" kern="1200" cap="none" spc="0" normalizeH="0" baseline="0" noProof="0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Don’t spent too much time shopping online. It’s bad for our eyes.</a:t>
            </a:r>
          </a:p>
          <a:p>
            <a:pPr marL="514350" marR="0" indent="-514350" defTabSz="914400">
              <a:buClrTx/>
              <a:buSzTx/>
              <a:buFontTx/>
              <a:buAutoNum type="arabicPeriod"/>
              <a:defRPr/>
            </a:pPr>
            <a:r>
              <a:rPr kumimoji="0" lang="en-US" altLang="zh-CN" sz="3200" b="1" kern="1200" cap="none" spc="0" normalizeH="0" baseline="0" noProof="0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Don’t buy anything we won’t need, even though it’s cheap. Only buy something we need.</a:t>
            </a:r>
          </a:p>
          <a:p>
            <a:pPr marL="514350" marR="0" indent="-514350" defTabSz="914400">
              <a:buClrTx/>
              <a:buSzTx/>
              <a:buFontTx/>
              <a:buAutoNum type="arabicPeriod"/>
              <a:defRPr/>
            </a:pPr>
            <a:r>
              <a:rPr kumimoji="0" lang="en-US" altLang="zh-CN" sz="3200" b="1" kern="1200" cap="none" spc="0" normalizeH="0" baseline="0" noProof="0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Buy something for our family.</a:t>
            </a:r>
            <a:endParaRPr kumimoji="0" lang="zh-CN" altLang="en-US" sz="3200" b="1" kern="1200" cap="none" spc="0" normalizeH="0" baseline="0" noProof="0" dirty="0">
              <a:solidFill>
                <a:srgbClr val="003399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r>
              <a:rPr lang="en-US" altLang="zh-CN" dirty="0"/>
              <a:t>Writing : supermarket shopping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415926" cy="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281" marR="91281" marT="45700" marB="45700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281" marR="91281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281" marR="91281" marT="45700" marB="45700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281" marR="91281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42988" y="1341438"/>
          <a:ext cx="7153276" cy="40481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7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6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0415">
                <a:tc>
                  <a:txBody>
                    <a:bodyPr/>
                    <a:lstStyle/>
                    <a:p>
                      <a:r>
                        <a:rPr lang="en-US" altLang="zh-CN" sz="4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advantages</a:t>
                      </a:r>
                      <a:endParaRPr lang="zh-CN" altLang="en-US" sz="4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4400" b="1" kern="12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disadvantages</a:t>
                      </a:r>
                      <a:endParaRPr lang="zh-CN" altLang="en-US" sz="4400" b="1" kern="12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7710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0" marR="91450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539750" y="1714500"/>
            <a:ext cx="7345363" cy="777875"/>
          </a:xfrm>
        </p:spPr>
        <p:txBody>
          <a:bodyPr vert="horz" wrap="square" lIns="91440" tIns="45720" rIns="91440" bIns="45720" anchor="ctr"/>
          <a:lstStyle/>
          <a:p>
            <a:r>
              <a:rPr lang="en-US" altLang="zh-CN"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6  Write a paragraph about shopping at a supermarket.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539750" y="2492375"/>
            <a:ext cx="8229600" cy="3960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Begin like this: </a:t>
            </a:r>
            <a:r>
              <a:rPr lang="en-US" altLang="zh-CN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Supermarket shopping is not difficult. First, …</a:t>
            </a:r>
          </a:p>
          <a:p>
            <a:pPr>
              <a:lnSpc>
                <a:spcPct val="130000"/>
              </a:lnSpc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 List the advantages and disadvantages.</a:t>
            </a:r>
          </a:p>
          <a:p>
            <a:pPr>
              <a:lnSpc>
                <a:spcPct val="130000"/>
              </a:lnSpc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 Finish like this: </a:t>
            </a:r>
            <a:r>
              <a:rPr lang="en-US" altLang="zh-CN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Shopping at a supermarket is fun.</a:t>
            </a:r>
          </a:p>
        </p:txBody>
      </p:sp>
      <p:sp>
        <p:nvSpPr>
          <p:cNvPr id="18436" name="WordArt 5"/>
          <p:cNvSpPr>
            <a:spLocks noTextEdit="1"/>
          </p:cNvSpPr>
          <p:nvPr/>
        </p:nvSpPr>
        <p:spPr>
          <a:xfrm>
            <a:off x="1763713" y="693738"/>
            <a:ext cx="5256212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2500" lnSpcReduction="10000"/>
          </a:bodyPr>
          <a:lstStyle/>
          <a:p>
            <a:pPr algn="ctr"/>
            <a:r>
              <a:rPr lang="zh-CN" altLang="en-US" sz="5400" b="1" dirty="0">
                <a:ln w="12700" cap="flat" cmpd="sng">
                  <a:solidFill>
                    <a:srgbClr val="66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B2B2B2">
                    <a:alpha val="59999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Homework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aobao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54400" y="620713"/>
            <a:ext cx="5689600" cy="3860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Picture 3" descr="xinsrc_56208032916055782397819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8313" y="1889125"/>
            <a:ext cx="2016125" cy="2016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908175" y="4770438"/>
            <a:ext cx="76327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Online shopping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endParaRPr lang="zh-CN" altLang="en-US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zh-CN" altLang="en-US" dirty="0"/>
          </a:p>
        </p:txBody>
      </p:sp>
      <p:pic>
        <p:nvPicPr>
          <p:cNvPr id="4100" name="Picture 2" descr="C:\Users\teacher-42\Desktop\thum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913" y="228600"/>
            <a:ext cx="6667500" cy="5000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773363" y="5364163"/>
            <a:ext cx="511175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en-US" altLang="zh-CN" sz="3200" b="1" kern="1200" cap="none" spc="0" normalizeH="0" baseline="0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TV  shopping</a:t>
            </a:r>
            <a:endParaRPr kumimoji="0" lang="zh-CN" altLang="en-US" sz="3200" b="1" kern="1200" cap="none" spc="0" normalizeH="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endParaRPr lang="zh-CN" altLang="en-US" dirty="0"/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zh-CN" altLang="en-US" dirty="0"/>
          </a:p>
        </p:txBody>
      </p:sp>
      <p:pic>
        <p:nvPicPr>
          <p:cNvPr id="5124" name="Picture 2" descr="C:\Users\teacher-42\Desktop\u=1875286270,2577488616&amp;fm=21&amp;gp=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3" y="352425"/>
            <a:ext cx="3970337" cy="2139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Picture 3" descr="C:\Users\teacher-42\Desktop\u=774051585,3083324293&amp;fm=21&amp;gp=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00038"/>
            <a:ext cx="3925887" cy="27574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6" name="Picture 4" descr="C:\Users\teacher-42\Desktop\u=1146611106,1262516169&amp;fm=21&amp;gp=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850" y="2465388"/>
            <a:ext cx="4330700" cy="2547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7" name="Picture 5" descr="C:\Users\teacher-42\Desktop\u=370052483,2520731218&amp;fm=21&amp;gp=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1563" y="3186113"/>
            <a:ext cx="4083050" cy="27638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755650" y="5373688"/>
            <a:ext cx="48958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en-US" altLang="zh-CN" sz="3600" b="1" kern="1200" cap="none" spc="0" normalizeH="0" baseline="0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Telephone  shopping</a:t>
            </a:r>
            <a:endParaRPr kumimoji="0" lang="zh-CN" altLang="en-US" sz="3600" b="1" kern="1200" cap="none" spc="0" normalizeH="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endParaRPr lang="zh-CN" altLang="en-US" dirty="0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zh-CN" altLang="en-US" dirty="0"/>
          </a:p>
        </p:txBody>
      </p:sp>
      <p:pic>
        <p:nvPicPr>
          <p:cNvPr id="6148" name="Picture 2" descr="taobao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850" y="17463"/>
            <a:ext cx="4605338" cy="312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9" name="Picture 2" descr="C:\Users\teacher-42\Desktop\thumb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6463" y="17463"/>
            <a:ext cx="4165600" cy="312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0" name="Picture 3" descr="C:\Users\teacher-42\Desktop\u=774051585,3083324293&amp;fm=21&amp;gp=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50" y="3141663"/>
            <a:ext cx="3925888" cy="27574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1" name="标题 1"/>
          <p:cNvSpPr txBox="1"/>
          <p:nvPr/>
        </p:nvSpPr>
        <p:spPr>
          <a:xfrm>
            <a:off x="4213225" y="3573463"/>
            <a:ext cx="4668838" cy="2879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eaLnBrk="0" hangingPunct="0"/>
            <a:r>
              <a:rPr lang="en-US" altLang="zh-CN" sz="3200" b="1" dirty="0">
                <a:solidFill>
                  <a:srgbClr val="716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There are </a:t>
            </a:r>
            <a:r>
              <a:rPr lang="en-US" altLang="zh-CN" sz="32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many ways of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b="1" dirty="0">
                <a:solidFill>
                  <a:srgbClr val="716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shopping.</a:t>
            </a:r>
          </a:p>
          <a:p>
            <a:pPr eaLnBrk="0" hangingPunct="0"/>
            <a:r>
              <a:rPr lang="en-US" altLang="zh-CN" sz="3200" b="1" dirty="0">
                <a:solidFill>
                  <a:srgbClr val="716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3200" b="1" dirty="0">
                <a:solidFill>
                  <a:srgbClr val="716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3200" b="1" dirty="0">
                <a:solidFill>
                  <a:srgbClr val="716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Online shopping is </a:t>
            </a:r>
            <a:r>
              <a:rPr lang="en-US" altLang="zh-CN" sz="32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 of </a:t>
            </a:r>
            <a:r>
              <a:rPr lang="en-US" altLang="zh-CN" sz="3200" b="1" dirty="0">
                <a:solidFill>
                  <a:srgbClr val="716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them.</a:t>
            </a:r>
            <a:br>
              <a:rPr lang="en-US" altLang="zh-CN" sz="3200" b="1" dirty="0">
                <a:solidFill>
                  <a:srgbClr val="716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3200" b="1" dirty="0">
              <a:solidFill>
                <a:srgbClr val="716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"/>
          <p:cNvSpPr txBox="1"/>
          <p:nvPr/>
        </p:nvSpPr>
        <p:spPr>
          <a:xfrm>
            <a:off x="900113" y="1127125"/>
            <a:ext cx="7704137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What can I buy on the Internet?</a:t>
            </a:r>
            <a:endParaRPr lang="zh-CN" altLang="en-US" sz="36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0113" y="1989138"/>
            <a:ext cx="7343775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Arial" panose="020B0604020202020204" pitchFamily="34" charset="0"/>
              </a:rPr>
              <a:t>You can buy 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everything</a:t>
            </a:r>
            <a:r>
              <a:rPr lang="en-US" altLang="zh-CN" sz="3600" b="1" dirty="0">
                <a:latin typeface="Arial" panose="020B0604020202020204" pitchFamily="34" charset="0"/>
              </a:rPr>
              <a:t> on the Internet.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7173" name="标题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0113" y="4438650"/>
            <a:ext cx="6911975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receive</a:t>
            </a:r>
            <a:r>
              <a:rPr lang="en-US" altLang="zh-CN" sz="3600" b="1" dirty="0">
                <a:latin typeface="Arial" panose="020B0604020202020204" pitchFamily="34" charset="0"/>
              </a:rPr>
              <a:t> it 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by post =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7" name="Picture 8" descr="get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35600" y="4076700"/>
            <a:ext cx="3024188" cy="184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3"/>
          <p:cNvSpPr txBox="1"/>
          <p:nvPr/>
        </p:nvSpPr>
        <p:spPr>
          <a:xfrm>
            <a:off x="827088" y="-315912"/>
            <a:ext cx="7848600" cy="1631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en-US" altLang="zh-CN" sz="3200" b="1" dirty="0">
              <a:latin typeface="Arial" panose="020B0604020202020204" pitchFamily="34" charset="0"/>
            </a:endParaRPr>
          </a:p>
          <a:p>
            <a:endParaRPr lang="en-US" altLang="zh-CN" sz="3200" b="1" dirty="0">
              <a:latin typeface="Arial" panose="020B0604020202020204" pitchFamily="34" charset="0"/>
            </a:endParaRPr>
          </a:p>
          <a:p>
            <a:r>
              <a:rPr lang="en-US" altLang="zh-CN" sz="3600" b="1" dirty="0">
                <a:latin typeface="Arial" panose="020B0604020202020204" pitchFamily="34" charset="0"/>
              </a:rPr>
              <a:t>2. How can I pay for it?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450" y="1630363"/>
            <a:ext cx="619283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en-US" altLang="zh-CN" sz="36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Pay over </a:t>
            </a:r>
            <a:r>
              <a:rPr kumimoji="0" lang="en-US" altLang="zh-CN" sz="3600" b="1" kern="1200" cap="none" spc="0" normalizeH="0" baseline="0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the Internet =</a:t>
            </a:r>
            <a:endParaRPr kumimoji="0" lang="zh-CN" altLang="en-US" sz="3600" b="1" kern="1200" cap="none" spc="0" normalizeH="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7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7088" y="3452813"/>
            <a:ext cx="7058025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Arial" panose="020B0604020202020204" pitchFamily="34" charset="0"/>
              </a:rPr>
              <a:t>3. Do you like online shopping? Why?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0175" y="4654550"/>
            <a:ext cx="6481763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compare</a:t>
            </a:r>
            <a:r>
              <a:rPr lang="en-US" altLang="zh-CN" sz="3600" b="1" dirty="0">
                <a:latin typeface="Arial" panose="020B0604020202020204" pitchFamily="34" charset="0"/>
              </a:rPr>
              <a:t> the prices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pic>
        <p:nvPicPr>
          <p:cNvPr id="8" name="Picture 7" descr="pay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72225" y="1195388"/>
            <a:ext cx="2663825" cy="172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323850" y="549275"/>
            <a:ext cx="8064500" cy="1006475"/>
          </a:xfrm>
        </p:spPr>
        <p:txBody>
          <a:bodyPr vert="horz" wrap="square" lIns="91440" tIns="45720" rIns="91440" bIns="45720" anchor="ctr"/>
          <a:lstStyle/>
          <a:p>
            <a:r>
              <a:rPr lang="en-US" altLang="zh-CN"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2  Fast reading. Read the passage and check true or false .</a:t>
            </a:r>
          </a:p>
        </p:txBody>
      </p:sp>
      <p:sp>
        <p:nvSpPr>
          <p:cNvPr id="66563" name="Rectangle 3"/>
          <p:cNvSpPr>
            <a:spLocks noGrp="1"/>
          </p:cNvSpPr>
          <p:nvPr>
            <p:ph idx="1"/>
          </p:nvPr>
        </p:nvSpPr>
        <p:spPr>
          <a:xfrm>
            <a:off x="133350" y="1700213"/>
            <a:ext cx="8759825" cy="42497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40000"/>
              </a:lnSpc>
              <a:buNone/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1. Online shopping is a new way of shopping.</a:t>
            </a:r>
          </a:p>
          <a:p>
            <a:pPr>
              <a:lnSpc>
                <a:spcPct val="140000"/>
              </a:lnSpc>
              <a:buNone/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2. You pay for online shopping before you receive it.</a:t>
            </a:r>
          </a:p>
          <a:p>
            <a:pPr>
              <a:lnSpc>
                <a:spcPct val="140000"/>
              </a:lnSpc>
              <a:buNone/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3. Online shopping is very difficult.</a:t>
            </a:r>
          </a:p>
          <a:p>
            <a:pPr>
              <a:lnSpc>
                <a:spcPct val="140000"/>
              </a:lnSpc>
              <a:buNone/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4. It’s very safe to shop over the Internet.</a:t>
            </a:r>
          </a:p>
          <a:p>
            <a:pPr>
              <a:lnSpc>
                <a:spcPct val="140000"/>
              </a:lnSpc>
              <a:buNone/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5. Our way of life is changing because of online shopping.</a:t>
            </a: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4" name="Rectangle 4"/>
          <p:cNvSpPr/>
          <p:nvPr/>
        </p:nvSpPr>
        <p:spPr>
          <a:xfrm>
            <a:off x="8316913" y="1987550"/>
            <a:ext cx="576262" cy="504825"/>
          </a:xfrm>
          <a:prstGeom prst="rect">
            <a:avLst/>
          </a:prstGeom>
          <a:noFill/>
          <a:ln w="19050" cap="flat" cmpd="sng">
            <a:solidFill>
              <a:srgbClr val="99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6565" name="Rectangle 5"/>
          <p:cNvSpPr/>
          <p:nvPr/>
        </p:nvSpPr>
        <p:spPr>
          <a:xfrm>
            <a:off x="8316913" y="2636838"/>
            <a:ext cx="576262" cy="504825"/>
          </a:xfrm>
          <a:prstGeom prst="rect">
            <a:avLst/>
          </a:prstGeom>
          <a:noFill/>
          <a:ln w="19050" cap="flat" cmpd="sng">
            <a:solidFill>
              <a:srgbClr val="99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6566" name="Rectangle 6"/>
          <p:cNvSpPr/>
          <p:nvPr/>
        </p:nvSpPr>
        <p:spPr>
          <a:xfrm>
            <a:off x="8316913" y="3284538"/>
            <a:ext cx="576262" cy="504825"/>
          </a:xfrm>
          <a:prstGeom prst="rect">
            <a:avLst/>
          </a:prstGeom>
          <a:noFill/>
          <a:ln w="19050" cap="flat" cmpd="sng">
            <a:solidFill>
              <a:srgbClr val="99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6567" name="Rectangle 7"/>
          <p:cNvSpPr/>
          <p:nvPr/>
        </p:nvSpPr>
        <p:spPr>
          <a:xfrm>
            <a:off x="8316913" y="3932238"/>
            <a:ext cx="576262" cy="504825"/>
          </a:xfrm>
          <a:prstGeom prst="rect">
            <a:avLst/>
          </a:prstGeom>
          <a:noFill/>
          <a:ln w="19050" cap="flat" cmpd="sng">
            <a:solidFill>
              <a:srgbClr val="99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6568" name="Rectangle 8"/>
          <p:cNvSpPr/>
          <p:nvPr/>
        </p:nvSpPr>
        <p:spPr>
          <a:xfrm>
            <a:off x="8316913" y="4581525"/>
            <a:ext cx="576262" cy="504825"/>
          </a:xfrm>
          <a:prstGeom prst="rect">
            <a:avLst/>
          </a:prstGeom>
          <a:noFill/>
          <a:ln w="19050" cap="flat" cmpd="sng">
            <a:solidFill>
              <a:srgbClr val="99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6570" name="Rectangle 10"/>
          <p:cNvSpPr/>
          <p:nvPr/>
        </p:nvSpPr>
        <p:spPr>
          <a:xfrm>
            <a:off x="8243888" y="1844675"/>
            <a:ext cx="69215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66571" name="Rectangle 11"/>
          <p:cNvSpPr/>
          <p:nvPr/>
        </p:nvSpPr>
        <p:spPr>
          <a:xfrm>
            <a:off x="8243888" y="2492375"/>
            <a:ext cx="69215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66572" name="Rectangle 12"/>
          <p:cNvSpPr/>
          <p:nvPr/>
        </p:nvSpPr>
        <p:spPr>
          <a:xfrm>
            <a:off x="8316913" y="3141663"/>
            <a:ext cx="69215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×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6573" name="Rectangle 13"/>
          <p:cNvSpPr/>
          <p:nvPr/>
        </p:nvSpPr>
        <p:spPr>
          <a:xfrm>
            <a:off x="8316913" y="3789363"/>
            <a:ext cx="69215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×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6574" name="Rectangle 14"/>
          <p:cNvSpPr/>
          <p:nvPr/>
        </p:nvSpPr>
        <p:spPr>
          <a:xfrm>
            <a:off x="8272463" y="4508500"/>
            <a:ext cx="69215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  <p:bldP spid="66564" grpId="0" animBg="1"/>
      <p:bldP spid="66565" grpId="0" animBg="1"/>
      <p:bldP spid="66566" grpId="0" animBg="1"/>
      <p:bldP spid="66567" grpId="0" animBg="1"/>
      <p:bldP spid="66568" grpId="0" animBg="1"/>
      <p:bldP spid="66570" grpId="0"/>
      <p:bldP spid="66571" grpId="0"/>
      <p:bldP spid="66572" grpId="0"/>
      <p:bldP spid="66573" grpId="0"/>
      <p:bldP spid="665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0725" y="1063625"/>
            <a:ext cx="8964613" cy="77787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Pair-work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: find out the </a:t>
            </a:r>
            <a:r>
              <a:rPr kumimoji="0" lang="en-US" altLang="zh-CN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main idea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16F7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of each paragraph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716F7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zh-CN" altLang="en-US" dirty="0"/>
          </a:p>
        </p:txBody>
      </p:sp>
      <p:sp>
        <p:nvSpPr>
          <p:cNvPr id="10244" name="标题 1"/>
          <p:cNvSpPr txBox="1"/>
          <p:nvPr/>
        </p:nvSpPr>
        <p:spPr>
          <a:xfrm>
            <a:off x="1547813" y="260350"/>
            <a:ext cx="6778625" cy="777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eaLnBrk="0" hangingPunct="0"/>
            <a:r>
              <a:rPr lang="en-US" altLang="zh-CN" sz="2800" b="1" dirty="0">
                <a:solidFill>
                  <a:srgbClr val="716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Intensive reading:</a:t>
            </a:r>
            <a:r>
              <a:rPr lang="en-US" altLang="zh-CN" sz="2800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Online shopping</a:t>
            </a:r>
            <a:endParaRPr lang="zh-CN" altLang="en-US" sz="2800" b="1" dirty="0">
              <a:solidFill>
                <a:srgbClr val="716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5" name="TextBox 4"/>
          <p:cNvSpPr txBox="1"/>
          <p:nvPr/>
        </p:nvSpPr>
        <p:spPr>
          <a:xfrm>
            <a:off x="684213" y="2060575"/>
            <a:ext cx="7848600" cy="3540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</a:rPr>
              <a:t>P1:</a:t>
            </a:r>
          </a:p>
          <a:p>
            <a:endParaRPr lang="en-US" altLang="zh-CN" sz="3200" b="1" dirty="0">
              <a:latin typeface="Arial" panose="020B0604020202020204" pitchFamily="34" charset="0"/>
            </a:endParaRPr>
          </a:p>
          <a:p>
            <a:r>
              <a:rPr lang="en-US" altLang="zh-CN" sz="3200" b="1" dirty="0">
                <a:latin typeface="Arial" panose="020B0604020202020204" pitchFamily="34" charset="0"/>
              </a:rPr>
              <a:t>P2:</a:t>
            </a:r>
          </a:p>
          <a:p>
            <a:endParaRPr lang="en-US" altLang="zh-CN" sz="3200" b="1" dirty="0">
              <a:latin typeface="Arial" panose="020B0604020202020204" pitchFamily="34" charset="0"/>
            </a:endParaRPr>
          </a:p>
          <a:p>
            <a:r>
              <a:rPr lang="en-US" altLang="zh-CN" sz="3200" b="1" dirty="0">
                <a:latin typeface="Arial" panose="020B0604020202020204" pitchFamily="34" charset="0"/>
              </a:rPr>
              <a:t>P3:</a:t>
            </a:r>
          </a:p>
          <a:p>
            <a:endParaRPr lang="en-US" altLang="zh-CN" sz="3200" b="1" dirty="0">
              <a:latin typeface="Arial" panose="020B0604020202020204" pitchFamily="34" charset="0"/>
            </a:endParaRPr>
          </a:p>
          <a:p>
            <a:r>
              <a:rPr lang="en-US" altLang="zh-CN" sz="3200" b="1" dirty="0">
                <a:latin typeface="Arial" panose="020B0604020202020204" pitchFamily="34" charset="0"/>
              </a:rPr>
              <a:t>P4: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813" y="1916113"/>
            <a:ext cx="6985000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</a:rPr>
              <a:t>You can buy everything on the Internet / How to buy things on the Internet.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0513" y="3079750"/>
            <a:ext cx="7259637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</a:rPr>
              <a:t>Online shopping has several advantages.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0513" y="3933825"/>
            <a:ext cx="6611937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</a:rPr>
              <a:t>Some people don’t like shopping on the Internet. = disadvantages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0513" y="5013325"/>
            <a:ext cx="7259637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</a:rPr>
              <a:t>Online shopping is changing our way of life.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95288" y="2001838"/>
            <a:ext cx="1165225" cy="1054100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o UI" panose="020B0502040204020203" pitchFamily="34" charset="0"/>
              </a:rPr>
              <a:t>Part 1 (1)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o UI" panose="020B0502040204020203" pitchFamily="34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95288" y="3389313"/>
            <a:ext cx="8137525" cy="1192213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o UI" panose="020B0502040204020203" pitchFamily="34" charset="0"/>
              </a:rPr>
              <a:t>Part2 (2&amp;3): Advantages and disadvantages of shopping online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o UI" panose="020B0502040204020203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539750" y="4967288"/>
            <a:ext cx="1020763" cy="1046163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o UI" panose="020B0502040204020203" pitchFamily="34" charset="0"/>
              </a:rPr>
              <a:t>Part3 (4)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o UI" panose="020B0502040204020203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网格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 w="127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square">
        <a:spAutoFit/>
      </a:bodyPr>
      <a:lstStyle>
        <a:defPPr>
          <a:defRPr sz="1600" b="1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  <a:cs typeface="Lao UI" panose="020B0502040204020203" pitchFamily="34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0</TotalTime>
  <Words>500</Words>
  <Application>Microsoft Office PowerPoint</Application>
  <PresentationFormat>全屏显示(4:3)</PresentationFormat>
  <Paragraphs>90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Lao UI</vt:lpstr>
      <vt:lpstr>宋体</vt:lpstr>
      <vt:lpstr>微软雅黑</vt:lpstr>
      <vt:lpstr>Arial</vt:lpstr>
      <vt:lpstr>Franklin Gothic Medium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  Fast reading. Read the passage and check true or false .</vt:lpstr>
      <vt:lpstr>Pair-work: find out the main idea of each paragraph</vt:lpstr>
      <vt:lpstr>Part 1 (1):</vt:lpstr>
      <vt:lpstr>Part2 (2&amp;3):</vt:lpstr>
      <vt:lpstr>Part3 (4):</vt:lpstr>
      <vt:lpstr>3  Complete the passage with the  following words. </vt:lpstr>
      <vt:lpstr>Match time:   Boys &amp; Girls</vt:lpstr>
      <vt:lpstr>Brain-storm: Is online shopping good or bad?</vt:lpstr>
      <vt:lpstr>Writing : supermarket shopping</vt:lpstr>
      <vt:lpstr>6  Write a paragraph about shopping at a supermarket.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681</cp:revision>
  <dcterms:created xsi:type="dcterms:W3CDTF">2019-05-05T02:09:00Z</dcterms:created>
  <dcterms:modified xsi:type="dcterms:W3CDTF">2023-01-16T22:10:51Z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2052-11.1.0.11294</vt:lpwstr>
  </property>
  <property fmtid="{D5CDD505-2E9C-101B-9397-08002B2CF9AE}" pid="4" name="ICV">
    <vt:lpwstr>13AFE8981ED14583B05F89C8EC277546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