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1" r:id="rId2"/>
    <p:sldId id="290" r:id="rId3"/>
    <p:sldId id="409" r:id="rId4"/>
    <p:sldId id="416" r:id="rId5"/>
    <p:sldId id="417" r:id="rId6"/>
    <p:sldId id="418" r:id="rId7"/>
    <p:sldId id="419" r:id="rId8"/>
    <p:sldId id="420" r:id="rId9"/>
    <p:sldId id="421" r:id="rId10"/>
    <p:sldId id="391" r:id="rId11"/>
    <p:sldId id="393" r:id="rId12"/>
    <p:sldId id="384" r:id="rId13"/>
    <p:sldId id="300" r:id="rId14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9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19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CFE98A0-D8C3-44ED-8D20-F31BD83EB99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E71D9C4-E1A9-459F-9FED-309E044C24A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1D9C4-E1A9-459F-9FED-309E044C24A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144C8-4614-40F4-958A-D57E801AD5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62B70-8666-459B-872A-252A095767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81571-B10E-4778-B8DA-317F7D09B9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01301-603A-4B4B-A4E5-7F0A36F84A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A731B-B3B8-4BBC-AFAD-F11AA2275E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CA39C-CC45-498A-9AEB-9E333BF357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9E3DA-FFF7-4387-B5E3-11C1647F63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EF16-7219-4525-BB78-9B3FF098A6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C265F-B32A-446A-8539-BD9E54C649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47000-C25A-4330-921C-9E071B0C20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AEBCB-BA65-41E9-8AC2-4055034B64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D317694-9680-487F-847D-4BA279FC7D3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/>
              <a:t>1111111111111111111111111111111111111111111111111111111111111111</a:t>
            </a: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699375" y="5313363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575" y="5446713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93663" y="143351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Unit 2   School in Canada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210716" y="2638684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836483" y="3409523"/>
            <a:ext cx="10191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buFontTx/>
              <a:buNone/>
              <a:defRPr/>
            </a:pPr>
            <a:endParaRPr kumimoji="0" lang="ko-KR" altLang="en-US" sz="1800" smtClean="0">
              <a:solidFill>
                <a:srgbClr val="000000"/>
              </a:solidFill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679187"/>
            <a:ext cx="9144000" cy="75982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6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11 Always Do Your Homework!</a:t>
            </a:r>
            <a:endParaRPr lang="zh-CN" altLang="en-US" sz="36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24754" y="580786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7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989013" y="1273175"/>
            <a:ext cx="81534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一、单项选择。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put an apple ________ the right answer.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from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of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for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3365500" y="22923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316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3318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033463" y="3792538"/>
            <a:ext cx="7153275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908175" y="3776663"/>
            <a:ext cx="6315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put… for…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表达“用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代表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，这里表示用苹果代表正确答案。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Box 1"/>
          <p:cNvSpPr txBox="1">
            <a:spLocks noChangeArrowheads="1"/>
          </p:cNvSpPr>
          <p:nvPr/>
        </p:nvSpPr>
        <p:spPr bwMode="auto">
          <a:xfrm>
            <a:off x="517525" y="1398588"/>
            <a:ext cx="8083550" cy="4524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zh-CN" altLang="en-US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二、我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的日常。看表格，用“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always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often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sometimes</a:t>
            </a:r>
            <a:r>
              <a:rPr lang="zh-CN" altLang="en-US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never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填空。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 make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breakfast in </a:t>
            </a:r>
            <a:endParaRPr lang="en-US" altLang="zh-CN" sz="20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630555"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the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morning.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___________do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my homework.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___________clean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bedroom.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___________wash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dishes at </a:t>
            </a:r>
            <a:endParaRPr lang="en-US" altLang="zh-CN" sz="20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630555" eaLnBrk="1" hangingPunct="1">
              <a:lnSpc>
                <a:spcPct val="180000"/>
              </a:lnSpc>
              <a:buFontTx/>
              <a:buNone/>
              <a:defRPr/>
            </a:pP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home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 play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cards with my friends.</a:t>
            </a:r>
            <a:endParaRPr lang="en-US" altLang="zh-CN" sz="20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4339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19" name="矩形 18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4341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pic>
        <p:nvPicPr>
          <p:cNvPr id="14342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8875" y="2330450"/>
            <a:ext cx="3992563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矩形 2"/>
          <p:cNvSpPr>
            <a:spLocks noChangeArrowheads="1"/>
          </p:cNvSpPr>
          <p:nvPr/>
        </p:nvSpPr>
        <p:spPr bwMode="auto">
          <a:xfrm>
            <a:off x="1419225" y="2128838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sometimes</a:t>
            </a:r>
            <a:endParaRPr lang="zh-CN" altLang="en-US"/>
          </a:p>
        </p:txBody>
      </p:sp>
      <p:sp>
        <p:nvSpPr>
          <p:cNvPr id="12299" name="矩形 3"/>
          <p:cNvSpPr>
            <a:spLocks noChangeArrowheads="1"/>
          </p:cNvSpPr>
          <p:nvPr/>
        </p:nvSpPr>
        <p:spPr bwMode="auto">
          <a:xfrm>
            <a:off x="1647825" y="3181350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always</a:t>
            </a:r>
            <a:endParaRPr lang="zh-CN" altLang="en-US"/>
          </a:p>
        </p:txBody>
      </p:sp>
      <p:sp>
        <p:nvSpPr>
          <p:cNvPr id="12300" name="矩形 4"/>
          <p:cNvSpPr>
            <a:spLocks noChangeArrowheads="1"/>
          </p:cNvSpPr>
          <p:nvPr/>
        </p:nvSpPr>
        <p:spPr bwMode="auto">
          <a:xfrm>
            <a:off x="1704975" y="3754438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often</a:t>
            </a:r>
            <a:endParaRPr lang="zh-CN" altLang="zh-CN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1" name="矩形 5"/>
          <p:cNvSpPr>
            <a:spLocks noChangeArrowheads="1"/>
          </p:cNvSpPr>
          <p:nvPr/>
        </p:nvSpPr>
        <p:spPr bwMode="auto">
          <a:xfrm>
            <a:off x="1741488" y="4319588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often</a:t>
            </a:r>
            <a:endParaRPr lang="zh-CN" altLang="en-US"/>
          </a:p>
        </p:txBody>
      </p:sp>
      <p:sp>
        <p:nvSpPr>
          <p:cNvPr id="12302" name="矩形 6"/>
          <p:cNvSpPr>
            <a:spLocks noChangeArrowheads="1"/>
          </p:cNvSpPr>
          <p:nvPr/>
        </p:nvSpPr>
        <p:spPr bwMode="auto">
          <a:xfrm>
            <a:off x="1663700" y="5403850"/>
            <a:ext cx="796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never</a:t>
            </a:r>
            <a:endParaRPr lang="zh-CN" altLang="zh-CN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299" grpId="0"/>
      <p:bldP spid="12300" grpId="0"/>
      <p:bldP spid="12301" grpId="0"/>
      <p:bldP spid="123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09650" y="1346200"/>
            <a:ext cx="713105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033463" y="2933700"/>
            <a:ext cx="763746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重点单词：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always, sometimes, often, never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put…for…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often clean the door.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But sometimes I ride my bike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16386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16389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7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7475" y="1457325"/>
            <a:ext cx="6464300" cy="40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780239" y="252141"/>
            <a:ext cx="579729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6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Look at the blackboard.</a:t>
            </a:r>
            <a:endParaRPr kumimoji="1" lang="zh-CN" altLang="en-US" sz="36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819150" y="1235075"/>
            <a:ext cx="7742238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Mr. Wood: </a:t>
            </a:r>
            <a:r>
              <a:rPr lang="en-US" altLang="zh-CN" sz="2000" dirty="0">
                <a:latin typeface="Times New Roman" panose="02020603050405020304" pitchFamily="18" charset="0"/>
              </a:rPr>
              <a:t>Class, let’s get to work.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Li Ming, do you do your homework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Li Ming: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Yes, always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！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Mr. Wood: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Good ! Let’s put an A for always.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Mr. Wood: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Jenny, do you help your mother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Jenny: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Yes. I often clean the floor.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Mr. Wood: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Let’s put an O for often.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Mr. Wood: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Steven, do you walk to school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Steven: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Yes, sometimes. But sometimes I ride my bike.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Mr. Wood: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Let’s put an S for sometimes.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Mr. Wood: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Danny, do you wear dresses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Danny: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No!! I never wear dresses!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Mr. Wood: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Okay. Let’s put an N for never.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文本框 17"/>
          <p:cNvSpPr txBox="1">
            <a:spLocks noChangeArrowheads="1"/>
          </p:cNvSpPr>
          <p:nvPr/>
        </p:nvSpPr>
        <p:spPr bwMode="auto">
          <a:xfrm>
            <a:off x="3201988" y="1562100"/>
            <a:ext cx="4497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always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ɔːlweɪz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总是；永远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350963" y="168116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7172" name="文本框 19"/>
          <p:cNvSpPr txBox="1">
            <a:spLocks noChangeArrowheads="1"/>
          </p:cNvSpPr>
          <p:nvPr/>
        </p:nvSpPr>
        <p:spPr bwMode="auto">
          <a:xfrm>
            <a:off x="1674813" y="1671638"/>
            <a:ext cx="1435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17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673350" y="2265363"/>
            <a:ext cx="59975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always go to work by car.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我经常乘轿车去工作。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7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155416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矩形 1"/>
          <p:cNvSpPr>
            <a:spLocks noChangeArrowheads="1"/>
          </p:cNvSpPr>
          <p:nvPr/>
        </p:nvSpPr>
        <p:spPr bwMode="auto">
          <a:xfrm>
            <a:off x="1687513" y="253206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7178" name="矩形 2"/>
          <p:cNvSpPr>
            <a:spLocks noChangeArrowheads="1"/>
          </p:cNvSpPr>
          <p:nvPr/>
        </p:nvSpPr>
        <p:spPr bwMode="auto">
          <a:xfrm>
            <a:off x="1712913" y="395763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7179" name="矩形 3"/>
          <p:cNvSpPr>
            <a:spLocks noChangeArrowheads="1"/>
          </p:cNvSpPr>
          <p:nvPr/>
        </p:nvSpPr>
        <p:spPr bwMode="auto">
          <a:xfrm>
            <a:off x="1431925" y="4762500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反义词：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4358" name="矩形 1"/>
          <p:cNvSpPr>
            <a:spLocks noChangeArrowheads="1"/>
          </p:cNvSpPr>
          <p:nvPr/>
        </p:nvSpPr>
        <p:spPr bwMode="auto">
          <a:xfrm>
            <a:off x="2695575" y="3708400"/>
            <a:ext cx="61007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表示动作重复、状态继续，中间没有间断。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59" name="矩形 2"/>
          <p:cNvSpPr>
            <a:spLocks noChangeArrowheads="1"/>
          </p:cNvSpPr>
          <p:nvPr/>
        </p:nvSpPr>
        <p:spPr bwMode="auto">
          <a:xfrm>
            <a:off x="2711450" y="4513263"/>
            <a:ext cx="38655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never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）从不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  <p:bldP spid="14358" grpId="0" build="p"/>
      <p:bldP spid="143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文本框 17"/>
          <p:cNvSpPr txBox="1">
            <a:spLocks noChangeArrowheads="1"/>
          </p:cNvSpPr>
          <p:nvPr/>
        </p:nvSpPr>
        <p:spPr bwMode="auto">
          <a:xfrm>
            <a:off x="2682875" y="1341438"/>
            <a:ext cx="3235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put ... for...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代表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831850" y="13970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8196" name="文本框 19"/>
          <p:cNvSpPr txBox="1">
            <a:spLocks noChangeArrowheads="1"/>
          </p:cNvSpPr>
          <p:nvPr/>
        </p:nvSpPr>
        <p:spPr bwMode="auto">
          <a:xfrm>
            <a:off x="1155700" y="1435100"/>
            <a:ext cx="1435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1949450" y="1966913"/>
            <a:ext cx="599757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Let’s put a line for a river.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让我们用线条代表河流。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820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488" y="127000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矩形 1"/>
          <p:cNvSpPr>
            <a:spLocks noChangeArrowheads="1"/>
          </p:cNvSpPr>
          <p:nvPr/>
        </p:nvSpPr>
        <p:spPr bwMode="auto">
          <a:xfrm>
            <a:off x="1120775" y="2012950"/>
            <a:ext cx="958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2000" dirty="0">
              <a:ea typeface="黑体" panose="02010609060101010101" pitchFamily="49" charset="-122"/>
            </a:endParaRPr>
          </a:p>
        </p:txBody>
      </p:sp>
      <p:pic>
        <p:nvPicPr>
          <p:cNvPr id="8202" name="图片 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63600" y="2533650"/>
            <a:ext cx="325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矩形 16"/>
          <p:cNvSpPr>
            <a:spLocks noChangeArrowheads="1"/>
          </p:cNvSpPr>
          <p:nvPr/>
        </p:nvSpPr>
        <p:spPr bwMode="auto">
          <a:xfrm>
            <a:off x="1122363" y="2371725"/>
            <a:ext cx="7000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1885950" y="2424113"/>
            <a:ext cx="6689725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含有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put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的常用短语：</a:t>
            </a: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put on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穿上</a:t>
            </a: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    例句：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You can put on your dress.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       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你可以穿上你的连衣裙。</a:t>
            </a: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put ... on...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把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放在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上</a:t>
            </a: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    例句：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Please put it on the table.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         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请把它放在桌子上。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put ... in ...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把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放在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里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   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例句：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puts the pen in the box.</a:t>
            </a:r>
          </a:p>
          <a:p>
            <a:pPr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       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她把钢笔放在盒子里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17"/>
          <p:cNvSpPr txBox="1">
            <a:spLocks noChangeArrowheads="1"/>
          </p:cNvSpPr>
          <p:nvPr/>
        </p:nvSpPr>
        <p:spPr bwMode="auto">
          <a:xfrm>
            <a:off x="2824163" y="1420813"/>
            <a:ext cx="5594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sometimes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sʌmtaɪmz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有时；间或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73138" y="155575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9220" name="文本框 19"/>
          <p:cNvSpPr txBox="1">
            <a:spLocks noChangeArrowheads="1"/>
          </p:cNvSpPr>
          <p:nvPr/>
        </p:nvSpPr>
        <p:spPr bwMode="auto">
          <a:xfrm>
            <a:off x="1296988" y="1546225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2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295525" y="2171700"/>
            <a:ext cx="4730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Sometimes I walk to the park.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有时我步行去公园。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922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4287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矩形 1"/>
          <p:cNvSpPr>
            <a:spLocks noChangeArrowheads="1"/>
          </p:cNvSpPr>
          <p:nvPr/>
        </p:nvSpPr>
        <p:spPr bwMode="auto">
          <a:xfrm>
            <a:off x="1309688" y="229711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9226" name="矩形 2"/>
          <p:cNvSpPr>
            <a:spLocks noChangeArrowheads="1"/>
          </p:cNvSpPr>
          <p:nvPr/>
        </p:nvSpPr>
        <p:spPr bwMode="auto">
          <a:xfrm>
            <a:off x="1335088" y="356393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4358" name="矩形 1"/>
          <p:cNvSpPr>
            <a:spLocks noChangeArrowheads="1"/>
          </p:cNvSpPr>
          <p:nvPr/>
        </p:nvSpPr>
        <p:spPr bwMode="auto">
          <a:xfrm>
            <a:off x="2317750" y="3457575"/>
            <a:ext cx="610076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表示动作偶尔发生，间隔较大，可以用在句首、句中或句末。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266950" y="4697413"/>
            <a:ext cx="65770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some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（一些）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+ times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（次，回）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=sometimes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9" name="矩形 8"/>
          <p:cNvSpPr>
            <a:spLocks noChangeArrowheads="1"/>
          </p:cNvSpPr>
          <p:nvPr/>
        </p:nvSpPr>
        <p:spPr bwMode="auto">
          <a:xfrm>
            <a:off x="392113" y="4826000"/>
            <a:ext cx="204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endParaRPr lang="zh-CN" altLang="en-US" dirty="0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  <p:sp>
        <p:nvSpPr>
          <p:cNvPr id="9230" name="矩形 3"/>
          <p:cNvSpPr>
            <a:spLocks noChangeArrowheads="1"/>
          </p:cNvSpPr>
          <p:nvPr/>
        </p:nvSpPr>
        <p:spPr bwMode="auto">
          <a:xfrm>
            <a:off x="1054100" y="5614988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反义词：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5" name="矩形 2"/>
          <p:cNvSpPr>
            <a:spLocks noChangeArrowheads="1"/>
          </p:cNvSpPr>
          <p:nvPr/>
        </p:nvSpPr>
        <p:spPr bwMode="auto">
          <a:xfrm>
            <a:off x="2333625" y="5365750"/>
            <a:ext cx="59594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sometime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adv./adj.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）在某时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一度的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  <p:bldP spid="14358" grpId="0" build="p"/>
      <p:bldP spid="22" grpId="0"/>
      <p:bldP spid="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1074738" y="1217613"/>
            <a:ext cx="68738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Look and write.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6675" y="2132013"/>
            <a:ext cx="655161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074738" y="1201738"/>
            <a:ext cx="7075487" cy="50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1. Wang Hong __________ reads books.</a:t>
            </a:r>
          </a:p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 Wang Hong __________watches TV.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2.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Guo</a:t>
            </a:r>
            <a:r>
              <a:rPr lang="en-US" altLang="zh-CN" sz="2400" b="1" dirty="0">
                <a:latin typeface="Times New Roman" panose="02020603050405020304" pitchFamily="18" charset="0"/>
              </a:rPr>
              <a:t> Yang __________ plays computer games. 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 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Guo</a:t>
            </a:r>
            <a:r>
              <a:rPr lang="en-US" altLang="zh-CN" sz="2400" b="1" dirty="0">
                <a:latin typeface="Times New Roman" panose="02020603050405020304" pitchFamily="18" charset="0"/>
              </a:rPr>
              <a:t> Yang __________has lunch at school.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3. Kim __________wears shorts. 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 </a:t>
            </a:r>
            <a:r>
              <a:rPr lang="en-US" altLang="zh-CN" sz="2400" b="1" dirty="0">
                <a:latin typeface="Times New Roman" panose="02020603050405020304" pitchFamily="18" charset="0"/>
              </a:rPr>
              <a:t>Kim__________ goes to the cinema. 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4. I _________________________________________.</a:t>
            </a:r>
          </a:p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I _________________________________________.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5" name="矩形 2"/>
          <p:cNvSpPr>
            <a:spLocks noChangeArrowheads="1"/>
          </p:cNvSpPr>
          <p:nvPr/>
        </p:nvSpPr>
        <p:spPr bwMode="auto">
          <a:xfrm>
            <a:off x="3286125" y="13684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always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9226" name="矩形 3"/>
          <p:cNvSpPr>
            <a:spLocks noChangeArrowheads="1"/>
          </p:cNvSpPr>
          <p:nvPr/>
        </p:nvSpPr>
        <p:spPr bwMode="auto">
          <a:xfrm>
            <a:off x="3125788" y="1984375"/>
            <a:ext cx="1552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sometimes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7" name="矩形 4"/>
          <p:cNvSpPr>
            <a:spLocks noChangeArrowheads="1"/>
          </p:cNvSpPr>
          <p:nvPr/>
        </p:nvSpPr>
        <p:spPr bwMode="auto">
          <a:xfrm>
            <a:off x="3141663" y="2587625"/>
            <a:ext cx="9191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never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9228" name="矩形 5"/>
          <p:cNvSpPr>
            <a:spLocks noChangeArrowheads="1"/>
          </p:cNvSpPr>
          <p:nvPr/>
        </p:nvSpPr>
        <p:spPr bwMode="auto">
          <a:xfrm>
            <a:off x="3175000" y="3252788"/>
            <a:ext cx="852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often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9" name="矩形 6"/>
          <p:cNvSpPr>
            <a:spLocks noChangeArrowheads="1"/>
          </p:cNvSpPr>
          <p:nvPr/>
        </p:nvSpPr>
        <p:spPr bwMode="auto">
          <a:xfrm>
            <a:off x="2384425" y="3884613"/>
            <a:ext cx="91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never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9230" name="矩形 7"/>
          <p:cNvSpPr>
            <a:spLocks noChangeArrowheads="1"/>
          </p:cNvSpPr>
          <p:nvPr/>
        </p:nvSpPr>
        <p:spPr bwMode="auto">
          <a:xfrm>
            <a:off x="2066925" y="4462463"/>
            <a:ext cx="1552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sometimes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1" name="矩形 8"/>
          <p:cNvSpPr>
            <a:spLocks noChangeArrowheads="1"/>
          </p:cNvSpPr>
          <p:nvPr/>
        </p:nvSpPr>
        <p:spPr bwMode="auto">
          <a:xfrm>
            <a:off x="1681163" y="5110163"/>
            <a:ext cx="3876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never play computer games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32" name="矩形 9"/>
          <p:cNvSpPr>
            <a:spLocks noChangeArrowheads="1"/>
          </p:cNvSpPr>
          <p:nvPr/>
        </p:nvSpPr>
        <p:spPr bwMode="auto">
          <a:xfrm>
            <a:off x="1700213" y="5697538"/>
            <a:ext cx="584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sometimes go to the cinema.(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答案不唯一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946794" y="145812"/>
            <a:ext cx="574016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Listen and repeat.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074738" y="1422400"/>
            <a:ext cx="7075487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Would you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400" b="1">
                <a:latin typeface="Times New Roman" panose="02020603050405020304" pitchFamily="18" charset="0"/>
              </a:rPr>
              <a:t>like some    soup </a:t>
            </a:r>
            <a:r>
              <a:rPr lang="zh-CN" altLang="en-US" sz="2400" b="1"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400" b="1">
                <a:latin typeface="Times New Roman" panose="02020603050405020304" pitchFamily="18" charset="0"/>
              </a:rPr>
              <a:t>No,     thanks. 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Are you okay </a:t>
            </a:r>
            <a:r>
              <a:rPr lang="zh-CN" altLang="en-US" sz="2400" b="1"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400" b="1">
                <a:latin typeface="Times New Roman" panose="02020603050405020304" pitchFamily="18" charset="0"/>
              </a:rPr>
              <a:t>No, I’m sick. 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Is it a duck </a:t>
            </a:r>
            <a:r>
              <a:rPr lang="zh-CN" altLang="en-US" sz="2400" b="1"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400" b="1">
                <a:latin typeface="Times New Roman" panose="02020603050405020304" pitchFamily="18" charset="0"/>
              </a:rPr>
              <a:t>Yes,     it is.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2025" y="2911475"/>
            <a:ext cx="2667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6275" y="4160838"/>
            <a:ext cx="2667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9700" y="1685925"/>
            <a:ext cx="2667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2025" y="3516313"/>
            <a:ext cx="2667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4825" y="2309813"/>
            <a:ext cx="2667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7850" y="4811713"/>
            <a:ext cx="2667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弧形 1"/>
          <p:cNvSpPr/>
          <p:nvPr/>
        </p:nvSpPr>
        <p:spPr>
          <a:xfrm rot="8459090">
            <a:off x="1168400" y="4024313"/>
            <a:ext cx="487363" cy="485775"/>
          </a:xfrm>
          <a:prstGeom prst="arc">
            <a:avLst>
              <a:gd name="adj1" fmla="val 16200000"/>
              <a:gd name="adj2" fmla="val 2051087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9" name="弧形 18"/>
          <p:cNvSpPr/>
          <p:nvPr/>
        </p:nvSpPr>
        <p:spPr>
          <a:xfrm rot="8459090">
            <a:off x="2109788" y="4649788"/>
            <a:ext cx="487362" cy="485775"/>
          </a:xfrm>
          <a:prstGeom prst="arc">
            <a:avLst>
              <a:gd name="adj1" fmla="val 16200000"/>
              <a:gd name="adj2" fmla="val 2051087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全屏显示(4:3)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Adobe 黑体 Std R</vt:lpstr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2023-01-16T22:10:56Z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09773CF4EEBD40E4A2F625A6ACC532AB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