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6" r:id="rId3"/>
    <p:sldId id="267" r:id="rId4"/>
    <p:sldId id="270" r:id="rId5"/>
    <p:sldId id="272" r:id="rId6"/>
    <p:sldId id="271" r:id="rId7"/>
    <p:sldId id="274" r:id="rId8"/>
    <p:sldId id="268" r:id="rId9"/>
    <p:sldId id="275" r:id="rId10"/>
    <p:sldId id="258" r:id="rId11"/>
    <p:sldId id="259" r:id="rId12"/>
    <p:sldId id="276" r:id="rId13"/>
  </p:sldIdLst>
  <p:sldSz cx="9144000" cy="6858000" type="screen4x3"/>
  <p:notesSz cx="6858000" cy="9144000"/>
  <p:defaultTextStyle>
    <a:defPPr>
      <a:defRPr lang="en-US"/>
    </a:defPPr>
    <a:lvl1pPr marL="0" lvl="0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FE0"/>
    <a:srgbClr val="66FF33"/>
    <a:srgbClr val="FFFF00"/>
    <a:srgbClr val="FFCC00"/>
    <a:srgbClr val="FF6600"/>
    <a:srgbClr val="FF5050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17"/>
    <p:restoredTop sz="99505"/>
  </p:normalViewPr>
  <p:slideViewPr>
    <p:cSldViewPr showGuides="1">
      <p:cViewPr>
        <p:scale>
          <a:sx n="105" d="100"/>
          <a:sy n="105" d="100"/>
        </p:scale>
        <p:origin x="-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/>
            <a:fld id="{9A0DB2DC-4C9A-4742-B13C-FB6460FD3503}" type="slidenum">
              <a:rPr lang="en-US" altLang="zh-CN" sz="1200" dirty="0">
                <a:solidFill>
                  <a:schemeClr val="tx1"/>
                </a:solidFill>
              </a:rPr>
              <a:t>‹#›</a:t>
            </a:fld>
            <a:endParaRPr lang="en-US" altLang="zh-CN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4820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/>
            <a:fld id="{9A0DB2DC-4C9A-4742-B13C-FB6460FD3503}" type="slidenum">
              <a:rPr lang="en-US" altLang="zh-CN" sz="1200" dirty="0">
                <a:solidFill>
                  <a:schemeClr val="tx1"/>
                </a:solidFill>
              </a:rPr>
              <a:t>‹#›</a:t>
            </a:fld>
            <a:endParaRPr lang="en-US" altLang="zh-CN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075" name="Group 9"/>
          <p:cNvGrpSpPr>
            <a:grpSpLocks noChangeAspect="1"/>
          </p:cNvGrpSpPr>
          <p:nvPr/>
        </p:nvGrpSpPr>
        <p:grpSpPr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3081" name="Freeform 14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0" b="0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82" name="Freeform 18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0" b="0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83" name="Freeform 22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0" b="0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 cap="flat" cmpd="sng">
              <a:solidFill>
                <a:srgbClr val="FFFF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84" name="Freeform 26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0" b="0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 cap="flat" cmpd="sng">
              <a:solidFill>
                <a:srgbClr val="FFFF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 useBgFill="1">
          <p:nvSpPr>
            <p:cNvPr id="3085" name="Freeform 10"/>
            <p:cNvSpPr/>
            <p:nvPr/>
          </p:nvSpPr>
          <p:spPr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0" b="0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27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7171" name="Group 8"/>
          <p:cNvGrpSpPr>
            <a:grpSpLocks noChangeAspect="1"/>
          </p:cNvGrpSpPr>
          <p:nvPr/>
        </p:nvGrpSpPr>
        <p:grpSpPr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177" name="Freeform 14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0" b="0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8" name="Freeform 18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0" b="0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9" name="Freeform 22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0" b="0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 cap="flat" cmpd="sng">
              <a:solidFill>
                <a:srgbClr val="FFFF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0" name="Freeform 26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0" b="0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 cap="flat" cmpd="sng">
              <a:solidFill>
                <a:srgbClr val="FFFF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 useBgFill="1">
          <p:nvSpPr>
            <p:cNvPr id="7181" name="Freeform 10"/>
            <p:cNvSpPr/>
            <p:nvPr/>
          </p:nvSpPr>
          <p:spPr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0" b="0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Date Placeholder 4"/>
          <p:cNvSpPr>
            <a:spLocks noGrp="1"/>
          </p:cNvSpPr>
          <p:nvPr>
            <p:ph type="dt" sz="half" idx="12"/>
          </p:nvPr>
        </p:nvSpPr>
        <p:spPr>
          <a:xfrm>
            <a:off x="5164138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8195" name="Group 14"/>
          <p:cNvGrpSpPr>
            <a:grpSpLocks noChangeAspect="1"/>
          </p:cNvGrpSpPr>
          <p:nvPr/>
        </p:nvGrpSpPr>
        <p:grpSpPr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8201" name="Freeform 14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0" b="0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2" name="Freeform 18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0" b="0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3" name="Freeform 22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0" b="0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 cap="flat" cmpd="sng">
              <a:solidFill>
                <a:srgbClr val="FFFF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4" name="Freeform 26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0" b="0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 cap="flat" cmpd="sng">
              <a:solidFill>
                <a:srgbClr val="FFFF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 useBgFill="1">
          <p:nvSpPr>
            <p:cNvPr id="8205" name="Freeform 19"/>
            <p:cNvSpPr/>
            <p:nvPr/>
          </p:nvSpPr>
          <p:spPr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0" b="0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27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OverChart">
  <p:cSld name="垂直排列标题且文本在图表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5905500" y="-1755775"/>
            <a:ext cx="1908175" cy="79216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sz="half" idx="1"/>
          </p:nvPr>
        </p:nvSpPr>
        <p:spPr>
          <a:xfrm>
            <a:off x="179388" y="-1755775"/>
            <a:ext cx="5573712" cy="3884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图表占位符 3"/>
          <p:cNvSpPr>
            <a:spLocks noGrp="1"/>
          </p:cNvSpPr>
          <p:nvPr>
            <p:ph type="chart" sz="half" idx="2"/>
          </p:nvPr>
        </p:nvSpPr>
        <p:spPr>
          <a:xfrm>
            <a:off x="179388" y="2281238"/>
            <a:ext cx="5573712" cy="3884612"/>
          </a:xfrm>
        </p:spPr>
        <p:txBody>
          <a:bodyPr vert="horz" lIns="91440" tIns="45720" rIns="91440" bIns="45720" rtlCol="0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37300"/>
            <a:ext cx="2133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37300"/>
            <a:ext cx="2895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265863"/>
            <a:ext cx="2133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99" name="Freeform 14"/>
          <p:cNvSpPr/>
          <p:nvPr/>
        </p:nvSpPr>
        <p:spPr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0" b="0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00" name="Freeform 18"/>
          <p:cNvSpPr/>
          <p:nvPr/>
        </p:nvSpPr>
        <p:spPr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0" b="0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01" name="Freeform 22"/>
          <p:cNvSpPr/>
          <p:nvPr/>
        </p:nvSpPr>
        <p:spPr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0" b="0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 cap="flat" cmpd="sng">
            <a:solidFill>
              <a:srgbClr val="FFFF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02" name="Freeform 26"/>
          <p:cNvSpPr/>
          <p:nvPr/>
        </p:nvSpPr>
        <p:spPr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0" b="0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 cap="flat" cmpd="sng">
            <a:solidFill>
              <a:srgbClr val="FFFF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 useBgFill="1">
        <p:nvSpPr>
          <p:cNvPr id="4103" name="Freeform 10"/>
          <p:cNvSpPr/>
          <p:nvPr/>
        </p:nvSpPr>
        <p:spPr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0" b="0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123" name="Group 5"/>
          <p:cNvGrpSpPr>
            <a:grpSpLocks noChangeAspect="1"/>
          </p:cNvGrpSpPr>
          <p:nvPr/>
        </p:nvGrpSpPr>
        <p:grpSpPr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5129" name="Freeform 14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0" b="0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0" name="Freeform 18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0" b="0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1" name="Freeform 22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0" b="0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 cap="flat" cmpd="sng">
              <a:solidFill>
                <a:srgbClr val="FFFF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2" name="Freeform 26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0" b="0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 cap="flat" cmpd="sng">
              <a:solidFill>
                <a:srgbClr val="FFFF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 useBgFill="1">
          <p:nvSpPr>
            <p:cNvPr id="5133" name="Freeform 10"/>
            <p:cNvSpPr/>
            <p:nvPr/>
          </p:nvSpPr>
          <p:spPr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0" b="0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7" name="Date Placeholder 1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6147" name="Group 23"/>
          <p:cNvGrpSpPr>
            <a:grpSpLocks noChangeAspect="1"/>
          </p:cNvGrpSpPr>
          <p:nvPr/>
        </p:nvGrpSpPr>
        <p:grpSpPr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153" name="Freeform 14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0" b="0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4" name="Freeform 18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0" b="0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5" name="Freeform 22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0" b="0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 cap="flat" cmpd="sng">
              <a:solidFill>
                <a:srgbClr val="FFFF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6" name="Freeform 26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0" b="0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 cap="flat" cmpd="sng">
              <a:solidFill>
                <a:srgbClr val="FFFF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 useBgFill="1">
          <p:nvSpPr>
            <p:cNvPr id="6157" name="Freeform 28"/>
            <p:cNvSpPr/>
            <p:nvPr/>
          </p:nvSpPr>
          <p:spPr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0" b="0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27" name="Date Placeholder 4"/>
          <p:cNvSpPr>
            <a:spLocks noGrp="1"/>
          </p:cNvSpPr>
          <p:nvPr>
            <p:ph type="dt" sz="half" idx="12"/>
          </p:nvPr>
        </p:nvSpPr>
        <p:spPr>
          <a:xfrm>
            <a:off x="5164138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0" b="0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4" name="Freeform 18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0" b="0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5" name="Freeform 22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0" b="0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 cap="flat" cmpd="sng">
              <a:solidFill>
                <a:srgbClr val="FFFF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6" name="Freeform 26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0" b="0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 cap="flat" cmpd="sng">
              <a:solidFill>
                <a:srgbClr val="FFFF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 useBgFill="1">
          <p:nvSpPr>
            <p:cNvPr id="1037" name="Freeform 10"/>
            <p:cNvSpPr/>
            <p:nvPr/>
          </p:nvSpPr>
          <p:spPr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0" b="0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000">
                <a:solidFill>
                  <a:schemeClr val="tx2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4863" y="1773238"/>
            <a:ext cx="7772400" cy="1779588"/>
          </a:xfr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1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j-cs"/>
              </a:rPr>
              <a:t>认识垂直</a:t>
            </a:r>
          </a:p>
        </p:txBody>
      </p:sp>
      <p:sp>
        <p:nvSpPr>
          <p:cNvPr id="18" name="矩形 17"/>
          <p:cNvSpPr/>
          <p:nvPr/>
        </p:nvSpPr>
        <p:spPr>
          <a:xfrm>
            <a:off x="3301099" y="5949950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000" b="1" kern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8" name="Rectangle 26"/>
          <p:cNvSpPr>
            <a:spLocks noGrp="1" noChangeArrowheads="1"/>
          </p:cNvSpPr>
          <p:nvPr>
            <p:ph type="title" orient="vert"/>
          </p:nvPr>
        </p:nvSpPr>
        <p:spPr>
          <a:xfrm>
            <a:off x="539750" y="-1755775"/>
            <a:ext cx="7127875" cy="72072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总结画线段的方法</a:t>
            </a:r>
          </a:p>
        </p:txBody>
      </p:sp>
      <p:sp>
        <p:nvSpPr>
          <p:cNvPr id="30723" name="页脚占位符 5"/>
          <p:cNvSpPr txBox="1">
            <a:spLocks noGrp="1"/>
          </p:cNvSpPr>
          <p:nvPr>
            <p:ph type="ftr" sz="quarter" idx="3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l" eaLnBrk="1" hangingPunct="1">
              <a:buNone/>
            </a:pPr>
            <a:endParaRPr lang="en-US" altLang="zh-CN" sz="1000" dirty="0">
              <a:solidFill>
                <a:schemeClr val="tx2"/>
              </a:solidFill>
            </a:endParaRPr>
          </a:p>
        </p:txBody>
      </p:sp>
      <p:pic>
        <p:nvPicPr>
          <p:cNvPr id="30724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1700213"/>
            <a:ext cx="6840537" cy="25923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25" name="AutoShape 15"/>
          <p:cNvSpPr/>
          <p:nvPr/>
        </p:nvSpPr>
        <p:spPr>
          <a:xfrm>
            <a:off x="827088" y="6021388"/>
            <a:ext cx="576262" cy="360362"/>
          </a:xfrm>
          <a:prstGeom prst="star24">
            <a:avLst>
              <a:gd name="adj" fmla="val 375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726" name="AutoShape 21">
            <a:hlinkClick r:id="" action="ppaction://hlinkshowjump?jump=firstslide"/>
          </p:cNvPr>
          <p:cNvSpPr/>
          <p:nvPr/>
        </p:nvSpPr>
        <p:spPr>
          <a:xfrm>
            <a:off x="8101013" y="6165850"/>
            <a:ext cx="504825" cy="431800"/>
          </a:xfrm>
          <a:prstGeom prst="actionButtonHome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pic>
        <p:nvPicPr>
          <p:cNvPr id="30727" name="Picture 24"/>
          <p:cNvPicPr>
            <a:picLocks noChangeAspect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8313" y="188913"/>
            <a:ext cx="6767512" cy="2303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页脚占位符 2"/>
          <p:cNvSpPr txBox="1">
            <a:spLocks noGrp="1"/>
          </p:cNvSpPr>
          <p:nvPr>
            <p:ph type="ftr" sz="quarter" idx="3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l" eaLnBrk="1" hangingPunct="1">
              <a:buNone/>
            </a:pPr>
            <a:endParaRPr lang="en-US" altLang="zh-CN" sz="1000" dirty="0">
              <a:solidFill>
                <a:srgbClr val="002060"/>
              </a:solidFill>
            </a:endParaRPr>
          </a:p>
        </p:txBody>
      </p:sp>
      <p:sp>
        <p:nvSpPr>
          <p:cNvPr id="31747" name="AutoShape 20">
            <a:hlinkClick r:id="" action="ppaction://noaction"/>
          </p:cNvPr>
          <p:cNvSpPr/>
          <p:nvPr/>
        </p:nvSpPr>
        <p:spPr>
          <a:xfrm>
            <a:off x="8388350" y="6237288"/>
            <a:ext cx="431800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pic>
        <p:nvPicPr>
          <p:cNvPr id="31748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260350"/>
            <a:ext cx="1873250" cy="882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1749" name="Text Box 24"/>
          <p:cNvSpPr txBox="1"/>
          <p:nvPr/>
        </p:nvSpPr>
        <p:spPr>
          <a:xfrm>
            <a:off x="684213" y="1125538"/>
            <a:ext cx="777557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/>
            <a:r>
              <a:rPr lang="zh-CN" altLang="en-US" sz="2800" b="1" dirty="0">
                <a:solidFill>
                  <a:srgbClr val="002060"/>
                </a:solidFill>
                <a:latin typeface="宋体" panose="02010600030101010101" pitchFamily="2" charset="-122"/>
              </a:rPr>
              <a:t>你能经过</a:t>
            </a:r>
            <a:r>
              <a:rPr lang="en-US" altLang="zh-CN" sz="2800" b="1" dirty="0">
                <a:solidFill>
                  <a:srgbClr val="002060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2800" b="1" dirty="0">
                <a:solidFill>
                  <a:srgbClr val="002060"/>
                </a:solidFill>
                <a:latin typeface="宋体" panose="02010600030101010101" pitchFamily="2" charset="-122"/>
              </a:rPr>
              <a:t>点分别画出已知直线的垂线吗？</a:t>
            </a:r>
          </a:p>
        </p:txBody>
      </p:sp>
      <p:pic>
        <p:nvPicPr>
          <p:cNvPr id="31750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988" y="1700213"/>
            <a:ext cx="5761037" cy="2016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页脚占位符 2"/>
          <p:cNvSpPr txBox="1">
            <a:spLocks noGrp="1"/>
          </p:cNvSpPr>
          <p:nvPr>
            <p:ph type="ftr" sz="quarter" idx="3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l" eaLnBrk="1" hangingPunct="1">
              <a:buNone/>
            </a:pPr>
            <a:endParaRPr lang="en-US" altLang="zh-CN" sz="1000" dirty="0">
              <a:solidFill>
                <a:srgbClr val="002060"/>
              </a:solidFill>
            </a:endParaRPr>
          </a:p>
        </p:txBody>
      </p:sp>
      <p:sp>
        <p:nvSpPr>
          <p:cNvPr id="32771" name="Text Box 4"/>
          <p:cNvSpPr txBox="1"/>
          <p:nvPr/>
        </p:nvSpPr>
        <p:spPr>
          <a:xfrm>
            <a:off x="611188" y="1412875"/>
            <a:ext cx="777557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/>
            <a:r>
              <a:rPr lang="zh-CN" altLang="en-US" sz="2800" b="1" dirty="0">
                <a:solidFill>
                  <a:srgbClr val="002060"/>
                </a:solidFill>
                <a:latin typeface="宋体" panose="02010600030101010101" pitchFamily="2" charset="-122"/>
              </a:rPr>
              <a:t>经过</a:t>
            </a:r>
            <a:r>
              <a:rPr lang="en-US" altLang="zh-CN" sz="2800" b="1" dirty="0">
                <a:solidFill>
                  <a:srgbClr val="002060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2800" b="1" dirty="0">
                <a:solidFill>
                  <a:srgbClr val="002060"/>
                </a:solidFill>
                <a:latin typeface="宋体" panose="02010600030101010101" pitchFamily="2" charset="-122"/>
              </a:rPr>
              <a:t>点分别画出已知直线的垂线。 </a:t>
            </a:r>
          </a:p>
        </p:txBody>
      </p:sp>
      <p:pic>
        <p:nvPicPr>
          <p:cNvPr id="32772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625" y="222250"/>
            <a:ext cx="2735263" cy="11493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2773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975" y="2060575"/>
            <a:ext cx="6188075" cy="17668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2774" name="AutoShape 8">
            <a:hlinkClick r:id="" action="ppaction://hlinkshowjump?jump=firstslide"/>
          </p:cNvPr>
          <p:cNvSpPr/>
          <p:nvPr/>
        </p:nvSpPr>
        <p:spPr>
          <a:xfrm>
            <a:off x="8243888" y="6021388"/>
            <a:ext cx="504825" cy="431800"/>
          </a:xfrm>
          <a:prstGeom prst="actionButtonHome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页脚占位符 2"/>
          <p:cNvSpPr txBox="1">
            <a:spLocks noGrp="1"/>
          </p:cNvSpPr>
          <p:nvPr>
            <p:ph type="ftr" sz="quarter" idx="3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l" eaLnBrk="1" hangingPunct="1">
              <a:buNone/>
            </a:pPr>
            <a:endParaRPr lang="en-US" altLang="zh-CN" sz="1000" dirty="0">
              <a:solidFill>
                <a:schemeClr val="tx2"/>
              </a:solidFill>
            </a:endParaRPr>
          </a:p>
        </p:txBody>
      </p:sp>
      <p:sp>
        <p:nvSpPr>
          <p:cNvPr id="20494" name="Rectangle 1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755775"/>
            <a:ext cx="7127875" cy="72072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情境引入，认识垂直</a:t>
            </a:r>
          </a:p>
        </p:txBody>
      </p:sp>
      <p:pic>
        <p:nvPicPr>
          <p:cNvPr id="22532" name="Picture 3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113" y="2466975"/>
            <a:ext cx="2819400" cy="20510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533" name="Picture 4" descr="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825" y="2466975"/>
            <a:ext cx="2819400" cy="2003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534" name="Rectangle 5"/>
          <p:cNvSpPr/>
          <p:nvPr/>
        </p:nvSpPr>
        <p:spPr>
          <a:xfrm>
            <a:off x="900113" y="2466975"/>
            <a:ext cx="7010400" cy="2057400"/>
          </a:xfrm>
          <a:prstGeom prst="rect">
            <a:avLst/>
          </a:prstGeom>
          <a:noFill/>
          <a:ln w="57150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22535" name="Line 6"/>
          <p:cNvSpPr/>
          <p:nvPr/>
        </p:nvSpPr>
        <p:spPr>
          <a:xfrm>
            <a:off x="5076825" y="2466975"/>
            <a:ext cx="0" cy="2057400"/>
          </a:xfrm>
          <a:prstGeom prst="line">
            <a:avLst/>
          </a:prstGeom>
          <a:ln w="571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0487" name="Group 7"/>
          <p:cNvGrpSpPr/>
          <p:nvPr/>
        </p:nvGrpSpPr>
        <p:grpSpPr>
          <a:xfrm>
            <a:off x="1044575" y="2755900"/>
            <a:ext cx="2286000" cy="1752600"/>
            <a:chOff x="672" y="720"/>
            <a:chExt cx="1440" cy="1104"/>
          </a:xfrm>
        </p:grpSpPr>
        <p:sp>
          <p:nvSpPr>
            <p:cNvPr id="22541" name="Line 8"/>
            <p:cNvSpPr/>
            <p:nvPr/>
          </p:nvSpPr>
          <p:spPr>
            <a:xfrm>
              <a:off x="672" y="1269"/>
              <a:ext cx="1440" cy="0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2" name="Line 9"/>
            <p:cNvSpPr/>
            <p:nvPr/>
          </p:nvSpPr>
          <p:spPr>
            <a:xfrm>
              <a:off x="1392" y="720"/>
              <a:ext cx="0" cy="1104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0490" name="Group 10"/>
          <p:cNvGrpSpPr/>
          <p:nvPr/>
        </p:nvGrpSpPr>
        <p:grpSpPr>
          <a:xfrm>
            <a:off x="5091113" y="2540000"/>
            <a:ext cx="1524000" cy="1600200"/>
            <a:chOff x="3216" y="576"/>
            <a:chExt cx="960" cy="1008"/>
          </a:xfrm>
        </p:grpSpPr>
        <p:sp>
          <p:nvSpPr>
            <p:cNvPr id="22539" name="Line 11"/>
            <p:cNvSpPr/>
            <p:nvPr/>
          </p:nvSpPr>
          <p:spPr>
            <a:xfrm flipH="1">
              <a:off x="3216" y="576"/>
              <a:ext cx="864" cy="864"/>
            </a:xfrm>
            <a:prstGeom prst="line">
              <a:avLst/>
            </a:prstGeom>
            <a:ln w="57150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0" name="Line 12"/>
            <p:cNvSpPr/>
            <p:nvPr/>
          </p:nvSpPr>
          <p:spPr>
            <a:xfrm>
              <a:off x="3264" y="672"/>
              <a:ext cx="912" cy="912"/>
            </a:xfrm>
            <a:prstGeom prst="line">
              <a:avLst/>
            </a:prstGeom>
            <a:ln w="57150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2538" name="AutoShape 13">
            <a:hlinkClick r:id="rId4" action="ppaction://hlinksldjump"/>
          </p:cNvPr>
          <p:cNvSpPr/>
          <p:nvPr/>
        </p:nvSpPr>
        <p:spPr>
          <a:xfrm>
            <a:off x="8388350" y="6237288"/>
            <a:ext cx="431800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>
                                      <p:cBhvr>
                                        <p:cTn id="11" dur="2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9.82659E-7 L 3.33333E-6 0.3828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页脚占位符 2"/>
          <p:cNvSpPr txBox="1">
            <a:spLocks noGrp="1"/>
          </p:cNvSpPr>
          <p:nvPr>
            <p:ph type="ftr" sz="quarter" idx="3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l" eaLnBrk="1" hangingPunct="1">
              <a:buNone/>
            </a:pPr>
            <a:endParaRPr lang="en-US" altLang="zh-CN" sz="1000" dirty="0">
              <a:solidFill>
                <a:schemeClr val="tx2"/>
              </a:solidFill>
            </a:endParaRPr>
          </a:p>
        </p:txBody>
      </p:sp>
      <p:sp>
        <p:nvSpPr>
          <p:cNvPr id="21517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755775"/>
            <a:ext cx="7127875" cy="72072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自学课本，理解概念</a:t>
            </a:r>
          </a:p>
        </p:txBody>
      </p:sp>
      <p:grpSp>
        <p:nvGrpSpPr>
          <p:cNvPr id="23556" name="Group 3"/>
          <p:cNvGrpSpPr/>
          <p:nvPr/>
        </p:nvGrpSpPr>
        <p:grpSpPr>
          <a:xfrm>
            <a:off x="1066800" y="533400"/>
            <a:ext cx="1600200" cy="1143000"/>
            <a:chOff x="672" y="720"/>
            <a:chExt cx="1440" cy="1104"/>
          </a:xfrm>
        </p:grpSpPr>
        <p:sp>
          <p:nvSpPr>
            <p:cNvPr id="23564" name="Line 4"/>
            <p:cNvSpPr/>
            <p:nvPr/>
          </p:nvSpPr>
          <p:spPr>
            <a:xfrm>
              <a:off x="672" y="1269"/>
              <a:ext cx="1440" cy="0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5" name="Line 5"/>
            <p:cNvSpPr/>
            <p:nvPr/>
          </p:nvSpPr>
          <p:spPr>
            <a:xfrm>
              <a:off x="1392" y="720"/>
              <a:ext cx="0" cy="1104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3557" name="Group 6"/>
          <p:cNvGrpSpPr/>
          <p:nvPr/>
        </p:nvGrpSpPr>
        <p:grpSpPr>
          <a:xfrm>
            <a:off x="4800600" y="533400"/>
            <a:ext cx="1295400" cy="1295400"/>
            <a:chOff x="3216" y="576"/>
            <a:chExt cx="960" cy="1008"/>
          </a:xfrm>
        </p:grpSpPr>
        <p:sp>
          <p:nvSpPr>
            <p:cNvPr id="23562" name="Line 7"/>
            <p:cNvSpPr/>
            <p:nvPr/>
          </p:nvSpPr>
          <p:spPr>
            <a:xfrm flipH="1">
              <a:off x="3216" y="576"/>
              <a:ext cx="864" cy="864"/>
            </a:xfrm>
            <a:prstGeom prst="line">
              <a:avLst/>
            </a:prstGeom>
            <a:ln w="57150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3" name="Line 8"/>
            <p:cNvSpPr/>
            <p:nvPr/>
          </p:nvSpPr>
          <p:spPr>
            <a:xfrm>
              <a:off x="3264" y="672"/>
              <a:ext cx="912" cy="912"/>
            </a:xfrm>
            <a:prstGeom prst="line">
              <a:avLst/>
            </a:prstGeom>
            <a:ln w="57150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3558" name="Text Box 9"/>
          <p:cNvSpPr txBox="1"/>
          <p:nvPr/>
        </p:nvSpPr>
        <p:spPr>
          <a:xfrm>
            <a:off x="538163" y="1838325"/>
            <a:ext cx="7072312" cy="1373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/>
            <a:r>
              <a:rPr lang="en-US" altLang="zh-CN" sz="2800" b="1" dirty="0">
                <a:latin typeface="宋体" panose="02010600030101010101" pitchFamily="2" charset="-122"/>
              </a:rPr>
              <a:t>    </a:t>
            </a:r>
            <a:r>
              <a:rPr lang="zh-CN" altLang="en-US" sz="2800" b="1" dirty="0">
                <a:latin typeface="宋体" panose="02010600030101010101" pitchFamily="2" charset="-122"/>
              </a:rPr>
              <a:t>先用量角器量一量每组直线相交的四个角，看是不是直角，然后自学课本例</a:t>
            </a:r>
            <a:r>
              <a:rPr lang="en-US" altLang="zh-CN" sz="2800" b="1" dirty="0"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</a:rPr>
              <a:t>并交流：</a:t>
            </a:r>
          </a:p>
        </p:txBody>
      </p:sp>
      <p:sp>
        <p:nvSpPr>
          <p:cNvPr id="23559" name="AutoShape 10"/>
          <p:cNvSpPr/>
          <p:nvPr/>
        </p:nvSpPr>
        <p:spPr>
          <a:xfrm>
            <a:off x="758825" y="3303588"/>
            <a:ext cx="6837363" cy="2070100"/>
          </a:xfrm>
          <a:prstGeom prst="roundRect">
            <a:avLst>
              <a:gd name="adj" fmla="val 16667"/>
            </a:avLst>
          </a:prstGeom>
          <a:solidFill>
            <a:srgbClr val="A0AFE0"/>
          </a:solidFill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3560" name="Text Box 11"/>
          <p:cNvSpPr txBox="1"/>
          <p:nvPr/>
        </p:nvSpPr>
        <p:spPr>
          <a:xfrm>
            <a:off x="395288" y="3573463"/>
            <a:ext cx="6948487" cy="13731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(1)</a:t>
            </a:r>
            <a:r>
              <a:rPr lang="zh-CN" altLang="en-US" sz="2800" b="1" dirty="0"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什么叫互相垂直？</a:t>
            </a:r>
          </a:p>
          <a:p>
            <a:pPr algn="l"/>
            <a:r>
              <a:rPr lang="zh-CN" altLang="en-US" sz="2800" b="1" dirty="0"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   你是怎样理解</a:t>
            </a:r>
            <a:r>
              <a:rPr lang="zh-CN" altLang="en-US" sz="2800" b="1" dirty="0">
                <a:solidFill>
                  <a:srgbClr val="00206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“</a:t>
            </a:r>
            <a:r>
              <a:rPr lang="zh-CN" altLang="en-US" sz="2800" b="1" dirty="0"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互相</a:t>
            </a:r>
            <a:r>
              <a:rPr lang="zh-CN" altLang="en-US" sz="2800" b="1" dirty="0">
                <a:solidFill>
                  <a:srgbClr val="00206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”</a:t>
            </a:r>
            <a:r>
              <a:rPr lang="zh-CN" altLang="en-US" sz="2800" b="1" dirty="0"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的意思的？</a:t>
            </a:r>
          </a:p>
          <a:p>
            <a:pPr algn="l"/>
            <a:r>
              <a:rPr lang="zh-CN" altLang="en-US" sz="2800" b="1" dirty="0"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r>
              <a:rPr lang="en-US" altLang="zh-CN" sz="2800" b="1" dirty="0"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(2)</a:t>
            </a:r>
            <a:r>
              <a:rPr lang="zh-CN" altLang="en-US" sz="2800" b="1" dirty="0"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什么叫垂线？什么叫垂足？</a:t>
            </a:r>
          </a:p>
        </p:txBody>
      </p:sp>
      <p:sp>
        <p:nvSpPr>
          <p:cNvPr id="23561" name="AutoShape 12">
            <a:hlinkClick r:id="rId2" action="ppaction://hlinksldjump"/>
          </p:cNvPr>
          <p:cNvSpPr/>
          <p:nvPr/>
        </p:nvSpPr>
        <p:spPr>
          <a:xfrm>
            <a:off x="8243888" y="6165850"/>
            <a:ext cx="431800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页脚占位符 2"/>
          <p:cNvSpPr txBox="1">
            <a:spLocks noGrp="1"/>
          </p:cNvSpPr>
          <p:nvPr>
            <p:ph type="ftr" sz="quarter" idx="3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l" eaLnBrk="1" hangingPunct="1">
              <a:buNone/>
            </a:pPr>
            <a:endParaRPr lang="en-US" altLang="zh-CN" sz="1000" dirty="0">
              <a:solidFill>
                <a:schemeClr val="tx2"/>
              </a:solidFill>
            </a:endParaRPr>
          </a:p>
        </p:txBody>
      </p:sp>
      <p:sp>
        <p:nvSpPr>
          <p:cNvPr id="24586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755775"/>
            <a:ext cx="7127875" cy="72072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辨析概念</a:t>
            </a:r>
            <a:r>
              <a:rPr kumimoji="0" lang="en-US" altLang="zh-CN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</a:p>
        </p:txBody>
      </p:sp>
      <p:sp>
        <p:nvSpPr>
          <p:cNvPr id="24580" name="Text Box 3"/>
          <p:cNvSpPr txBox="1"/>
          <p:nvPr/>
        </p:nvSpPr>
        <p:spPr>
          <a:xfrm>
            <a:off x="684213" y="3573463"/>
            <a:ext cx="6910387" cy="2041525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lstStyle/>
          <a:p>
            <a:pPr algn="l"/>
            <a:r>
              <a:rPr lang="en-US" altLang="zh-CN" sz="3200" b="1" dirty="0">
                <a:latin typeface="Arial" panose="020B0604020202020204" pitchFamily="34" charset="0"/>
                <a:ea typeface="黑体" panose="02010609060101010101" pitchFamily="2" charset="-122"/>
              </a:rPr>
              <a:t>    </a:t>
            </a:r>
            <a:r>
              <a:rPr lang="zh-CN" altLang="en-US" sz="3200" b="1" dirty="0">
                <a:latin typeface="Arial" panose="020B0604020202020204" pitchFamily="34" charset="0"/>
                <a:ea typeface="黑体" panose="02010609060101010101" pitchFamily="2" charset="-122"/>
              </a:rPr>
              <a:t>两条直线相交成直角时，这两条直线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互相垂直</a:t>
            </a:r>
            <a:r>
              <a:rPr lang="zh-CN" altLang="en-US" sz="3200" b="1" dirty="0">
                <a:latin typeface="Arial" panose="020B0604020202020204" pitchFamily="34" charset="0"/>
                <a:ea typeface="黑体" panose="02010609060101010101" pitchFamily="2" charset="-122"/>
              </a:rPr>
              <a:t>，其中一条直线是另一条直线的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垂线</a:t>
            </a:r>
            <a:r>
              <a:rPr lang="zh-CN" altLang="en-US" sz="3200" b="1" dirty="0">
                <a:latin typeface="Arial" panose="020B0604020202020204" pitchFamily="34" charset="0"/>
                <a:ea typeface="黑体" panose="02010609060101010101" pitchFamily="2" charset="-122"/>
              </a:rPr>
              <a:t>，这两条直线的交点叫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垂足</a:t>
            </a:r>
            <a:r>
              <a:rPr lang="zh-CN" altLang="en-US" sz="3200" b="1" dirty="0">
                <a:latin typeface="Arial" panose="020B0604020202020204" pitchFamily="34" charset="0"/>
                <a:ea typeface="黑体" panose="02010609060101010101" pitchFamily="2" charset="-122"/>
              </a:rPr>
              <a:t>。</a:t>
            </a:r>
          </a:p>
        </p:txBody>
      </p:sp>
      <p:sp>
        <p:nvSpPr>
          <p:cNvPr id="24581" name="Rectangle 4"/>
          <p:cNvSpPr/>
          <p:nvPr/>
        </p:nvSpPr>
        <p:spPr>
          <a:xfrm>
            <a:off x="3962400" y="1690688"/>
            <a:ext cx="228600" cy="2286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zh-CN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grpSp>
        <p:nvGrpSpPr>
          <p:cNvPr id="24582" name="Group 5"/>
          <p:cNvGrpSpPr/>
          <p:nvPr/>
        </p:nvGrpSpPr>
        <p:grpSpPr>
          <a:xfrm>
            <a:off x="2362200" y="838200"/>
            <a:ext cx="3200400" cy="2209800"/>
            <a:chOff x="672" y="720"/>
            <a:chExt cx="1440" cy="1104"/>
          </a:xfrm>
        </p:grpSpPr>
        <p:sp>
          <p:nvSpPr>
            <p:cNvPr id="24585" name="Line 6"/>
            <p:cNvSpPr/>
            <p:nvPr/>
          </p:nvSpPr>
          <p:spPr>
            <a:xfrm>
              <a:off x="672" y="1269"/>
              <a:ext cx="1440" cy="0"/>
            </a:xfrm>
            <a:prstGeom prst="line">
              <a:avLst/>
            </a:prstGeom>
            <a:ln w="57150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" name="Line 7"/>
            <p:cNvSpPr/>
            <p:nvPr/>
          </p:nvSpPr>
          <p:spPr>
            <a:xfrm>
              <a:off x="1392" y="720"/>
              <a:ext cx="0" cy="1104"/>
            </a:xfrm>
            <a:prstGeom prst="line">
              <a:avLst/>
            </a:prstGeom>
            <a:ln w="57150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4583" name="Line 8"/>
          <p:cNvSpPr/>
          <p:nvPr/>
        </p:nvSpPr>
        <p:spPr>
          <a:xfrm>
            <a:off x="4067175" y="4076700"/>
            <a:ext cx="914400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84" name="AutoShape 9">
            <a:hlinkClick r:id="rId2" action="ppaction://hlinksldjump"/>
          </p:cNvPr>
          <p:cNvSpPr/>
          <p:nvPr/>
        </p:nvSpPr>
        <p:spPr>
          <a:xfrm>
            <a:off x="8388350" y="6237288"/>
            <a:ext cx="431800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页脚占位符 2"/>
          <p:cNvSpPr txBox="1">
            <a:spLocks noGrp="1"/>
          </p:cNvSpPr>
          <p:nvPr>
            <p:ph type="ftr" sz="quarter" idx="3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l" eaLnBrk="1" hangingPunct="1">
              <a:buNone/>
            </a:pPr>
            <a:endParaRPr lang="en-US" altLang="zh-CN" sz="1000" dirty="0">
              <a:solidFill>
                <a:schemeClr val="tx2"/>
              </a:solidFill>
            </a:endParaRPr>
          </a:p>
        </p:txBody>
      </p:sp>
      <p:sp>
        <p:nvSpPr>
          <p:cNvPr id="26635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755775"/>
            <a:ext cx="7127875" cy="72072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辨析概念</a:t>
            </a:r>
            <a:r>
              <a:rPr kumimoji="0" lang="en-US" altLang="zh-CN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</a:p>
        </p:txBody>
      </p:sp>
      <p:sp>
        <p:nvSpPr>
          <p:cNvPr id="25604" name="Rectangle 3"/>
          <p:cNvSpPr/>
          <p:nvPr/>
        </p:nvSpPr>
        <p:spPr>
          <a:xfrm>
            <a:off x="3962400" y="1690688"/>
            <a:ext cx="228600" cy="2286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zh-CN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grpSp>
        <p:nvGrpSpPr>
          <p:cNvPr id="25605" name="Group 4"/>
          <p:cNvGrpSpPr/>
          <p:nvPr/>
        </p:nvGrpSpPr>
        <p:grpSpPr>
          <a:xfrm>
            <a:off x="2362200" y="838200"/>
            <a:ext cx="3200400" cy="2209800"/>
            <a:chOff x="672" y="720"/>
            <a:chExt cx="1440" cy="1104"/>
          </a:xfrm>
        </p:grpSpPr>
        <p:sp>
          <p:nvSpPr>
            <p:cNvPr id="25610" name="Line 5"/>
            <p:cNvSpPr/>
            <p:nvPr/>
          </p:nvSpPr>
          <p:spPr>
            <a:xfrm>
              <a:off x="672" y="1269"/>
              <a:ext cx="1440" cy="0"/>
            </a:xfrm>
            <a:prstGeom prst="line">
              <a:avLst/>
            </a:prstGeom>
            <a:ln w="57150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11" name="Line 6"/>
            <p:cNvSpPr/>
            <p:nvPr/>
          </p:nvSpPr>
          <p:spPr>
            <a:xfrm>
              <a:off x="1392" y="720"/>
              <a:ext cx="0" cy="1104"/>
            </a:xfrm>
            <a:prstGeom prst="line">
              <a:avLst/>
            </a:prstGeom>
            <a:ln w="57150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6631" name="Text Box 7"/>
          <p:cNvSpPr txBox="1"/>
          <p:nvPr/>
        </p:nvSpPr>
        <p:spPr>
          <a:xfrm>
            <a:off x="1676400" y="1371600"/>
            <a:ext cx="608013" cy="1006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6000" b="1" dirty="0">
                <a:solidFill>
                  <a:srgbClr val="00206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a</a:t>
            </a:r>
          </a:p>
        </p:txBody>
      </p:sp>
      <p:sp>
        <p:nvSpPr>
          <p:cNvPr id="26632" name="Text Box 8"/>
          <p:cNvSpPr txBox="1"/>
          <p:nvPr/>
        </p:nvSpPr>
        <p:spPr>
          <a:xfrm>
            <a:off x="4040188" y="2270125"/>
            <a:ext cx="649287" cy="1006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6000" b="1" dirty="0">
                <a:solidFill>
                  <a:srgbClr val="00206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b</a:t>
            </a:r>
          </a:p>
        </p:txBody>
      </p:sp>
      <p:sp>
        <p:nvSpPr>
          <p:cNvPr id="26633" name="Text Box 9"/>
          <p:cNvSpPr txBox="1"/>
          <p:nvPr/>
        </p:nvSpPr>
        <p:spPr>
          <a:xfrm>
            <a:off x="539750" y="3260725"/>
            <a:ext cx="7200900" cy="1570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00206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      </a:t>
            </a:r>
            <a:r>
              <a:rPr lang="zh-CN" altLang="en-US" sz="3200" b="1" dirty="0">
                <a:solidFill>
                  <a:srgbClr val="00206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直线</a:t>
            </a:r>
            <a:r>
              <a:rPr lang="en-US" altLang="zh-CN" sz="3200" b="1" dirty="0">
                <a:solidFill>
                  <a:srgbClr val="00206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a</a:t>
            </a:r>
            <a:r>
              <a:rPr lang="zh-CN" altLang="en-US" sz="3200" b="1" dirty="0">
                <a:solidFill>
                  <a:srgbClr val="00206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和直线</a:t>
            </a:r>
            <a:r>
              <a:rPr lang="en-US" altLang="zh-CN" sz="3200" b="1" dirty="0">
                <a:solidFill>
                  <a:srgbClr val="00206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b</a:t>
            </a:r>
            <a:r>
              <a:rPr lang="zh-CN" altLang="en-US" sz="3200" b="1" dirty="0">
                <a:solidFill>
                  <a:srgbClr val="00206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互相垂直，</a:t>
            </a:r>
          </a:p>
          <a:p>
            <a:pPr algn="l"/>
            <a:r>
              <a:rPr lang="zh-CN" altLang="en-US" sz="3200" b="1" dirty="0">
                <a:solidFill>
                  <a:srgbClr val="00206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      直线</a:t>
            </a:r>
            <a:r>
              <a:rPr lang="en-US" altLang="zh-CN" sz="3200" b="1" dirty="0">
                <a:solidFill>
                  <a:srgbClr val="00206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a</a:t>
            </a:r>
            <a:r>
              <a:rPr lang="zh-CN" altLang="en-US" sz="3200" b="1" dirty="0">
                <a:solidFill>
                  <a:srgbClr val="00206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是直线</a:t>
            </a:r>
            <a:r>
              <a:rPr lang="en-US" altLang="zh-CN" sz="3200" b="1" dirty="0">
                <a:solidFill>
                  <a:srgbClr val="00206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b</a:t>
            </a:r>
            <a:r>
              <a:rPr lang="zh-CN" altLang="en-US" sz="3200" b="1" dirty="0">
                <a:solidFill>
                  <a:srgbClr val="00206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的垂线，或者说直线</a:t>
            </a:r>
            <a:r>
              <a:rPr lang="en-US" altLang="zh-CN" sz="3200" b="1" dirty="0">
                <a:solidFill>
                  <a:srgbClr val="00206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b</a:t>
            </a:r>
            <a:r>
              <a:rPr lang="zh-CN" altLang="en-US" sz="3200" b="1" dirty="0">
                <a:solidFill>
                  <a:srgbClr val="00206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是直线</a:t>
            </a:r>
            <a:r>
              <a:rPr lang="en-US" altLang="zh-CN" sz="3200" b="1" dirty="0">
                <a:solidFill>
                  <a:srgbClr val="00206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a</a:t>
            </a:r>
            <a:r>
              <a:rPr lang="zh-CN" altLang="en-US" sz="3200" b="1" dirty="0">
                <a:solidFill>
                  <a:srgbClr val="00206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的垂线。</a:t>
            </a:r>
          </a:p>
        </p:txBody>
      </p:sp>
      <p:sp>
        <p:nvSpPr>
          <p:cNvPr id="25609" name="AutoShape 10">
            <a:hlinkClick r:id="rId2" action="ppaction://hlinksldjump"/>
          </p:cNvPr>
          <p:cNvSpPr/>
          <p:nvPr/>
        </p:nvSpPr>
        <p:spPr>
          <a:xfrm>
            <a:off x="8388350" y="6165850"/>
            <a:ext cx="431800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/>
      <p:bldP spid="26632" grpId="0"/>
      <p:bldP spid="266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页脚占位符 2"/>
          <p:cNvSpPr txBox="1">
            <a:spLocks noGrp="1"/>
          </p:cNvSpPr>
          <p:nvPr>
            <p:ph type="ftr" sz="quarter" idx="3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l" eaLnBrk="1" hangingPunct="1">
              <a:buNone/>
            </a:pPr>
            <a:endParaRPr lang="en-US" altLang="zh-CN" sz="1000" dirty="0">
              <a:solidFill>
                <a:srgbClr val="002060"/>
              </a:solidFill>
            </a:endParaRPr>
          </a:p>
        </p:txBody>
      </p:sp>
      <p:sp>
        <p:nvSpPr>
          <p:cNvPr id="25615" name="Rectangle 1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755775"/>
            <a:ext cx="7127875" cy="72072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找生活中的垂直</a:t>
            </a:r>
          </a:p>
        </p:txBody>
      </p:sp>
      <p:pic>
        <p:nvPicPr>
          <p:cNvPr id="26628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050" y="188913"/>
            <a:ext cx="5807075" cy="1511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629" name="Picture 5" descr="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3438" y="1373188"/>
            <a:ext cx="2466975" cy="16954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630" name="Picture 6" descr="5"/>
          <p:cNvPicPr>
            <a:picLocks noChangeAspect="1"/>
          </p:cNvPicPr>
          <p:nvPr/>
        </p:nvPicPr>
        <p:blipFill>
          <a:blip r:embed="rId4">
            <a:clrChange>
              <a:clrFrom>
                <a:srgbClr val="FEF8D4"/>
              </a:clrFrom>
              <a:clrTo>
                <a:srgbClr val="FEF8D4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45238" y="1296988"/>
            <a:ext cx="1657350" cy="1619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631" name="Picture 4" descr="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188" y="1487488"/>
            <a:ext cx="2305050" cy="1257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607" name="Line 7"/>
          <p:cNvSpPr/>
          <p:nvPr/>
        </p:nvSpPr>
        <p:spPr>
          <a:xfrm>
            <a:off x="615950" y="1497013"/>
            <a:ext cx="2209800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08" name="Line 8"/>
          <p:cNvSpPr/>
          <p:nvPr/>
        </p:nvSpPr>
        <p:spPr>
          <a:xfrm>
            <a:off x="630238" y="1477963"/>
            <a:ext cx="0" cy="121920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09" name="Line 9"/>
          <p:cNvSpPr/>
          <p:nvPr/>
        </p:nvSpPr>
        <p:spPr>
          <a:xfrm>
            <a:off x="3525838" y="2135188"/>
            <a:ext cx="2209800" cy="0"/>
          </a:xfrm>
          <a:prstGeom prst="line">
            <a:avLst/>
          </a:prstGeom>
          <a:ln w="571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10" name="Line 10"/>
          <p:cNvSpPr/>
          <p:nvPr/>
        </p:nvSpPr>
        <p:spPr>
          <a:xfrm>
            <a:off x="4516438" y="1449388"/>
            <a:ext cx="0" cy="1600200"/>
          </a:xfrm>
          <a:prstGeom prst="line">
            <a:avLst/>
          </a:prstGeom>
          <a:ln w="571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11" name="Line 11"/>
          <p:cNvSpPr/>
          <p:nvPr/>
        </p:nvSpPr>
        <p:spPr>
          <a:xfrm>
            <a:off x="6435725" y="1373188"/>
            <a:ext cx="0" cy="1447800"/>
          </a:xfrm>
          <a:prstGeom prst="line">
            <a:avLst/>
          </a:prstGeom>
          <a:ln w="57150" cap="flat" cmpd="sng">
            <a:solidFill>
              <a:srgbClr val="FF33CC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12" name="Line 12"/>
          <p:cNvSpPr/>
          <p:nvPr/>
        </p:nvSpPr>
        <p:spPr>
          <a:xfrm>
            <a:off x="6421438" y="2820988"/>
            <a:ext cx="1524000" cy="0"/>
          </a:xfrm>
          <a:prstGeom prst="line">
            <a:avLst/>
          </a:prstGeom>
          <a:ln w="57150" cap="flat" cmpd="sng">
            <a:solidFill>
              <a:srgbClr val="FF33CC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38" name="AutoShape 14">
            <a:hlinkClick r:id="" action="ppaction://hlinkshowjump?jump=firstslide"/>
          </p:cNvPr>
          <p:cNvSpPr/>
          <p:nvPr/>
        </p:nvSpPr>
        <p:spPr>
          <a:xfrm>
            <a:off x="8101013" y="6165850"/>
            <a:ext cx="504825" cy="431800"/>
          </a:xfrm>
          <a:prstGeom prst="actionButtonHome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path" presetSubtype="0" accel="5000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3.33333E-6 0 L -3.33333E-6 0.3847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2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4.16667E-6 1.11111E-6 L -0.0026 0.3819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19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path" presetSubtype="0" accel="5000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 0  L 0 0.33295  E" pathEditMode="relative">
                                      <p:cBhvr>
                                        <p:cTn id="26" dur="2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 0  L 0 0.33295  E" pathEditMode="relative">
                                      <p:cBhvr>
                                        <p:cTn id="28" dur="2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2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>
                                      <p:cBhvr>
                                        <p:cTn id="39" dur="2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>
                                      <p:cBhvr>
                                        <p:cTn id="41" dur="2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页脚占位符 2"/>
          <p:cNvSpPr txBox="1">
            <a:spLocks noGrp="1"/>
          </p:cNvSpPr>
          <p:nvPr>
            <p:ph type="ftr" sz="quarter" idx="3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l" eaLnBrk="1" hangingPunct="1">
              <a:buNone/>
            </a:pPr>
            <a:endParaRPr lang="en-US" altLang="zh-CN" sz="1000" dirty="0">
              <a:solidFill>
                <a:schemeClr val="tx2"/>
              </a:solidFill>
            </a:endParaRPr>
          </a:p>
        </p:txBody>
      </p:sp>
      <p:sp>
        <p:nvSpPr>
          <p:cNvPr id="28689" name="Rectangle 1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755775"/>
            <a:ext cx="7127875" cy="72072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动手做垂直</a:t>
            </a:r>
          </a:p>
        </p:txBody>
      </p:sp>
      <p:pic>
        <p:nvPicPr>
          <p:cNvPr id="27652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625" y="222250"/>
            <a:ext cx="2735263" cy="1149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7653" name="Text Box 7"/>
          <p:cNvSpPr txBox="1"/>
          <p:nvPr/>
        </p:nvSpPr>
        <p:spPr>
          <a:xfrm>
            <a:off x="755650" y="1196975"/>
            <a:ext cx="6840538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/>
            <a:r>
              <a:rPr lang="en-US" altLang="zh-CN" sz="3600" b="1" dirty="0">
                <a:latin typeface="Arial" panose="020B0604020202020204" pitchFamily="34" charset="0"/>
                <a:ea typeface="黑体" panose="02010609060101010101" pitchFamily="2" charset="-122"/>
              </a:rPr>
              <a:t>    </a:t>
            </a:r>
            <a:r>
              <a:rPr lang="zh-CN" altLang="en-US" sz="3600" b="1" dirty="0">
                <a:latin typeface="Arial" panose="020B0604020202020204" pitchFamily="34" charset="0"/>
                <a:ea typeface="黑体" panose="02010609060101010101" pitchFamily="2" charset="-122"/>
              </a:rPr>
              <a:t>把一张长方形纸照下面的方法对折两次，再打开。</a:t>
            </a:r>
          </a:p>
        </p:txBody>
      </p:sp>
      <p:sp>
        <p:nvSpPr>
          <p:cNvPr id="27654" name="Rectangle 8"/>
          <p:cNvSpPr/>
          <p:nvPr/>
        </p:nvSpPr>
        <p:spPr>
          <a:xfrm>
            <a:off x="1524000" y="2492375"/>
            <a:ext cx="5257800" cy="1905000"/>
          </a:xfrm>
          <a:prstGeom prst="rect">
            <a:avLst/>
          </a:prstGeom>
          <a:solidFill>
            <a:schemeClr val="accent2"/>
          </a:solidFill>
          <a:ln w="57150" cap="flat" cmpd="sng">
            <a:solidFill>
              <a:srgbClr val="FF3399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7655" name="Rectangle 9"/>
          <p:cNvSpPr/>
          <p:nvPr/>
        </p:nvSpPr>
        <p:spPr>
          <a:xfrm>
            <a:off x="2819400" y="2852738"/>
            <a:ext cx="2514600" cy="1143000"/>
          </a:xfrm>
          <a:prstGeom prst="rect">
            <a:avLst/>
          </a:prstGeom>
          <a:solidFill>
            <a:srgbClr val="FFFF00"/>
          </a:solidFill>
          <a:ln w="57150" cap="flat" cmpd="sng">
            <a:solidFill>
              <a:srgbClr val="FF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7656" name="Line 10"/>
          <p:cNvSpPr/>
          <p:nvPr/>
        </p:nvSpPr>
        <p:spPr>
          <a:xfrm>
            <a:off x="2819400" y="3429000"/>
            <a:ext cx="2514600" cy="0"/>
          </a:xfrm>
          <a:prstGeom prst="line">
            <a:avLst/>
          </a:prstGeom>
          <a:ln w="38100" cap="flat" cmpd="sng">
            <a:solidFill>
              <a:srgbClr val="000000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57" name="Line 11"/>
          <p:cNvSpPr/>
          <p:nvPr/>
        </p:nvSpPr>
        <p:spPr>
          <a:xfrm>
            <a:off x="4067175" y="2852738"/>
            <a:ext cx="0" cy="1143000"/>
          </a:xfrm>
          <a:prstGeom prst="line">
            <a:avLst/>
          </a:prstGeom>
          <a:ln w="38100" cap="flat" cmpd="sng">
            <a:solidFill>
              <a:srgbClr val="000000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58" name="AutoShape 12"/>
          <p:cNvSpPr/>
          <p:nvPr/>
        </p:nvSpPr>
        <p:spPr>
          <a:xfrm>
            <a:off x="468313" y="4797425"/>
            <a:ext cx="6048375" cy="838200"/>
          </a:xfrm>
          <a:prstGeom prst="wedgeEllipseCallout">
            <a:avLst>
              <a:gd name="adj1" fmla="val 58741"/>
              <a:gd name="adj2" fmla="val -60796"/>
            </a:avLst>
          </a:prstGeom>
          <a:gradFill rotWithShape="1">
            <a:gsLst>
              <a:gs pos="0">
                <a:srgbClr val="FF99FF"/>
              </a:gs>
              <a:gs pos="100000">
                <a:srgbClr val="FFFFFF"/>
              </a:gs>
            </a:gsLst>
            <a:lin ang="5400000" scaled="1"/>
            <a:tileRect/>
          </a:gradFill>
          <a:ln w="9525" cap="flat" cmpd="sng">
            <a:solidFill>
              <a:srgbClr val="FF3399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r>
              <a:rPr lang="zh-CN" altLang="en-US" dirty="0">
                <a:solidFill>
                  <a:srgbClr val="FF3399"/>
                </a:solidFill>
                <a:latin typeface="Arial" panose="020B0604020202020204" pitchFamily="34" charset="0"/>
              </a:rPr>
              <a:t>。</a:t>
            </a:r>
          </a:p>
        </p:txBody>
      </p:sp>
      <p:sp>
        <p:nvSpPr>
          <p:cNvPr id="27659" name="Text Box 13"/>
          <p:cNvSpPr txBox="1"/>
          <p:nvPr/>
        </p:nvSpPr>
        <p:spPr>
          <a:xfrm>
            <a:off x="900113" y="4797425"/>
            <a:ext cx="5943600" cy="777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/>
            <a:r>
              <a:rPr lang="zh-CN" altLang="en-US" sz="4500" b="1" dirty="0">
                <a:solidFill>
                  <a:schemeClr val="accent2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两条折痕有什么关系？</a:t>
            </a:r>
          </a:p>
        </p:txBody>
      </p:sp>
      <p:pic>
        <p:nvPicPr>
          <p:cNvPr id="27660" name="Picture 14" descr="qiezi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588" y="3933825"/>
            <a:ext cx="1127125" cy="1597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7661" name="AutoShape 16">
            <a:hlinkClick r:id="rId4" action="ppaction://hlinksldjump"/>
          </p:cNvPr>
          <p:cNvSpPr/>
          <p:nvPr/>
        </p:nvSpPr>
        <p:spPr>
          <a:xfrm>
            <a:off x="8388350" y="6237288"/>
            <a:ext cx="431800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页脚占位符 4"/>
          <p:cNvSpPr txBox="1">
            <a:spLocks noGrp="1"/>
          </p:cNvSpPr>
          <p:nvPr>
            <p:ph type="ftr" sz="quarter" idx="11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l" eaLnBrk="1" hangingPunct="1">
              <a:buNone/>
            </a:pPr>
            <a:endParaRPr lang="en-US" altLang="zh-CN" sz="1000" dirty="0">
              <a:solidFill>
                <a:srgbClr val="002060"/>
              </a:solidFill>
            </a:endParaRPr>
          </a:p>
        </p:txBody>
      </p:sp>
      <p:sp>
        <p:nvSpPr>
          <p:cNvPr id="28675" name="Rectangle 6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lstStyle/>
          <a:p>
            <a:pPr>
              <a:buNone/>
            </a:pPr>
            <a:r>
              <a:rPr lang="zh-CN" altLang="en-US" dirty="0">
                <a:ea typeface="华文新魏" panose="02010800040101010101" pitchFamily="2" charset="-122"/>
              </a:rPr>
              <a:t>判断练习，巩固概念</a:t>
            </a:r>
          </a:p>
        </p:txBody>
      </p:sp>
      <p:sp>
        <p:nvSpPr>
          <p:cNvPr id="28676" name="AutoShape 2">
            <a:hlinkClick r:id="" action="ppaction://hlinkshowjump?jump=firstslide"/>
          </p:cNvPr>
          <p:cNvSpPr/>
          <p:nvPr/>
        </p:nvSpPr>
        <p:spPr>
          <a:xfrm>
            <a:off x="8101013" y="6021388"/>
            <a:ext cx="504825" cy="431800"/>
          </a:xfrm>
          <a:prstGeom prst="actionButtonHome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pic>
        <p:nvPicPr>
          <p:cNvPr id="28677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625" y="222250"/>
            <a:ext cx="2735263" cy="11493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78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363" y="2536825"/>
            <a:ext cx="7578725" cy="1397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679" name="Text Box 5"/>
          <p:cNvSpPr txBox="1"/>
          <p:nvPr/>
        </p:nvSpPr>
        <p:spPr>
          <a:xfrm>
            <a:off x="395288" y="1409700"/>
            <a:ext cx="777557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/>
            <a:r>
              <a:rPr lang="zh-CN" altLang="en-US" sz="3200" b="1" dirty="0">
                <a:latin typeface="宋体" panose="02010600030101010101" pitchFamily="2" charset="-122"/>
              </a:rPr>
              <a:t>下面每个图形中哪些线段是互相垂直的？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页脚占位符 2"/>
          <p:cNvSpPr txBox="1">
            <a:spLocks noGrp="1"/>
          </p:cNvSpPr>
          <p:nvPr>
            <p:ph type="ftr" sz="quarter" idx="3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l" eaLnBrk="1" hangingPunct="1">
              <a:buNone/>
            </a:pPr>
            <a:endParaRPr lang="en-US" altLang="zh-CN" sz="1000" dirty="0">
              <a:solidFill>
                <a:schemeClr val="tx2"/>
              </a:solidFill>
            </a:endParaRPr>
          </a:p>
        </p:txBody>
      </p:sp>
      <p:sp>
        <p:nvSpPr>
          <p:cNvPr id="29731" name="Rectangle 3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755775"/>
            <a:ext cx="7127875" cy="72072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分组活动，画互相垂直线段</a:t>
            </a:r>
          </a:p>
        </p:txBody>
      </p:sp>
      <p:sp>
        <p:nvSpPr>
          <p:cNvPr id="29700" name="Text Box 4"/>
          <p:cNvSpPr txBox="1"/>
          <p:nvPr/>
        </p:nvSpPr>
        <p:spPr>
          <a:xfrm>
            <a:off x="1908175" y="692150"/>
            <a:ext cx="5327650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/>
            <a:r>
              <a:rPr lang="zh-CN" altLang="en-US" sz="3600" b="1" dirty="0">
                <a:latin typeface="Arial" panose="020B0604020202020204" pitchFamily="34" charset="0"/>
                <a:ea typeface="黑体" panose="02010609060101010101" pitchFamily="2" charset="-122"/>
              </a:rPr>
              <a:t>想办法画两条互相垂直的线段，在小组里交流。</a:t>
            </a:r>
          </a:p>
        </p:txBody>
      </p:sp>
      <p:pic>
        <p:nvPicPr>
          <p:cNvPr id="29701" name="Picture 5" descr="白菜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288" y="333375"/>
            <a:ext cx="1447800" cy="16764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9702" name="Group 6"/>
          <p:cNvGrpSpPr/>
          <p:nvPr/>
        </p:nvGrpSpPr>
        <p:grpSpPr>
          <a:xfrm>
            <a:off x="457200" y="2971800"/>
            <a:ext cx="4267200" cy="2133600"/>
            <a:chOff x="288" y="1872"/>
            <a:chExt cx="2688" cy="1344"/>
          </a:xfrm>
        </p:grpSpPr>
        <p:sp>
          <p:nvSpPr>
            <p:cNvPr id="29709" name="Line 7"/>
            <p:cNvSpPr/>
            <p:nvPr/>
          </p:nvSpPr>
          <p:spPr>
            <a:xfrm>
              <a:off x="336" y="2016"/>
              <a:ext cx="264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0" name="Line 8"/>
            <p:cNvSpPr/>
            <p:nvPr/>
          </p:nvSpPr>
          <p:spPr>
            <a:xfrm>
              <a:off x="336" y="2370"/>
              <a:ext cx="264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1" name="Line 9"/>
            <p:cNvSpPr/>
            <p:nvPr/>
          </p:nvSpPr>
          <p:spPr>
            <a:xfrm>
              <a:off x="336" y="2736"/>
              <a:ext cx="264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2" name="Line 10"/>
            <p:cNvSpPr/>
            <p:nvPr/>
          </p:nvSpPr>
          <p:spPr>
            <a:xfrm>
              <a:off x="288" y="3072"/>
              <a:ext cx="264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3" name="Line 11"/>
            <p:cNvSpPr/>
            <p:nvPr/>
          </p:nvSpPr>
          <p:spPr>
            <a:xfrm>
              <a:off x="624" y="1872"/>
              <a:ext cx="0" cy="1344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4" name="Line 12"/>
            <p:cNvSpPr/>
            <p:nvPr/>
          </p:nvSpPr>
          <p:spPr>
            <a:xfrm>
              <a:off x="960" y="1872"/>
              <a:ext cx="0" cy="1344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5" name="Line 13"/>
            <p:cNvSpPr/>
            <p:nvPr/>
          </p:nvSpPr>
          <p:spPr>
            <a:xfrm>
              <a:off x="1296" y="1872"/>
              <a:ext cx="0" cy="1344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6" name="Line 14"/>
            <p:cNvSpPr/>
            <p:nvPr/>
          </p:nvSpPr>
          <p:spPr>
            <a:xfrm>
              <a:off x="1662" y="1872"/>
              <a:ext cx="0" cy="1344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7" name="Line 15"/>
            <p:cNvSpPr/>
            <p:nvPr/>
          </p:nvSpPr>
          <p:spPr>
            <a:xfrm>
              <a:off x="1998" y="1872"/>
              <a:ext cx="0" cy="1344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8" name="Line 16"/>
            <p:cNvSpPr/>
            <p:nvPr/>
          </p:nvSpPr>
          <p:spPr>
            <a:xfrm>
              <a:off x="2352" y="1872"/>
              <a:ext cx="0" cy="1344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9" name="Line 17"/>
            <p:cNvSpPr/>
            <p:nvPr/>
          </p:nvSpPr>
          <p:spPr>
            <a:xfrm>
              <a:off x="2688" y="1872"/>
              <a:ext cx="0" cy="1344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20" name="Line 18"/>
            <p:cNvSpPr/>
            <p:nvPr/>
          </p:nvSpPr>
          <p:spPr>
            <a:xfrm>
              <a:off x="336" y="2187"/>
              <a:ext cx="264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21" name="Line 19"/>
            <p:cNvSpPr/>
            <p:nvPr/>
          </p:nvSpPr>
          <p:spPr>
            <a:xfrm>
              <a:off x="336" y="2544"/>
              <a:ext cx="264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22" name="Line 20"/>
            <p:cNvSpPr/>
            <p:nvPr/>
          </p:nvSpPr>
          <p:spPr>
            <a:xfrm>
              <a:off x="336" y="2880"/>
              <a:ext cx="264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23" name="Line 21"/>
            <p:cNvSpPr/>
            <p:nvPr/>
          </p:nvSpPr>
          <p:spPr>
            <a:xfrm>
              <a:off x="441" y="1872"/>
              <a:ext cx="0" cy="1344"/>
            </a:xfrm>
            <a:prstGeom prst="line">
              <a:avLst/>
            </a:prstGeom>
            <a:ln w="28575" cap="rnd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24" name="Line 22"/>
            <p:cNvSpPr/>
            <p:nvPr/>
          </p:nvSpPr>
          <p:spPr>
            <a:xfrm>
              <a:off x="798" y="1872"/>
              <a:ext cx="0" cy="1344"/>
            </a:xfrm>
            <a:prstGeom prst="line">
              <a:avLst/>
            </a:prstGeom>
            <a:ln w="28575" cap="rnd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25" name="Line 23"/>
            <p:cNvSpPr/>
            <p:nvPr/>
          </p:nvSpPr>
          <p:spPr>
            <a:xfrm>
              <a:off x="1134" y="1872"/>
              <a:ext cx="0" cy="1344"/>
            </a:xfrm>
            <a:prstGeom prst="line">
              <a:avLst/>
            </a:prstGeom>
            <a:ln w="28575" cap="rnd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26" name="Line 24"/>
            <p:cNvSpPr/>
            <p:nvPr/>
          </p:nvSpPr>
          <p:spPr>
            <a:xfrm>
              <a:off x="1488" y="1872"/>
              <a:ext cx="0" cy="1344"/>
            </a:xfrm>
            <a:prstGeom prst="line">
              <a:avLst/>
            </a:prstGeom>
            <a:ln w="28575" cap="rnd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27" name="Line 25"/>
            <p:cNvSpPr/>
            <p:nvPr/>
          </p:nvSpPr>
          <p:spPr>
            <a:xfrm>
              <a:off x="1824" y="1872"/>
              <a:ext cx="0" cy="1344"/>
            </a:xfrm>
            <a:prstGeom prst="line">
              <a:avLst/>
            </a:prstGeom>
            <a:ln w="28575" cap="rnd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28" name="Line 26"/>
            <p:cNvSpPr/>
            <p:nvPr/>
          </p:nvSpPr>
          <p:spPr>
            <a:xfrm>
              <a:off x="2160" y="1872"/>
              <a:ext cx="0" cy="1344"/>
            </a:xfrm>
            <a:prstGeom prst="line">
              <a:avLst/>
            </a:prstGeom>
            <a:ln w="28575" cap="rnd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29" name="Line 27"/>
            <p:cNvSpPr/>
            <p:nvPr/>
          </p:nvSpPr>
          <p:spPr>
            <a:xfrm>
              <a:off x="2505" y="1872"/>
              <a:ext cx="0" cy="1344"/>
            </a:xfrm>
            <a:prstGeom prst="line">
              <a:avLst/>
            </a:prstGeom>
            <a:ln w="28575" cap="rnd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30" name="Line 28"/>
            <p:cNvSpPr/>
            <p:nvPr/>
          </p:nvSpPr>
          <p:spPr>
            <a:xfrm>
              <a:off x="2880" y="1872"/>
              <a:ext cx="0" cy="1344"/>
            </a:xfrm>
            <a:prstGeom prst="line">
              <a:avLst/>
            </a:prstGeom>
            <a:ln w="28575" cap="rnd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" name="Line 29"/>
          <p:cNvSpPr/>
          <p:nvPr/>
        </p:nvSpPr>
        <p:spPr>
          <a:xfrm>
            <a:off x="1524000" y="3732213"/>
            <a:ext cx="2209800" cy="1587"/>
          </a:xfrm>
          <a:prstGeom prst="line">
            <a:avLst/>
          </a:prstGeom>
          <a:ln w="76200" cap="flat" cmpd="sng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" name="Line 30"/>
          <p:cNvSpPr/>
          <p:nvPr/>
        </p:nvSpPr>
        <p:spPr>
          <a:xfrm>
            <a:off x="2651125" y="3733800"/>
            <a:ext cx="1588" cy="1143000"/>
          </a:xfrm>
          <a:prstGeom prst="line">
            <a:avLst/>
          </a:prstGeom>
          <a:ln w="76200" cap="flat" cmpd="sng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4" name="Picture 31" descr="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27575" y="3124200"/>
            <a:ext cx="3048000" cy="1558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Line 32"/>
          <p:cNvSpPr/>
          <p:nvPr/>
        </p:nvSpPr>
        <p:spPr>
          <a:xfrm>
            <a:off x="5076825" y="4652963"/>
            <a:ext cx="2514600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" name="Line 33"/>
          <p:cNvSpPr/>
          <p:nvPr/>
        </p:nvSpPr>
        <p:spPr>
          <a:xfrm flipV="1">
            <a:off x="6286500" y="2962275"/>
            <a:ext cx="0" cy="167640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08" name="AutoShape 34">
            <a:hlinkClick r:id="rId4" action="ppaction://hlinksldjump"/>
          </p:cNvPr>
          <p:cNvSpPr/>
          <p:nvPr/>
        </p:nvSpPr>
        <p:spPr>
          <a:xfrm>
            <a:off x="8316913" y="6237288"/>
            <a:ext cx="431800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243</Words>
  <Application>Microsoft Office PowerPoint</Application>
  <PresentationFormat>全屏显示(4:3)</PresentationFormat>
  <Paragraphs>27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黑体</vt:lpstr>
      <vt:lpstr>华文楷体</vt:lpstr>
      <vt:lpstr>华文新魏</vt:lpstr>
      <vt:lpstr>华文中宋</vt:lpstr>
      <vt:lpstr>宋体</vt:lpstr>
      <vt:lpstr>微软雅黑</vt:lpstr>
      <vt:lpstr>Arial</vt:lpstr>
      <vt:lpstr>Candara</vt:lpstr>
      <vt:lpstr>Symbol</vt:lpstr>
      <vt:lpstr>WWW.2PPT.COM
</vt:lpstr>
      <vt:lpstr>认识垂直</vt:lpstr>
      <vt:lpstr>情境引入，认识垂直</vt:lpstr>
      <vt:lpstr>自学课本，理解概念</vt:lpstr>
      <vt:lpstr>辨析概念1</vt:lpstr>
      <vt:lpstr>辨析概念2</vt:lpstr>
      <vt:lpstr>找生活中的垂直</vt:lpstr>
      <vt:lpstr>动手做垂直</vt:lpstr>
      <vt:lpstr>判断练习，巩固概念</vt:lpstr>
      <vt:lpstr>分组活动，画互相垂直线段</vt:lpstr>
      <vt:lpstr>总结画线段的方法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2008-04-24T10:14:50Z</dcterms:created>
  <dcterms:modified xsi:type="dcterms:W3CDTF">2023-01-16T22:11:15Z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FC14BC2B12EE4FAB9AE4C73EFB26C3F9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