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52A4B-A674-405D-B626-2E36A55105D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BCB84-DF7E-4AEE-A9D5-22648A567C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6BEDD-DFE8-45CC-97CD-BD5D470F5D10}" type="slidenum">
              <a:rPr lang="zh-CN" altLang="en-US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FC9A56-48B7-418A-ACDF-0030FCF5217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1279FB-8306-40B1-B681-425F6FD03AD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6584F4-8F38-472D-B08F-9CC5B7E8544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BA5E1F-8663-4C00-B859-D728FC080BB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232898-946E-4663-9C62-EE8CA37D5C9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421BB0-5314-453E-85DF-92E44900860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EA39CF-47AC-42CB-83CA-F2BCF426275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F3AB3-5393-485F-88C3-90781750C41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DCD195-8AED-4DB8-89EC-29BA5360693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439C32-A22A-4C9F-80B1-C86CD915A96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EA3B063-DABC-43C6-BAF7-2D62118AF2E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4"/>
          <p:cNvSpPr>
            <a:spLocks noChangeArrowheads="1"/>
          </p:cNvSpPr>
          <p:nvPr/>
        </p:nvSpPr>
        <p:spPr bwMode="auto">
          <a:xfrm>
            <a:off x="683571" y="3625531"/>
            <a:ext cx="7848872" cy="63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Section A 3a —4c</a:t>
            </a:r>
            <a:endParaRPr lang="zh-CN" altLang="en-US" sz="32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1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998" y="1268760"/>
            <a:ext cx="8928992" cy="1470025"/>
          </a:xfrm>
        </p:spPr>
        <p:txBody>
          <a:bodyPr/>
          <a:lstStyle/>
          <a:p>
            <a:pPr eaLnBrk="1" hangingPunct="1"/>
            <a:r>
              <a:rPr lang="en-US" altLang="zh-CN" sz="5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Unit </a:t>
            </a:r>
            <a:r>
              <a:rPr lang="en-US" altLang="zh-CN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br>
              <a:rPr lang="en-US" altLang="zh-CN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CN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 </a:t>
            </a:r>
            <a:r>
              <a:rPr lang="en-US" altLang="zh-CN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old man tried to </a:t>
            </a:r>
            <a:r>
              <a:rPr lang="en-US" altLang="zh-CN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move</a:t>
            </a:r>
            <a:br>
              <a:rPr lang="en-US" altLang="zh-CN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CN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mountains.</a:t>
            </a:r>
          </a:p>
        </p:txBody>
      </p:sp>
      <p:sp>
        <p:nvSpPr>
          <p:cNvPr id="6" name="矩形 5"/>
          <p:cNvSpPr/>
          <p:nvPr/>
        </p:nvSpPr>
        <p:spPr>
          <a:xfrm>
            <a:off x="2866555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0506" y="40466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solidFill>
                  <a:srgbClr val="006600"/>
                </a:solidFill>
              </a:rPr>
              <a:t>3a Read the passage and answer the questions.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zh-CN" dirty="0">
                <a:solidFill>
                  <a:srgbClr val="006600"/>
                </a:solidFill>
              </a:rPr>
              <a:t>Which book is talked about?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zh-CN" dirty="0">
              <a:solidFill>
                <a:srgbClr val="0066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dirty="0">
                <a:solidFill>
                  <a:srgbClr val="006600"/>
                </a:solidFill>
              </a:rPr>
              <a:t>Who is the main character?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zh-CN" dirty="0">
              <a:solidFill>
                <a:srgbClr val="0066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zh-CN" dirty="0">
                <a:solidFill>
                  <a:srgbClr val="006600"/>
                </a:solidFill>
              </a:rPr>
              <a:t>What is he like?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1042988" y="2205038"/>
            <a:ext cx="4017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i="1" dirty="0">
                <a:solidFill>
                  <a:srgbClr val="0000FF"/>
                </a:solidFill>
                <a:latin typeface="Arial" panose="020B0604020202020204" pitchFamily="34" charset="0"/>
              </a:rPr>
              <a:t>Journey to the West.</a:t>
            </a:r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1042988" y="3429000"/>
            <a:ext cx="698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FF"/>
                </a:solidFill>
              </a:rPr>
              <a:t>The Monkey King or Sun </a:t>
            </a:r>
            <a:r>
              <a:rPr lang="en-US" altLang="zh-CN" sz="3200" dirty="0" err="1">
                <a:solidFill>
                  <a:srgbClr val="0000FF"/>
                </a:solidFill>
              </a:rPr>
              <a:t>Wukong</a:t>
            </a:r>
            <a:r>
              <a:rPr lang="en-US" altLang="zh-CN" sz="32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1042988" y="4652963"/>
            <a:ext cx="66246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FF"/>
                </a:solidFill>
              </a:rPr>
              <a:t>He can make 72 changes and help the weak.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/>
      <p:bldP spid="220164" grpId="0"/>
      <p:bldP spid="220165" grpId="0"/>
      <p:bldP spid="220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solidFill>
                  <a:srgbClr val="006600"/>
                </a:solidFill>
              </a:rPr>
              <a:t>3b Read the passage and answer the questions.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772817"/>
            <a:ext cx="8229600" cy="258487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6600"/>
                </a:solidFill>
              </a:rPr>
              <a:t>What </a:t>
            </a:r>
            <a:r>
              <a:rPr lang="en-US" altLang="zh-CN" dirty="0">
                <a:solidFill>
                  <a:srgbClr val="006600"/>
                </a:solidFill>
              </a:rPr>
              <a:t>he can do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dirty="0">
              <a:solidFill>
                <a:srgbClr val="0066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dirty="0">
              <a:solidFill>
                <a:srgbClr val="0066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6600"/>
                </a:solidFill>
              </a:rPr>
              <a:t>What he cannot do</a:t>
            </a:r>
          </a:p>
        </p:txBody>
      </p:sp>
      <p:sp>
        <p:nvSpPr>
          <p:cNvPr id="221188" name="Text Box 5"/>
          <p:cNvSpPr txBox="1">
            <a:spLocks noChangeArrowheads="1"/>
          </p:cNvSpPr>
          <p:nvPr/>
        </p:nvSpPr>
        <p:spPr bwMode="auto">
          <a:xfrm>
            <a:off x="500063" y="2643188"/>
            <a:ext cx="8064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FF"/>
                </a:solidFill>
              </a:rPr>
              <a:t>He can make 72 changes to his shape and size, turning himself into different animals and objects.</a:t>
            </a:r>
          </a:p>
        </p:txBody>
      </p:sp>
      <p:sp>
        <p:nvSpPr>
          <p:cNvPr id="221189" name="Text Box 6"/>
          <p:cNvSpPr txBox="1">
            <a:spLocks noChangeArrowheads="1"/>
          </p:cNvSpPr>
          <p:nvPr/>
        </p:nvSpPr>
        <p:spPr bwMode="auto">
          <a:xfrm>
            <a:off x="571500" y="4357688"/>
            <a:ext cx="784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>
                <a:solidFill>
                  <a:srgbClr val="0000FF"/>
                </a:solidFill>
              </a:rPr>
              <a:t>He can not turn himself into a person unless he can hide his tail.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  <p:bldP spid="221188" grpId="0"/>
      <p:bldP spid="2211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3600">
                <a:solidFill>
                  <a:srgbClr val="006600"/>
                </a:solidFill>
              </a:rPr>
              <a:t>Grammar Focus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pic>
        <p:nvPicPr>
          <p:cNvPr id="222212" name="Picture 4" descr="page-00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484313"/>
            <a:ext cx="89281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zh-CN" sz="2800"/>
              <a:t>4a Fill in the blanks with </a:t>
            </a:r>
            <a:r>
              <a:rPr lang="en-US" altLang="zh-CN" sz="2800" i="1"/>
              <a:t>unless, as soon as or so…that.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zh-CN"/>
          </a:p>
        </p:txBody>
      </p:sp>
      <p:pic>
        <p:nvPicPr>
          <p:cNvPr id="223236" name="Picture 4" descr="page-00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4313"/>
            <a:ext cx="9144000" cy="480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7" name="Text Box 6"/>
          <p:cNvSpPr txBox="1">
            <a:spLocks noChangeArrowheads="1"/>
          </p:cNvSpPr>
          <p:nvPr/>
        </p:nvSpPr>
        <p:spPr bwMode="auto">
          <a:xfrm>
            <a:off x="468313" y="155733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As soon as</a:t>
            </a:r>
          </a:p>
        </p:txBody>
      </p:sp>
      <p:sp>
        <p:nvSpPr>
          <p:cNvPr id="223238" name="Text Box 7"/>
          <p:cNvSpPr txBox="1">
            <a:spLocks noChangeArrowheads="1"/>
          </p:cNvSpPr>
          <p:nvPr/>
        </p:nvSpPr>
        <p:spPr bwMode="auto">
          <a:xfrm>
            <a:off x="1692275" y="21336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so</a:t>
            </a:r>
          </a:p>
        </p:txBody>
      </p:sp>
      <p:sp>
        <p:nvSpPr>
          <p:cNvPr id="223239" name="Text Box 8"/>
          <p:cNvSpPr txBox="1">
            <a:spLocks noChangeArrowheads="1"/>
          </p:cNvSpPr>
          <p:nvPr/>
        </p:nvSpPr>
        <p:spPr bwMode="auto">
          <a:xfrm>
            <a:off x="3276600" y="212566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that</a:t>
            </a:r>
          </a:p>
        </p:txBody>
      </p:sp>
      <p:sp>
        <p:nvSpPr>
          <p:cNvPr id="223240" name="Text Box 9"/>
          <p:cNvSpPr txBox="1">
            <a:spLocks noChangeArrowheads="1"/>
          </p:cNvSpPr>
          <p:nvPr/>
        </p:nvSpPr>
        <p:spPr bwMode="auto">
          <a:xfrm>
            <a:off x="2843213" y="2565400"/>
            <a:ext cx="935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unless</a:t>
            </a:r>
          </a:p>
        </p:txBody>
      </p:sp>
      <p:sp>
        <p:nvSpPr>
          <p:cNvPr id="223241" name="Text Box 10"/>
          <p:cNvSpPr txBox="1">
            <a:spLocks noChangeArrowheads="1"/>
          </p:cNvSpPr>
          <p:nvPr/>
        </p:nvSpPr>
        <p:spPr bwMode="auto">
          <a:xfrm>
            <a:off x="395288" y="364490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As soon as</a:t>
            </a:r>
          </a:p>
        </p:txBody>
      </p:sp>
      <p:sp>
        <p:nvSpPr>
          <p:cNvPr id="223242" name="Text Box 11"/>
          <p:cNvSpPr txBox="1">
            <a:spLocks noChangeArrowheads="1"/>
          </p:cNvSpPr>
          <p:nvPr/>
        </p:nvSpPr>
        <p:spPr bwMode="auto">
          <a:xfrm>
            <a:off x="2987675" y="4221163"/>
            <a:ext cx="1223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unless</a:t>
            </a:r>
          </a:p>
        </p:txBody>
      </p:sp>
      <p:sp>
        <p:nvSpPr>
          <p:cNvPr id="223243" name="Text Box 12"/>
          <p:cNvSpPr txBox="1">
            <a:spLocks noChangeArrowheads="1"/>
          </p:cNvSpPr>
          <p:nvPr/>
        </p:nvSpPr>
        <p:spPr bwMode="auto">
          <a:xfrm>
            <a:off x="3203575" y="5229225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so</a:t>
            </a:r>
          </a:p>
        </p:txBody>
      </p:sp>
      <p:sp>
        <p:nvSpPr>
          <p:cNvPr id="223244" name="Text Box 15"/>
          <p:cNvSpPr txBox="1">
            <a:spLocks noChangeArrowheads="1"/>
          </p:cNvSpPr>
          <p:nvPr/>
        </p:nvSpPr>
        <p:spPr bwMode="auto">
          <a:xfrm>
            <a:off x="4932363" y="5222875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that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/>
      <p:bldP spid="223238" grpId="0"/>
      <p:bldP spid="223239" grpId="0"/>
      <p:bldP spid="223240" grpId="0"/>
      <p:bldP spid="223241" grpId="0"/>
      <p:bldP spid="223242" grpId="0"/>
      <p:bldP spid="223243" grpId="0"/>
      <p:bldP spid="223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200" dirty="0"/>
              <a:t>Key points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052513"/>
            <a:ext cx="8229600" cy="504078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/>
              <a:t>1. “unless” </a:t>
            </a:r>
            <a:r>
              <a:rPr lang="zh-CN" altLang="en-US" sz="2400" dirty="0"/>
              <a:t>如果不，除非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err="1"/>
              <a:t>eg</a:t>
            </a:r>
            <a:r>
              <a:rPr lang="en-US" altLang="zh-CN" sz="2400" dirty="0"/>
              <a:t>: He can not play basketball unless he finishes his homework.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dirty="0"/>
              <a:t>除非他完成作业，否则他不能去打篮球。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err="1"/>
              <a:t>eg</a:t>
            </a:r>
            <a:r>
              <a:rPr lang="en-US" altLang="zh-CN" sz="2400" dirty="0"/>
              <a:t>: Tony can not get up on time unless his mom reminds him.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dirty="0"/>
              <a:t>如果他的妈妈不提醒他，托尼就不能按时起床。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/>
              <a:t>2. “as soon as”  </a:t>
            </a:r>
            <a:r>
              <a:rPr lang="zh-CN" altLang="en-US" sz="2400" dirty="0"/>
              <a:t>一</a:t>
            </a:r>
            <a:r>
              <a:rPr lang="en-US" altLang="zh-CN" sz="2400" dirty="0">
                <a:latin typeface="宋体" panose="02010600030101010101" pitchFamily="2" charset="-122"/>
              </a:rPr>
              <a:t>……</a:t>
            </a:r>
            <a:r>
              <a:rPr lang="zh-CN" altLang="en-US" sz="2400" dirty="0"/>
              <a:t>就</a:t>
            </a:r>
            <a:r>
              <a:rPr lang="en-US" altLang="zh-CN" sz="2400" dirty="0">
                <a:latin typeface="宋体" panose="02010600030101010101" pitchFamily="2" charset="-122"/>
              </a:rPr>
              <a:t>…… </a:t>
            </a:r>
            <a:r>
              <a:rPr lang="zh-CN" altLang="en-US" sz="2400" dirty="0"/>
              <a:t>；尽快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/>
              <a:t>as soon as </a:t>
            </a:r>
            <a:r>
              <a:rPr lang="zh-CN" altLang="en-US" sz="2400" dirty="0"/>
              <a:t>可以引导时间状语从句，在含有时间状语从句的主从复合句中，若主句的谓语动词是一般将来时，则从句的谓语动词常用一般现在时表示将来。如果主句是过去时，从句也用过去时。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err="1"/>
              <a:t>eg</a:t>
            </a:r>
            <a:r>
              <a:rPr lang="en-US" altLang="zh-CN" sz="2400" dirty="0"/>
              <a:t>: He will watch TV as soon as his mom goes out.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dirty="0"/>
              <a:t>他的妈妈一出去，他就会看电视。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err="1"/>
              <a:t>eg</a:t>
            </a:r>
            <a:r>
              <a:rPr lang="en-US" altLang="zh-CN" sz="2400" dirty="0"/>
              <a:t>: Tina met her friend as soon as she went to the library.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dirty="0"/>
              <a:t>蒂娜一去图书馆就遇到了她的朋友。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476250"/>
            <a:ext cx="8229600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/>
              <a:t>3. “so…that” </a:t>
            </a:r>
            <a:r>
              <a:rPr lang="zh-CN" altLang="en-US" sz="2400" dirty="0"/>
              <a:t>如此</a:t>
            </a:r>
            <a:r>
              <a:rPr lang="en-US" altLang="zh-CN" sz="2400" dirty="0">
                <a:latin typeface="宋体" panose="02010600030101010101" pitchFamily="2" charset="-122"/>
              </a:rPr>
              <a:t>……</a:t>
            </a:r>
            <a:r>
              <a:rPr lang="zh-CN" altLang="en-US" sz="2400" dirty="0"/>
              <a:t>以至于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/>
              <a:t>so + </a:t>
            </a:r>
            <a:r>
              <a:rPr lang="en-US" altLang="zh-CN" sz="2400" i="1" dirty="0"/>
              <a:t>adj</a:t>
            </a:r>
            <a:r>
              <a:rPr lang="en-US" altLang="zh-CN" sz="2400" dirty="0"/>
              <a:t>./</a:t>
            </a:r>
            <a:r>
              <a:rPr lang="en-US" altLang="zh-CN" sz="2400" i="1" dirty="0"/>
              <a:t>adv</a:t>
            </a:r>
            <a:r>
              <a:rPr lang="en-US" altLang="zh-CN" sz="2400" dirty="0"/>
              <a:t>. + that </a:t>
            </a:r>
            <a:r>
              <a:rPr lang="zh-CN" altLang="en-US" sz="2400" dirty="0"/>
              <a:t>引导的结果状语从句。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err="1"/>
              <a:t>eg</a:t>
            </a:r>
            <a:r>
              <a:rPr lang="en-US" altLang="zh-CN" sz="2400" dirty="0"/>
              <a:t>: Tom is so young that he can’t go to school by himself.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dirty="0"/>
              <a:t>汤姆太小不能自已去上学。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err="1"/>
              <a:t>eg</a:t>
            </a:r>
            <a:r>
              <a:rPr lang="en-US" altLang="zh-CN" sz="2400" dirty="0"/>
              <a:t>: She was so happy that she couldn’t stop laughing.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dirty="0"/>
              <a:t>她太开心了忍不住的笑。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/>
              <a:t>4. “turn…into”  </a:t>
            </a:r>
            <a:r>
              <a:rPr lang="zh-CN" altLang="en-US" sz="2400" dirty="0"/>
              <a:t>变成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err="1"/>
              <a:t>eg</a:t>
            </a:r>
            <a:r>
              <a:rPr lang="en-US" altLang="zh-CN" sz="2400" dirty="0"/>
              <a:t>: Could you turn the cloth into clothes?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dirty="0"/>
              <a:t>你能把布料变成衣服吗？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/>
              <a:t>5. “Western”  </a:t>
            </a:r>
            <a:r>
              <a:rPr lang="zh-CN" altLang="en-US" sz="2400" dirty="0"/>
              <a:t>西方的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err="1"/>
              <a:t>eg</a:t>
            </a:r>
            <a:r>
              <a:rPr lang="en-US" altLang="zh-CN" sz="2400" dirty="0"/>
              <a:t>: Many Western countries are developed countries.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dirty="0"/>
              <a:t>许多西方国家都是发达国家。  </a:t>
            </a:r>
            <a:r>
              <a:rPr lang="en-US" altLang="zh-CN" sz="2400" dirty="0"/>
              <a:t>Northern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dirty="0"/>
              <a:t>表示方位的图示：                                </a:t>
            </a:r>
            <a:endParaRPr lang="zh-CN" altLang="en-US" sz="24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Eastern                      </a:t>
            </a:r>
            <a:r>
              <a:rPr lang="en-US" altLang="zh-CN" sz="2400" dirty="0"/>
              <a:t>Western                                           </a:t>
            </a:r>
            <a:endParaRPr lang="en-US" altLang="zh-CN" sz="24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b="1" dirty="0"/>
              <a:t>                          </a:t>
            </a:r>
            <a:r>
              <a:rPr lang="en-US" altLang="zh-CN" sz="2400" dirty="0"/>
              <a:t>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Southern</a:t>
            </a:r>
            <a:endParaRPr lang="en-US" altLang="zh-CN" sz="2400" dirty="0"/>
          </a:p>
        </p:txBody>
      </p:sp>
      <p:sp>
        <p:nvSpPr>
          <p:cNvPr id="225283" name="AutoShape 4"/>
          <p:cNvSpPr>
            <a:spLocks noChangeArrowheads="1"/>
          </p:cNvSpPr>
          <p:nvPr/>
        </p:nvSpPr>
        <p:spPr bwMode="auto">
          <a:xfrm>
            <a:off x="4427538" y="5300663"/>
            <a:ext cx="1584325" cy="71437"/>
          </a:xfrm>
          <a:prstGeom prst="leftRightArrow">
            <a:avLst>
              <a:gd name="adj1" fmla="val 50000"/>
              <a:gd name="adj2" fmla="val 44355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284" name="AutoShape 5"/>
          <p:cNvSpPr>
            <a:spLocks noChangeArrowheads="1"/>
          </p:cNvSpPr>
          <p:nvPr/>
        </p:nvSpPr>
        <p:spPr bwMode="auto">
          <a:xfrm rot="5400000">
            <a:off x="4768850" y="5356225"/>
            <a:ext cx="971550" cy="69850"/>
          </a:xfrm>
          <a:prstGeom prst="leftRightArrow">
            <a:avLst>
              <a:gd name="adj1" fmla="val 50000"/>
              <a:gd name="adj2" fmla="val 27818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>
                <a:solidFill>
                  <a:srgbClr val="006600"/>
                </a:solidFill>
              </a:rPr>
              <a:t>4c Tell your partner about your favorite story.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571625"/>
            <a:ext cx="8229600" cy="149733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6600"/>
                </a:solidFill>
              </a:rPr>
              <a:t>My favorite story is…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6600"/>
                </a:solidFill>
              </a:rPr>
              <a:t>It is interesting because</a:t>
            </a:r>
            <a:r>
              <a:rPr lang="en-US" altLang="zh-CN" dirty="0" smtClean="0">
                <a:solidFill>
                  <a:srgbClr val="006600"/>
                </a:solidFill>
              </a:rPr>
              <a:t>… </a:t>
            </a:r>
            <a:endParaRPr lang="en-US" altLang="zh-CN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dirty="0">
                <a:solidFill>
                  <a:srgbClr val="006600"/>
                </a:solidFill>
              </a:rPr>
              <a:t>Homework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340768"/>
            <a:ext cx="8229600" cy="2260600"/>
          </a:xfrm>
        </p:spPr>
        <p:txBody>
          <a:bodyPr/>
          <a:lstStyle/>
          <a:p>
            <a:pPr eaLnBrk="1" hangingPunct="1"/>
            <a:r>
              <a:rPr lang="en-US" altLang="zh-CN" sz="2800" dirty="0"/>
              <a:t> Tell your partner about your favorite story.(4c)</a:t>
            </a:r>
          </a:p>
          <a:p>
            <a:pPr eaLnBrk="1" hangingPunct="1"/>
            <a:r>
              <a:rPr lang="en-US" altLang="zh-CN" sz="2800" dirty="0"/>
              <a:t>My favorite story is…</a:t>
            </a:r>
          </a:p>
          <a:p>
            <a:pPr eaLnBrk="1" hangingPunct="1"/>
            <a:r>
              <a:rPr lang="en-US" altLang="zh-CN" sz="2800" dirty="0"/>
              <a:t>It is interesting because…</a:t>
            </a:r>
          </a:p>
        </p:txBody>
      </p:sp>
      <p:pic>
        <p:nvPicPr>
          <p:cNvPr id="227332" name="Picture 4" descr="11ed1746f20g2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3284984"/>
            <a:ext cx="6096000" cy="3456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全屏显示(4:3)</PresentationFormat>
  <Paragraphs>65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Times New Roman</vt:lpstr>
      <vt:lpstr>WWW.2PPT.COM
</vt:lpstr>
      <vt:lpstr>Unit 6 An old man tried to move  the mountains.</vt:lpstr>
      <vt:lpstr>3a Read the passage and answer the questions.</vt:lpstr>
      <vt:lpstr>3b Read the passage and answer the questions.</vt:lpstr>
      <vt:lpstr>Grammar Focus</vt:lpstr>
      <vt:lpstr>4a Fill in the blanks with unless, as soon as or so…that.</vt:lpstr>
      <vt:lpstr>Key points</vt:lpstr>
      <vt:lpstr>PowerPoint 演示文稿</vt:lpstr>
      <vt:lpstr>4c Tell your partner about your favorite story.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2017-10-20T06:13:00Z</dcterms:created>
  <dcterms:modified xsi:type="dcterms:W3CDTF">2023-01-16T22:11:20Z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503859F9CBCA4003B00A548E0A26D364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