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9" r:id="rId2"/>
    <p:sldId id="260" r:id="rId3"/>
    <p:sldId id="262" r:id="rId4"/>
    <p:sldId id="352" r:id="rId5"/>
    <p:sldId id="264" r:id="rId6"/>
    <p:sldId id="304" r:id="rId7"/>
    <p:sldId id="329" r:id="rId8"/>
    <p:sldId id="361" r:id="rId9"/>
    <p:sldId id="306" r:id="rId10"/>
    <p:sldId id="265" r:id="rId11"/>
    <p:sldId id="308" r:id="rId12"/>
    <p:sldId id="362" r:id="rId13"/>
    <p:sldId id="363" r:id="rId14"/>
    <p:sldId id="364" r:id="rId15"/>
    <p:sldId id="365" r:id="rId16"/>
    <p:sldId id="366" r:id="rId17"/>
    <p:sldId id="367" r:id="rId18"/>
    <p:sldId id="270" r:id="rId19"/>
    <p:sldId id="368" r:id="rId20"/>
    <p:sldId id="323" r:id="rId21"/>
    <p:sldId id="273" r:id="rId22"/>
    <p:sldId id="356" r:id="rId23"/>
    <p:sldId id="271" r:id="rId24"/>
    <p:sldId id="275" r:id="rId25"/>
    <p:sldId id="349" r:id="rId26"/>
    <p:sldId id="370" r:id="rId27"/>
    <p:sldId id="276" r:id="rId28"/>
    <p:sldId id="298" r:id="rId29"/>
    <p:sldId id="299" r:id="rId30"/>
    <p:sldId id="371" r:id="rId31"/>
    <p:sldId id="351" r:id="rId32"/>
    <p:sldId id="357" r:id="rId33"/>
    <p:sldId id="358" r:id="rId34"/>
    <p:sldId id="360" r:id="rId35"/>
    <p:sldId id="372" r:id="rId36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98" autoAdjust="0"/>
    <p:restoredTop sz="95303" autoAdjust="0"/>
  </p:normalViewPr>
  <p:slideViewPr>
    <p:cSldViewPr snapToGrid="0">
      <p:cViewPr>
        <p:scale>
          <a:sx n="100" d="100"/>
          <a:sy n="100" d="100"/>
        </p:scale>
        <p:origin x="-348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89BE-7126-43D1-AB31-94DF8962015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DC4F4-9A51-4EF3-A79D-5E3F501FD1B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DC4F4-9A51-4EF3-A79D-5E3F501FD1B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0" y="1970109"/>
            <a:ext cx="9144000" cy="1212383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5500" b="1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5500" b="1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2" name="文本框 5"/>
          <p:cNvSpPr txBox="1"/>
          <p:nvPr/>
        </p:nvSpPr>
        <p:spPr>
          <a:xfrm>
            <a:off x="703707" y="192924"/>
            <a:ext cx="5411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8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Culture Shapes Us</a:t>
            </a:r>
            <a:endParaRPr lang="zh-CN" altLang="en-US" sz="3200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924754" y="524952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10712" y="1461267"/>
            <a:ext cx="818083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4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400" b="1" dirty="0" smtClean="0"/>
              <a:t>(1)tidy</a:t>
            </a:r>
            <a:r>
              <a:rPr lang="zh-CN" altLang="en-US" sz="2400" b="1" dirty="0" smtClean="0"/>
              <a:t>既可作及物动词，后接名词或代词作宾语；也可作不及物动词，构成短语：</a:t>
            </a:r>
            <a:r>
              <a:rPr lang="en-US" altLang="en-US" sz="2400" b="1" dirty="0" smtClean="0"/>
              <a:t>__________</a:t>
            </a:r>
            <a:r>
              <a:rPr lang="zh-CN" altLang="en-US" sz="2400" b="1" dirty="0" smtClean="0"/>
              <a:t>整理；收拾。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(2)tidy</a:t>
            </a:r>
            <a:r>
              <a:rPr lang="zh-CN" altLang="en-US" sz="2400" b="1" dirty="0" smtClean="0"/>
              <a:t>还可作形容词，意为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整洁的；整齐的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。其反义词为</a:t>
            </a:r>
            <a:r>
              <a:rPr lang="en-US" altLang="en-US" sz="2400" b="1" dirty="0" smtClean="0"/>
              <a:t>untidy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7" name="矩形 6"/>
          <p:cNvSpPr/>
          <p:nvPr/>
        </p:nvSpPr>
        <p:spPr>
          <a:xfrm>
            <a:off x="4736145" y="1999735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tidy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9503" y="12710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844" y="2075230"/>
            <a:ext cx="827356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(1)Edward, you have grown up. You should learn to make your own room ________</a:t>
            </a:r>
            <a:r>
              <a:rPr lang="zh-CN" altLang="en-US" sz="2400" b="1" dirty="0" smtClean="0"/>
              <a:t>．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empty</a:t>
            </a:r>
            <a:r>
              <a:rPr lang="zh-CN" altLang="en-US" sz="2400" b="1" dirty="0" smtClean="0"/>
              <a:t>　　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noisy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dirty   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tidy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(2)2018·</a:t>
            </a:r>
            <a:r>
              <a:rPr lang="zh-CN" altLang="en-US" sz="2400" b="1" dirty="0" smtClean="0"/>
              <a:t>宿迁    </a:t>
            </a:r>
            <a:r>
              <a:rPr lang="en-US" altLang="en-US" sz="2400" b="1" dirty="0" smtClean="0"/>
              <a:t>Look! Your room is really ________(tidy). You should learn to be organized.</a:t>
            </a:r>
            <a:endParaRPr lang="zh-CN" altLang="en-US" sz="2400" b="1" dirty="0"/>
          </a:p>
        </p:txBody>
      </p:sp>
      <p:sp>
        <p:nvSpPr>
          <p:cNvPr id="9" name="矩形 8"/>
          <p:cNvSpPr/>
          <p:nvPr/>
        </p:nvSpPr>
        <p:spPr>
          <a:xfrm>
            <a:off x="6443710" y="4306670"/>
            <a:ext cx="1040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untidy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963858" y="26982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76021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6021" y="1476830"/>
            <a:ext cx="8327572" cy="656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2800" b="1" dirty="0" smtClean="0"/>
              <a:t>  </a:t>
            </a:r>
            <a:r>
              <a:rPr lang="en-US" altLang="en-US" sz="2800" b="1" dirty="0" smtClean="0"/>
              <a:t>2</a:t>
            </a:r>
            <a:r>
              <a:rPr lang="zh-CN" altLang="en-US" sz="2800" b="1" dirty="0" smtClean="0"/>
              <a:t>　</a:t>
            </a:r>
            <a:r>
              <a:rPr lang="en-US" altLang="en-US" sz="2800" b="1" dirty="0" smtClean="0"/>
              <a:t>Russian adj. </a:t>
            </a:r>
            <a:r>
              <a:rPr lang="zh-CN" altLang="en-US" sz="2800" b="1" dirty="0" smtClean="0"/>
              <a:t>俄罗斯的　</a:t>
            </a:r>
            <a:r>
              <a:rPr lang="en-US" altLang="en-US" sz="2800" b="1" dirty="0" smtClean="0"/>
              <a:t>n. </a:t>
            </a:r>
            <a:r>
              <a:rPr lang="zh-CN" altLang="en-US" sz="2800" b="1" dirty="0" smtClean="0"/>
              <a:t>俄罗斯人；俄语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6021" y="2321973"/>
            <a:ext cx="8186057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It will be my first time visiting a Russian house.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这将是我第一次拜访俄罗斯家庭。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Russian is a difficult language to master.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俄语是一门难掌握的语言。</a:t>
            </a:r>
            <a:endParaRPr lang="zh-CN" altLang="zh-CN" sz="2400" b="1" dirty="0" smtClean="0"/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554531" y="1842728"/>
            <a:ext cx="8180838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/>
              <a:t>(1)Russian</a:t>
            </a:r>
            <a:r>
              <a:rPr lang="zh-CN" altLang="en-US" sz="2800" b="1" dirty="0" smtClean="0"/>
              <a:t>作形容词，常用作定语。</a:t>
            </a:r>
          </a:p>
          <a:p>
            <a:pPr>
              <a:lnSpc>
                <a:spcPct val="150000"/>
              </a:lnSpc>
            </a:pPr>
            <a:r>
              <a:rPr lang="en-US" altLang="en-US" sz="2800" b="1" dirty="0" smtClean="0"/>
              <a:t>(2)Russian </a:t>
            </a:r>
            <a:r>
              <a:rPr lang="zh-CN" altLang="en-US" sz="2800" b="1" dirty="0" smtClean="0"/>
              <a:t>还可用作名词，意为</a:t>
            </a:r>
            <a:r>
              <a:rPr lang="en-US" altLang="en-US" sz="2800" b="1" dirty="0" smtClean="0"/>
              <a:t>“</a:t>
            </a:r>
            <a:r>
              <a:rPr lang="zh-CN" altLang="en-US" sz="2800" b="1" dirty="0" smtClean="0"/>
              <a:t>俄罗斯人；俄语</a:t>
            </a:r>
            <a:r>
              <a:rPr lang="en-US" altLang="en-US" sz="2800" b="1" dirty="0" smtClean="0"/>
              <a:t>”</a:t>
            </a:r>
            <a:r>
              <a:rPr lang="zh-CN" altLang="en-US" sz="2800" b="1" dirty="0" smtClean="0"/>
              <a:t>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03495" y="2969158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4450" y="1515657"/>
            <a:ext cx="843507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</a:t>
            </a:r>
            <a:r>
              <a:rPr lang="zh-CN" altLang="en-US" sz="2400" b="1" dirty="0" smtClean="0"/>
              <a:t>他来自俄罗斯，你可以跟他学点儿俄语。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He is from ________</a:t>
            </a:r>
            <a:r>
              <a:rPr lang="zh-CN" altLang="en-US" sz="2400" b="1" dirty="0" smtClean="0"/>
              <a:t>， </a:t>
            </a:r>
            <a:r>
              <a:rPr lang="en-US" altLang="en-US" sz="2400" b="1" dirty="0" smtClean="0"/>
              <a:t>and you can learn some ________ from him.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(2)</a:t>
            </a:r>
            <a:r>
              <a:rPr lang="zh-CN" altLang="en-US" sz="2400" b="1" dirty="0" smtClean="0"/>
              <a:t>在我们班有五个俄罗斯人。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There are five ________ in our class.</a:t>
            </a:r>
            <a:endParaRPr lang="zh-CN" altLang="en-US" sz="2400" b="1" dirty="0" smtClean="0"/>
          </a:p>
        </p:txBody>
      </p:sp>
      <p:sp>
        <p:nvSpPr>
          <p:cNvPr id="10" name="矩形 9"/>
          <p:cNvSpPr/>
          <p:nvPr/>
        </p:nvSpPr>
        <p:spPr>
          <a:xfrm>
            <a:off x="7524407" y="2061587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Russian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835997" y="2036187"/>
            <a:ext cx="10583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Russia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61937" y="3813772"/>
            <a:ext cx="13500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Russians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735045" y="2348477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5045" y="1262687"/>
            <a:ext cx="8327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2800" b="1" dirty="0" smtClean="0"/>
              <a:t>  </a:t>
            </a:r>
            <a:r>
              <a:rPr lang="en-US" altLang="en-US" sz="2800" b="1" dirty="0" smtClean="0"/>
              <a:t>3</a:t>
            </a:r>
            <a:r>
              <a:rPr lang="zh-CN" altLang="en-US" sz="2800" b="1" dirty="0" smtClean="0"/>
              <a:t>　</a:t>
            </a:r>
            <a:r>
              <a:rPr lang="en-US" sz="2800" dirty="0" smtClean="0"/>
              <a:t> </a:t>
            </a:r>
            <a:r>
              <a:rPr lang="en-US" altLang="en-US" sz="2800" b="1" dirty="0" smtClean="0"/>
              <a:t>noisy adj. </a:t>
            </a:r>
            <a:r>
              <a:rPr lang="zh-CN" altLang="en-US" sz="2800" b="1" dirty="0" smtClean="0"/>
              <a:t>喧闹的；吵闹的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4264" y="2007253"/>
            <a:ext cx="8186057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/>
              <a:t>Don't be </a:t>
            </a:r>
            <a:r>
              <a:rPr lang="en-US" altLang="zh-CN" sz="2400" b="1" i="1" dirty="0" smtClean="0"/>
              <a:t>noisy</a:t>
            </a:r>
            <a:r>
              <a:rPr lang="en-US" altLang="zh-CN" sz="2400" b="1" dirty="0" smtClean="0"/>
              <a:t>, especially at bedtime.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不要吵闹，特别是就寝时间。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I prefer the quiet countryside to the </a:t>
            </a:r>
            <a:r>
              <a:rPr lang="en-US" altLang="zh-CN" sz="2400" b="1" i="1" dirty="0" smtClean="0"/>
              <a:t>noisy</a:t>
            </a:r>
            <a:r>
              <a:rPr lang="en-US" altLang="zh-CN" sz="2400" b="1" dirty="0" smtClean="0"/>
              <a:t> cities.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我喜欢安静的乡村胜过喧闹的城市。</a:t>
            </a:r>
            <a:endParaRPr lang="zh-CN" altLang="zh-CN" sz="2400" b="1" dirty="0" smtClean="0"/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183634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4375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6902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410712" y="1650869"/>
            <a:ext cx="8180838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noisy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喧闹的；吵闹的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，在句中作定语或表语。</a:t>
            </a: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10712" y="2736440"/>
            <a:ext cx="8466588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辨析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1AF00"/>
                </a:solidFill>
                <a:effectLst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noise, noisy</a:t>
            </a:r>
            <a:r>
              <a:rPr lang="zh-CN" altLang="en-US" sz="2400" b="1" dirty="0" smtClean="0"/>
              <a:t>与 </a:t>
            </a:r>
            <a:r>
              <a:rPr lang="en-US" altLang="en-US" sz="2400" b="1" dirty="0" smtClean="0"/>
              <a:t>noisily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noise</a:t>
            </a:r>
            <a:r>
              <a:rPr lang="zh-CN" altLang="en-US" sz="2400" b="1" dirty="0" smtClean="0"/>
              <a:t>为名词，意为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噪声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； </a:t>
            </a:r>
            <a:r>
              <a:rPr lang="en-US" altLang="en-US" sz="2400" b="1" dirty="0" smtClean="0"/>
              <a:t>noisy</a:t>
            </a:r>
            <a:r>
              <a:rPr lang="zh-CN" altLang="en-US" sz="2400" b="1" dirty="0" smtClean="0"/>
              <a:t>为形容词，意为</a:t>
            </a:r>
            <a:r>
              <a:rPr lang="en-US" altLang="en-US" sz="2400" b="1" dirty="0" smtClean="0"/>
              <a:t>“________________”</a:t>
            </a:r>
            <a:r>
              <a:rPr lang="zh-CN" altLang="en-US" sz="2400" b="1" dirty="0" smtClean="0"/>
              <a:t>； </a:t>
            </a:r>
            <a:r>
              <a:rPr lang="en-US" altLang="en-US" sz="2400" b="1" dirty="0" smtClean="0"/>
              <a:t>noisily</a:t>
            </a:r>
            <a:r>
              <a:rPr lang="zh-CN" altLang="en-US" sz="2400" b="1" dirty="0" smtClean="0"/>
              <a:t>为副词，意为</a:t>
            </a:r>
            <a:r>
              <a:rPr lang="en-US" altLang="en-US" sz="2400" b="1" dirty="0" smtClean="0"/>
              <a:t>“________________”</a:t>
            </a:r>
            <a:r>
              <a:rPr lang="zh-CN" altLang="en-US" sz="2400" b="1" dirty="0" smtClean="0"/>
              <a:t>，修饰动词，在句中作状语。</a:t>
            </a:r>
          </a:p>
        </p:txBody>
      </p:sp>
      <p:sp>
        <p:nvSpPr>
          <p:cNvPr id="8" name="矩形 7"/>
          <p:cNvSpPr/>
          <p:nvPr/>
        </p:nvSpPr>
        <p:spPr>
          <a:xfrm>
            <a:off x="781516" y="3809317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喧闹的；吵闹的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1515" y="436828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嘈杂地，吵闹地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3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413434" y="3114930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1216" y="1685953"/>
            <a:ext cx="8273561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．用</a:t>
            </a:r>
            <a:r>
              <a:rPr lang="en-US" altLang="en-US" sz="2400" b="1" dirty="0" smtClean="0"/>
              <a:t>noise, noisy</a:t>
            </a:r>
            <a:r>
              <a:rPr lang="zh-CN" altLang="en-US" sz="2400" b="1" dirty="0" smtClean="0"/>
              <a:t>或</a:t>
            </a:r>
            <a:r>
              <a:rPr lang="en-US" altLang="en-US" sz="2400" b="1" dirty="0" smtClean="0"/>
              <a:t>noisily </a:t>
            </a:r>
            <a:r>
              <a:rPr lang="zh-CN" altLang="en-US" sz="2400" b="1" dirty="0" smtClean="0"/>
              <a:t>填空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(1)It's very________ here. I can hardly hear you.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(2)I hate the loud________ outside. It's driving me mad.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(3)They crowded into the classroom ________</a:t>
            </a:r>
            <a:r>
              <a:rPr lang="zh-CN" altLang="en-US" sz="2400" b="1" dirty="0" smtClean="0"/>
              <a:t>．</a:t>
            </a:r>
          </a:p>
        </p:txBody>
      </p:sp>
      <p:sp>
        <p:nvSpPr>
          <p:cNvPr id="12" name="矩形 11"/>
          <p:cNvSpPr/>
          <p:nvPr/>
        </p:nvSpPr>
        <p:spPr>
          <a:xfrm>
            <a:off x="2611052" y="2194659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noisy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368336" y="2880459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noise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696687" y="3391929"/>
            <a:ext cx="10390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noisily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42130" y="111747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963003" y="1011052"/>
            <a:ext cx="1422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6532" y="2167991"/>
            <a:ext cx="8360229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　</a:t>
            </a:r>
            <a:r>
              <a:rPr lang="en-US" altLang="en-US" sz="2400" b="1" dirty="0" smtClean="0"/>
              <a:t>I invited him for dinner at my home, and he accepted.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我邀请他到我家吃晚饭，他同意了。</a:t>
            </a:r>
            <a:endParaRPr lang="en-US" altLang="zh-CN" sz="24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0577" y="3933685"/>
            <a:ext cx="8312834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invite sb. for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为某事而邀请某人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1116" y="2192994"/>
            <a:ext cx="8312834" cy="33462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(1)invite</a:t>
            </a:r>
            <a:r>
              <a:rPr lang="zh-CN" altLang="en-US" sz="2400" b="1" dirty="0" smtClean="0"/>
              <a:t>作动词时，还用于结构</a:t>
            </a:r>
            <a:r>
              <a:rPr lang="en-US" altLang="en-US" sz="2400" b="1" dirty="0" smtClean="0"/>
              <a:t>“invite sb.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.(</a:t>
            </a:r>
            <a:r>
              <a:rPr lang="zh-CN" altLang="en-US" sz="2400" b="1" dirty="0" smtClean="0"/>
              <a:t>邀请某人做某事</a:t>
            </a:r>
            <a:r>
              <a:rPr lang="en-US" altLang="en-US" sz="2400" b="1" dirty="0" smtClean="0"/>
              <a:t>)”</a:t>
            </a:r>
            <a:r>
              <a:rPr lang="zh-CN" altLang="en-US" sz="2400" b="1" dirty="0" smtClean="0"/>
              <a:t>和</a:t>
            </a:r>
            <a:r>
              <a:rPr lang="en-US" altLang="en-US" sz="2400" b="1" dirty="0" smtClean="0"/>
              <a:t>“invite sb. to</a:t>
            </a:r>
            <a:r>
              <a:rPr lang="zh-CN" altLang="en-US" sz="2400" b="1" dirty="0" smtClean="0"/>
              <a:t>＋地点</a:t>
            </a:r>
            <a:r>
              <a:rPr lang="en-US" altLang="en-US" sz="2400" b="1" dirty="0" smtClean="0"/>
              <a:t>(</a:t>
            </a:r>
            <a:r>
              <a:rPr lang="zh-CN" altLang="en-US" sz="2400" b="1" dirty="0" smtClean="0"/>
              <a:t>邀请某人去某地</a:t>
            </a:r>
            <a:r>
              <a:rPr lang="en-US" altLang="en-US" sz="2400" b="1" dirty="0" smtClean="0"/>
              <a:t>)”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She invited us to have lunch.</a:t>
            </a:r>
            <a:r>
              <a:rPr lang="zh-CN" altLang="en-US" sz="2400" b="1" dirty="0" smtClean="0"/>
              <a:t>她邀请我们吃午饭。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(2)invite</a:t>
            </a:r>
            <a:r>
              <a:rPr lang="zh-CN" altLang="en-US" sz="2400" b="1" dirty="0" smtClean="0"/>
              <a:t>的名词形式为</a:t>
            </a:r>
            <a:r>
              <a:rPr lang="en-US" altLang="en-US" sz="2400" b="1" dirty="0" smtClean="0"/>
              <a:t>invitation</a:t>
            </a:r>
            <a:r>
              <a:rPr lang="zh-CN" altLang="en-US" sz="2400" b="1" dirty="0" smtClean="0"/>
              <a:t>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邀请；请柬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accepted the invitation to the party.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他接受了参加聚会的邀请。</a:t>
            </a:r>
            <a:r>
              <a:rPr lang="en-US" altLang="en-US" sz="2400" b="1" dirty="0" smtClean="0"/>
              <a:t> </a:t>
            </a:r>
            <a:endParaRPr lang="zh-CN" altLang="en-US" sz="2400" b="1" dirty="0" smtClean="0"/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514531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20292" y="2093547"/>
          <a:ext cx="7249666" cy="2810955"/>
        </p:xfrm>
        <a:graphic>
          <a:graphicData uri="http://schemas.openxmlformats.org/drawingml/2006/table">
            <a:tbl>
              <a:tblPr/>
              <a:tblGrid>
                <a:gridCol w="579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0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1299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</a:t>
                      </a: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闯关</a:t>
                      </a:r>
                      <a:endParaRPr lang="zh-CN" sz="24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1.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使整洁；使整齐；整理；整洁的；整齐的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2.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俄罗斯的；俄罗斯人；俄语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3</a:t>
                      </a:r>
                      <a:r>
                        <a:rPr lang="en-US" altLang="zh-CN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.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喧闹的；吵闹的 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________→(</a:t>
                      </a:r>
                      <a:r>
                        <a:rPr lang="zh-CN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名词</a:t>
                      </a:r>
                      <a:r>
                        <a:rPr lang="en-US" alt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) ________</a:t>
                      </a:r>
                      <a:endParaRPr lang="zh-CN" altLang="en-US" sz="2400" b="1" kern="100" dirty="0" smtClean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矩形 11"/>
          <p:cNvSpPr/>
          <p:nvPr/>
        </p:nvSpPr>
        <p:spPr>
          <a:xfrm>
            <a:off x="1823675" y="2939535"/>
            <a:ext cx="6976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tidy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370389" y="3650735"/>
            <a:ext cx="12298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Russian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542974" y="4311135"/>
            <a:ext cx="851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noise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296840" y="4323835"/>
            <a:ext cx="8691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noisy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3846" y="1094562"/>
            <a:ext cx="14991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 </a:t>
            </a:r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9015" y="1244582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3393556" y="3618506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667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389" y="1691054"/>
            <a:ext cx="7899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1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天津   </a:t>
            </a:r>
            <a:r>
              <a:rPr lang="en-US" altLang="en-US" sz="2400" b="1" dirty="0" smtClean="0"/>
              <a:t>Harry invited me ________ with him when his parents were out of town.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stay</a:t>
            </a:r>
            <a:r>
              <a:rPr lang="zh-CN" altLang="en-US" sz="2400" b="1" dirty="0" smtClean="0"/>
              <a:t>　　             </a:t>
            </a:r>
            <a:r>
              <a:rPr lang="en-US" altLang="en-US" sz="2400" b="1" dirty="0" smtClean="0"/>
              <a:t>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stayed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staying 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stay</a:t>
            </a:r>
            <a:endParaRPr lang="zh-CN" altLang="en-US" sz="2400" b="1" dirty="0"/>
          </a:p>
        </p:txBody>
      </p:sp>
      <p:sp>
        <p:nvSpPr>
          <p:cNvPr id="11" name="矩形 10"/>
          <p:cNvSpPr/>
          <p:nvPr/>
        </p:nvSpPr>
        <p:spPr>
          <a:xfrm>
            <a:off x="5030783" y="18346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9624" y="4166887"/>
            <a:ext cx="7709547" cy="168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charset="-122"/>
              </a:rPr>
              <a:t>考查非谓语动词的用法。句意：哈利邀请我在他父母不在镇上的时候去陪他待着。</a:t>
            </a:r>
            <a:r>
              <a:rPr lang="en-US" altLang="en-US" sz="2400" b="1" dirty="0" smtClean="0">
                <a:ea typeface="仿宋" panose="02010609060101010101" charset="-122"/>
              </a:rPr>
              <a:t>invite sb. to do </a:t>
            </a:r>
            <a:r>
              <a:rPr lang="en-US" altLang="en-US" sz="2400" b="1" dirty="0" err="1" smtClean="0">
                <a:ea typeface="仿宋" panose="02010609060101010101" charset="-122"/>
              </a:rPr>
              <a:t>sth</a:t>
            </a:r>
            <a:r>
              <a:rPr lang="en-US" altLang="en-US" sz="2400" b="1" dirty="0" smtClean="0">
                <a:ea typeface="仿宋" panose="02010609060101010101" charset="-122"/>
              </a:rPr>
              <a:t>. </a:t>
            </a:r>
            <a:r>
              <a:rPr lang="zh-CN" altLang="en-US" sz="2400" b="1" dirty="0" smtClean="0">
                <a:ea typeface="仿宋" panose="02010609060101010101" charset="-122"/>
              </a:rPr>
              <a:t>是固定结构，意为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邀请某人做某事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，所以选</a:t>
            </a:r>
            <a:r>
              <a:rPr lang="en-US" altLang="en-US" sz="2400" b="1" dirty="0" smtClean="0">
                <a:ea typeface="仿宋" panose="02010609060101010101" charset="-122"/>
              </a:rPr>
              <a:t>D</a:t>
            </a:r>
            <a:r>
              <a:rPr lang="zh-CN" altLang="en-US" sz="24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1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1" y="908966"/>
            <a:ext cx="8343900" cy="1949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●2</a:t>
            </a:r>
            <a:r>
              <a:rPr lang="en-US" altLang="zh-CN" sz="2800" dirty="0" smtClean="0"/>
              <a:t> </a:t>
            </a:r>
            <a:r>
              <a:rPr lang="en-US" altLang="zh-CN" sz="2800" b="1" dirty="0" smtClean="0"/>
              <a:t> </a:t>
            </a:r>
            <a:r>
              <a:rPr lang="zh-CN" altLang="en-US" sz="2800" dirty="0" smtClean="0"/>
              <a:t>　</a:t>
            </a:r>
            <a:r>
              <a:rPr lang="en-US" altLang="zh-CN" sz="2800" b="1" dirty="0" smtClean="0"/>
              <a:t>One of my classmates invited me to stay overnight at her house.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我的一个同学邀请我到她家过夜。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1475" y="3401036"/>
            <a:ext cx="8382000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“one of </a:t>
            </a:r>
            <a:r>
              <a:rPr lang="zh-CN" altLang="en-US" sz="2400" b="1" dirty="0" smtClean="0"/>
              <a:t>＋可数名词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数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，表示</a:t>
            </a:r>
            <a:r>
              <a:rPr lang="en-US" altLang="en-US" sz="2400" b="1" dirty="0" smtClean="0"/>
              <a:t>“……</a:t>
            </a:r>
            <a:r>
              <a:rPr lang="zh-CN" altLang="en-US" sz="2400" b="1" dirty="0" smtClean="0"/>
              <a:t>中之一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。其作主语时，谓语动词用</a:t>
            </a:r>
            <a:r>
              <a:rPr lang="en-US" altLang="en-US" sz="2400" b="1" dirty="0" smtClean="0"/>
              <a:t>________(</a:t>
            </a:r>
            <a:r>
              <a:rPr lang="zh-CN" altLang="en-US" sz="2400" b="1" dirty="0" smtClean="0"/>
              <a:t>单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复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数形式。</a:t>
            </a:r>
          </a:p>
        </p:txBody>
      </p:sp>
      <p:sp>
        <p:nvSpPr>
          <p:cNvPr id="7" name="矩形 6"/>
          <p:cNvSpPr/>
          <p:nvPr/>
        </p:nvSpPr>
        <p:spPr>
          <a:xfrm>
            <a:off x="4024826" y="3966159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单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024826" y="340943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复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7" grpId="0"/>
      <p:bldP spid="1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9575" y="1768509"/>
            <a:ext cx="8382000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“one of</a:t>
            </a:r>
            <a:r>
              <a:rPr lang="zh-CN" altLang="en-US" sz="2400" b="1" dirty="0" smtClean="0"/>
              <a:t>＋</a:t>
            </a:r>
            <a:r>
              <a:rPr lang="en-US" altLang="en-US" sz="2400" b="1" dirty="0" smtClean="0"/>
              <a:t>the</a:t>
            </a:r>
            <a:r>
              <a:rPr lang="zh-CN" altLang="en-US" sz="2400" b="1" dirty="0" smtClean="0"/>
              <a:t>＋形容词最高级＋可数名词复数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最</a:t>
            </a:r>
            <a:r>
              <a:rPr lang="en-US" altLang="en-US" sz="2400" b="1" dirty="0" smtClean="0"/>
              <a:t>……</a:t>
            </a:r>
            <a:r>
              <a:rPr lang="zh-CN" altLang="en-US" sz="2400" b="1" dirty="0" smtClean="0"/>
              <a:t>之一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。该结构作主语时，谓语动词也用单数形式。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Hangzhou is one of the most beautiful cities in China.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杭州是中国最美丽的城市之一。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3858" y="1301229"/>
            <a:ext cx="8196629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2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青岛   </a:t>
            </a:r>
            <a:r>
              <a:rPr lang="en-US" altLang="en-US" sz="2400" b="1" dirty="0" smtClean="0"/>
              <a:t>Mount Lao is one of ________ mountains in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Qingdao. Many tourists like climbing it every year.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famous            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the more famous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most famous  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the most famous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5596895" y="117811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6419" y="3993682"/>
            <a:ext cx="7709961" cy="1418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考查形容词的最高级。句意：崂山是青岛最著名的山脉之一。每年都有许多游客喜欢爬崂山。</a:t>
            </a:r>
            <a:r>
              <a:rPr lang="en-US" altLang="en-US" sz="2000" b="1" dirty="0" smtClean="0">
                <a:ea typeface="仿宋" panose="02010609060101010101" charset="-122"/>
              </a:rPr>
              <a:t>“one of</a:t>
            </a:r>
            <a:r>
              <a:rPr lang="zh-CN" altLang="en-US" sz="2000" b="1" dirty="0" smtClean="0">
                <a:ea typeface="仿宋" panose="02010609060101010101" charset="-122"/>
              </a:rPr>
              <a:t>＋</a:t>
            </a:r>
            <a:r>
              <a:rPr lang="en-US" altLang="en-US" sz="2000" b="1" dirty="0" smtClean="0">
                <a:ea typeface="仿宋" panose="02010609060101010101" charset="-122"/>
              </a:rPr>
              <a:t>the</a:t>
            </a:r>
            <a:r>
              <a:rPr lang="zh-CN" altLang="en-US" sz="2000" b="1" dirty="0" smtClean="0">
                <a:ea typeface="仿宋" panose="02010609060101010101" charset="-122"/>
              </a:rPr>
              <a:t>＋形容词最高级＋名词复数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表示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最</a:t>
            </a:r>
            <a:r>
              <a:rPr lang="en-US" altLang="en-US" sz="2000" b="1" dirty="0" smtClean="0">
                <a:ea typeface="仿宋" panose="02010609060101010101" charset="-122"/>
              </a:rPr>
              <a:t>……</a:t>
            </a:r>
            <a:r>
              <a:rPr lang="zh-CN" altLang="en-US" sz="2000" b="1" dirty="0" smtClean="0">
                <a:ea typeface="仿宋" panose="02010609060101010101" charset="-122"/>
              </a:rPr>
              <a:t>之一</a:t>
            </a:r>
            <a:r>
              <a:rPr lang="en-US" altLang="en-US" sz="2000" b="1" dirty="0" smtClean="0">
                <a:ea typeface="仿宋" panose="02010609060101010101" charset="-122"/>
              </a:rPr>
              <a:t>”</a:t>
            </a:r>
            <a:r>
              <a:rPr lang="zh-CN" altLang="en-US" sz="2000" b="1" dirty="0" smtClean="0">
                <a:ea typeface="仿宋" panose="02010609060101010101" charset="-122"/>
              </a:rPr>
              <a:t>。故选</a:t>
            </a:r>
            <a:r>
              <a:rPr lang="en-US" altLang="en-US" sz="2000" b="1" dirty="0" smtClean="0">
                <a:ea typeface="仿宋" panose="02010609060101010101" charset="-122"/>
              </a:rPr>
              <a:t>D</a:t>
            </a:r>
            <a:r>
              <a:rPr lang="zh-CN" altLang="en-US" sz="2000" b="1" dirty="0" smtClean="0">
                <a:ea typeface="仿宋" panose="02010609060101010101" charset="-122"/>
              </a:rPr>
              <a:t>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87096" y="1682351"/>
            <a:ext cx="8442198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800" b="1" dirty="0" smtClean="0"/>
              <a:t>Bring a small gift, such as sweets or flowers.</a:t>
            </a:r>
            <a:endParaRPr lang="zh-CN" altLang="en-US" sz="2800" b="1" dirty="0" smtClean="0"/>
          </a:p>
          <a:p>
            <a:pPr>
              <a:lnSpc>
                <a:spcPct val="150000"/>
              </a:lnSpc>
            </a:pPr>
            <a:r>
              <a:rPr lang="zh-CN" altLang="en-US" sz="2800" b="1" dirty="0" smtClean="0"/>
              <a:t>带一件诸如糖果或者花之类的小礼物。</a:t>
            </a:r>
            <a:endParaRPr lang="zh-CN" altLang="zh-CN" sz="28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83110" y="3640620"/>
            <a:ext cx="8446184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dirty="0" smtClean="0"/>
              <a:t> </a:t>
            </a:r>
            <a:r>
              <a:rPr lang="en-US" altLang="en-US" sz="2400" b="1" dirty="0" smtClean="0"/>
              <a:t>such as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例如；诸如此类的；像</a:t>
            </a:r>
            <a:r>
              <a:rPr lang="en-US" altLang="zh-CN" sz="2400" b="1" dirty="0" smtClean="0"/>
              <a:t>……</a:t>
            </a:r>
            <a:r>
              <a:rPr lang="zh-CN" altLang="en-US" sz="2400" b="1" dirty="0" smtClean="0"/>
              <a:t>那样的”。</a:t>
            </a:r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09575" y="1367472"/>
            <a:ext cx="7953375" cy="279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en-US" sz="2400" b="1" dirty="0" smtClean="0"/>
              <a:t>such as</a:t>
            </a:r>
            <a:r>
              <a:rPr lang="zh-CN" altLang="en-US" sz="2400" b="1" dirty="0" smtClean="0"/>
              <a:t>结构既可表示为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名词＋</a:t>
            </a:r>
            <a:r>
              <a:rPr lang="en-US" altLang="en-US" sz="2400" b="1" dirty="0" smtClean="0"/>
              <a:t>such as</a:t>
            </a:r>
            <a:r>
              <a:rPr lang="zh-CN" altLang="en-US" sz="2400" b="1" dirty="0" smtClean="0"/>
              <a:t>＋例子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，也可表示为</a:t>
            </a:r>
            <a:r>
              <a:rPr lang="en-US" altLang="en-US" sz="2400" b="1" dirty="0" smtClean="0"/>
              <a:t>“such</a:t>
            </a:r>
            <a:r>
              <a:rPr lang="zh-CN" altLang="en-US" sz="2400" b="1" dirty="0" smtClean="0"/>
              <a:t>＋名词＋</a:t>
            </a:r>
            <a:r>
              <a:rPr lang="en-US" altLang="en-US" sz="2400" b="1" dirty="0" smtClean="0"/>
              <a:t>as</a:t>
            </a:r>
            <a:r>
              <a:rPr lang="zh-CN" altLang="en-US" sz="2400" b="1" dirty="0" smtClean="0"/>
              <a:t>＋例子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  <a:r>
              <a:rPr lang="en-US" altLang="en-US" sz="2400" b="1" dirty="0" smtClean="0"/>
              <a:t>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enjoy songs such as this one.</a:t>
            </a:r>
            <a:r>
              <a:rPr lang="zh-CN" altLang="en-US" sz="2400" b="1" dirty="0" smtClean="0"/>
              <a:t>＝</a:t>
            </a:r>
            <a:r>
              <a:rPr lang="en-US" altLang="en-US" sz="2400" b="1" dirty="0" smtClean="0"/>
              <a:t>I enjoy such songs as this one.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我喜欢像这首歌一样的歌。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09575" y="884872"/>
            <a:ext cx="7953375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 </a:t>
            </a:r>
            <a:r>
              <a:rPr lang="en-US" altLang="en-US" sz="3000" b="1" dirty="0" smtClean="0"/>
              <a:t>such as</a:t>
            </a:r>
            <a:r>
              <a:rPr lang="zh-CN" altLang="en-US" sz="3000" b="1" dirty="0" smtClean="0"/>
              <a:t>与</a:t>
            </a:r>
            <a:r>
              <a:rPr lang="en-US" altLang="en-US" sz="3000" b="1" dirty="0" smtClean="0"/>
              <a:t>for example</a:t>
            </a:r>
            <a:endParaRPr lang="zh-CN" altLang="en-US" sz="3000" b="1" dirty="0" smtClean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605870" y="1751127"/>
          <a:ext cx="7842391" cy="4247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14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83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353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词条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数量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标点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位置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96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ourier New" panose="02070309020205020404"/>
                        </a:rPr>
                        <a:t>such as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列举同类人或事物中的几个例子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不用逗号与后面成分隔开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只能置于句中</a:t>
                      </a:r>
                      <a:endParaRPr lang="zh-CN" sz="2400" b="1" kern="10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31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Courier New" panose="02070309020205020404"/>
                        </a:rPr>
                        <a:t>for example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一般举同类人或物中的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一个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为例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用逗号与前后句子隔开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/>
                        </a:rPr>
                        <a:t>可置于句中、句首或句末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527949" y="1983485"/>
            <a:ext cx="8406502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3</a:t>
            </a:r>
            <a:r>
              <a:rPr lang="zh-CN" altLang="en-US" sz="2400" b="1" dirty="0" smtClean="0"/>
              <a:t>．他买了许多水果，如苹果、桃子。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He bought a lot of fruit, ________ ________apples and peaches.</a:t>
            </a:r>
            <a:endParaRPr lang="zh-CN" altLang="en-US" sz="2400" b="1" dirty="0" smtClean="0"/>
          </a:p>
        </p:txBody>
      </p:sp>
      <p:sp>
        <p:nvSpPr>
          <p:cNvPr id="9" name="矩形 8"/>
          <p:cNvSpPr/>
          <p:nvPr/>
        </p:nvSpPr>
        <p:spPr>
          <a:xfrm>
            <a:off x="3793077" y="2596635"/>
            <a:ext cx="2032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Such            as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7" grpId="0"/>
      <p:bldP spid="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09810" y="1140734"/>
            <a:ext cx="8442198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●4</a:t>
            </a:r>
            <a:r>
              <a:rPr kumimoji="0" lang="zh-CN" alt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Visiting a local family is a great way to experience another culture. 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拜访当地的一户人家是体验另一种文化的一种很好的方法。</a:t>
            </a: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902" y="3000850"/>
            <a:ext cx="8107449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(1)</a:t>
            </a:r>
            <a:r>
              <a:rPr lang="zh-CN" altLang="en-US" sz="2400" b="1" dirty="0" smtClean="0"/>
              <a:t>句中动名词短语作主语，谓语动词用</a:t>
            </a:r>
            <a:r>
              <a:rPr lang="en-US" altLang="en-US" sz="2400" b="1" dirty="0" smtClean="0"/>
              <a:t>________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(2)“to experience another culture”</a:t>
            </a:r>
            <a:r>
              <a:rPr lang="zh-CN" altLang="en-US" sz="2400" b="1" dirty="0" smtClean="0"/>
              <a:t>是动词不定式作定语，修饰名词</a:t>
            </a:r>
            <a:r>
              <a:rPr lang="en-US" altLang="en-US" sz="2400" b="1" dirty="0" smtClean="0"/>
              <a:t>way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Doing morning exercises is a good way to stay healthy.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做早操是保持健康的一种好方法。</a:t>
            </a:r>
            <a:endParaRPr lang="zh-CN" altLang="zh-CN" sz="2400" b="1" dirty="0" smtClean="0"/>
          </a:p>
        </p:txBody>
      </p:sp>
      <p:sp>
        <p:nvSpPr>
          <p:cNvPr id="6" name="矩形 5"/>
          <p:cNvSpPr/>
          <p:nvPr/>
        </p:nvSpPr>
        <p:spPr>
          <a:xfrm>
            <a:off x="6623477" y="3154920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单数形式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2682" y="1671601"/>
            <a:ext cx="830506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4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(1)Our English teacher often says to us, “________ English well is very important.”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Learn </a:t>
            </a:r>
            <a:r>
              <a:rPr lang="zh-CN" altLang="en-US" sz="2400" b="1" dirty="0" smtClean="0"/>
              <a:t>　</a:t>
            </a:r>
            <a:endParaRPr lang="en-US" altLang="zh-CN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Learning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Learned  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learning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6264317" y="1631435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85798" y="1511852"/>
          <a:ext cx="7116417" cy="3542475"/>
        </p:xfrm>
        <a:graphic>
          <a:graphicData uri="http://schemas.openxmlformats.org/drawingml/2006/table">
            <a:tbl>
              <a:tblPr/>
              <a:tblGrid>
                <a:gridCol w="996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19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整理，收拾；归置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挂上 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good manners 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turn on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such as____________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4678995" y="1682235"/>
            <a:ext cx="11176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tidy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45132" y="2355335"/>
            <a:ext cx="1255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hang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20101" y="30919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礼貌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58101" y="37269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打开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520001" y="441273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比如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0307" y="1191264"/>
            <a:ext cx="8305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 (2)2018·</a:t>
            </a:r>
            <a:r>
              <a:rPr lang="zh-CN" altLang="en-US" sz="2400" b="1" dirty="0" smtClean="0"/>
              <a:t>天水    </a:t>
            </a:r>
            <a:r>
              <a:rPr lang="en-US" altLang="en-US" sz="2400" b="1" dirty="0" smtClean="0"/>
              <a:t>—You look worried. You'd better ________ your problem with others.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—Oh, yes. ________ a problem is like cutting it in half.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share; Sharing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sharing; To share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share; To share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share; Shared</a:t>
            </a:r>
            <a:endParaRPr lang="zh-CN" altLang="en-US" sz="2400" b="1" dirty="0" smtClean="0"/>
          </a:p>
        </p:txBody>
      </p:sp>
      <p:sp>
        <p:nvSpPr>
          <p:cNvPr id="7" name="矩形 6"/>
          <p:cNvSpPr/>
          <p:nvPr/>
        </p:nvSpPr>
        <p:spPr>
          <a:xfrm>
            <a:off x="6883442" y="112343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A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0309" y="1515208"/>
            <a:ext cx="8348295" cy="2238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ea typeface="仿宋" panose="02010609060101010101" charset="-122"/>
              </a:rPr>
              <a:t>考查非谓语动词的用法。句意：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你看起来很担心。你最好和其他人分享你的问题。</a:t>
            </a:r>
            <a:r>
              <a:rPr lang="en-US" altLang="en-US" sz="2400" b="1" dirty="0" smtClean="0">
                <a:ea typeface="仿宋" panose="02010609060101010101" charset="-122"/>
              </a:rPr>
              <a:t>”“</a:t>
            </a:r>
            <a:r>
              <a:rPr lang="zh-CN" altLang="en-US" sz="2400" b="1" dirty="0" smtClean="0">
                <a:ea typeface="仿宋" panose="02010609060101010101" charset="-122"/>
              </a:rPr>
              <a:t>哦，是的。分享一个问题就像把它切成两半。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第一空</a:t>
            </a:r>
            <a:r>
              <a:rPr lang="en-US" altLang="en-US" sz="2400" b="1" dirty="0" smtClean="0">
                <a:ea typeface="仿宋" panose="02010609060101010101" charset="-122"/>
              </a:rPr>
              <a:t>had better do </a:t>
            </a:r>
            <a:r>
              <a:rPr lang="en-US" altLang="en-US" sz="2400" b="1" dirty="0" err="1" smtClean="0">
                <a:ea typeface="仿宋" panose="02010609060101010101" charset="-122"/>
              </a:rPr>
              <a:t>sth</a:t>
            </a:r>
            <a:r>
              <a:rPr lang="en-US" altLang="en-US" sz="2400" b="1" dirty="0" smtClean="0">
                <a:ea typeface="仿宋" panose="02010609060101010101" charset="-122"/>
              </a:rPr>
              <a:t>. </a:t>
            </a:r>
            <a:r>
              <a:rPr lang="zh-CN" altLang="en-US" sz="2400" b="1" dirty="0" smtClean="0">
                <a:ea typeface="仿宋" panose="02010609060101010101" charset="-122"/>
              </a:rPr>
              <a:t>意为</a:t>
            </a:r>
            <a:r>
              <a:rPr lang="en-US" altLang="en-US" sz="2400" b="1" dirty="0" smtClean="0">
                <a:ea typeface="仿宋" panose="02010609060101010101" charset="-122"/>
              </a:rPr>
              <a:t>“</a:t>
            </a:r>
            <a:r>
              <a:rPr lang="zh-CN" altLang="en-US" sz="2400" b="1" dirty="0" smtClean="0">
                <a:ea typeface="仿宋" panose="02010609060101010101" charset="-122"/>
              </a:rPr>
              <a:t>最好做某事</a:t>
            </a:r>
            <a:r>
              <a:rPr lang="en-US" altLang="en-US" sz="2400" b="1" dirty="0" smtClean="0">
                <a:ea typeface="仿宋" panose="02010609060101010101" charset="-122"/>
              </a:rPr>
              <a:t>”</a:t>
            </a:r>
            <a:r>
              <a:rPr lang="zh-CN" altLang="en-US" sz="2400" b="1" dirty="0" smtClean="0">
                <a:ea typeface="仿宋" panose="02010609060101010101" charset="-122"/>
              </a:rPr>
              <a:t>，第二空是动名词短语作主语。故选</a:t>
            </a:r>
            <a:r>
              <a:rPr lang="en-US" altLang="en-US" sz="2400" b="1" dirty="0" smtClean="0">
                <a:ea typeface="仿宋" panose="02010609060101010101" charset="-122"/>
              </a:rPr>
              <a:t>A</a:t>
            </a:r>
            <a:r>
              <a:rPr lang="zh-CN" altLang="en-US" sz="2400" b="1" dirty="0" smtClean="0">
                <a:ea typeface="仿宋" panose="02010609060101010101" charset="-122"/>
              </a:rPr>
              <a:t>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00285" y="1073918"/>
            <a:ext cx="8442198" cy="130317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●5</a:t>
            </a:r>
            <a:r>
              <a:rPr kumimoji="0" lang="en-US" altLang="zh-CN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to be yourself and have fun.</a:t>
            </a:r>
            <a:endParaRPr lang="zh-CN" alt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记住要做真实的自己，玩得开心。</a:t>
            </a:r>
            <a:endParaRPr lang="zh-CN" altLang="zh-CN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7427" y="2365851"/>
            <a:ext cx="8107449" cy="3346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en-US" sz="2400" b="1" dirty="0" smtClean="0"/>
              <a:t> remember</a:t>
            </a:r>
            <a:r>
              <a:rPr lang="zh-CN" altLang="en-US" sz="2400" b="1" dirty="0" smtClean="0"/>
              <a:t>作动词，意为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记得；记住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，后可接名词、代词、动词不定式或动名词作宾语，也可接</a:t>
            </a:r>
            <a:r>
              <a:rPr lang="en-US" altLang="en-US" sz="2400" b="1" dirty="0" smtClean="0"/>
              <a:t>that</a:t>
            </a:r>
            <a:r>
              <a:rPr lang="zh-CN" altLang="en-US" sz="2400" b="1" dirty="0" smtClean="0"/>
              <a:t>从句。</a:t>
            </a:r>
            <a:r>
              <a:rPr lang="en-US" altLang="en-US" sz="2400" b="1" dirty="0" smtClean="0"/>
              <a:t>remember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“__________________”</a:t>
            </a:r>
            <a:r>
              <a:rPr lang="zh-CN" altLang="en-US" sz="2400" b="1" dirty="0" smtClean="0"/>
              <a:t>， 表明事情</a:t>
            </a:r>
            <a:r>
              <a:rPr lang="en-US" altLang="en-US" sz="2400" b="1" dirty="0" smtClean="0"/>
              <a:t>________(</a:t>
            </a:r>
            <a:r>
              <a:rPr lang="zh-CN" altLang="en-US" sz="2400" b="1" dirty="0" smtClean="0"/>
              <a:t>已做</a:t>
            </a:r>
            <a:r>
              <a:rPr lang="en-US" altLang="en-US" sz="2400" b="1" dirty="0" smtClean="0"/>
              <a:t>/</a:t>
            </a:r>
            <a:r>
              <a:rPr lang="zh-CN" altLang="en-US" sz="2400" b="1" dirty="0" smtClean="0"/>
              <a:t>未做</a:t>
            </a:r>
            <a:r>
              <a:rPr lang="en-US" altLang="en-US" sz="2400" b="1" dirty="0" smtClean="0"/>
              <a:t>)</a:t>
            </a:r>
            <a:r>
              <a:rPr lang="zh-CN" altLang="en-US" sz="24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remember that we visited that museum last summer.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我记得我们去年夏天参观过那家博物馆。</a:t>
            </a:r>
            <a:endParaRPr lang="zh-CN" altLang="zh-CN" sz="24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4015963" y="3577304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记得去做某事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4375" y="402069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未做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4" grpId="0"/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85775" y="1399222"/>
            <a:ext cx="7953375" cy="2792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 </a:t>
            </a:r>
            <a:r>
              <a:rPr lang="en-US" altLang="en-US" sz="2400" b="1" dirty="0" smtClean="0"/>
              <a:t>(1)remember doing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记得做过某事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，表明事情已做。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I remember telling you that story.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我记得给你讲过那个故事。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(2)remember not to do </a:t>
            </a:r>
            <a:r>
              <a:rPr lang="en-US" altLang="en-US" sz="2400" b="1" dirty="0" err="1" smtClean="0"/>
              <a:t>sth</a:t>
            </a:r>
            <a:r>
              <a:rPr lang="en-US" altLang="en-US" sz="2400" b="1" dirty="0" smtClean="0"/>
              <a:t>.</a:t>
            </a:r>
            <a:r>
              <a:rPr lang="zh-CN" altLang="en-US" sz="2400" b="1" dirty="0" smtClean="0"/>
              <a:t>意为</a:t>
            </a:r>
            <a:r>
              <a:rPr lang="en-US" altLang="en-US" sz="2400" b="1" dirty="0" smtClean="0"/>
              <a:t>“</a:t>
            </a:r>
            <a:r>
              <a:rPr lang="zh-CN" altLang="en-US" sz="2400" b="1" dirty="0" smtClean="0"/>
              <a:t>记得不要做某事</a:t>
            </a:r>
            <a:r>
              <a:rPr lang="en-US" altLang="en-US" sz="2400" b="1" dirty="0" smtClean="0"/>
              <a:t>”</a:t>
            </a:r>
            <a:r>
              <a:rPr lang="zh-CN" altLang="en-US" sz="2400" b="1" dirty="0" smtClean="0"/>
              <a:t>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2888" y="1401556"/>
            <a:ext cx="8305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/>
              <a:t>5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2018·</a:t>
            </a:r>
            <a:r>
              <a:rPr lang="zh-CN" altLang="en-US" sz="2400" b="1" dirty="0" smtClean="0"/>
              <a:t>达州  </a:t>
            </a:r>
            <a:r>
              <a:rPr lang="en-US" altLang="en-US" sz="2400" b="1" dirty="0" smtClean="0"/>
              <a:t>—Jack</a:t>
            </a:r>
            <a:r>
              <a:rPr lang="zh-CN" altLang="en-US" sz="2400" b="1" dirty="0" smtClean="0"/>
              <a:t>，</a:t>
            </a:r>
            <a:r>
              <a:rPr lang="en-US" altLang="en-US" sz="2400" b="1" dirty="0" smtClean="0"/>
              <a:t>remember ________ off the lights when ________ your bedroom.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—OK, I won't forget, Mum.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A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turning; leaving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B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turn; leave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C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turning; left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en-US" altLang="en-US" sz="2400" b="1" dirty="0" smtClean="0"/>
              <a:t>       D</a:t>
            </a:r>
            <a:r>
              <a:rPr lang="zh-CN" altLang="en-US" sz="2400" b="1" dirty="0" smtClean="0"/>
              <a:t>．</a:t>
            </a:r>
            <a:r>
              <a:rPr lang="en-US" altLang="en-US" sz="2400" b="1" dirty="0" smtClean="0"/>
              <a:t>to turn; leaving</a:t>
            </a:r>
            <a:endParaRPr lang="zh-CN" altLang="en-US" sz="2400" b="1" dirty="0" smtClean="0"/>
          </a:p>
        </p:txBody>
      </p:sp>
      <p:sp>
        <p:nvSpPr>
          <p:cNvPr id="16" name="矩形 15"/>
          <p:cNvSpPr/>
          <p:nvPr/>
        </p:nvSpPr>
        <p:spPr>
          <a:xfrm>
            <a:off x="5277188" y="1266141"/>
            <a:ext cx="2635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10309" y="1515208"/>
            <a:ext cx="834829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ea typeface="仿宋" panose="02010609060101010101" charset="-122"/>
              </a:rPr>
              <a:t>考查非谓语动词和时态的用法。句意：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杰克，离开卧室的时候记得把灯关掉。</a:t>
            </a:r>
            <a:r>
              <a:rPr lang="en-US" altLang="en-US" sz="2000" b="1" dirty="0" smtClean="0">
                <a:ea typeface="仿宋" panose="02010609060101010101" charset="-122"/>
              </a:rPr>
              <a:t>”“</a:t>
            </a:r>
            <a:r>
              <a:rPr lang="zh-CN" altLang="en-US" sz="2000" b="1" dirty="0" smtClean="0">
                <a:ea typeface="仿宋" panose="02010609060101010101" charset="-122"/>
              </a:rPr>
              <a:t>好的。我不会忘的，妈妈。</a:t>
            </a:r>
            <a:r>
              <a:rPr lang="en-US" altLang="en-US" sz="2000" b="1" dirty="0" smtClean="0">
                <a:ea typeface="仿宋" panose="02010609060101010101" charset="-122"/>
              </a:rPr>
              <a:t>”remember to do </a:t>
            </a:r>
            <a:r>
              <a:rPr lang="en-US" altLang="en-US" sz="2000" b="1" dirty="0" err="1" smtClean="0">
                <a:ea typeface="仿宋" panose="02010609060101010101" charset="-122"/>
              </a:rPr>
              <a:t>sth</a:t>
            </a:r>
            <a:r>
              <a:rPr lang="en-US" altLang="en-US" sz="2000" b="1" dirty="0" smtClean="0">
                <a:ea typeface="仿宋" panose="02010609060101010101" charset="-122"/>
              </a:rPr>
              <a:t>. </a:t>
            </a:r>
            <a:r>
              <a:rPr lang="zh-CN" altLang="en-US" sz="2000" b="1" dirty="0" smtClean="0">
                <a:ea typeface="仿宋" panose="02010609060101010101" charset="-122"/>
              </a:rPr>
              <a:t>意为</a:t>
            </a:r>
            <a:r>
              <a:rPr lang="en-US" altLang="en-US" sz="2000" b="1" dirty="0" smtClean="0">
                <a:ea typeface="仿宋" panose="02010609060101010101" charset="-122"/>
              </a:rPr>
              <a:t>“</a:t>
            </a:r>
            <a:r>
              <a:rPr lang="zh-CN" altLang="en-US" sz="2000" b="1" dirty="0" smtClean="0">
                <a:ea typeface="仿宋" panose="02010609060101010101" charset="-122"/>
              </a:rPr>
              <a:t>记住要去做某事</a:t>
            </a:r>
            <a:r>
              <a:rPr lang="en-US" altLang="en-US" sz="2000" b="1" dirty="0" smtClean="0">
                <a:ea typeface="仿宋" panose="02010609060101010101" charset="-122"/>
              </a:rPr>
              <a:t>(</a:t>
            </a:r>
            <a:r>
              <a:rPr lang="zh-CN" altLang="en-US" sz="2000" b="1" dirty="0" smtClean="0">
                <a:ea typeface="仿宋" panose="02010609060101010101" charset="-122"/>
              </a:rPr>
              <a:t>未做</a:t>
            </a:r>
            <a:r>
              <a:rPr lang="en-US" altLang="en-US" sz="2000" b="1" dirty="0" smtClean="0">
                <a:ea typeface="仿宋" panose="02010609060101010101" charset="-122"/>
              </a:rPr>
              <a:t>)”</a:t>
            </a:r>
            <a:r>
              <a:rPr lang="zh-CN" altLang="en-US" sz="2000" b="1" dirty="0" smtClean="0">
                <a:ea typeface="仿宋" panose="02010609060101010101" charset="-122"/>
              </a:rPr>
              <a:t>。根据句意可知，杰克还没有离开，所以关灯这件事还没有做。第一句的后半句是时间状语从句，</a:t>
            </a:r>
            <a:r>
              <a:rPr lang="en-US" altLang="en-US" sz="2000" b="1" dirty="0" smtClean="0">
                <a:ea typeface="仿宋" panose="02010609060101010101" charset="-122"/>
              </a:rPr>
              <a:t>Jack</a:t>
            </a:r>
            <a:r>
              <a:rPr lang="zh-CN" altLang="en-US" sz="2000" b="1" dirty="0" smtClean="0">
                <a:ea typeface="仿宋" panose="02010609060101010101" charset="-122"/>
              </a:rPr>
              <a:t>与</a:t>
            </a:r>
            <a:r>
              <a:rPr lang="en-US" altLang="en-US" sz="2000" b="1" dirty="0" smtClean="0">
                <a:ea typeface="仿宋" panose="02010609060101010101" charset="-122"/>
              </a:rPr>
              <a:t>leave</a:t>
            </a:r>
            <a:r>
              <a:rPr lang="zh-CN" altLang="en-US" sz="2000" b="1" dirty="0" smtClean="0">
                <a:ea typeface="仿宋" panose="02010609060101010101" charset="-122"/>
              </a:rPr>
              <a:t>之间是主动关系，要用现在分词表伴随，故选</a:t>
            </a:r>
            <a:r>
              <a:rPr lang="en-US" altLang="en-US" sz="2000" b="1" dirty="0" smtClean="0">
                <a:ea typeface="仿宋" panose="02010609060101010101" charset="-122"/>
              </a:rPr>
              <a:t>D</a:t>
            </a:r>
            <a:r>
              <a:rPr lang="zh-CN" altLang="en-US" sz="2000" b="1" dirty="0" smtClean="0">
                <a:ea typeface="仿宋" panose="02010609060101010101" charset="-122"/>
              </a:rPr>
              <a:t>。 </a:t>
            </a:r>
          </a:p>
        </p:txBody>
      </p:sp>
      <p:sp>
        <p:nvSpPr>
          <p:cNvPr id="4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16225" y="1498600"/>
          <a:ext cx="6768547" cy="3542475"/>
        </p:xfrm>
        <a:graphic>
          <a:graphicData uri="http://schemas.openxmlformats.org/drawingml/2006/table">
            <a:tbl>
              <a:tblPr/>
              <a:tblGrid>
                <a:gridCol w="947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07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0520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</a:t>
                      </a:r>
                      <a:endParaRPr lang="en-US" altLang="zh-CN" sz="2400" b="1" kern="100" dirty="0" smtClean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互</a:t>
                      </a: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译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6.invite sb. to do </a:t>
                      </a:r>
                      <a:r>
                        <a:rPr lang="en-US" altLang="en-US" sz="24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something to drink____________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feel at home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 a guest ____________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bedtime ____________</a:t>
                      </a:r>
                      <a:endParaRPr lang="zh-CN" altLang="zh-CN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矩形 14"/>
          <p:cNvSpPr/>
          <p:nvPr/>
        </p:nvSpPr>
        <p:spPr>
          <a:xfrm>
            <a:off x="4220665" y="166953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邀请某人做某事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450103" y="2355335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一些喝的东西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726203" y="3041135"/>
            <a:ext cx="2040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感觉宾至如归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985052" y="3726935"/>
            <a:ext cx="1422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招待客人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3803240" y="4400035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睡前；睡时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33364" y="1347685"/>
          <a:ext cx="8468436" cy="4872038"/>
        </p:xfrm>
        <a:graphic>
          <a:graphicData uri="http://schemas.openxmlformats.org/drawingml/2006/table">
            <a:tbl>
              <a:tblPr/>
              <a:tblGrid>
                <a:gridCol w="574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3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下周我的澳大利亚笔友要来北京。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 Australian pen pal ________ ________ ________ Beijing next week.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．我邀请他到我家吃晚饭，他同意了。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________him ________dinner at my home, and he accepted.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．在你的客人到达之前，收拾屋子。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your house ________ your guest arrives. 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4227149" y="1929370"/>
            <a:ext cx="3526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is             coming            to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77425" y="3590410"/>
            <a:ext cx="5774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for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282915" y="3519270"/>
            <a:ext cx="10903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invited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191125" y="5190522"/>
            <a:ext cx="10158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before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282915" y="5162462"/>
            <a:ext cx="2137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Tidy             up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42888" y="985735"/>
          <a:ext cx="8386787" cy="487203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．别让你的客人去厨房自我服务！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Don't ask your guest to go to the kitchen and ________ ________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！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．这在中国是可以的，但在西方文化里被认为是粗鲁的。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It's OK in China, but it's ________ rude in Western cultures.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我的一个同学邀请我到她家过夜。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 ________ invited me to stay overnight at her house.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矩形 4"/>
          <p:cNvSpPr/>
          <p:nvPr/>
        </p:nvSpPr>
        <p:spPr>
          <a:xfrm>
            <a:off x="7086681" y="1565702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serve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99814" y="2148959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himself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41948" y="3184010"/>
            <a:ext cx="15977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considered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99814" y="4841360"/>
            <a:ext cx="5476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One             of              my      classmates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34191" y="1696935"/>
          <a:ext cx="8195459" cy="2814638"/>
        </p:xfrm>
        <a:graphic>
          <a:graphicData uri="http://schemas.openxmlformats.org/drawingml/2006/table">
            <a:tbl>
              <a:tblPr/>
              <a:tblGrid>
                <a:gridCol w="555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9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．这将是我第一次拜访俄罗斯家庭。</a:t>
                      </a: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will be my first time ________ a Russian house.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．带一件诸如糖果或者花之类的小礼物。</a:t>
                      </a: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20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Bring a small gift, ________ ________ sweets or flowers.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3938264" y="2507735"/>
            <a:ext cx="1141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visiting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16876" y="3987285"/>
            <a:ext cx="20585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such             as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95263" y="1328635"/>
          <a:ext cx="8386787" cy="3226118"/>
        </p:xfrm>
        <a:graphic>
          <a:graphicData uri="http://schemas.openxmlformats.org/drawingml/2006/table">
            <a:tbl>
              <a:tblPr/>
              <a:tblGrid>
                <a:gridCol w="568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17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7556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．拜访当地的一户人家是体验另一种文化的一种很好的方法。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 ________ is a great way to experience another culture.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zh-CN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．记住要做真实的自己，玩得开心。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________yourself and have fun.</a:t>
                      </a:r>
                      <a:endParaRPr lang="zh-CN" alt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1025353" y="2332167"/>
            <a:ext cx="51890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Visiting        a             local         family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25352" y="4085710"/>
            <a:ext cx="36576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Remember        to          be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zh-CN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69220"/>
            <a:ext cx="255198" cy="2616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kumimoji="0" lang="en-US" altLang="zh-CN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5" name="图片 4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6" name="Rectangle 9"/>
          <p:cNvSpPr/>
          <p:nvPr/>
        </p:nvSpPr>
        <p:spPr>
          <a:xfrm>
            <a:off x="559832" y="16732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523669" y="1074340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27546" y="2321973"/>
            <a:ext cx="453970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18078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TextBox 11"/>
          <p:cNvSpPr txBox="1"/>
          <p:nvPr/>
        </p:nvSpPr>
        <p:spPr>
          <a:xfrm>
            <a:off x="330654" y="2149930"/>
            <a:ext cx="8327572" cy="130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zh-CN" altLang="en-US" sz="2800" b="1" dirty="0" smtClean="0"/>
              <a:t>  </a:t>
            </a:r>
            <a:r>
              <a:rPr lang="en-US" altLang="zh-CN" sz="2800" b="1" dirty="0" smtClean="0"/>
              <a:t>1 </a:t>
            </a:r>
            <a:r>
              <a:rPr lang="en-US" altLang="en-US" sz="2800" b="1" dirty="0" smtClean="0"/>
              <a:t>tidy v. </a:t>
            </a:r>
            <a:r>
              <a:rPr lang="zh-CN" altLang="en-US" sz="2800" b="1" dirty="0" smtClean="0"/>
              <a:t>使整洁；使整齐；整理　</a:t>
            </a:r>
            <a:r>
              <a:rPr lang="en-US" altLang="en-US" sz="2800" b="1" dirty="0" smtClean="0"/>
              <a:t>adj. </a:t>
            </a:r>
            <a:r>
              <a:rPr lang="zh-CN" altLang="en-US" sz="2800" b="1" dirty="0" smtClean="0"/>
              <a:t>整洁的；整齐的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4123" y="3333299"/>
            <a:ext cx="8186057" cy="2792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i="1" dirty="0" smtClean="0"/>
              <a:t> Tidy</a:t>
            </a:r>
            <a:r>
              <a:rPr lang="en-US" altLang="zh-CN" sz="2400" b="1" dirty="0" smtClean="0"/>
              <a:t> up your house before your guest arrives.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在你的客人到达之前，收拾屋子。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We should </a:t>
            </a:r>
            <a:r>
              <a:rPr lang="en-US" altLang="zh-CN" sz="2400" b="1" i="1" dirty="0" smtClean="0"/>
              <a:t>tidy</a:t>
            </a:r>
            <a:r>
              <a:rPr lang="en-US" altLang="zh-CN" sz="2400" b="1" dirty="0" smtClean="0"/>
              <a:t> up the place before we move in. </a:t>
            </a:r>
            <a:endParaRPr lang="zh-CN" altLang="en-US" sz="2400" b="1" dirty="0" smtClean="0"/>
          </a:p>
          <a:p>
            <a:pPr>
              <a:lnSpc>
                <a:spcPct val="150000"/>
              </a:lnSpc>
            </a:pPr>
            <a:r>
              <a:rPr lang="zh-CN" altLang="en-US" sz="2400" b="1" dirty="0" smtClean="0"/>
              <a:t>在搬进去之前，我们应该把那个地方收拾一下。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/>
              <a:t>She keeps her house very </a:t>
            </a:r>
            <a:r>
              <a:rPr lang="en-US" altLang="zh-CN" sz="2400" b="1" i="1" dirty="0" smtClean="0"/>
              <a:t>tidy</a:t>
            </a:r>
            <a:r>
              <a:rPr lang="en-US" altLang="zh-CN" sz="2400" b="1" dirty="0" smtClean="0"/>
              <a:t>.</a:t>
            </a:r>
            <a:r>
              <a:rPr lang="zh-CN" altLang="en-US" sz="2400" b="1" dirty="0" smtClean="0"/>
              <a:t>她将她的房子保持得非常整洁。</a:t>
            </a:r>
            <a:endParaRPr lang="zh-CN" altLang="zh-CN" sz="2400" b="1" dirty="0"/>
          </a:p>
        </p:txBody>
      </p:sp>
      <p:sp>
        <p:nvSpPr>
          <p:cNvPr id="13" name="Rectangle 5"/>
          <p:cNvSpPr/>
          <p:nvPr/>
        </p:nvSpPr>
        <p:spPr>
          <a:xfrm>
            <a:off x="714375" y="126959"/>
            <a:ext cx="4476750" cy="57708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lnSpc>
                <a:spcPct val="150000"/>
              </a:lnSpc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47 </a:t>
            </a:r>
            <a:r>
              <a:rPr lang="zh-CN" altLang="zh-CN" sz="2400" b="1" dirty="0" smtClean="0"/>
              <a:t>　</a:t>
            </a:r>
            <a:r>
              <a:rPr lang="en-US" altLang="zh-CN" sz="2400" dirty="0" smtClean="0">
                <a:latin typeface="微软雅黑" panose="020B0503020204020204" charset="-122"/>
                <a:ea typeface="微软雅黑" panose="020B0503020204020204" charset="-122"/>
              </a:rPr>
              <a:t>Good Manners</a:t>
            </a:r>
            <a:endParaRPr lang="zh-CN" altLang="zh-CN" sz="24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6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2099</Words>
  <Application>Microsoft Office PowerPoint</Application>
  <PresentationFormat>全屏显示(4:3)</PresentationFormat>
  <Paragraphs>259</Paragraphs>
  <Slides>35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35</vt:i4>
      </vt:variant>
    </vt:vector>
  </HeadingPairs>
  <TitlesOfParts>
    <vt:vector size="45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2023-01-16T22:11:32Z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7CCF5FB2CFF24715963344D734B4E6BA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