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367" r:id="rId4"/>
    <p:sldId id="397" r:id="rId5"/>
    <p:sldId id="368" r:id="rId6"/>
    <p:sldId id="369" r:id="rId7"/>
    <p:sldId id="374" r:id="rId8"/>
    <p:sldId id="378" r:id="rId9"/>
    <p:sldId id="379" r:id="rId10"/>
    <p:sldId id="380" r:id="rId11"/>
    <p:sldId id="388" r:id="rId12"/>
    <p:sldId id="391" r:id="rId13"/>
    <p:sldId id="399" r:id="rId14"/>
    <p:sldId id="381" r:id="rId15"/>
    <p:sldId id="382" r:id="rId16"/>
    <p:sldId id="398" r:id="rId17"/>
    <p:sldId id="393" r:id="rId18"/>
  </p:sldIdLst>
  <p:sldSz cx="9144000" cy="5143500" type="screen16x9"/>
  <p:notesSz cx="7104063" cy="10234613"/>
  <p:custDataLst>
    <p:tags r:id="rId21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1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4F855D"/>
    <a:srgbClr val="CC0000"/>
    <a:srgbClr val="202020"/>
    <a:srgbClr val="F418C5"/>
    <a:srgbClr val="FF3300"/>
    <a:srgbClr val="009999"/>
    <a:srgbClr val="B2B2B2"/>
    <a:srgbClr val="323232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96" y="-618"/>
      </p:cViewPr>
      <p:guideLst>
        <p:guide orient="horz" pos="1601"/>
        <p:guide pos="285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80975" y="844550"/>
            <a:ext cx="6551613" cy="3686175"/>
          </a:xfrm>
        </p:spPr>
      </p:sp>
      <p:sp>
        <p:nvSpPr>
          <p:cNvPr id="28675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30B4-AA73-4D0B-BC44-9591131D54E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0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15" name="图片 14" descr="LOGO"/>
          <p:cNvPicPr>
            <a:picLocks noChangeAspect="1"/>
          </p:cNvPicPr>
          <p:nvPr userDrawn="1"/>
        </p:nvPicPr>
        <p:blipFill>
          <a:blip r:embed="rId12" cstate="email"/>
          <a:stretch>
            <a:fillRect/>
          </a:stretch>
        </p:blipFill>
        <p:spPr>
          <a:xfrm>
            <a:off x="7841457" y="92392"/>
            <a:ext cx="1134904" cy="343853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-18573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7.bin"/><Relationship Id="rId2" Type="http://schemas.openxmlformats.org/officeDocument/2006/relationships/tags" Target="../tags/tag1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tags" Target="../tags/tag17.xml"/><Relationship Id="rId7" Type="http://schemas.openxmlformats.org/officeDocument/2006/relationships/oleObject" Target="../embeddings/oleObject10.bin"/><Relationship Id="rId2" Type="http://schemas.openxmlformats.org/officeDocument/2006/relationships/tags" Target="../tags/tag1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file:///E:\&#23398;&#31185;&#36164;&#26009;\2018-2019\&#35838;&#20214;\&#26448;&#26009;\&#19971;&#19979;BS&#25968;&#23398;\1+1&#25945;&#23398;&#20809;&#30424;\1.&#21516;&#27493;&#22791;&#35838;&#25945;&#26696;\&#31532;4&#31456;%20&#19977;&#35282;&#24418;\A171.TI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slideLayout" Target="../slideLayouts/slideLayout5.xml"/><Relationship Id="rId7" Type="http://schemas.openxmlformats.org/officeDocument/2006/relationships/oleObject" Target="../embeddings/oleObject1.bin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365820" y="324582"/>
            <a:ext cx="2158365" cy="3462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8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   三角形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539740" y="422452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888331" y="422452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3" name="矩形 32"/>
          <p:cNvSpPr/>
          <p:nvPr/>
        </p:nvSpPr>
        <p:spPr>
          <a:xfrm>
            <a:off x="0" y="1689528"/>
            <a:ext cx="9144000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 algn="ctr"/>
            <a:r>
              <a:rPr lang="zh-CN" altLang="en-US" sz="4500" b="1" dirty="0">
                <a:solidFill>
                  <a:schemeClr val="accent5"/>
                </a:solidFill>
                <a:latin typeface="+mn-ea"/>
              </a:rPr>
              <a:t>用尺规作三角形</a:t>
            </a:r>
          </a:p>
        </p:txBody>
      </p:sp>
      <p:sp>
        <p:nvSpPr>
          <p:cNvPr id="28" name="矩形 27"/>
          <p:cNvSpPr/>
          <p:nvPr/>
        </p:nvSpPr>
        <p:spPr>
          <a:xfrm>
            <a:off x="0" y="41427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1151511" y="3136626"/>
            <a:ext cx="5797153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求作：</a:t>
            </a:r>
            <a:r>
              <a:rPr lang="el-GR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，使∠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=  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3" name="Rectangle 4"/>
          <p:cNvSpPr/>
          <p:nvPr/>
        </p:nvSpPr>
        <p:spPr>
          <a:xfrm>
            <a:off x="1087217" y="1706685"/>
            <a:ext cx="3153748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已知：      ，     ，线段</a:t>
            </a:r>
            <a:r>
              <a:rPr lang="en-US" altLang="x-none" sz="21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c</a:t>
            </a:r>
            <a:r>
              <a:rPr lang="zh-CN" altLang="en-US" sz="21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．</a:t>
            </a:r>
            <a:endParaRPr lang="zh-CN" altLang="en-US" sz="2100" i="1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34" name="对象 15362"/>
          <p:cNvGraphicFramePr>
            <a:graphicFrameLocks noChangeAspect="1"/>
          </p:cNvGraphicFramePr>
          <p:nvPr/>
        </p:nvGraphicFramePr>
        <p:xfrm>
          <a:off x="1824214" y="1729306"/>
          <a:ext cx="575072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r:id="rId4" imgW="280035" imgH="165735" progId="Equation.3">
                  <p:embed/>
                </p:oleObj>
              </mc:Choice>
              <mc:Fallback>
                <p:oleObj r:id="rId4" imgW="280035" imgH="165735" progId="Equation.3">
                  <p:embed/>
                  <p:pic>
                    <p:nvPicPr>
                      <p:cNvPr id="0" name="图片 4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214" y="1729306"/>
                        <a:ext cx="575072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对象 15363"/>
          <p:cNvGraphicFramePr>
            <a:graphicFrameLocks noChangeAspect="1"/>
          </p:cNvGraphicFramePr>
          <p:nvPr/>
        </p:nvGraphicFramePr>
        <p:xfrm>
          <a:off x="2473105" y="1730497"/>
          <a:ext cx="475059" cy="351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r:id="rId6" imgW="267335" imgH="203835" progId="Equation.3">
                  <p:embed/>
                </p:oleObj>
              </mc:Choice>
              <mc:Fallback>
                <p:oleObj r:id="rId6" imgW="267335" imgH="203835" progId="Equation.3">
                  <p:embed/>
                  <p:pic>
                    <p:nvPicPr>
                      <p:cNvPr id="0" name="图片 4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105" y="1730497"/>
                        <a:ext cx="475059" cy="3512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7"/>
          <p:cNvGrpSpPr/>
          <p:nvPr/>
        </p:nvGrpSpPr>
        <p:grpSpPr bwMode="auto">
          <a:xfrm>
            <a:off x="1337248" y="2203175"/>
            <a:ext cx="5509022" cy="800100"/>
            <a:chOff x="0" y="0"/>
            <a:chExt cx="4627" cy="671"/>
          </a:xfrm>
        </p:grpSpPr>
        <p:grpSp>
          <p:nvGrpSpPr>
            <p:cNvPr id="62" name="Group 8"/>
            <p:cNvGrpSpPr/>
            <p:nvPr/>
          </p:nvGrpSpPr>
          <p:grpSpPr bwMode="auto">
            <a:xfrm>
              <a:off x="0" y="0"/>
              <a:ext cx="1678" cy="621"/>
              <a:chOff x="0" y="0"/>
              <a:chExt cx="1678" cy="621"/>
            </a:xfrm>
          </p:grpSpPr>
          <p:grpSp>
            <p:nvGrpSpPr>
              <p:cNvPr id="78" name="Group 9"/>
              <p:cNvGrpSpPr/>
              <p:nvPr/>
            </p:nvGrpSpPr>
            <p:grpSpPr bwMode="auto">
              <a:xfrm>
                <a:off x="0" y="0"/>
                <a:ext cx="1678" cy="621"/>
                <a:chOff x="0" y="0"/>
                <a:chExt cx="1678" cy="635"/>
              </a:xfrm>
            </p:grpSpPr>
            <p:grpSp>
              <p:nvGrpSpPr>
                <p:cNvPr id="80" name="Group 10"/>
                <p:cNvGrpSpPr/>
                <p:nvPr/>
              </p:nvGrpSpPr>
              <p:grpSpPr bwMode="auto">
                <a:xfrm>
                  <a:off x="589" y="0"/>
                  <a:ext cx="1089" cy="635"/>
                  <a:chOff x="0" y="0"/>
                  <a:chExt cx="1089" cy="635"/>
                </a:xfrm>
              </p:grpSpPr>
              <p:sp>
                <p:nvSpPr>
                  <p:cNvPr id="82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0" y="635"/>
                    <a:ext cx="1089" cy="0"/>
                  </a:xfrm>
                  <a:prstGeom prst="line">
                    <a:avLst/>
                  </a:prstGeom>
                  <a:noFill/>
                  <a:ln w="38100" cap="sq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0" y="0"/>
                    <a:ext cx="635" cy="635"/>
                  </a:xfrm>
                  <a:prstGeom prst="line">
                    <a:avLst/>
                  </a:prstGeom>
                  <a:noFill/>
                  <a:ln w="38100" cap="sq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81" name="Arc 13"/>
                <p:cNvSpPr>
                  <a:spLocks noChangeArrowheads="1"/>
                </p:cNvSpPr>
                <p:nvPr/>
              </p:nvSpPr>
              <p:spPr bwMode="auto">
                <a:xfrm>
                  <a:off x="0" y="462"/>
                  <a:ext cx="818" cy="167"/>
                </a:xfrm>
                <a:custGeom>
                  <a:avLst/>
                  <a:gdLst>
                    <a:gd name="T0" fmla="*/ 20543 w 21600"/>
                    <a:gd name="T1" fmla="*/ -1 h 10499"/>
                    <a:gd name="T2" fmla="*/ 21600 w 21600"/>
                    <a:gd name="T3" fmla="*/ 6673 h 10499"/>
                    <a:gd name="T4" fmla="*/ 21258 w 21600"/>
                    <a:gd name="T5" fmla="*/ 10499 h 10499"/>
                    <a:gd name="T6" fmla="*/ 20543 w 21600"/>
                    <a:gd name="T7" fmla="*/ -1 h 10499"/>
                    <a:gd name="T8" fmla="*/ 21600 w 21600"/>
                    <a:gd name="T9" fmla="*/ 6673 h 10499"/>
                    <a:gd name="T10" fmla="*/ 21258 w 21600"/>
                    <a:gd name="T11" fmla="*/ 10499 h 10499"/>
                    <a:gd name="T12" fmla="*/ 0 w 21600"/>
                    <a:gd name="T13" fmla="*/ 6673 h 104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600" h="10499" fill="none">
                      <a:moveTo>
                        <a:pt x="20543" y="-1"/>
                      </a:moveTo>
                      <a:cubicBezTo>
                        <a:pt x="21243" y="2155"/>
                        <a:pt x="21600" y="4406"/>
                        <a:pt x="21600" y="6673"/>
                      </a:cubicBezTo>
                      <a:cubicBezTo>
                        <a:pt x="21600" y="7955"/>
                        <a:pt x="21485" y="9236"/>
                        <a:pt x="21258" y="10499"/>
                      </a:cubicBezTo>
                    </a:path>
                    <a:path w="21600" h="10499" stroke="0">
                      <a:moveTo>
                        <a:pt x="20543" y="-1"/>
                      </a:moveTo>
                      <a:cubicBezTo>
                        <a:pt x="21243" y="2155"/>
                        <a:pt x="21600" y="4406"/>
                        <a:pt x="21600" y="6673"/>
                      </a:cubicBezTo>
                      <a:cubicBezTo>
                        <a:pt x="21600" y="7955"/>
                        <a:pt x="21485" y="9236"/>
                        <a:pt x="21258" y="10499"/>
                      </a:cubicBezTo>
                      <a:lnTo>
                        <a:pt x="0" y="6673"/>
                      </a:lnTo>
                      <a:close/>
                    </a:path>
                  </a:pathLst>
                </a:custGeom>
                <a:noFill/>
                <a:ln w="12700" cap="sq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1800" noProof="1">
                    <a:ea typeface="黑体" panose="02010609060101010101" pitchFamily="49" charset="-122"/>
                  </a:endParaRPr>
                </a:p>
              </p:txBody>
            </p:sp>
          </p:grpSp>
          <p:graphicFrame>
            <p:nvGraphicFramePr>
              <p:cNvPr id="79" name="对象 78"/>
              <p:cNvGraphicFramePr>
                <a:graphicFrameLocks noChangeAspect="1"/>
              </p:cNvGraphicFramePr>
              <p:nvPr/>
            </p:nvGraphicFramePr>
            <p:xfrm>
              <a:off x="907" y="336"/>
              <a:ext cx="274" cy="2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06" r:id="rId8" imgW="153035" imgH="140335" progId="Equation.3">
                      <p:embed/>
                    </p:oleObj>
                  </mc:Choice>
                  <mc:Fallback>
                    <p:oleObj r:id="rId8" imgW="153035" imgH="140335" progId="Equation.3">
                      <p:embed/>
                      <p:pic>
                        <p:nvPicPr>
                          <p:cNvPr id="0" name="图片 417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07" y="336"/>
                            <a:ext cx="274" cy="2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3" name="Group 15"/>
            <p:cNvGrpSpPr/>
            <p:nvPr/>
          </p:nvGrpSpPr>
          <p:grpSpPr bwMode="auto">
            <a:xfrm>
              <a:off x="1270" y="46"/>
              <a:ext cx="1678" cy="589"/>
              <a:chOff x="0" y="0"/>
              <a:chExt cx="1678" cy="589"/>
            </a:xfrm>
          </p:grpSpPr>
          <p:grpSp>
            <p:nvGrpSpPr>
              <p:cNvPr id="72" name="Group 16"/>
              <p:cNvGrpSpPr/>
              <p:nvPr/>
            </p:nvGrpSpPr>
            <p:grpSpPr bwMode="auto">
              <a:xfrm>
                <a:off x="0" y="0"/>
                <a:ext cx="1678" cy="589"/>
                <a:chOff x="0" y="0"/>
                <a:chExt cx="1678" cy="635"/>
              </a:xfrm>
            </p:grpSpPr>
            <p:grpSp>
              <p:nvGrpSpPr>
                <p:cNvPr id="74" name="Group 17"/>
                <p:cNvGrpSpPr/>
                <p:nvPr/>
              </p:nvGrpSpPr>
              <p:grpSpPr bwMode="auto">
                <a:xfrm>
                  <a:off x="589" y="0"/>
                  <a:ext cx="1089" cy="635"/>
                  <a:chOff x="0" y="0"/>
                  <a:chExt cx="1089" cy="635"/>
                </a:xfrm>
              </p:grpSpPr>
              <p:sp>
                <p:nvSpPr>
                  <p:cNvPr id="7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0" y="635"/>
                    <a:ext cx="1089" cy="0"/>
                  </a:xfrm>
                  <a:prstGeom prst="line">
                    <a:avLst/>
                  </a:prstGeom>
                  <a:noFill/>
                  <a:ln w="38100" cap="sq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7" name="Line 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0" y="0"/>
                    <a:ext cx="635" cy="635"/>
                  </a:xfrm>
                  <a:prstGeom prst="line">
                    <a:avLst/>
                  </a:prstGeom>
                  <a:noFill/>
                  <a:ln w="38100" cap="sq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5" name="Arc 20"/>
                <p:cNvSpPr>
                  <a:spLocks noChangeArrowheads="1"/>
                </p:cNvSpPr>
                <p:nvPr/>
              </p:nvSpPr>
              <p:spPr bwMode="auto">
                <a:xfrm>
                  <a:off x="0" y="461"/>
                  <a:ext cx="818" cy="168"/>
                </a:xfrm>
                <a:custGeom>
                  <a:avLst/>
                  <a:gdLst>
                    <a:gd name="T0" fmla="*/ 20543 w 21600"/>
                    <a:gd name="T1" fmla="*/ -1 h 10499"/>
                    <a:gd name="T2" fmla="*/ 21600 w 21600"/>
                    <a:gd name="T3" fmla="*/ 6673 h 10499"/>
                    <a:gd name="T4" fmla="*/ 21258 w 21600"/>
                    <a:gd name="T5" fmla="*/ 10499 h 10499"/>
                    <a:gd name="T6" fmla="*/ 20543 w 21600"/>
                    <a:gd name="T7" fmla="*/ -1 h 10499"/>
                    <a:gd name="T8" fmla="*/ 21600 w 21600"/>
                    <a:gd name="T9" fmla="*/ 6673 h 10499"/>
                    <a:gd name="T10" fmla="*/ 21258 w 21600"/>
                    <a:gd name="T11" fmla="*/ 10499 h 10499"/>
                    <a:gd name="T12" fmla="*/ 0 w 21600"/>
                    <a:gd name="T13" fmla="*/ 6673 h 104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1600" h="10499" fill="none">
                      <a:moveTo>
                        <a:pt x="20543" y="-1"/>
                      </a:moveTo>
                      <a:cubicBezTo>
                        <a:pt x="21243" y="2155"/>
                        <a:pt x="21600" y="4406"/>
                        <a:pt x="21600" y="6673"/>
                      </a:cubicBezTo>
                      <a:cubicBezTo>
                        <a:pt x="21600" y="7955"/>
                        <a:pt x="21485" y="9236"/>
                        <a:pt x="21258" y="10499"/>
                      </a:cubicBezTo>
                    </a:path>
                    <a:path w="21600" h="10499" stroke="0">
                      <a:moveTo>
                        <a:pt x="20543" y="-1"/>
                      </a:moveTo>
                      <a:cubicBezTo>
                        <a:pt x="21243" y="2155"/>
                        <a:pt x="21600" y="4406"/>
                        <a:pt x="21600" y="6673"/>
                      </a:cubicBezTo>
                      <a:cubicBezTo>
                        <a:pt x="21600" y="7955"/>
                        <a:pt x="21485" y="9236"/>
                        <a:pt x="21258" y="10499"/>
                      </a:cubicBezTo>
                      <a:lnTo>
                        <a:pt x="0" y="6673"/>
                      </a:lnTo>
                      <a:close/>
                    </a:path>
                  </a:pathLst>
                </a:custGeom>
                <a:noFill/>
                <a:ln w="12700" cap="sq">
                  <a:solidFill>
                    <a:schemeClr val="tx1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sz="1800" noProof="1">
                    <a:ea typeface="黑体" panose="02010609060101010101" pitchFamily="49" charset="-122"/>
                  </a:endParaRPr>
                </a:p>
              </p:txBody>
            </p:sp>
          </p:grpSp>
          <p:graphicFrame>
            <p:nvGraphicFramePr>
              <p:cNvPr id="73" name="对象 72"/>
              <p:cNvGraphicFramePr>
                <a:graphicFrameLocks noChangeAspect="1"/>
              </p:cNvGraphicFramePr>
              <p:nvPr/>
            </p:nvGraphicFramePr>
            <p:xfrm>
              <a:off x="871" y="291"/>
              <a:ext cx="213" cy="2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07" r:id="rId10" imgW="152400" imgH="203200" progId="Equation.3">
                      <p:embed/>
                    </p:oleObj>
                  </mc:Choice>
                  <mc:Fallback>
                    <p:oleObj r:id="rId10" imgW="152400" imgH="203200" progId="Equation.3">
                      <p:embed/>
                      <p:pic>
                        <p:nvPicPr>
                          <p:cNvPr id="0" name="图片 417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71" y="291"/>
                            <a:ext cx="213" cy="28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6" name="Group 22"/>
            <p:cNvGrpSpPr/>
            <p:nvPr/>
          </p:nvGrpSpPr>
          <p:grpSpPr bwMode="auto">
            <a:xfrm>
              <a:off x="3447" y="330"/>
              <a:ext cx="1180" cy="341"/>
              <a:chOff x="0" y="0"/>
              <a:chExt cx="1180" cy="341"/>
            </a:xfrm>
          </p:grpSpPr>
          <p:grpSp>
            <p:nvGrpSpPr>
              <p:cNvPr id="67" name="Group 23"/>
              <p:cNvGrpSpPr/>
              <p:nvPr/>
            </p:nvGrpSpPr>
            <p:grpSpPr bwMode="auto">
              <a:xfrm>
                <a:off x="0" y="251"/>
                <a:ext cx="1180" cy="90"/>
                <a:chOff x="0" y="0"/>
                <a:chExt cx="1180" cy="90"/>
              </a:xfrm>
            </p:grpSpPr>
            <p:sp>
              <p:nvSpPr>
                <p:cNvPr id="69" name="Line 24"/>
                <p:cNvSpPr>
                  <a:spLocks noChangeShapeType="1"/>
                </p:cNvSpPr>
                <p:nvPr/>
              </p:nvSpPr>
              <p:spPr bwMode="auto">
                <a:xfrm>
                  <a:off x="0" y="90"/>
                  <a:ext cx="1180" cy="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0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0" cy="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180" y="0"/>
                  <a:ext cx="0" cy="9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8" name="Text Box 27"/>
              <p:cNvSpPr txBox="1">
                <a:spLocks noChangeArrowheads="1"/>
              </p:cNvSpPr>
              <p:nvPr/>
            </p:nvSpPr>
            <p:spPr bwMode="auto">
              <a:xfrm>
                <a:off x="454" y="0"/>
                <a:ext cx="241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</p:grpSp>
      </p:grpSp>
      <p:graphicFrame>
        <p:nvGraphicFramePr>
          <p:cNvPr id="84" name="对象 15386"/>
          <p:cNvGraphicFramePr>
            <a:graphicFrameLocks noChangeAspect="1"/>
          </p:cNvGraphicFramePr>
          <p:nvPr/>
        </p:nvGraphicFramePr>
        <p:xfrm>
          <a:off x="3928049" y="3169963"/>
          <a:ext cx="525065" cy="322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r:id="rId12" imgW="280035" imgH="165735" progId="Equation.3">
                  <p:embed/>
                </p:oleObj>
              </mc:Choice>
              <mc:Fallback>
                <p:oleObj r:id="rId12" imgW="280035" imgH="165735" progId="Equation.3">
                  <p:embed/>
                  <p:pic>
                    <p:nvPicPr>
                      <p:cNvPr id="0" name="图片 4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049" y="3169963"/>
                        <a:ext cx="525065" cy="322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对象 15387"/>
          <p:cNvGraphicFramePr>
            <a:graphicFrameLocks noChangeAspect="1"/>
          </p:cNvGraphicFramePr>
          <p:nvPr/>
        </p:nvGraphicFramePr>
        <p:xfrm>
          <a:off x="5454430" y="3169963"/>
          <a:ext cx="461963" cy="364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r:id="rId14" imgW="267335" imgH="203835" progId="Equation.3">
                  <p:embed/>
                </p:oleObj>
              </mc:Choice>
              <mc:Fallback>
                <p:oleObj r:id="rId14" imgW="267335" imgH="203835" progId="Equation.3">
                  <p:embed/>
                  <p:pic>
                    <p:nvPicPr>
                      <p:cNvPr id="0" name="图片 4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430" y="3169963"/>
                        <a:ext cx="461963" cy="364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Rectangle 3"/>
          <p:cNvSpPr/>
          <p:nvPr/>
        </p:nvSpPr>
        <p:spPr>
          <a:xfrm>
            <a:off x="1151511" y="1078036"/>
            <a:ext cx="6559153" cy="39171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noProof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     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已知三角形的两角及其夹边，求作这个三角形．</a:t>
            </a:r>
          </a:p>
        </p:txBody>
      </p:sp>
      <p:sp>
        <p:nvSpPr>
          <p:cNvPr id="87" name="文本框 24"/>
          <p:cNvSpPr txBox="1"/>
          <p:nvPr/>
        </p:nvSpPr>
        <p:spPr>
          <a:xfrm>
            <a:off x="1151511" y="1078035"/>
            <a:ext cx="558403" cy="39052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noProof="1">
                <a:solidFill>
                  <a:srgbClr val="0070C0"/>
                </a:solidFill>
                <a:latin typeface="黑体" panose="02010609060101010101" pitchFamily="49" charset="-122"/>
                <a:sym typeface="+mn-ea"/>
              </a:rPr>
              <a:t>例</a:t>
            </a:r>
            <a:endParaRPr lang="zh-CN" altLang="zh-CN" sz="2100" b="1" noProof="1">
              <a:solidFill>
                <a:srgbClr val="0070C0"/>
              </a:solidFill>
              <a:latin typeface="Times New Roman" panose="02020603050405020304" pitchFamily="18" charset="0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357377" y="660531"/>
            <a:ext cx="444737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请按照给出的作法作出相应的图形．</a:t>
            </a:r>
          </a:p>
        </p:txBody>
      </p:sp>
      <p:graphicFrame>
        <p:nvGraphicFramePr>
          <p:cNvPr id="35" name="表格 34"/>
          <p:cNvGraphicFramePr/>
          <p:nvPr>
            <p:custDataLst>
              <p:tags r:id="rId3"/>
            </p:custDataLst>
          </p:nvPr>
        </p:nvGraphicFramePr>
        <p:xfrm>
          <a:off x="1421671" y="1199885"/>
          <a:ext cx="6343651" cy="3112295"/>
        </p:xfrm>
        <a:graphic>
          <a:graphicData uri="http://schemas.openxmlformats.org/drawingml/2006/table">
            <a:tbl>
              <a:tblPr/>
              <a:tblGrid>
                <a:gridCol w="3949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4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79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作法</a:t>
                      </a: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2100" b="1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图形</a:t>
                      </a: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094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18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 </a:t>
                      </a: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9144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657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0" marB="34290">
                    <a:lnL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6" name="Group 20"/>
          <p:cNvGrpSpPr/>
          <p:nvPr/>
        </p:nvGrpSpPr>
        <p:grpSpPr bwMode="auto">
          <a:xfrm>
            <a:off x="1279987" y="1698756"/>
            <a:ext cx="3525440" cy="415449"/>
            <a:chOff x="-160" y="0"/>
            <a:chExt cx="2649" cy="350"/>
          </a:xfrm>
        </p:grpSpPr>
        <p:sp>
          <p:nvSpPr>
            <p:cNvPr id="37" name="Rectangle 21"/>
            <p:cNvSpPr/>
            <p:nvPr/>
          </p:nvSpPr>
          <p:spPr>
            <a:xfrm>
              <a:off x="-160" y="0"/>
              <a:ext cx="2649" cy="3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100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（</a:t>
              </a:r>
              <a:r>
                <a:rPr lang="en-US" altLang="x-none" sz="2100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1</a:t>
              </a:r>
              <a:r>
                <a:rPr lang="zh-CN" altLang="en-US" sz="2100" noProof="1"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）作                        ；</a:t>
              </a:r>
              <a:endPara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aphicFrame>
          <p:nvGraphicFramePr>
            <p:cNvPr id="38" name="对象 16405"/>
            <p:cNvGraphicFramePr>
              <a:graphicFrameLocks noChangeAspect="1"/>
            </p:cNvGraphicFramePr>
            <p:nvPr/>
          </p:nvGraphicFramePr>
          <p:xfrm>
            <a:off x="576" y="31"/>
            <a:ext cx="1250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8" r:id="rId5" imgW="850900" imgH="177165" progId="Equation.3">
                    <p:embed/>
                  </p:oleObj>
                </mc:Choice>
                <mc:Fallback>
                  <p:oleObj r:id="rId5" imgW="850900" imgH="177165" progId="Equation.3">
                    <p:embed/>
                    <p:pic>
                      <p:nvPicPr>
                        <p:cNvPr id="0" name="图片 5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31"/>
                          <a:ext cx="1250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Group 23"/>
          <p:cNvGrpSpPr/>
          <p:nvPr/>
        </p:nvGrpSpPr>
        <p:grpSpPr bwMode="auto">
          <a:xfrm>
            <a:off x="5622196" y="2183341"/>
            <a:ext cx="1670447" cy="55959"/>
            <a:chOff x="0" y="0"/>
            <a:chExt cx="1452" cy="90"/>
          </a:xfrm>
        </p:grpSpPr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0" y="90"/>
              <a:ext cx="1452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Line 25"/>
            <p:cNvSpPr>
              <a:spLocks noChangeShapeType="1"/>
            </p:cNvSpPr>
            <p:nvPr/>
          </p:nvSpPr>
          <p:spPr bwMode="auto">
            <a:xfrm flipV="1">
              <a:off x="0" y="0"/>
              <a:ext cx="0" cy="9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2" name="Text Box 26"/>
          <p:cNvSpPr txBox="1">
            <a:spLocks noChangeArrowheads="1"/>
          </p:cNvSpPr>
          <p:nvPr/>
        </p:nvSpPr>
        <p:spPr bwMode="auto">
          <a:xfrm>
            <a:off x="5407883" y="1965456"/>
            <a:ext cx="279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7297406" y="2022606"/>
            <a:ext cx="279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</a:p>
        </p:txBody>
      </p:sp>
      <p:sp>
        <p:nvSpPr>
          <p:cNvPr id="44" name="Line 28"/>
          <p:cNvSpPr>
            <a:spLocks noChangeShapeType="1"/>
          </p:cNvSpPr>
          <p:nvPr/>
        </p:nvSpPr>
        <p:spPr bwMode="auto">
          <a:xfrm flipV="1">
            <a:off x="5622196" y="1726141"/>
            <a:ext cx="731044" cy="551259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5" name="Arc 29"/>
          <p:cNvSpPr>
            <a:spLocks noChangeArrowheads="1"/>
          </p:cNvSpPr>
          <p:nvPr/>
        </p:nvSpPr>
        <p:spPr bwMode="auto">
          <a:xfrm>
            <a:off x="5674583" y="2045228"/>
            <a:ext cx="315516" cy="276225"/>
          </a:xfrm>
          <a:custGeom>
            <a:avLst/>
            <a:gdLst>
              <a:gd name="T0" fmla="*/ 7596 w 16324"/>
              <a:gd name="T1" fmla="*/ -1 h 20220"/>
              <a:gd name="T2" fmla="*/ 16324 w 16324"/>
              <a:gd name="T3" fmla="*/ 6074 h 20220"/>
              <a:gd name="T4" fmla="*/ 7596 w 16324"/>
              <a:gd name="T5" fmla="*/ -1 h 20220"/>
              <a:gd name="T6" fmla="*/ 16324 w 16324"/>
              <a:gd name="T7" fmla="*/ 6074 h 20220"/>
              <a:gd name="T8" fmla="*/ 0 w 16324"/>
              <a:gd name="T9" fmla="*/ 20220 h 20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24" h="20220" fill="none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</a:path>
              <a:path w="16324" h="20220" stroke="0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  <a:lnTo>
                  <a:pt x="0" y="20220"/>
                </a:lnTo>
                <a:close/>
              </a:path>
            </a:pathLst>
          </a:custGeom>
          <a:noFill/>
          <a:ln w="12700" cap="sq">
            <a:solidFill>
              <a:srgbClr val="CC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sp>
        <p:nvSpPr>
          <p:cNvPr id="46" name="Arc 30"/>
          <p:cNvSpPr>
            <a:spLocks noChangeArrowheads="1"/>
          </p:cNvSpPr>
          <p:nvPr/>
        </p:nvSpPr>
        <p:spPr bwMode="auto">
          <a:xfrm rot="3107289">
            <a:off x="5781740" y="2103569"/>
            <a:ext cx="245269" cy="404813"/>
          </a:xfrm>
          <a:custGeom>
            <a:avLst/>
            <a:gdLst>
              <a:gd name="T0" fmla="*/ 7596 w 16324"/>
              <a:gd name="T1" fmla="*/ -1 h 20220"/>
              <a:gd name="T2" fmla="*/ 16324 w 16324"/>
              <a:gd name="T3" fmla="*/ 6074 h 20220"/>
              <a:gd name="T4" fmla="*/ 7596 w 16324"/>
              <a:gd name="T5" fmla="*/ -1 h 20220"/>
              <a:gd name="T6" fmla="*/ 16324 w 16324"/>
              <a:gd name="T7" fmla="*/ 6074 h 20220"/>
              <a:gd name="T8" fmla="*/ 0 w 16324"/>
              <a:gd name="T9" fmla="*/ 20220 h 20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24" h="20220" fill="none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</a:path>
              <a:path w="16324" h="20220" stroke="0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  <a:lnTo>
                  <a:pt x="0" y="20220"/>
                </a:lnTo>
                <a:close/>
              </a:path>
            </a:pathLst>
          </a:custGeom>
          <a:noFill/>
          <a:ln w="12700" cap="sq">
            <a:solidFill>
              <a:srgbClr val="CC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sp>
        <p:nvSpPr>
          <p:cNvPr id="47" name="Arc 31"/>
          <p:cNvSpPr>
            <a:spLocks noChangeArrowheads="1"/>
          </p:cNvSpPr>
          <p:nvPr/>
        </p:nvSpPr>
        <p:spPr bwMode="auto">
          <a:xfrm rot="19327501" flipV="1">
            <a:off x="5622196" y="2070231"/>
            <a:ext cx="359569" cy="55960"/>
          </a:xfrm>
          <a:custGeom>
            <a:avLst/>
            <a:gdLst>
              <a:gd name="T0" fmla="*/ 7596 w 16324"/>
              <a:gd name="T1" fmla="*/ -1 h 20220"/>
              <a:gd name="T2" fmla="*/ 16324 w 16324"/>
              <a:gd name="T3" fmla="*/ 6074 h 20220"/>
              <a:gd name="T4" fmla="*/ 7596 w 16324"/>
              <a:gd name="T5" fmla="*/ -1 h 20220"/>
              <a:gd name="T6" fmla="*/ 16324 w 16324"/>
              <a:gd name="T7" fmla="*/ 6074 h 20220"/>
              <a:gd name="T8" fmla="*/ 0 w 16324"/>
              <a:gd name="T9" fmla="*/ 20220 h 20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24" h="20220" fill="none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</a:path>
              <a:path w="16324" h="20220" stroke="0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  <a:lnTo>
                  <a:pt x="0" y="20220"/>
                </a:lnTo>
                <a:close/>
              </a:path>
            </a:pathLst>
          </a:custGeom>
          <a:noFill/>
          <a:ln w="12700" cap="sq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sp>
        <p:nvSpPr>
          <p:cNvPr id="48" name="Arc 32"/>
          <p:cNvSpPr>
            <a:spLocks noChangeArrowheads="1"/>
          </p:cNvSpPr>
          <p:nvPr/>
        </p:nvSpPr>
        <p:spPr bwMode="auto">
          <a:xfrm>
            <a:off x="6296090" y="2926291"/>
            <a:ext cx="887016" cy="171450"/>
          </a:xfrm>
          <a:custGeom>
            <a:avLst/>
            <a:gdLst>
              <a:gd name="T0" fmla="*/ 20819 w 21600"/>
              <a:gd name="T1" fmla="*/ -1 h 10733"/>
              <a:gd name="T2" fmla="*/ 21600 w 21600"/>
              <a:gd name="T3" fmla="*/ 5755 h 10733"/>
              <a:gd name="T4" fmla="*/ 21018 w 21600"/>
              <a:gd name="T5" fmla="*/ 10732 h 10733"/>
              <a:gd name="T6" fmla="*/ 20819 w 21600"/>
              <a:gd name="T7" fmla="*/ -1 h 10733"/>
              <a:gd name="T8" fmla="*/ 21600 w 21600"/>
              <a:gd name="T9" fmla="*/ 5755 h 10733"/>
              <a:gd name="T10" fmla="*/ 21018 w 21600"/>
              <a:gd name="T11" fmla="*/ 10732 h 10733"/>
              <a:gd name="T12" fmla="*/ 0 w 21600"/>
              <a:gd name="T13" fmla="*/ 5755 h 10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10733" fill="none">
                <a:moveTo>
                  <a:pt x="20819" y="-1"/>
                </a:moveTo>
                <a:cubicBezTo>
                  <a:pt x="21337" y="1874"/>
                  <a:pt x="21600" y="3810"/>
                  <a:pt x="21600" y="5755"/>
                </a:cubicBezTo>
                <a:cubicBezTo>
                  <a:pt x="21600" y="7431"/>
                  <a:pt x="21404" y="9101"/>
                  <a:pt x="21018" y="10732"/>
                </a:cubicBezTo>
              </a:path>
              <a:path w="21600" h="10733" stroke="0">
                <a:moveTo>
                  <a:pt x="20819" y="-1"/>
                </a:moveTo>
                <a:cubicBezTo>
                  <a:pt x="21337" y="1874"/>
                  <a:pt x="21600" y="3810"/>
                  <a:pt x="21600" y="5755"/>
                </a:cubicBezTo>
                <a:cubicBezTo>
                  <a:pt x="21600" y="7431"/>
                  <a:pt x="21404" y="9101"/>
                  <a:pt x="21018" y="10732"/>
                </a:cubicBezTo>
                <a:lnTo>
                  <a:pt x="0" y="5755"/>
                </a:lnTo>
                <a:close/>
              </a:path>
            </a:pathLst>
          </a:custGeom>
          <a:noFill/>
          <a:ln w="12700" cap="sq"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sp>
        <p:nvSpPr>
          <p:cNvPr id="49" name="Rectangle 33"/>
          <p:cNvSpPr>
            <a:spLocks noChangeArrowheads="1"/>
          </p:cNvSpPr>
          <p:nvPr/>
        </p:nvSpPr>
        <p:spPr bwMode="auto">
          <a:xfrm>
            <a:off x="1300227" y="2563150"/>
            <a:ext cx="415766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None/>
            </a:pP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）在射线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AF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上截取线段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50" name="Line 34"/>
          <p:cNvSpPr>
            <a:spLocks noChangeShapeType="1"/>
          </p:cNvSpPr>
          <p:nvPr/>
        </p:nvSpPr>
        <p:spPr bwMode="auto">
          <a:xfrm>
            <a:off x="6136546" y="3378728"/>
            <a:ext cx="991791" cy="74771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1" name="Text Box 35"/>
          <p:cNvSpPr txBox="1">
            <a:spLocks noChangeArrowheads="1"/>
          </p:cNvSpPr>
          <p:nvPr/>
        </p:nvSpPr>
        <p:spPr bwMode="auto">
          <a:xfrm>
            <a:off x="6093684" y="3440641"/>
            <a:ext cx="29238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52" name="Rectangle 36"/>
          <p:cNvSpPr>
            <a:spLocks noChangeArrowheads="1"/>
          </p:cNvSpPr>
          <p:nvPr/>
        </p:nvSpPr>
        <p:spPr bwMode="auto">
          <a:xfrm>
            <a:off x="6079396" y="1508256"/>
            <a:ext cx="2714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53" name="Text Box 37"/>
          <p:cNvSpPr txBox="1">
            <a:spLocks noChangeArrowheads="1"/>
          </p:cNvSpPr>
          <p:nvPr/>
        </p:nvSpPr>
        <p:spPr bwMode="auto">
          <a:xfrm>
            <a:off x="7050946" y="2640541"/>
            <a:ext cx="279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grpSp>
        <p:nvGrpSpPr>
          <p:cNvPr id="54" name="Group 38"/>
          <p:cNvGrpSpPr/>
          <p:nvPr/>
        </p:nvGrpSpPr>
        <p:grpSpPr bwMode="auto">
          <a:xfrm>
            <a:off x="5397169" y="2294069"/>
            <a:ext cx="2260455" cy="921453"/>
            <a:chOff x="-47" y="62"/>
            <a:chExt cx="1965" cy="1059"/>
          </a:xfrm>
        </p:grpSpPr>
        <p:sp>
          <p:nvSpPr>
            <p:cNvPr id="55" name="Line 39"/>
            <p:cNvSpPr>
              <a:spLocks noChangeShapeType="1"/>
            </p:cNvSpPr>
            <p:nvPr/>
          </p:nvSpPr>
          <p:spPr bwMode="auto">
            <a:xfrm>
              <a:off x="181" y="907"/>
              <a:ext cx="1452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Line 40"/>
            <p:cNvSpPr>
              <a:spLocks noChangeShapeType="1"/>
            </p:cNvSpPr>
            <p:nvPr/>
          </p:nvSpPr>
          <p:spPr bwMode="auto">
            <a:xfrm flipV="1">
              <a:off x="181" y="817"/>
              <a:ext cx="0" cy="9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Text Box 41"/>
            <p:cNvSpPr txBox="1">
              <a:spLocks noChangeArrowheads="1"/>
            </p:cNvSpPr>
            <p:nvPr/>
          </p:nvSpPr>
          <p:spPr bwMode="auto">
            <a:xfrm>
              <a:off x="-47" y="657"/>
              <a:ext cx="283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58" name="Rectangle 42"/>
            <p:cNvSpPr>
              <a:spLocks noChangeArrowheads="1"/>
            </p:cNvSpPr>
            <p:nvPr/>
          </p:nvSpPr>
          <p:spPr bwMode="auto">
            <a:xfrm>
              <a:off x="862" y="62"/>
              <a:ext cx="305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grpSp>
          <p:nvGrpSpPr>
            <p:cNvPr id="59" name="Group 43"/>
            <p:cNvGrpSpPr/>
            <p:nvPr/>
          </p:nvGrpSpPr>
          <p:grpSpPr bwMode="auto">
            <a:xfrm>
              <a:off x="193" y="273"/>
              <a:ext cx="1725" cy="848"/>
              <a:chOff x="0" y="0"/>
              <a:chExt cx="1725" cy="848"/>
            </a:xfrm>
          </p:grpSpPr>
          <p:grpSp>
            <p:nvGrpSpPr>
              <p:cNvPr id="60" name="Group 44"/>
              <p:cNvGrpSpPr/>
              <p:nvPr/>
            </p:nvGrpSpPr>
            <p:grpSpPr bwMode="auto">
              <a:xfrm>
                <a:off x="0" y="0"/>
                <a:ext cx="1089" cy="635"/>
                <a:chOff x="0" y="0"/>
                <a:chExt cx="1089" cy="635"/>
              </a:xfrm>
            </p:grpSpPr>
            <p:sp>
              <p:nvSpPr>
                <p:cNvPr id="65" name="Line 45"/>
                <p:cNvSpPr>
                  <a:spLocks noChangeShapeType="1"/>
                </p:cNvSpPr>
                <p:nvPr/>
              </p:nvSpPr>
              <p:spPr bwMode="auto">
                <a:xfrm>
                  <a:off x="0" y="635"/>
                  <a:ext cx="1089" cy="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6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635" cy="635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1" name="Arc 47"/>
              <p:cNvSpPr>
                <a:spLocks noChangeArrowheads="1"/>
              </p:cNvSpPr>
              <p:nvPr/>
            </p:nvSpPr>
            <p:spPr bwMode="auto">
              <a:xfrm>
                <a:off x="32" y="340"/>
                <a:ext cx="274" cy="319"/>
              </a:xfrm>
              <a:custGeom>
                <a:avLst/>
                <a:gdLst>
                  <a:gd name="T0" fmla="*/ 7596 w 16324"/>
                  <a:gd name="T1" fmla="*/ -1 h 20220"/>
                  <a:gd name="T2" fmla="*/ 16324 w 16324"/>
                  <a:gd name="T3" fmla="*/ 6074 h 20220"/>
                  <a:gd name="T4" fmla="*/ 7596 w 16324"/>
                  <a:gd name="T5" fmla="*/ -1 h 20220"/>
                  <a:gd name="T6" fmla="*/ 16324 w 16324"/>
                  <a:gd name="T7" fmla="*/ 6074 h 20220"/>
                  <a:gd name="T8" fmla="*/ 0 w 16324"/>
                  <a:gd name="T9" fmla="*/ 20220 h 20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24" h="20220" fill="none">
                    <a:moveTo>
                      <a:pt x="7596" y="-1"/>
                    </a:moveTo>
                    <a:cubicBezTo>
                      <a:pt x="10966" y="1265"/>
                      <a:pt x="13966" y="3354"/>
                      <a:pt x="16324" y="6074"/>
                    </a:cubicBezTo>
                  </a:path>
                  <a:path w="16324" h="20220" stroke="0">
                    <a:moveTo>
                      <a:pt x="7596" y="-1"/>
                    </a:moveTo>
                    <a:cubicBezTo>
                      <a:pt x="10966" y="1265"/>
                      <a:pt x="13966" y="3354"/>
                      <a:pt x="16324" y="6074"/>
                    </a:cubicBezTo>
                    <a:lnTo>
                      <a:pt x="0" y="20220"/>
                    </a:lnTo>
                    <a:close/>
                  </a:path>
                </a:pathLst>
              </a:custGeom>
              <a:noFill/>
              <a:ln w="12700" cap="sq">
                <a:solidFill>
                  <a:srgbClr val="CC33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800" noProof="1">
                  <a:ea typeface="黑体" panose="02010609060101010101" pitchFamily="49" charset="-122"/>
                </a:endParaRPr>
              </a:p>
            </p:txBody>
          </p:sp>
          <p:sp>
            <p:nvSpPr>
              <p:cNvPr id="62" name="Arc 48"/>
              <p:cNvSpPr>
                <a:spLocks noChangeArrowheads="1"/>
              </p:cNvSpPr>
              <p:nvPr/>
            </p:nvSpPr>
            <p:spPr bwMode="auto">
              <a:xfrm rot="3107289">
                <a:off x="100" y="499"/>
                <a:ext cx="274" cy="319"/>
              </a:xfrm>
              <a:custGeom>
                <a:avLst/>
                <a:gdLst>
                  <a:gd name="T0" fmla="*/ 7596 w 16324"/>
                  <a:gd name="T1" fmla="*/ -1 h 20220"/>
                  <a:gd name="T2" fmla="*/ 16324 w 16324"/>
                  <a:gd name="T3" fmla="*/ 6074 h 20220"/>
                  <a:gd name="T4" fmla="*/ 7596 w 16324"/>
                  <a:gd name="T5" fmla="*/ -1 h 20220"/>
                  <a:gd name="T6" fmla="*/ 16324 w 16324"/>
                  <a:gd name="T7" fmla="*/ 6074 h 20220"/>
                  <a:gd name="T8" fmla="*/ 0 w 16324"/>
                  <a:gd name="T9" fmla="*/ 20220 h 20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24" h="20220" fill="none">
                    <a:moveTo>
                      <a:pt x="7596" y="-1"/>
                    </a:moveTo>
                    <a:cubicBezTo>
                      <a:pt x="10966" y="1265"/>
                      <a:pt x="13966" y="3354"/>
                      <a:pt x="16324" y="6074"/>
                    </a:cubicBezTo>
                  </a:path>
                  <a:path w="16324" h="20220" stroke="0">
                    <a:moveTo>
                      <a:pt x="7596" y="-1"/>
                    </a:moveTo>
                    <a:cubicBezTo>
                      <a:pt x="10966" y="1265"/>
                      <a:pt x="13966" y="3354"/>
                      <a:pt x="16324" y="6074"/>
                    </a:cubicBezTo>
                    <a:lnTo>
                      <a:pt x="0" y="20220"/>
                    </a:lnTo>
                    <a:close/>
                  </a:path>
                </a:pathLst>
              </a:custGeom>
              <a:noFill/>
              <a:ln w="12700" cap="sq">
                <a:solidFill>
                  <a:srgbClr val="CC33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800" noProof="1">
                  <a:ea typeface="黑体" panose="02010609060101010101" pitchFamily="49" charset="-122"/>
                </a:endParaRPr>
              </a:p>
            </p:txBody>
          </p:sp>
          <p:sp>
            <p:nvSpPr>
              <p:cNvPr id="63" name="Arc 49"/>
              <p:cNvSpPr>
                <a:spLocks noChangeArrowheads="1"/>
              </p:cNvSpPr>
              <p:nvPr/>
            </p:nvSpPr>
            <p:spPr bwMode="auto">
              <a:xfrm rot="-2272500">
                <a:off x="136" y="362"/>
                <a:ext cx="274" cy="317"/>
              </a:xfrm>
              <a:custGeom>
                <a:avLst/>
                <a:gdLst>
                  <a:gd name="T0" fmla="*/ 7596 w 16324"/>
                  <a:gd name="T1" fmla="*/ -1 h 20220"/>
                  <a:gd name="T2" fmla="*/ 16324 w 16324"/>
                  <a:gd name="T3" fmla="*/ 6074 h 20220"/>
                  <a:gd name="T4" fmla="*/ 7596 w 16324"/>
                  <a:gd name="T5" fmla="*/ -1 h 20220"/>
                  <a:gd name="T6" fmla="*/ 16324 w 16324"/>
                  <a:gd name="T7" fmla="*/ 6074 h 20220"/>
                  <a:gd name="T8" fmla="*/ 0 w 16324"/>
                  <a:gd name="T9" fmla="*/ 20220 h 20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24" h="20220" fill="none">
                    <a:moveTo>
                      <a:pt x="7596" y="-1"/>
                    </a:moveTo>
                    <a:cubicBezTo>
                      <a:pt x="10966" y="1265"/>
                      <a:pt x="13966" y="3354"/>
                      <a:pt x="16324" y="6074"/>
                    </a:cubicBezTo>
                  </a:path>
                  <a:path w="16324" h="20220" stroke="0">
                    <a:moveTo>
                      <a:pt x="7596" y="-1"/>
                    </a:moveTo>
                    <a:cubicBezTo>
                      <a:pt x="10966" y="1265"/>
                      <a:pt x="13966" y="3354"/>
                      <a:pt x="16324" y="6074"/>
                    </a:cubicBezTo>
                    <a:lnTo>
                      <a:pt x="0" y="2022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800" noProof="1">
                  <a:ea typeface="黑体" panose="02010609060101010101" pitchFamily="49" charset="-122"/>
                </a:endParaRPr>
              </a:p>
            </p:txBody>
          </p:sp>
          <p:sp>
            <p:nvSpPr>
              <p:cNvPr id="64" name="Rectangle 50"/>
              <p:cNvSpPr>
                <a:spLocks noChangeArrowheads="1"/>
              </p:cNvSpPr>
              <p:nvPr/>
            </p:nvSpPr>
            <p:spPr bwMode="auto">
              <a:xfrm>
                <a:off x="1442" y="424"/>
                <a:ext cx="283" cy="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F</a:t>
                </a:r>
              </a:p>
            </p:txBody>
          </p:sp>
        </p:grpSp>
      </p:grpSp>
      <p:grpSp>
        <p:nvGrpSpPr>
          <p:cNvPr id="67" name="Group 51"/>
          <p:cNvGrpSpPr/>
          <p:nvPr/>
        </p:nvGrpSpPr>
        <p:grpSpPr bwMode="auto">
          <a:xfrm>
            <a:off x="5565046" y="3269191"/>
            <a:ext cx="2215230" cy="1142859"/>
            <a:chOff x="0" y="0"/>
            <a:chExt cx="1925" cy="1316"/>
          </a:xfrm>
        </p:grpSpPr>
        <p:grpSp>
          <p:nvGrpSpPr>
            <p:cNvPr id="68" name="Group 52"/>
            <p:cNvGrpSpPr/>
            <p:nvPr/>
          </p:nvGrpSpPr>
          <p:grpSpPr bwMode="auto">
            <a:xfrm>
              <a:off x="0" y="846"/>
              <a:ext cx="1644" cy="470"/>
              <a:chOff x="0" y="0"/>
              <a:chExt cx="1644" cy="470"/>
            </a:xfrm>
          </p:grpSpPr>
          <p:sp>
            <p:nvSpPr>
              <p:cNvPr id="77" name="Line 53"/>
              <p:cNvSpPr>
                <a:spLocks noChangeShapeType="1"/>
              </p:cNvSpPr>
              <p:nvPr/>
            </p:nvSpPr>
            <p:spPr bwMode="auto">
              <a:xfrm>
                <a:off x="181" y="127"/>
                <a:ext cx="1452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8" name="Line 54"/>
              <p:cNvSpPr>
                <a:spLocks noChangeShapeType="1"/>
              </p:cNvSpPr>
              <p:nvPr/>
            </p:nvSpPr>
            <p:spPr bwMode="auto">
              <a:xfrm flipV="1">
                <a:off x="181" y="37"/>
                <a:ext cx="0" cy="9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" name="Arc 55"/>
              <p:cNvSpPr>
                <a:spLocks noChangeArrowheads="1"/>
              </p:cNvSpPr>
              <p:nvPr/>
            </p:nvSpPr>
            <p:spPr bwMode="auto">
              <a:xfrm>
                <a:off x="610" y="15"/>
                <a:ext cx="771" cy="218"/>
              </a:xfrm>
              <a:custGeom>
                <a:avLst/>
                <a:gdLst>
                  <a:gd name="T0" fmla="*/ 20819 w 21600"/>
                  <a:gd name="T1" fmla="*/ -1 h 10733"/>
                  <a:gd name="T2" fmla="*/ 21600 w 21600"/>
                  <a:gd name="T3" fmla="*/ 5755 h 10733"/>
                  <a:gd name="T4" fmla="*/ 21018 w 21600"/>
                  <a:gd name="T5" fmla="*/ 10732 h 10733"/>
                  <a:gd name="T6" fmla="*/ 20819 w 21600"/>
                  <a:gd name="T7" fmla="*/ -1 h 10733"/>
                  <a:gd name="T8" fmla="*/ 21600 w 21600"/>
                  <a:gd name="T9" fmla="*/ 5755 h 10733"/>
                  <a:gd name="T10" fmla="*/ 21018 w 21600"/>
                  <a:gd name="T11" fmla="*/ 10732 h 10733"/>
                  <a:gd name="T12" fmla="*/ 0 w 21600"/>
                  <a:gd name="T13" fmla="*/ 5755 h 10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10733" fill="none">
                    <a:moveTo>
                      <a:pt x="20819" y="-1"/>
                    </a:moveTo>
                    <a:cubicBezTo>
                      <a:pt x="21337" y="1874"/>
                      <a:pt x="21600" y="3810"/>
                      <a:pt x="21600" y="5755"/>
                    </a:cubicBezTo>
                    <a:cubicBezTo>
                      <a:pt x="21600" y="7431"/>
                      <a:pt x="21404" y="9101"/>
                      <a:pt x="21018" y="10732"/>
                    </a:cubicBezTo>
                  </a:path>
                  <a:path w="21600" h="10733" stroke="0">
                    <a:moveTo>
                      <a:pt x="20819" y="-1"/>
                    </a:moveTo>
                    <a:cubicBezTo>
                      <a:pt x="21337" y="1874"/>
                      <a:pt x="21600" y="3810"/>
                      <a:pt x="21600" y="5755"/>
                    </a:cubicBezTo>
                    <a:cubicBezTo>
                      <a:pt x="21600" y="7431"/>
                      <a:pt x="21404" y="9101"/>
                      <a:pt x="21018" y="10732"/>
                    </a:cubicBezTo>
                    <a:lnTo>
                      <a:pt x="0" y="5755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2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800" noProof="1">
                  <a:ea typeface="黑体" panose="02010609060101010101" pitchFamily="49" charset="-122"/>
                </a:endParaRPr>
              </a:p>
            </p:txBody>
          </p:sp>
          <p:sp>
            <p:nvSpPr>
              <p:cNvPr id="80" name="Text Box 5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83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81" name="Text Box 57"/>
              <p:cNvSpPr txBox="1">
                <a:spLocks noChangeArrowheads="1"/>
              </p:cNvSpPr>
              <p:nvPr/>
            </p:nvSpPr>
            <p:spPr bwMode="auto">
              <a:xfrm>
                <a:off x="1361" y="45"/>
                <a:ext cx="283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</p:grpSp>
        <p:grpSp>
          <p:nvGrpSpPr>
            <p:cNvPr id="69" name="Group 58"/>
            <p:cNvGrpSpPr/>
            <p:nvPr/>
          </p:nvGrpSpPr>
          <p:grpSpPr bwMode="auto">
            <a:xfrm>
              <a:off x="193" y="339"/>
              <a:ext cx="1089" cy="635"/>
              <a:chOff x="0" y="0"/>
              <a:chExt cx="1089" cy="635"/>
            </a:xfrm>
          </p:grpSpPr>
          <p:sp>
            <p:nvSpPr>
              <p:cNvPr id="75" name="Line 59"/>
              <p:cNvSpPr>
                <a:spLocks noChangeShapeType="1"/>
              </p:cNvSpPr>
              <p:nvPr/>
            </p:nvSpPr>
            <p:spPr bwMode="auto">
              <a:xfrm>
                <a:off x="0" y="635"/>
                <a:ext cx="1089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6" name="Line 60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635" cy="635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0" name="Arc 61"/>
            <p:cNvSpPr>
              <a:spLocks noChangeArrowheads="1"/>
            </p:cNvSpPr>
            <p:nvPr/>
          </p:nvSpPr>
          <p:spPr bwMode="auto">
            <a:xfrm>
              <a:off x="225" y="680"/>
              <a:ext cx="274" cy="318"/>
            </a:xfrm>
            <a:custGeom>
              <a:avLst/>
              <a:gdLst>
                <a:gd name="T0" fmla="*/ 7596 w 16324"/>
                <a:gd name="T1" fmla="*/ -1 h 20220"/>
                <a:gd name="T2" fmla="*/ 16324 w 16324"/>
                <a:gd name="T3" fmla="*/ 6074 h 20220"/>
                <a:gd name="T4" fmla="*/ 7596 w 16324"/>
                <a:gd name="T5" fmla="*/ -1 h 20220"/>
                <a:gd name="T6" fmla="*/ 16324 w 16324"/>
                <a:gd name="T7" fmla="*/ 6074 h 20220"/>
                <a:gd name="T8" fmla="*/ 0 w 16324"/>
                <a:gd name="T9" fmla="*/ 20220 h 20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24" h="20220" fill="none">
                  <a:moveTo>
                    <a:pt x="7596" y="-1"/>
                  </a:moveTo>
                  <a:cubicBezTo>
                    <a:pt x="10966" y="1265"/>
                    <a:pt x="13966" y="3354"/>
                    <a:pt x="16324" y="6074"/>
                  </a:cubicBezTo>
                </a:path>
                <a:path w="16324" h="20220" stroke="0">
                  <a:moveTo>
                    <a:pt x="7596" y="-1"/>
                  </a:moveTo>
                  <a:cubicBezTo>
                    <a:pt x="10966" y="1265"/>
                    <a:pt x="13966" y="3354"/>
                    <a:pt x="16324" y="6074"/>
                  </a:cubicBezTo>
                  <a:lnTo>
                    <a:pt x="0" y="20220"/>
                  </a:lnTo>
                  <a:close/>
                </a:path>
              </a:pathLst>
            </a:custGeom>
            <a:noFill/>
            <a:ln w="12700" cap="sq">
              <a:solidFill>
                <a:srgbClr val="CC33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800" noProof="1">
                <a:ea typeface="黑体" panose="02010609060101010101" pitchFamily="49" charset="-122"/>
              </a:endParaRPr>
            </a:p>
          </p:txBody>
        </p:sp>
        <p:sp>
          <p:nvSpPr>
            <p:cNvPr id="71" name="Arc 62"/>
            <p:cNvSpPr>
              <a:spLocks noChangeArrowheads="1"/>
            </p:cNvSpPr>
            <p:nvPr/>
          </p:nvSpPr>
          <p:spPr bwMode="auto">
            <a:xfrm rot="3107289">
              <a:off x="294" y="839"/>
              <a:ext cx="274" cy="318"/>
            </a:xfrm>
            <a:custGeom>
              <a:avLst/>
              <a:gdLst>
                <a:gd name="T0" fmla="*/ 7596 w 16324"/>
                <a:gd name="T1" fmla="*/ -1 h 20220"/>
                <a:gd name="T2" fmla="*/ 16324 w 16324"/>
                <a:gd name="T3" fmla="*/ 6074 h 20220"/>
                <a:gd name="T4" fmla="*/ 7596 w 16324"/>
                <a:gd name="T5" fmla="*/ -1 h 20220"/>
                <a:gd name="T6" fmla="*/ 16324 w 16324"/>
                <a:gd name="T7" fmla="*/ 6074 h 20220"/>
                <a:gd name="T8" fmla="*/ 0 w 16324"/>
                <a:gd name="T9" fmla="*/ 20220 h 20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24" h="20220" fill="none">
                  <a:moveTo>
                    <a:pt x="7596" y="-1"/>
                  </a:moveTo>
                  <a:cubicBezTo>
                    <a:pt x="10966" y="1265"/>
                    <a:pt x="13966" y="3354"/>
                    <a:pt x="16324" y="6074"/>
                  </a:cubicBezTo>
                </a:path>
                <a:path w="16324" h="20220" stroke="0">
                  <a:moveTo>
                    <a:pt x="7596" y="-1"/>
                  </a:moveTo>
                  <a:cubicBezTo>
                    <a:pt x="10966" y="1265"/>
                    <a:pt x="13966" y="3354"/>
                    <a:pt x="16324" y="6074"/>
                  </a:cubicBezTo>
                  <a:lnTo>
                    <a:pt x="0" y="20220"/>
                  </a:lnTo>
                  <a:close/>
                </a:path>
              </a:pathLst>
            </a:custGeom>
            <a:noFill/>
            <a:ln w="12700" cap="sq">
              <a:solidFill>
                <a:srgbClr val="CC33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800" noProof="1">
                <a:ea typeface="黑体" panose="02010609060101010101" pitchFamily="49" charset="-122"/>
              </a:endParaRPr>
            </a:p>
          </p:txBody>
        </p:sp>
        <p:sp>
          <p:nvSpPr>
            <p:cNvPr id="72" name="Arc 63"/>
            <p:cNvSpPr>
              <a:spLocks noChangeArrowheads="1"/>
            </p:cNvSpPr>
            <p:nvPr/>
          </p:nvSpPr>
          <p:spPr bwMode="auto">
            <a:xfrm rot="-2272500">
              <a:off x="329" y="701"/>
              <a:ext cx="274" cy="318"/>
            </a:xfrm>
            <a:custGeom>
              <a:avLst/>
              <a:gdLst>
                <a:gd name="T0" fmla="*/ 7596 w 16324"/>
                <a:gd name="T1" fmla="*/ -1 h 20220"/>
                <a:gd name="T2" fmla="*/ 16324 w 16324"/>
                <a:gd name="T3" fmla="*/ 6074 h 20220"/>
                <a:gd name="T4" fmla="*/ 7596 w 16324"/>
                <a:gd name="T5" fmla="*/ -1 h 20220"/>
                <a:gd name="T6" fmla="*/ 16324 w 16324"/>
                <a:gd name="T7" fmla="*/ 6074 h 20220"/>
                <a:gd name="T8" fmla="*/ 0 w 16324"/>
                <a:gd name="T9" fmla="*/ 20220 h 20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24" h="20220" fill="none">
                  <a:moveTo>
                    <a:pt x="7596" y="-1"/>
                  </a:moveTo>
                  <a:cubicBezTo>
                    <a:pt x="10966" y="1265"/>
                    <a:pt x="13966" y="3354"/>
                    <a:pt x="16324" y="6074"/>
                  </a:cubicBezTo>
                </a:path>
                <a:path w="16324" h="20220" stroke="0">
                  <a:moveTo>
                    <a:pt x="7596" y="-1"/>
                  </a:moveTo>
                  <a:cubicBezTo>
                    <a:pt x="10966" y="1265"/>
                    <a:pt x="13966" y="3354"/>
                    <a:pt x="16324" y="6074"/>
                  </a:cubicBezTo>
                  <a:lnTo>
                    <a:pt x="0" y="2022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800" noProof="1">
                <a:ea typeface="黑体" panose="02010609060101010101" pitchFamily="49" charset="-122"/>
              </a:endParaRPr>
            </a:p>
          </p:txBody>
        </p:sp>
        <p:sp>
          <p:nvSpPr>
            <p:cNvPr id="73" name="Rectangle 64"/>
            <p:cNvSpPr>
              <a:spLocks noChangeArrowheads="1"/>
            </p:cNvSpPr>
            <p:nvPr/>
          </p:nvSpPr>
          <p:spPr bwMode="auto">
            <a:xfrm>
              <a:off x="962" y="0"/>
              <a:ext cx="305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74" name="Rectangle 65"/>
            <p:cNvSpPr>
              <a:spLocks noChangeArrowheads="1"/>
            </p:cNvSpPr>
            <p:nvPr/>
          </p:nvSpPr>
          <p:spPr bwMode="auto">
            <a:xfrm>
              <a:off x="1642" y="771"/>
              <a:ext cx="283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F</a:t>
              </a:r>
            </a:p>
          </p:txBody>
        </p:sp>
      </p:grpSp>
      <p:sp>
        <p:nvSpPr>
          <p:cNvPr id="82" name="Rectangle 67"/>
          <p:cNvSpPr/>
          <p:nvPr/>
        </p:nvSpPr>
        <p:spPr>
          <a:xfrm>
            <a:off x="1309752" y="3141794"/>
            <a:ext cx="4312444" cy="1028700"/>
          </a:xfrm>
          <a:prstGeom prst="rect">
            <a:avLst/>
          </a:prstGeom>
          <a:noFill/>
          <a:ln w="9525">
            <a:noFill/>
          </a:ln>
        </p:spPr>
        <p:txBody>
          <a:bodyPr lIns="40500" tIns="34290" rIns="40500" bIns="34290">
            <a:spAutoFit/>
          </a:bodyPr>
          <a:lstStyle/>
          <a:p>
            <a:pPr>
              <a:defRPr/>
            </a:pP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</a:t>
            </a:r>
            <a:r>
              <a:rPr lang="en-US" altLang="x-none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）以</a:t>
            </a:r>
            <a:r>
              <a:rPr lang="en-US" altLang="x-none" sz="21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为顶点，以</a:t>
            </a:r>
            <a:r>
              <a:rPr lang="en-US" altLang="x-none" sz="21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BA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为一边，</a:t>
            </a:r>
          </a:p>
          <a:p>
            <a:pPr>
              <a:defRPr/>
            </a:pP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作                       ，</a:t>
            </a:r>
            <a:r>
              <a:rPr lang="en-US" altLang="x-none" sz="21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BE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交</a:t>
            </a:r>
            <a:r>
              <a:rPr lang="en-US" altLang="x-none" sz="21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AD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于点</a:t>
            </a:r>
            <a:r>
              <a:rPr lang="en-US" altLang="x-none" sz="21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C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．</a:t>
            </a:r>
          </a:p>
          <a:p>
            <a:pPr>
              <a:defRPr/>
            </a:pP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△</a:t>
            </a:r>
            <a:r>
              <a:rPr lang="en-US" altLang="x-none" sz="21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ABC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就是所求作的三角形．</a:t>
            </a:r>
            <a:endParaRPr lang="zh-CN" altLang="en-US" sz="21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83" name="对象 16451"/>
          <p:cNvGraphicFramePr>
            <a:graphicFrameLocks noChangeAspect="1"/>
          </p:cNvGraphicFramePr>
          <p:nvPr/>
        </p:nvGraphicFramePr>
        <p:xfrm>
          <a:off x="1718137" y="3487075"/>
          <a:ext cx="157281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r:id="rId7" imgW="851535" imgH="203200" progId="Equation.3">
                  <p:embed/>
                </p:oleObj>
              </mc:Choice>
              <mc:Fallback>
                <p:oleObj r:id="rId7" imgW="851535" imgH="203200" progId="Equation.3">
                  <p:embed/>
                  <p:pic>
                    <p:nvPicPr>
                      <p:cNvPr id="0" name="图片 5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8137" y="3487075"/>
                        <a:ext cx="157281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Arc 69"/>
          <p:cNvSpPr>
            <a:spLocks noChangeArrowheads="1"/>
          </p:cNvSpPr>
          <p:nvPr/>
        </p:nvSpPr>
        <p:spPr bwMode="auto">
          <a:xfrm rot="16398889">
            <a:off x="6859256" y="4007378"/>
            <a:ext cx="238125" cy="361950"/>
          </a:xfrm>
          <a:custGeom>
            <a:avLst/>
            <a:gdLst>
              <a:gd name="T0" fmla="*/ 7596 w 16324"/>
              <a:gd name="T1" fmla="*/ -1 h 20220"/>
              <a:gd name="T2" fmla="*/ 16324 w 16324"/>
              <a:gd name="T3" fmla="*/ 6074 h 20220"/>
              <a:gd name="T4" fmla="*/ 7596 w 16324"/>
              <a:gd name="T5" fmla="*/ -1 h 20220"/>
              <a:gd name="T6" fmla="*/ 16324 w 16324"/>
              <a:gd name="T7" fmla="*/ 6074 h 20220"/>
              <a:gd name="T8" fmla="*/ 0 w 16324"/>
              <a:gd name="T9" fmla="*/ 20220 h 20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24" h="20220" fill="none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</a:path>
              <a:path w="16324" h="20220" stroke="0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  <a:lnTo>
                  <a:pt x="0" y="20220"/>
                </a:lnTo>
                <a:close/>
              </a:path>
            </a:pathLst>
          </a:custGeom>
          <a:noFill/>
          <a:ln w="12700" cap="sq">
            <a:solidFill>
              <a:srgbClr val="CC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sp>
        <p:nvSpPr>
          <p:cNvPr id="85" name="Arc 70"/>
          <p:cNvSpPr>
            <a:spLocks noChangeArrowheads="1"/>
          </p:cNvSpPr>
          <p:nvPr/>
        </p:nvSpPr>
        <p:spPr bwMode="auto">
          <a:xfrm rot="15383794">
            <a:off x="6511593" y="3413257"/>
            <a:ext cx="245269" cy="404813"/>
          </a:xfrm>
          <a:custGeom>
            <a:avLst/>
            <a:gdLst>
              <a:gd name="T0" fmla="*/ 7596 w 16324"/>
              <a:gd name="T1" fmla="*/ -1 h 20220"/>
              <a:gd name="T2" fmla="*/ 16324 w 16324"/>
              <a:gd name="T3" fmla="*/ 6074 h 20220"/>
              <a:gd name="T4" fmla="*/ 7596 w 16324"/>
              <a:gd name="T5" fmla="*/ -1 h 20220"/>
              <a:gd name="T6" fmla="*/ 16324 w 16324"/>
              <a:gd name="T7" fmla="*/ 6074 h 20220"/>
              <a:gd name="T8" fmla="*/ 0 w 16324"/>
              <a:gd name="T9" fmla="*/ 20220 h 20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24" h="20220" fill="none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</a:path>
              <a:path w="16324" h="20220" stroke="0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  <a:lnTo>
                  <a:pt x="0" y="20220"/>
                </a:lnTo>
                <a:close/>
              </a:path>
            </a:pathLst>
          </a:custGeom>
          <a:noFill/>
          <a:ln w="12700" cap="sq">
            <a:solidFill>
              <a:srgbClr val="CC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sp>
        <p:nvSpPr>
          <p:cNvPr id="86" name="Arc 71"/>
          <p:cNvSpPr>
            <a:spLocks noChangeArrowheads="1"/>
          </p:cNvSpPr>
          <p:nvPr/>
        </p:nvSpPr>
        <p:spPr bwMode="auto">
          <a:xfrm rot="18773906">
            <a:off x="6758053" y="4099057"/>
            <a:ext cx="267890" cy="327422"/>
          </a:xfrm>
          <a:custGeom>
            <a:avLst/>
            <a:gdLst>
              <a:gd name="T0" fmla="*/ 7596 w 16324"/>
              <a:gd name="T1" fmla="*/ -1 h 20220"/>
              <a:gd name="T2" fmla="*/ 16324 w 16324"/>
              <a:gd name="T3" fmla="*/ 6074 h 20220"/>
              <a:gd name="T4" fmla="*/ 7596 w 16324"/>
              <a:gd name="T5" fmla="*/ -1 h 20220"/>
              <a:gd name="T6" fmla="*/ 16324 w 16324"/>
              <a:gd name="T7" fmla="*/ 6074 h 20220"/>
              <a:gd name="T8" fmla="*/ 0 w 16324"/>
              <a:gd name="T9" fmla="*/ 20220 h 20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24" h="20220" fill="none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</a:path>
              <a:path w="16324" h="20220" stroke="0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  <a:lnTo>
                  <a:pt x="0" y="20220"/>
                </a:lnTo>
                <a:close/>
              </a:path>
            </a:pathLst>
          </a:custGeom>
          <a:noFill/>
          <a:ln w="12700" cap="sq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sp>
        <p:nvSpPr>
          <p:cNvPr id="87" name="Rectangle 65"/>
          <p:cNvSpPr>
            <a:spLocks noChangeArrowheads="1"/>
          </p:cNvSpPr>
          <p:nvPr/>
        </p:nvSpPr>
        <p:spPr bwMode="auto">
          <a:xfrm>
            <a:off x="5881752" y="3226328"/>
            <a:ext cx="279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 animBg="1"/>
      <p:bldP spid="45" grpId="0" bldLvl="0" animBg="1"/>
      <p:bldP spid="46" grpId="0" bldLvl="0" animBg="1"/>
      <p:bldP spid="47" grpId="0" bldLvl="0" animBg="1"/>
      <p:bldP spid="48" grpId="0" bldLvl="0" animBg="1"/>
      <p:bldP spid="49" grpId="0"/>
      <p:bldP spid="50" grpId="0" animBg="1"/>
      <p:bldP spid="51" grpId="0"/>
      <p:bldP spid="52" grpId="0"/>
      <p:bldP spid="53" grpId="0"/>
      <p:bldP spid="82" grpId="0"/>
      <p:bldP spid="84" grpId="0" bldLvl="0" animBg="1"/>
      <p:bldP spid="85" grpId="0" bldLvl="0" animBg="1"/>
      <p:bldP spid="86" grpId="0" bldLvl="0" animBg="1"/>
      <p:bldP spid="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58516" y="928687"/>
            <a:ext cx="529351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已知三角形的三条边，求作这个三角形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448990" y="1357312"/>
            <a:ext cx="297656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已知：线段 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447799" y="2133600"/>
            <a:ext cx="58293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求作：△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，使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1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133599" y="2537222"/>
            <a:ext cx="37147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）作一条线段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BC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；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333499" y="2915840"/>
            <a:ext cx="4457700" cy="90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）分别以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为圆心，以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半径画弧，两弧交于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点；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340643" y="3899297"/>
            <a:ext cx="2400300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）连接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AC,</a:t>
            </a:r>
            <a:endParaRPr lang="en-US" altLang="zh-CN" sz="21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1562099" y="1962150"/>
            <a:ext cx="4748213" cy="11906"/>
            <a:chOff x="1200" y="3670"/>
            <a:chExt cx="9969" cy="25"/>
          </a:xfrm>
        </p:grpSpPr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1200" y="3670"/>
              <a:ext cx="32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9242" y="3695"/>
              <a:ext cx="19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5500" y="3695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2151459" y="1650205"/>
            <a:ext cx="485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4149328" y="1650205"/>
            <a:ext cx="485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5823347" y="1650205"/>
            <a:ext cx="485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5738812" y="3515915"/>
            <a:ext cx="1565672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5414962" y="3505199"/>
            <a:ext cx="485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7305674" y="3515915"/>
            <a:ext cx="485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6" name="Arc 22"/>
          <p:cNvSpPr>
            <a:spLocks noChangeArrowheads="1"/>
          </p:cNvSpPr>
          <p:nvPr/>
        </p:nvSpPr>
        <p:spPr bwMode="auto">
          <a:xfrm rot="473921" flipH="1">
            <a:off x="6586537" y="2689622"/>
            <a:ext cx="259556" cy="144065"/>
          </a:xfrm>
          <a:custGeom>
            <a:avLst/>
            <a:gdLst>
              <a:gd name="T0" fmla="*/ -1 w 21322"/>
              <a:gd name="T1" fmla="*/ 0 h 21600"/>
              <a:gd name="T2" fmla="*/ 21321 w 21322"/>
              <a:gd name="T3" fmla="*/ 18143 h 21600"/>
              <a:gd name="T4" fmla="*/ -1 w 21322"/>
              <a:gd name="T5" fmla="*/ 0 h 21600"/>
              <a:gd name="T6" fmla="*/ 21321 w 21322"/>
              <a:gd name="T7" fmla="*/ 18143 h 21600"/>
              <a:gd name="T8" fmla="*/ 0 w 21322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322" h="21600" fill="none">
                <a:moveTo>
                  <a:pt x="-1" y="0"/>
                </a:moveTo>
                <a:cubicBezTo>
                  <a:pt x="10594" y="0"/>
                  <a:pt x="19625" y="7684"/>
                  <a:pt x="21321" y="18143"/>
                </a:cubicBezTo>
              </a:path>
              <a:path w="21322" h="21600" stroke="0">
                <a:moveTo>
                  <a:pt x="-1" y="0"/>
                </a:moveTo>
                <a:cubicBezTo>
                  <a:pt x="10594" y="0"/>
                  <a:pt x="19625" y="7684"/>
                  <a:pt x="21321" y="18143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sp>
        <p:nvSpPr>
          <p:cNvPr id="27" name="Arc 23"/>
          <p:cNvSpPr>
            <a:spLocks noChangeArrowheads="1"/>
          </p:cNvSpPr>
          <p:nvPr/>
        </p:nvSpPr>
        <p:spPr bwMode="auto">
          <a:xfrm rot="473921" flipH="1">
            <a:off x="6548437" y="2682478"/>
            <a:ext cx="346472" cy="463153"/>
          </a:xfrm>
          <a:custGeom>
            <a:avLst/>
            <a:gdLst>
              <a:gd name="T0" fmla="*/ 0 w 12645"/>
              <a:gd name="T1" fmla="*/ 3923 h 21435"/>
              <a:gd name="T2" fmla="*/ 9980 w 12645"/>
              <a:gd name="T3" fmla="*/ 0 h 21435"/>
              <a:gd name="T4" fmla="*/ 0 w 12645"/>
              <a:gd name="T5" fmla="*/ 3923 h 21435"/>
              <a:gd name="T6" fmla="*/ 9980 w 12645"/>
              <a:gd name="T7" fmla="*/ 0 h 21435"/>
              <a:gd name="T8" fmla="*/ 12645 w 12645"/>
              <a:gd name="T9" fmla="*/ 21435 h 21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45" h="21435" fill="none">
                <a:moveTo>
                  <a:pt x="0" y="3923"/>
                </a:moveTo>
                <a:cubicBezTo>
                  <a:pt x="2944" y="1797"/>
                  <a:pt x="6376" y="448"/>
                  <a:pt x="9980" y="0"/>
                </a:cubicBezTo>
              </a:path>
              <a:path w="12645" h="21435" stroke="0">
                <a:moveTo>
                  <a:pt x="0" y="3923"/>
                </a:moveTo>
                <a:cubicBezTo>
                  <a:pt x="2944" y="1797"/>
                  <a:pt x="6376" y="448"/>
                  <a:pt x="9980" y="0"/>
                </a:cubicBezTo>
                <a:lnTo>
                  <a:pt x="12645" y="21435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V="1">
            <a:off x="5738812" y="2706290"/>
            <a:ext cx="1026319" cy="809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6765130" y="2706290"/>
            <a:ext cx="539354" cy="80962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6631781" y="2406253"/>
            <a:ext cx="485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1447799" y="2533650"/>
            <a:ext cx="11430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作法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：</a:t>
            </a:r>
          </a:p>
        </p:txBody>
      </p:sp>
      <p:sp>
        <p:nvSpPr>
          <p:cNvPr id="32" name="文本框 2"/>
          <p:cNvSpPr txBox="1">
            <a:spLocks noChangeArrowheads="1"/>
          </p:cNvSpPr>
          <p:nvPr/>
        </p:nvSpPr>
        <p:spPr bwMode="auto">
          <a:xfrm>
            <a:off x="3364706" y="3901678"/>
            <a:ext cx="340862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△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ABC</a:t>
            </a: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就是所求作的三角形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1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  <p:bldP spid="20" grpId="0"/>
      <p:bldP spid="21" grpId="0"/>
      <p:bldP spid="22" grpId="0"/>
      <p:bldP spid="23" grpId="0" bldLvl="0" animBg="1"/>
      <p:bldP spid="24" grpId="0"/>
      <p:bldP spid="25" grpId="0"/>
      <p:bldP spid="26" grpId="0" bldLvl="0" animBg="1"/>
      <p:bldP spid="27" grpId="0" bldLvl="0" animBg="1"/>
      <p:bldP spid="28" grpId="0" bldLvl="0" animBg="1"/>
      <p:bldP spid="29" grpId="0" bldLvl="0" animBg="1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68188" y="1157035"/>
            <a:ext cx="6506766" cy="265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利用尺规不可作的直角三角形是（        ）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A.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已知斜边及一条直角边    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B.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已知两条直角边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C.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已知两锐角               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D.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已知一锐角及一直角边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340694" y="1158062"/>
            <a:ext cx="416220" cy="5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3000" b="1" dirty="0">
                <a:solidFill>
                  <a:srgbClr val="FF0066"/>
                </a:solidFill>
              </a:rPr>
              <a:t>C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13637" y="181123"/>
            <a:ext cx="2316458" cy="647401"/>
            <a:chOff x="3327445" y="196215"/>
            <a:chExt cx="3088610" cy="1003574"/>
          </a:xfrm>
        </p:grpSpPr>
        <p:pic>
          <p:nvPicPr>
            <p:cNvPr id="7" name="图片 6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8" name="组合 7"/>
            <p:cNvGrpSpPr/>
            <p:nvPr/>
          </p:nvGrpSpPr>
          <p:grpSpPr>
            <a:xfrm>
              <a:off x="3491880" y="196215"/>
              <a:ext cx="2924175" cy="787400"/>
              <a:chOff x="1161" y="650"/>
              <a:chExt cx="4605" cy="1240"/>
            </a:xfrm>
          </p:grpSpPr>
          <p:sp>
            <p:nvSpPr>
              <p:cNvPr id="9" name="TextBox 2"/>
              <p:cNvSpPr txBox="1"/>
              <p:nvPr/>
            </p:nvSpPr>
            <p:spPr>
              <a:xfrm>
                <a:off x="1809" y="650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10" name="直接连接符 9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17412"/>
          <p:cNvSpPr txBox="1">
            <a:spLocks noChangeArrowheads="1"/>
          </p:cNvSpPr>
          <p:nvPr/>
        </p:nvSpPr>
        <p:spPr bwMode="auto">
          <a:xfrm>
            <a:off x="1084580" y="850753"/>
            <a:ext cx="6273987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如图</a:t>
            </a: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△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中</a:t>
            </a: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厘米</a:t>
            </a: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厘米</a:t>
            </a: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3.5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厘米</a:t>
            </a: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36°,∠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44°</a:t>
            </a: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请你选择适当数据</a:t>
            </a: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画与</a:t>
            </a: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△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全等的三角形</a:t>
            </a: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用三种方法画图</a:t>
            </a: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不写作法</a:t>
            </a: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但要从所画的三角形中标出用到的数据</a:t>
            </a: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grpSp>
        <p:nvGrpSpPr>
          <p:cNvPr id="22" name="组合 17413"/>
          <p:cNvGrpSpPr/>
          <p:nvPr/>
        </p:nvGrpSpPr>
        <p:grpSpPr bwMode="auto">
          <a:xfrm>
            <a:off x="3096989" y="2877198"/>
            <a:ext cx="2839641" cy="1699362"/>
            <a:chOff x="0" y="-45"/>
            <a:chExt cx="2222" cy="1207"/>
          </a:xfrm>
        </p:grpSpPr>
        <p:sp>
          <p:nvSpPr>
            <p:cNvPr id="23" name="文本框 17414"/>
            <p:cNvSpPr txBox="1">
              <a:spLocks noChangeArrowheads="1"/>
            </p:cNvSpPr>
            <p:nvPr/>
          </p:nvSpPr>
          <p:spPr bwMode="auto">
            <a:xfrm>
              <a:off x="1723" y="726"/>
              <a:ext cx="499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100" i="1">
                  <a:solidFill>
                    <a:schemeClr val="tx2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4" name="直接连接符 17415"/>
            <p:cNvSpPr>
              <a:spLocks noChangeShapeType="1"/>
            </p:cNvSpPr>
            <p:nvPr/>
          </p:nvSpPr>
          <p:spPr bwMode="auto">
            <a:xfrm>
              <a:off x="216" y="902"/>
              <a:ext cx="14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直接连接符 17416"/>
            <p:cNvSpPr>
              <a:spLocks noChangeShapeType="1"/>
            </p:cNvSpPr>
            <p:nvPr/>
          </p:nvSpPr>
          <p:spPr bwMode="auto">
            <a:xfrm>
              <a:off x="1214" y="267"/>
              <a:ext cx="499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直接连接符 17417"/>
            <p:cNvSpPr>
              <a:spLocks noChangeShapeType="1"/>
            </p:cNvSpPr>
            <p:nvPr/>
          </p:nvSpPr>
          <p:spPr bwMode="auto">
            <a:xfrm flipV="1">
              <a:off x="216" y="267"/>
              <a:ext cx="998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文本框 17418"/>
            <p:cNvSpPr txBox="1">
              <a:spLocks noChangeArrowheads="1"/>
            </p:cNvSpPr>
            <p:nvPr/>
          </p:nvSpPr>
          <p:spPr bwMode="auto">
            <a:xfrm>
              <a:off x="1044" y="-45"/>
              <a:ext cx="49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400" i="1">
                  <a:solidFill>
                    <a:schemeClr val="tx2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8" name="文本框 17419"/>
            <p:cNvSpPr txBox="1">
              <a:spLocks noChangeArrowheads="1"/>
            </p:cNvSpPr>
            <p:nvPr/>
          </p:nvSpPr>
          <p:spPr bwMode="auto">
            <a:xfrm>
              <a:off x="0" y="720"/>
              <a:ext cx="499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100" i="1">
                  <a:solidFill>
                    <a:schemeClr val="tx2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9" name="文本框 17420"/>
            <p:cNvSpPr txBox="1">
              <a:spLocks noChangeArrowheads="1"/>
            </p:cNvSpPr>
            <p:nvPr/>
          </p:nvSpPr>
          <p:spPr bwMode="auto">
            <a:xfrm rot="19972216">
              <a:off x="176" y="336"/>
              <a:ext cx="1012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Times New Roman" panose="02020603050405020304" pitchFamily="18" charset="0"/>
                </a:rPr>
                <a:t>3.5</a:t>
              </a:r>
              <a:r>
                <a:rPr lang="zh-CN" altLang="en-US" sz="1800">
                  <a:latin typeface="黑体" panose="02010609060101010101" pitchFamily="49" charset="-122"/>
                  <a:ea typeface="黑体" panose="02010609060101010101" pitchFamily="49" charset="-122"/>
                </a:rPr>
                <a:t>厘米</a:t>
              </a:r>
            </a:p>
          </p:txBody>
        </p:sp>
        <p:sp>
          <p:nvSpPr>
            <p:cNvPr id="35" name="文本框 17421"/>
            <p:cNvSpPr txBox="1">
              <a:spLocks noChangeArrowheads="1"/>
            </p:cNvSpPr>
            <p:nvPr/>
          </p:nvSpPr>
          <p:spPr bwMode="auto">
            <a:xfrm>
              <a:off x="660" y="900"/>
              <a:ext cx="859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500">
                  <a:latin typeface="Times New Roman" panose="02020603050405020304" pitchFamily="18" charset="0"/>
                </a:rPr>
                <a:t>5</a:t>
              </a:r>
              <a:r>
                <a:rPr lang="zh-CN" altLang="en-US" sz="1800">
                  <a:latin typeface="黑体" panose="02010609060101010101" pitchFamily="49" charset="-122"/>
                  <a:ea typeface="黑体" panose="02010609060101010101" pitchFamily="49" charset="-122"/>
                </a:rPr>
                <a:t>厘米</a:t>
              </a:r>
            </a:p>
          </p:txBody>
        </p:sp>
        <p:sp>
          <p:nvSpPr>
            <p:cNvPr id="36" name="文本框 17422"/>
            <p:cNvSpPr txBox="1">
              <a:spLocks noChangeArrowheads="1"/>
            </p:cNvSpPr>
            <p:nvPr/>
          </p:nvSpPr>
          <p:spPr bwMode="auto">
            <a:xfrm rot="3263109">
              <a:off x="1202" y="397"/>
              <a:ext cx="794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>
                  <a:latin typeface="Times New Roman" panose="02020603050405020304" pitchFamily="18" charset="0"/>
                </a:rPr>
                <a:t>3</a:t>
              </a:r>
              <a:r>
                <a:rPr lang="zh-CN" altLang="en-US" sz="1800">
                  <a:latin typeface="黑体" panose="02010609060101010101" pitchFamily="49" charset="-122"/>
                  <a:ea typeface="黑体" panose="02010609060101010101" pitchFamily="49" charset="-122"/>
                </a:rPr>
                <a:t>厘米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接连接符 18433"/>
          <p:cNvSpPr>
            <a:spLocks noChangeShapeType="1"/>
          </p:cNvSpPr>
          <p:nvPr/>
        </p:nvSpPr>
        <p:spPr bwMode="auto">
          <a:xfrm>
            <a:off x="2185109" y="4161809"/>
            <a:ext cx="2862263" cy="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文本框 18434"/>
          <p:cNvSpPr txBox="1">
            <a:spLocks noChangeArrowheads="1"/>
          </p:cNvSpPr>
          <p:nvPr/>
        </p:nvSpPr>
        <p:spPr bwMode="auto">
          <a:xfrm>
            <a:off x="1914838" y="4270156"/>
            <a:ext cx="1188244" cy="284693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endParaRPr lang="zh-CN" altLang="en-US"/>
          </a:p>
        </p:txBody>
      </p:sp>
      <p:sp>
        <p:nvSpPr>
          <p:cNvPr id="7" name="文本框 18435"/>
          <p:cNvSpPr txBox="1">
            <a:spLocks noChangeArrowheads="1"/>
          </p:cNvSpPr>
          <p:nvPr/>
        </p:nvSpPr>
        <p:spPr bwMode="auto">
          <a:xfrm>
            <a:off x="1796966" y="4110612"/>
            <a:ext cx="64889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" name="文本框 18436"/>
          <p:cNvSpPr txBox="1">
            <a:spLocks noChangeArrowheads="1"/>
          </p:cNvSpPr>
          <p:nvPr/>
        </p:nvSpPr>
        <p:spPr bwMode="auto">
          <a:xfrm>
            <a:off x="4659228" y="4192765"/>
            <a:ext cx="64889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9" name="任意多边形 18437"/>
          <p:cNvSpPr>
            <a:spLocks noChangeArrowheads="1"/>
          </p:cNvSpPr>
          <p:nvPr/>
        </p:nvSpPr>
        <p:spPr bwMode="auto">
          <a:xfrm rot="377156">
            <a:off x="4398482" y="3946306"/>
            <a:ext cx="54769" cy="521494"/>
          </a:xfrm>
          <a:custGeom>
            <a:avLst/>
            <a:gdLst>
              <a:gd name="T0" fmla="*/ 5512 w 21557"/>
              <a:gd name="T1" fmla="*/ 0 h 20885"/>
              <a:gd name="T2" fmla="*/ 21557 w 21557"/>
              <a:gd name="T3" fmla="*/ 19511 h 20885"/>
              <a:gd name="T4" fmla="*/ 5512 w 21557"/>
              <a:gd name="T5" fmla="*/ 0 h 20885"/>
              <a:gd name="T6" fmla="*/ 21557 w 21557"/>
              <a:gd name="T7" fmla="*/ 19511 h 20885"/>
              <a:gd name="T8" fmla="*/ 0 w 21557"/>
              <a:gd name="T9" fmla="*/ 20885 h 208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557" h="20885" fill="none">
                <a:moveTo>
                  <a:pt x="5512" y="0"/>
                </a:moveTo>
                <a:cubicBezTo>
                  <a:pt x="14352" y="2326"/>
                  <a:pt x="20969" y="10104"/>
                  <a:pt x="21557" y="19511"/>
                </a:cubicBezTo>
              </a:path>
              <a:path w="21557" h="20885" stroke="0">
                <a:moveTo>
                  <a:pt x="5512" y="0"/>
                </a:moveTo>
                <a:cubicBezTo>
                  <a:pt x="14352" y="2326"/>
                  <a:pt x="20969" y="10104"/>
                  <a:pt x="21557" y="19511"/>
                </a:cubicBezTo>
                <a:lnTo>
                  <a:pt x="0" y="20885"/>
                </a:lnTo>
                <a:close/>
              </a:path>
            </a:pathLst>
          </a:custGeom>
          <a:noFill/>
          <a:ln w="38100">
            <a:solidFill>
              <a:srgbClr val="00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0" name="文本框 18438"/>
          <p:cNvSpPr txBox="1">
            <a:spLocks noChangeArrowheads="1"/>
          </p:cNvSpPr>
          <p:nvPr/>
        </p:nvSpPr>
        <p:spPr bwMode="auto">
          <a:xfrm>
            <a:off x="4234176" y="4146331"/>
            <a:ext cx="648890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4" name="矩形 18439"/>
          <p:cNvSpPr>
            <a:spLocks noChangeArrowheads="1"/>
          </p:cNvSpPr>
          <p:nvPr/>
        </p:nvSpPr>
        <p:spPr bwMode="auto">
          <a:xfrm>
            <a:off x="1345042" y="1459090"/>
            <a:ext cx="417806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eaLnBrk="0" hangingPunct="0"/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(2)</a:t>
            </a:r>
            <a:r>
              <a:rPr lang="zh-CN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为圆心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100">
                <a:solidFill>
                  <a:srgbClr val="FF0000"/>
                </a:solidFill>
              </a:rPr>
              <a:t> 3</a:t>
            </a:r>
            <a:r>
              <a:rPr lang="zh-CN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厘米为半径画弧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</p:txBody>
      </p:sp>
      <p:sp>
        <p:nvSpPr>
          <p:cNvPr id="15" name="矩形 18440"/>
          <p:cNvSpPr>
            <a:spLocks noChangeArrowheads="1"/>
          </p:cNvSpPr>
          <p:nvPr/>
        </p:nvSpPr>
        <p:spPr bwMode="auto">
          <a:xfrm>
            <a:off x="1349290" y="1891287"/>
            <a:ext cx="4720829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</a:rPr>
              <a:t> (3)</a:t>
            </a:r>
            <a:r>
              <a:rPr lang="zh-CN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为圆心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100">
                <a:solidFill>
                  <a:srgbClr val="FF0000"/>
                </a:solidFill>
              </a:rPr>
              <a:t>3.5</a:t>
            </a:r>
            <a:r>
              <a:rPr lang="zh-CN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厘米为半径画弧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en-US" altLang="zh-CN" sz="2100">
              <a:solidFill>
                <a:srgbClr val="FF0000"/>
              </a:solidFill>
            </a:endParaRPr>
          </a:p>
        </p:txBody>
      </p:sp>
      <p:sp>
        <p:nvSpPr>
          <p:cNvPr id="16" name="矩形 18442"/>
          <p:cNvSpPr>
            <a:spLocks noChangeArrowheads="1"/>
          </p:cNvSpPr>
          <p:nvPr/>
        </p:nvSpPr>
        <p:spPr bwMode="auto">
          <a:xfrm>
            <a:off x="1432634" y="2349678"/>
            <a:ext cx="233005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>
                <a:solidFill>
                  <a:srgbClr val="FF0000"/>
                </a:solidFill>
              </a:rPr>
              <a:t>(4)</a:t>
            </a:r>
            <a:r>
              <a:rPr lang="zh-CN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连接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AB</a:t>
            </a:r>
            <a:r>
              <a:rPr lang="en-US" altLang="zh-CN" sz="2100">
                <a:solidFill>
                  <a:srgbClr val="FF0000"/>
                </a:solidFill>
              </a:rPr>
              <a:t>,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 sz="210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7" name="文本框 18444"/>
          <p:cNvSpPr txBox="1">
            <a:spLocks noChangeArrowheads="1"/>
          </p:cNvSpPr>
          <p:nvPr/>
        </p:nvSpPr>
        <p:spPr bwMode="auto">
          <a:xfrm>
            <a:off x="1251659" y="1018559"/>
            <a:ext cx="376713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）作线段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BC</a:t>
            </a:r>
            <a:r>
              <a:rPr lang="zh-CN" altLang="en-US" sz="2100" dirty="0">
                <a:solidFill>
                  <a:srgbClr val="FF0000"/>
                </a:solidFill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</a:rPr>
              <a:t>5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厘米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;</a:t>
            </a:r>
          </a:p>
        </p:txBody>
      </p:sp>
      <p:sp>
        <p:nvSpPr>
          <p:cNvPr id="18" name="任意多边形 18448"/>
          <p:cNvSpPr>
            <a:spLocks noChangeArrowheads="1"/>
          </p:cNvSpPr>
          <p:nvPr/>
        </p:nvSpPr>
        <p:spPr bwMode="auto">
          <a:xfrm rot="20034749" flipH="1">
            <a:off x="3619813" y="2919987"/>
            <a:ext cx="1100138" cy="1279922"/>
          </a:xfrm>
          <a:custGeom>
            <a:avLst/>
            <a:gdLst>
              <a:gd name="T0" fmla="*/ 0 w 20142"/>
              <a:gd name="T1" fmla="*/ 795 h 21600"/>
              <a:gd name="T2" fmla="*/ 5807 w 20142"/>
              <a:gd name="T3" fmla="*/ 0 h 21600"/>
              <a:gd name="T4" fmla="*/ 20141 w 20142"/>
              <a:gd name="T5" fmla="*/ 5442 h 21600"/>
              <a:gd name="T6" fmla="*/ 0 w 20142"/>
              <a:gd name="T7" fmla="*/ 795 h 21600"/>
              <a:gd name="T8" fmla="*/ 5807 w 20142"/>
              <a:gd name="T9" fmla="*/ 0 h 21600"/>
              <a:gd name="T10" fmla="*/ 20141 w 20142"/>
              <a:gd name="T11" fmla="*/ 5442 h 21600"/>
              <a:gd name="T12" fmla="*/ 5807 w 20142"/>
              <a:gd name="T1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42" h="21600" fill="none">
                <a:moveTo>
                  <a:pt x="0" y="795"/>
                </a:moveTo>
                <a:cubicBezTo>
                  <a:pt x="1844" y="276"/>
                  <a:pt x="3793" y="0"/>
                  <a:pt x="5807" y="0"/>
                </a:cubicBezTo>
                <a:cubicBezTo>
                  <a:pt x="11308" y="0"/>
                  <a:pt x="16328" y="2056"/>
                  <a:pt x="20141" y="5442"/>
                </a:cubicBezTo>
              </a:path>
              <a:path w="20142" h="21600" stroke="0">
                <a:moveTo>
                  <a:pt x="0" y="795"/>
                </a:moveTo>
                <a:cubicBezTo>
                  <a:pt x="1844" y="276"/>
                  <a:pt x="3793" y="0"/>
                  <a:pt x="5807" y="0"/>
                </a:cubicBezTo>
                <a:cubicBezTo>
                  <a:pt x="11308" y="0"/>
                  <a:pt x="16328" y="2056"/>
                  <a:pt x="20141" y="5442"/>
                </a:cubicBezTo>
                <a:lnTo>
                  <a:pt x="5807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9" name="任意多边形 18449"/>
          <p:cNvSpPr>
            <a:spLocks noChangeArrowheads="1"/>
          </p:cNvSpPr>
          <p:nvPr/>
        </p:nvSpPr>
        <p:spPr bwMode="auto">
          <a:xfrm rot="470132">
            <a:off x="2205351" y="2817594"/>
            <a:ext cx="1644253" cy="1391840"/>
          </a:xfrm>
          <a:custGeom>
            <a:avLst/>
            <a:gdLst>
              <a:gd name="T0" fmla="*/ 10002 w 19935"/>
              <a:gd name="T1" fmla="*/ 0 h 19145"/>
              <a:gd name="T2" fmla="*/ 19937 w 19935"/>
              <a:gd name="T3" fmla="*/ 10820 h 19145"/>
              <a:gd name="T4" fmla="*/ 10002 w 19935"/>
              <a:gd name="T5" fmla="*/ 0 h 19145"/>
              <a:gd name="T6" fmla="*/ 19937 w 19935"/>
              <a:gd name="T7" fmla="*/ 10820 h 19145"/>
              <a:gd name="T8" fmla="*/ 0 w 19935"/>
              <a:gd name="T9" fmla="*/ 19145 h 19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935" h="19145" fill="none">
                <a:moveTo>
                  <a:pt x="10002" y="0"/>
                </a:moveTo>
                <a:cubicBezTo>
                  <a:pt x="14455" y="2327"/>
                  <a:pt x="17990" y="6161"/>
                  <a:pt x="19937" y="10820"/>
                </a:cubicBezTo>
              </a:path>
              <a:path w="19935" h="19145" stroke="0">
                <a:moveTo>
                  <a:pt x="10002" y="0"/>
                </a:moveTo>
                <a:cubicBezTo>
                  <a:pt x="14455" y="2327"/>
                  <a:pt x="17990" y="6161"/>
                  <a:pt x="19937" y="10820"/>
                </a:cubicBezTo>
                <a:lnTo>
                  <a:pt x="0" y="19145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" name="直接连接符 18450"/>
          <p:cNvSpPr>
            <a:spLocks noChangeShapeType="1"/>
          </p:cNvSpPr>
          <p:nvPr/>
        </p:nvSpPr>
        <p:spPr bwMode="auto">
          <a:xfrm flipV="1">
            <a:off x="2185109" y="3297415"/>
            <a:ext cx="1457325" cy="86439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1" name="直接连接符 18451"/>
          <p:cNvSpPr>
            <a:spLocks noChangeShapeType="1"/>
          </p:cNvSpPr>
          <p:nvPr/>
        </p:nvSpPr>
        <p:spPr bwMode="auto">
          <a:xfrm>
            <a:off x="3642434" y="3297415"/>
            <a:ext cx="810816" cy="864394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" name="文本框 18452"/>
          <p:cNvSpPr txBox="1">
            <a:spLocks noChangeArrowheads="1"/>
          </p:cNvSpPr>
          <p:nvPr/>
        </p:nvSpPr>
        <p:spPr bwMode="auto">
          <a:xfrm>
            <a:off x="3265006" y="2865219"/>
            <a:ext cx="75604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3" name="文本框 1"/>
          <p:cNvSpPr txBox="1">
            <a:spLocks noChangeArrowheads="1"/>
          </p:cNvSpPr>
          <p:nvPr/>
        </p:nvSpPr>
        <p:spPr bwMode="auto">
          <a:xfrm>
            <a:off x="1383819" y="575646"/>
            <a:ext cx="94641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作法：</a:t>
            </a:r>
          </a:p>
        </p:txBody>
      </p:sp>
      <p:sp>
        <p:nvSpPr>
          <p:cNvPr id="24" name="文本框 1"/>
          <p:cNvSpPr txBox="1">
            <a:spLocks noChangeArrowheads="1"/>
          </p:cNvSpPr>
          <p:nvPr/>
        </p:nvSpPr>
        <p:spPr bwMode="auto">
          <a:xfrm>
            <a:off x="3167326" y="2366346"/>
            <a:ext cx="343267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100" b="1">
                <a:solidFill>
                  <a:srgbClr val="FF0000"/>
                </a:solidFill>
              </a:rPr>
              <a:t>则</a:t>
            </a:r>
            <a:r>
              <a:rPr lang="en-US" altLang="zh-CN" sz="2100" b="1">
                <a:solidFill>
                  <a:srgbClr val="FF0000"/>
                </a:solidFill>
              </a:rPr>
              <a:t>△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ABC</a:t>
            </a:r>
            <a:r>
              <a:rPr lang="zh-CN" altLang="en-US" sz="2100" b="1">
                <a:solidFill>
                  <a:srgbClr val="FF0000"/>
                </a:solidFill>
              </a:rPr>
              <a:t>为所求作的三角形</a:t>
            </a:r>
            <a:r>
              <a:rPr lang="en-US" altLang="zh-CN" sz="2100" b="1">
                <a:solidFill>
                  <a:srgbClr val="FF0000"/>
                </a:solidFill>
              </a:rPr>
              <a:t>.</a:t>
            </a:r>
            <a:endParaRPr lang="zh-CN" altLang="en-US" sz="2100"/>
          </a:p>
        </p:txBody>
      </p:sp>
      <p:sp>
        <p:nvSpPr>
          <p:cNvPr id="25" name="文本框 2"/>
          <p:cNvSpPr txBox="1">
            <a:spLocks noChangeArrowheads="1"/>
          </p:cNvSpPr>
          <p:nvPr/>
        </p:nvSpPr>
        <p:spPr bwMode="auto">
          <a:xfrm>
            <a:off x="5295022" y="1904384"/>
            <a:ext cx="2250281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两弧相交于点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100">
                <a:solidFill>
                  <a:srgbClr val="FF0000"/>
                </a:solidFill>
              </a:rPr>
              <a:t>;</a:t>
            </a:r>
            <a:endParaRPr lang="zh-CN" altLang="en-US" sz="21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7" grpId="0"/>
      <p:bldP spid="8" grpId="0"/>
      <p:bldP spid="9" grpId="0" bldLvl="0" animBg="1"/>
      <p:bldP spid="10" grpId="0"/>
      <p:bldP spid="14" grpId="0"/>
      <p:bldP spid="15" grpId="0"/>
      <p:bldP spid="16" grpId="0"/>
      <p:bldP spid="17" grpId="0"/>
      <p:bldP spid="18" grpId="0" bldLvl="0" animBg="1"/>
      <p:bldP spid="19" grpId="0" bldLvl="0" animBg="1"/>
      <p:bldP spid="20" grpId="0" bldLvl="0" animBg="1"/>
      <p:bldP spid="21" grpId="0" bldLvl="0" animBg="1"/>
      <p:bldP spid="22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E:\学科资料\2018-2019\课件\材料\七下BS数学\1+1教学光盘\1.同步备课教案\第4章 三角形\A171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308" y="3015102"/>
            <a:ext cx="2502497" cy="132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07602" y="823801"/>
            <a:ext cx="4673911" cy="1361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algn="just" fontAlgn="base">
              <a:spcBef>
                <a:spcPct val="0"/>
              </a:spcBef>
              <a:spcAft>
                <a:spcPct val="0"/>
              </a:spcAft>
              <a:tabLst>
                <a:tab pos="2057400" algn="l"/>
              </a:tabLst>
            </a:pPr>
            <a:r>
              <a:rPr lang="en-US" altLang="zh-CN" sz="2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如图，已知</a:t>
            </a:r>
            <a:r>
              <a:rPr lang="zh-CN" altLang="en-US" sz="2100" b="1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α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，线段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，用直尺和圆规求作一个等腰三角形，使得底边为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，底角为</a:t>
            </a:r>
            <a:r>
              <a:rPr lang="zh-CN" altLang="en-US" sz="2100" b="1" dirty="0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∠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α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.(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保留作图痕迹，不必写出作法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4100" b="1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13965" y="2306033"/>
            <a:ext cx="520599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  <a:tabLst>
                <a:tab pos="2057400" algn="l"/>
              </a:tabLst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解：如图，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  <a:ea typeface="楷体_GB2312" charset="-122"/>
                <a:cs typeface="宋体" panose="02010600030101010101" pitchFamily="2" charset="-122"/>
              </a:rPr>
              <a:t>△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ABC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就是所求作的三角形．</a:t>
            </a:r>
            <a:endParaRPr lang="zh-CN" altLang="en-US" sz="21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200025" eaLnBrk="0" fontAlgn="base" hangingPunct="0">
              <a:spcBef>
                <a:spcPct val="0"/>
              </a:spcBef>
              <a:spcAft>
                <a:spcPct val="0"/>
              </a:spcAft>
              <a:tabLst>
                <a:tab pos="2057400" algn="l"/>
              </a:tabLst>
            </a:pPr>
            <a:endParaRPr lang="zh-CN" altLang="en-US" sz="41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121824" y="1326229"/>
            <a:ext cx="1516829" cy="1171109"/>
            <a:chOff x="8247581" y="3591434"/>
            <a:chExt cx="2022438" cy="1561479"/>
          </a:xfrm>
        </p:grpSpPr>
        <p:grpSp>
          <p:nvGrpSpPr>
            <p:cNvPr id="8" name="组合 7"/>
            <p:cNvGrpSpPr/>
            <p:nvPr/>
          </p:nvGrpSpPr>
          <p:grpSpPr>
            <a:xfrm>
              <a:off x="8247581" y="3591434"/>
              <a:ext cx="2022438" cy="1378599"/>
              <a:chOff x="4862456" y="4677956"/>
              <a:chExt cx="2022438" cy="1378599"/>
            </a:xfrm>
          </p:grpSpPr>
          <p:cxnSp>
            <p:nvCxnSpPr>
              <p:cNvPr id="5" name="直接连接符 4"/>
              <p:cNvCxnSpPr/>
              <p:nvPr/>
            </p:nvCxnSpPr>
            <p:spPr>
              <a:xfrm>
                <a:off x="4862456" y="6035040"/>
                <a:ext cx="2022438" cy="2151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V="1">
                <a:off x="4862456" y="4677956"/>
                <a:ext cx="1602890" cy="13570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弧形 8"/>
            <p:cNvSpPr/>
            <p:nvPr/>
          </p:nvSpPr>
          <p:spPr>
            <a:xfrm>
              <a:off x="8498541" y="4677956"/>
              <a:ext cx="150607" cy="474957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8649148" y="4446813"/>
                  <a:ext cx="588194" cy="553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zh-CN" altLang="en-US" sz="2100" b="1" i="1">
                            <a:latin typeface="Cambria Math" panose="02040503050406030204"/>
                          </a:rPr>
                          <m:t>𝜶</m:t>
                        </m:r>
                      </m:oMath>
                    </m:oMathPara>
                  </a14:m>
                  <a:endParaRPr lang="zh-CN" altLang="en-US" sz="21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49148" y="4446813"/>
                  <a:ext cx="588194" cy="553997"/>
                </a:xfrm>
                <a:prstGeom prst="rect">
                  <a:avLst/>
                </a:prstGeom>
                <a:blipFill rotWithShape="1">
                  <a:blip r:embed="rId5"/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组合 17"/>
          <p:cNvGrpSpPr/>
          <p:nvPr/>
        </p:nvGrpSpPr>
        <p:grpSpPr>
          <a:xfrm>
            <a:off x="5979946" y="1048871"/>
            <a:ext cx="1928309" cy="73959"/>
            <a:chOff x="7973261" y="1398494"/>
            <a:chExt cx="2571078" cy="98612"/>
          </a:xfrm>
        </p:grpSpPr>
        <p:grpSp>
          <p:nvGrpSpPr>
            <p:cNvPr id="17" name="组合 16"/>
            <p:cNvGrpSpPr/>
            <p:nvPr/>
          </p:nvGrpSpPr>
          <p:grpSpPr>
            <a:xfrm>
              <a:off x="7973261" y="1398494"/>
              <a:ext cx="2571078" cy="86062"/>
              <a:chOff x="8573844" y="2883049"/>
              <a:chExt cx="2571078" cy="86062"/>
            </a:xfrm>
          </p:grpSpPr>
          <p:cxnSp>
            <p:nvCxnSpPr>
              <p:cNvPr id="12" name="直接连接符 11"/>
              <p:cNvCxnSpPr/>
              <p:nvPr/>
            </p:nvCxnSpPr>
            <p:spPr>
              <a:xfrm>
                <a:off x="8573844" y="2969111"/>
                <a:ext cx="257107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8573844" y="2883049"/>
                <a:ext cx="0" cy="8606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直接连接符 18"/>
            <p:cNvCxnSpPr/>
            <p:nvPr/>
          </p:nvCxnSpPr>
          <p:spPr>
            <a:xfrm>
              <a:off x="10544339" y="1411044"/>
              <a:ext cx="0" cy="860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50617" y="885159"/>
                <a:ext cx="345287" cy="346249"/>
              </a:xfrm>
              <a:prstGeom prst="rect">
                <a:avLst/>
              </a:prstGeom>
              <a:noFill/>
            </p:spPr>
            <p:txBody>
              <a:bodyPr wrap="none" lIns="68580" tIns="34290" rIns="68580" bIns="3429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1" i="1">
                          <a:latin typeface="Cambria Math" panose="02040503050406030204"/>
                        </a:rPr>
                        <m:t>𝒂</m:t>
                      </m:r>
                    </m:oMath>
                  </m:oMathPara>
                </a14:m>
                <a:endParaRPr lang="zh-CN" altLang="en-US" sz="18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0617" y="885159"/>
                <a:ext cx="345287" cy="346249"/>
              </a:xfrm>
              <a:prstGeom prst="rect">
                <a:avLst/>
              </a:prstGeom>
              <a:blipFill rotWithShape="1">
                <a:blip r:embed="rId6"/>
                <a:stretch>
                  <a:fillRect l="-24" t="-174" r="163" b="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652259" y="438355"/>
            <a:ext cx="2316458" cy="647224"/>
            <a:chOff x="3327445" y="196489"/>
            <a:chExt cx="3088610" cy="1003300"/>
          </a:xfrm>
        </p:grpSpPr>
        <p:pic>
          <p:nvPicPr>
            <p:cNvPr id="34" name="图片 33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35" name="组合 34"/>
            <p:cNvGrpSpPr/>
            <p:nvPr/>
          </p:nvGrpSpPr>
          <p:grpSpPr>
            <a:xfrm>
              <a:off x="3491880" y="210820"/>
              <a:ext cx="2924175" cy="787400"/>
              <a:chOff x="1161" y="673"/>
              <a:chExt cx="4605" cy="1240"/>
            </a:xfrm>
          </p:grpSpPr>
          <p:sp>
            <p:nvSpPr>
              <p:cNvPr id="36" name="TextBox 2"/>
              <p:cNvSpPr txBox="1"/>
              <p:nvPr/>
            </p:nvSpPr>
            <p:spPr>
              <a:xfrm>
                <a:off x="1809" y="673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09409" y="1709336"/>
            <a:ext cx="676177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假设所求作的图形已经作出，并在草稿纸上作出草图；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09409" y="2311941"/>
            <a:ext cx="5600700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在草图上标出已给的边、角的对应位置；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09409" y="2897728"/>
            <a:ext cx="6915073" cy="45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从草图中首先找出基本图形，由此确定作图的起始步骤；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52259" y="3569032"/>
            <a:ext cx="5715000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的基础上逐步向所求图形扩展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" name="矩形 1"/>
          <p:cNvSpPr/>
          <p:nvPr/>
        </p:nvSpPr>
        <p:spPr>
          <a:xfrm>
            <a:off x="775586" y="1231084"/>
            <a:ext cx="209937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如何解答作图题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831669" y="714306"/>
            <a:ext cx="2316458" cy="647224"/>
            <a:chOff x="3327445" y="196489"/>
            <a:chExt cx="3088610" cy="1003300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957" cy="1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 习 目 标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内容占位符 2"/>
          <p:cNvSpPr txBox="1">
            <a:spLocks noChangeArrowheads="1"/>
          </p:cNvSpPr>
          <p:nvPr/>
        </p:nvSpPr>
        <p:spPr bwMode="auto">
          <a:xfrm>
            <a:off x="1049506" y="1485229"/>
            <a:ext cx="6211906" cy="2463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．已知两边及其夹角会作三角形；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重点，难点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．已知两角及其夹边会作三角形．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重点，难点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．已知三边会作三角形．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重点，难点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527350" y="462451"/>
            <a:ext cx="2316458" cy="647224"/>
            <a:chOff x="3327445" y="196489"/>
            <a:chExt cx="3088610" cy="1003300"/>
          </a:xfrm>
        </p:grpSpPr>
        <p:pic>
          <p:nvPicPr>
            <p:cNvPr id="7" name="图片 6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8" name="组合 7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9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新课导入</a:t>
                </a:r>
              </a:p>
            </p:txBody>
          </p:sp>
          <p:cxnSp>
            <p:nvCxnSpPr>
              <p:cNvPr id="10" name="直接连接符 9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026326" y="1388864"/>
            <a:ext cx="4229100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尺规作图的工具是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直尺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圆规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026327" y="1954411"/>
            <a:ext cx="4494610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我们已经会用尺规作一条线段等</a:t>
            </a:r>
          </a:p>
          <a:p>
            <a:pPr algn="just">
              <a:lnSpc>
                <a:spcPct val="70000"/>
              </a:lnSpc>
              <a:spcBef>
                <a:spcPct val="50000"/>
              </a:spcBef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于已知线段、作一个角等于已知角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19" name="Picture 2" descr="C:\Users\jx9102\Desktop\59525fec81471.png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735232" y="3069478"/>
            <a:ext cx="4591220" cy="137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6F7FB"/>
              </a:clrFrom>
              <a:clrTo>
                <a:srgbClr val="F6F7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9277" y="1955327"/>
            <a:ext cx="1890534" cy="173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"/>
          <p:cNvSpPr>
            <a:spLocks noChangeArrowheads="1"/>
          </p:cNvSpPr>
          <p:nvPr/>
        </p:nvSpPr>
        <p:spPr bwMode="auto">
          <a:xfrm>
            <a:off x="614999" y="1269854"/>
            <a:ext cx="7613650" cy="103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8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1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已知：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AOB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endParaRPr lang="en-US" altLang="zh-CN" sz="2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1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求作：</a:t>
            </a:r>
            <a:r>
              <a:rPr lang="zh-CN" alt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∠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100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100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，使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100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100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=∠AOB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5" name="Arc 6"/>
          <p:cNvSpPr>
            <a:spLocks noChangeArrowheads="1"/>
          </p:cNvSpPr>
          <p:nvPr/>
        </p:nvSpPr>
        <p:spPr bwMode="auto">
          <a:xfrm>
            <a:off x="1338263" y="2688432"/>
            <a:ext cx="2239962" cy="1579960"/>
          </a:xfrm>
          <a:custGeom>
            <a:avLst/>
            <a:gdLst>
              <a:gd name="T0" fmla="*/ 1355073 w 21600"/>
              <a:gd name="T1" fmla="*/ -104 h 20320"/>
              <a:gd name="T2" fmla="*/ 2239962 w 21600"/>
              <a:gd name="T3" fmla="*/ 1783053 h 20320"/>
              <a:gd name="T4" fmla="*/ 2216422 w 21600"/>
              <a:gd name="T5" fmla="*/ 2106613 h 20320"/>
              <a:gd name="T6" fmla="*/ 1355073 w 21600"/>
              <a:gd name="T7" fmla="*/ -104 h 20320"/>
              <a:gd name="T8" fmla="*/ 2239962 w 21600"/>
              <a:gd name="T9" fmla="*/ 1783053 h 20320"/>
              <a:gd name="T10" fmla="*/ 2216422 w 21600"/>
              <a:gd name="T11" fmla="*/ 2106613 h 20320"/>
              <a:gd name="T12" fmla="*/ 0 w 21600"/>
              <a:gd name="T13" fmla="*/ 1783053 h 203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0320"/>
              <a:gd name="T23" fmla="*/ 21600 w 21600"/>
              <a:gd name="T24" fmla="*/ 20320 h 203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0320" fill="none">
                <a:moveTo>
                  <a:pt x="13067" y="-1"/>
                </a:moveTo>
                <a:cubicBezTo>
                  <a:pt x="18443" y="4084"/>
                  <a:pt x="21600" y="10447"/>
                  <a:pt x="21600" y="17199"/>
                </a:cubicBezTo>
                <a:cubicBezTo>
                  <a:pt x="21600" y="18243"/>
                  <a:pt x="21524" y="19286"/>
                  <a:pt x="21373" y="20320"/>
                </a:cubicBezTo>
              </a:path>
              <a:path w="21600" h="20320" stroke="0">
                <a:moveTo>
                  <a:pt x="13067" y="-1"/>
                </a:moveTo>
                <a:cubicBezTo>
                  <a:pt x="18443" y="4084"/>
                  <a:pt x="21600" y="10447"/>
                  <a:pt x="21600" y="17199"/>
                </a:cubicBezTo>
                <a:cubicBezTo>
                  <a:pt x="21600" y="18243"/>
                  <a:pt x="21524" y="19286"/>
                  <a:pt x="21373" y="20320"/>
                </a:cubicBezTo>
                <a:lnTo>
                  <a:pt x="0" y="17199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338264" y="4026694"/>
            <a:ext cx="2917825" cy="1191"/>
          </a:xfrm>
          <a:prstGeom prst="line">
            <a:avLst/>
          </a:prstGeom>
          <a:noFill/>
          <a:ln w="28575">
            <a:solidFill>
              <a:srgbClr val="000000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1338264" y="2549130"/>
            <a:ext cx="2255837" cy="1477565"/>
          </a:xfrm>
          <a:prstGeom prst="line">
            <a:avLst/>
          </a:prstGeom>
          <a:noFill/>
          <a:ln w="28575">
            <a:solidFill>
              <a:srgbClr val="000000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915989" y="3894535"/>
            <a:ext cx="30561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490788" y="2770585"/>
            <a:ext cx="305613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627439" y="2427685"/>
            <a:ext cx="29238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148013" y="3999310"/>
            <a:ext cx="29238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4275139" y="3857626"/>
            <a:ext cx="29238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13" name="Arc 3"/>
          <p:cNvSpPr>
            <a:spLocks noChangeArrowheads="1"/>
          </p:cNvSpPr>
          <p:nvPr/>
        </p:nvSpPr>
        <p:spPr bwMode="auto">
          <a:xfrm>
            <a:off x="5092701" y="2659857"/>
            <a:ext cx="2239963" cy="1579960"/>
          </a:xfrm>
          <a:custGeom>
            <a:avLst/>
            <a:gdLst>
              <a:gd name="T0" fmla="*/ 1355074 w 21600"/>
              <a:gd name="T1" fmla="*/ -104 h 20320"/>
              <a:gd name="T2" fmla="*/ 2239963 w 21600"/>
              <a:gd name="T3" fmla="*/ 1783053 h 20320"/>
              <a:gd name="T4" fmla="*/ 2216423 w 21600"/>
              <a:gd name="T5" fmla="*/ 2106613 h 20320"/>
              <a:gd name="T6" fmla="*/ 1355074 w 21600"/>
              <a:gd name="T7" fmla="*/ -104 h 20320"/>
              <a:gd name="T8" fmla="*/ 2239963 w 21600"/>
              <a:gd name="T9" fmla="*/ 1783053 h 20320"/>
              <a:gd name="T10" fmla="*/ 2216423 w 21600"/>
              <a:gd name="T11" fmla="*/ 2106613 h 20320"/>
              <a:gd name="T12" fmla="*/ 0 w 21600"/>
              <a:gd name="T13" fmla="*/ 1783053 h 203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1600"/>
              <a:gd name="T22" fmla="*/ 0 h 20320"/>
              <a:gd name="T23" fmla="*/ 21600 w 21600"/>
              <a:gd name="T24" fmla="*/ 20320 h 203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0320" fill="none">
                <a:moveTo>
                  <a:pt x="13067" y="-1"/>
                </a:moveTo>
                <a:cubicBezTo>
                  <a:pt x="18443" y="4084"/>
                  <a:pt x="21600" y="10447"/>
                  <a:pt x="21600" y="17199"/>
                </a:cubicBezTo>
                <a:cubicBezTo>
                  <a:pt x="21600" y="18243"/>
                  <a:pt x="21524" y="19286"/>
                  <a:pt x="21373" y="20320"/>
                </a:cubicBezTo>
              </a:path>
              <a:path w="21600" h="20320" stroke="0">
                <a:moveTo>
                  <a:pt x="13067" y="-1"/>
                </a:moveTo>
                <a:cubicBezTo>
                  <a:pt x="18443" y="4084"/>
                  <a:pt x="21600" y="10447"/>
                  <a:pt x="21600" y="17199"/>
                </a:cubicBezTo>
                <a:cubicBezTo>
                  <a:pt x="21600" y="18243"/>
                  <a:pt x="21524" y="19286"/>
                  <a:pt x="21373" y="20320"/>
                </a:cubicBezTo>
                <a:lnTo>
                  <a:pt x="0" y="17199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5003801" y="3999310"/>
            <a:ext cx="3006725" cy="0"/>
          </a:xfrm>
          <a:prstGeom prst="line">
            <a:avLst/>
          </a:prstGeom>
          <a:noFill/>
          <a:ln w="28575">
            <a:solidFill>
              <a:srgbClr val="000000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4621214" y="3858816"/>
            <a:ext cx="34889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1800" b="1" i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′</a:t>
            </a:r>
            <a:endParaRPr lang="zh-CN" altLang="en-US" sz="1800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6853238" y="3963591"/>
            <a:ext cx="33566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sz="1800" b="1" i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′</a:t>
            </a:r>
            <a:endParaRPr lang="zh-CN" altLang="en-US" sz="1800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7980364" y="3821907"/>
            <a:ext cx="33566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1800" b="1" i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′</a:t>
            </a:r>
            <a:endParaRPr lang="zh-CN" altLang="en-US" sz="1800" b="1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Arc 8"/>
          <p:cNvSpPr>
            <a:spLocks noChangeArrowheads="1"/>
          </p:cNvSpPr>
          <p:nvPr/>
        </p:nvSpPr>
        <p:spPr bwMode="auto">
          <a:xfrm>
            <a:off x="6324601" y="2815828"/>
            <a:ext cx="836613" cy="1175147"/>
          </a:xfrm>
          <a:custGeom>
            <a:avLst/>
            <a:gdLst>
              <a:gd name="T0" fmla="*/ 0 w 11471"/>
              <a:gd name="T1" fmla="*/ 229443 h 21443"/>
              <a:gd name="T2" fmla="*/ 646988 w 11471"/>
              <a:gd name="T3" fmla="*/ 0 h 21443"/>
              <a:gd name="T4" fmla="*/ 0 w 11471"/>
              <a:gd name="T5" fmla="*/ 229443 h 21443"/>
              <a:gd name="T6" fmla="*/ 646988 w 11471"/>
              <a:gd name="T7" fmla="*/ 0 h 21443"/>
              <a:gd name="T8" fmla="*/ 836613 w 11471"/>
              <a:gd name="T9" fmla="*/ 1566862 h 214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71"/>
              <a:gd name="T16" fmla="*/ 0 h 21443"/>
              <a:gd name="T17" fmla="*/ 11471 w 11471"/>
              <a:gd name="T18" fmla="*/ 21443 h 214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71" h="21443" fill="none">
                <a:moveTo>
                  <a:pt x="0" y="3140"/>
                </a:moveTo>
                <a:cubicBezTo>
                  <a:pt x="2690" y="1454"/>
                  <a:pt x="5719" y="382"/>
                  <a:pt x="8871" y="0"/>
                </a:cubicBezTo>
              </a:path>
              <a:path w="11471" h="21443" stroke="0">
                <a:moveTo>
                  <a:pt x="0" y="3140"/>
                </a:moveTo>
                <a:cubicBezTo>
                  <a:pt x="2690" y="1454"/>
                  <a:pt x="5719" y="382"/>
                  <a:pt x="8871" y="0"/>
                </a:cubicBezTo>
                <a:lnTo>
                  <a:pt x="11471" y="21443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beve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3006726" y="2921795"/>
            <a:ext cx="554038" cy="1108472"/>
          </a:xfrm>
          <a:prstGeom prst="line">
            <a:avLst/>
          </a:prstGeom>
          <a:noFill/>
          <a:ln w="28575">
            <a:solidFill>
              <a:srgbClr val="5BC2F4"/>
            </a:solidFill>
            <a:prstDash val="dash"/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 flipH="1">
            <a:off x="5010150" y="2516981"/>
            <a:ext cx="2255838" cy="1477566"/>
          </a:xfrm>
          <a:prstGeom prst="line">
            <a:avLst/>
          </a:prstGeom>
          <a:noFill/>
          <a:ln w="28575">
            <a:solidFill>
              <a:srgbClr val="000000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7207250" y="2356248"/>
            <a:ext cx="33566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1800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endParaRPr lang="zh-CN" altLang="en-US" sz="1800" b="1" i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6516689" y="2549129"/>
            <a:ext cx="38736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1800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 ′</a:t>
            </a:r>
            <a:endParaRPr lang="zh-CN" altLang="en-US" sz="1800" b="1" i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" name="文本框 6151"/>
          <p:cNvSpPr txBox="1">
            <a:spLocks noChangeArrowheads="1"/>
          </p:cNvSpPr>
          <p:nvPr/>
        </p:nvSpPr>
        <p:spPr bwMode="auto">
          <a:xfrm>
            <a:off x="750325" y="676786"/>
            <a:ext cx="3846245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20202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宋体" panose="02010600030101010101" pitchFamily="2" charset="-122"/>
              </a:rPr>
              <a:t>用尺规作一个角等于已知角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/>
        </p:nvGrpSpPr>
        <p:grpSpPr>
          <a:xfrm>
            <a:off x="542565" y="229496"/>
            <a:ext cx="2316458" cy="647224"/>
            <a:chOff x="3327445" y="196489"/>
            <a:chExt cx="3088610" cy="1003300"/>
          </a:xfrm>
        </p:grpSpPr>
        <p:pic>
          <p:nvPicPr>
            <p:cNvPr id="57" name="图片 56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58" name="组合 57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59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60" name="直接连接符 59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75" name="文本框 69644"/>
          <p:cNvSpPr txBox="1">
            <a:spLocks noChangeArrowheads="1"/>
          </p:cNvSpPr>
          <p:nvPr/>
        </p:nvSpPr>
        <p:spPr bwMode="auto">
          <a:xfrm>
            <a:off x="974502" y="1076744"/>
            <a:ext cx="2511028" cy="3914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</a:ln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利用尺规做三角形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974501" y="1546959"/>
            <a:ext cx="6016229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已知三角形的两边及其夹角，求作这个三角形．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5"/>
              <p:cNvSpPr>
                <a:spLocks noChangeArrowheads="1"/>
              </p:cNvSpPr>
              <p:nvPr/>
            </p:nvSpPr>
            <p:spPr bwMode="auto">
              <a:xfrm>
                <a:off x="935211" y="2137509"/>
                <a:ext cx="4300538" cy="4570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21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已知：线段</a:t>
                </a:r>
                <a:r>
                  <a:rPr lang="en-US" altLang="zh-CN" sz="2100" i="1" dirty="0">
                    <a:latin typeface="Times New Roman" panose="02020603050405020304" pitchFamily="18" charset="0"/>
                  </a:rPr>
                  <a:t>a</a:t>
                </a:r>
                <a:r>
                  <a:rPr lang="en-US" altLang="zh-CN" sz="2100" dirty="0">
                    <a:latin typeface="Times New Roman" panose="02020603050405020304" pitchFamily="18" charset="0"/>
                  </a:rPr>
                  <a:t>,  </a:t>
                </a:r>
                <a:r>
                  <a:rPr lang="en-US" altLang="zh-CN" sz="2100" i="1" dirty="0">
                    <a:latin typeface="Times New Roman" panose="02020603050405020304" pitchFamily="18" charset="0"/>
                  </a:rPr>
                  <a:t>c</a:t>
                </a:r>
                <a:r>
                  <a:rPr lang="en-US" altLang="zh-CN" sz="2100" dirty="0">
                    <a:latin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zh-CN" altLang="en-US" sz="2100" i="1">
                        <a:latin typeface="Cambria Math" panose="02040503050406030204"/>
                      </a:rPr>
                      <m:t>∠</m:t>
                    </m:r>
                    <m:r>
                      <a:rPr lang="zh-CN" altLang="en-US" sz="2100" i="1">
                        <a:latin typeface="Cambria Math" panose="02040503050406030204"/>
                      </a:rPr>
                      <m:t>𝛼</m:t>
                    </m:r>
                  </m:oMath>
                </a14:m>
                <a:r>
                  <a:rPr lang="en-US" altLang="zh-CN" sz="2100" dirty="0">
                    <a:latin typeface="Times New Roman" panose="02020603050405020304" pitchFamily="18" charset="0"/>
                  </a:rPr>
                  <a:t>.</a:t>
                </a:r>
                <a:endParaRPr lang="en-US" altLang="zh-CN" sz="2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35211" y="2137509"/>
                <a:ext cx="4300538" cy="457049"/>
              </a:xfrm>
              <a:prstGeom prst="rect">
                <a:avLst/>
              </a:prstGeom>
              <a:blipFill rotWithShape="1">
                <a:blip r:embed="rId5"/>
                <a:stretch>
                  <a:fillRect l="-11" t="-22" r="4" b="12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974502" y="3590071"/>
                <a:ext cx="5662175" cy="4570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21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求作：</a:t>
                </a:r>
                <a14:m>
                  <m:oMath xmlns:m="http://schemas.openxmlformats.org/officeDocument/2006/math">
                    <m:r>
                      <a:rPr lang="zh-CN" altLang="en-US" sz="2100" i="1" dirty="0">
                        <a:latin typeface="Cambria Math" panose="02040503050406030204"/>
                      </a:rPr>
                      <m:t>△</m:t>
                    </m:r>
                    <m:r>
                      <a:rPr lang="en-US" altLang="zh-CN" sz="2100" i="1" dirty="0">
                        <a:latin typeface="Cambria Math" panose="02040503050406030204"/>
                      </a:rPr>
                      <m:t>𝐴𝐵𝐶</m:t>
                    </m:r>
                  </m:oMath>
                </a14:m>
                <a:r>
                  <a:rPr lang="zh-CN" altLang="en-US" sz="2100" dirty="0">
                    <a:latin typeface="Times New Roman" panose="02020603050405020304" pitchFamily="18" charset="0"/>
                  </a:rPr>
                  <a:t>，</a:t>
                </a:r>
                <a:r>
                  <a:rPr lang="zh-CN" altLang="en-US" sz="18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使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</a:rPr>
                      <m:t>𝐵𝐶</m:t>
                    </m:r>
                    <m:r>
                      <a:rPr lang="en-US" altLang="zh-CN" sz="2100" i="1" dirty="0">
                        <a:latin typeface="Cambria Math" panose="02040503050406030204"/>
                      </a:rPr>
                      <m:t>=</m:t>
                    </m:r>
                    <m:r>
                      <a:rPr lang="en-US" altLang="zh-CN" sz="2100" i="1" dirty="0">
                        <a:latin typeface="Cambria Math" panose="02040503050406030204"/>
                      </a:rPr>
                      <m:t>𝑎</m:t>
                    </m:r>
                    <m:r>
                      <a:rPr lang="en-US" altLang="zh-CN" sz="2100" i="1" dirty="0">
                        <a:latin typeface="Cambria Math" panose="02040503050406030204"/>
                      </a:rPr>
                      <m:t>  </m:t>
                    </m:r>
                    <m:r>
                      <a:rPr lang="en-US" altLang="zh-CN" sz="2100" i="1" dirty="0">
                        <a:latin typeface="Cambria Math" panose="02040503050406030204"/>
                      </a:rPr>
                      <m:t>𝐴𝐵</m:t>
                    </m:r>
                    <m:r>
                      <a:rPr lang="en-US" altLang="zh-CN" sz="2100" i="1" dirty="0">
                        <a:latin typeface="Cambria Math" panose="02040503050406030204"/>
                      </a:rPr>
                      <m:t>=</m:t>
                    </m:r>
                    <m:r>
                      <a:rPr lang="en-US" altLang="zh-CN" sz="2100" i="1" dirty="0">
                        <a:latin typeface="Cambria Math" panose="02040503050406030204"/>
                      </a:rPr>
                      <m:t>𝑐</m:t>
                    </m:r>
                    <m:r>
                      <a:rPr lang="en-US" altLang="zh-CN" sz="2100" i="1" dirty="0">
                        <a:latin typeface="Cambria Math" panose="02040503050406030204"/>
                      </a:rPr>
                      <m:t>, ∠</m:t>
                    </m:r>
                    <m:r>
                      <a:rPr lang="en-US" altLang="zh-CN" sz="2100" i="1" dirty="0">
                        <a:latin typeface="Cambria Math" panose="02040503050406030204"/>
                      </a:rPr>
                      <m:t>𝐴𝐵𝐶</m:t>
                    </m:r>
                    <m:r>
                      <a:rPr lang="en-US" altLang="zh-CN" sz="2100" i="1" dirty="0">
                        <a:latin typeface="Cambria Math" panose="02040503050406030204"/>
                      </a:rPr>
                      <m:t>=∠</m:t>
                    </m:r>
                    <m:r>
                      <a:rPr lang="zh-CN" altLang="en-US" sz="2100" i="1">
                        <a:latin typeface="Cambria Math" panose="02040503050406030204"/>
                      </a:rPr>
                      <m:t>𝛼</m:t>
                    </m:r>
                  </m:oMath>
                </a14:m>
                <a:r>
                  <a:rPr lang="zh-CN" altLang="en-US" sz="21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2100" dirty="0">
                    <a:latin typeface="Times New Roman" panose="02020603050405020304" pitchFamily="18" charset="0"/>
                  </a:rPr>
                  <a:t>.</a:t>
                </a:r>
                <a:endParaRPr lang="en-US" altLang="zh-CN" sz="2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4502" y="3590071"/>
                <a:ext cx="5662175" cy="457049"/>
              </a:xfrm>
              <a:prstGeom prst="rect">
                <a:avLst/>
              </a:prstGeom>
              <a:blipFill rotWithShape="1">
                <a:blip r:embed="rId6"/>
                <a:stretch>
                  <a:fillRect l="-7" t="-91" r="5" b="-2217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10"/>
          <p:cNvGrpSpPr/>
          <p:nvPr/>
        </p:nvGrpSpPr>
        <p:grpSpPr bwMode="auto">
          <a:xfrm>
            <a:off x="3731989" y="2616140"/>
            <a:ext cx="1997869" cy="756047"/>
            <a:chOff x="0" y="0"/>
            <a:chExt cx="1678" cy="635"/>
          </a:xfrm>
        </p:grpSpPr>
        <p:grpSp>
          <p:nvGrpSpPr>
            <p:cNvPr id="37" name="Group 11"/>
            <p:cNvGrpSpPr/>
            <p:nvPr/>
          </p:nvGrpSpPr>
          <p:grpSpPr bwMode="auto">
            <a:xfrm>
              <a:off x="0" y="0"/>
              <a:ext cx="1678" cy="635"/>
              <a:chOff x="0" y="0"/>
              <a:chExt cx="1678" cy="635"/>
            </a:xfrm>
          </p:grpSpPr>
          <p:grpSp>
            <p:nvGrpSpPr>
              <p:cNvPr id="39" name="Group 12"/>
              <p:cNvGrpSpPr/>
              <p:nvPr/>
            </p:nvGrpSpPr>
            <p:grpSpPr bwMode="auto">
              <a:xfrm>
                <a:off x="589" y="0"/>
                <a:ext cx="1089" cy="635"/>
                <a:chOff x="0" y="0"/>
                <a:chExt cx="1089" cy="635"/>
              </a:xfrm>
            </p:grpSpPr>
            <p:sp>
              <p:nvSpPr>
                <p:cNvPr id="41" name="Line 13"/>
                <p:cNvSpPr>
                  <a:spLocks noChangeShapeType="1"/>
                </p:cNvSpPr>
                <p:nvPr/>
              </p:nvSpPr>
              <p:spPr bwMode="auto">
                <a:xfrm>
                  <a:off x="0" y="635"/>
                  <a:ext cx="1089" cy="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635" cy="635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0" name="Arc 15"/>
              <p:cNvSpPr>
                <a:spLocks noChangeArrowheads="1"/>
              </p:cNvSpPr>
              <p:nvPr/>
            </p:nvSpPr>
            <p:spPr bwMode="auto">
              <a:xfrm>
                <a:off x="0" y="461"/>
                <a:ext cx="818" cy="168"/>
              </a:xfrm>
              <a:custGeom>
                <a:avLst/>
                <a:gdLst>
                  <a:gd name="T0" fmla="*/ 20543 w 21600"/>
                  <a:gd name="T1" fmla="*/ -1 h 10499"/>
                  <a:gd name="T2" fmla="*/ 21600 w 21600"/>
                  <a:gd name="T3" fmla="*/ 6673 h 10499"/>
                  <a:gd name="T4" fmla="*/ 21258 w 21600"/>
                  <a:gd name="T5" fmla="*/ 10499 h 10499"/>
                  <a:gd name="T6" fmla="*/ 20543 w 21600"/>
                  <a:gd name="T7" fmla="*/ -1 h 10499"/>
                  <a:gd name="T8" fmla="*/ 21600 w 21600"/>
                  <a:gd name="T9" fmla="*/ 6673 h 10499"/>
                  <a:gd name="T10" fmla="*/ 21258 w 21600"/>
                  <a:gd name="T11" fmla="*/ 10499 h 10499"/>
                  <a:gd name="T12" fmla="*/ 0 w 21600"/>
                  <a:gd name="T13" fmla="*/ 6673 h 10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10499" fill="none">
                    <a:moveTo>
                      <a:pt x="20543" y="-1"/>
                    </a:moveTo>
                    <a:cubicBezTo>
                      <a:pt x="21243" y="2155"/>
                      <a:pt x="21600" y="4406"/>
                      <a:pt x="21600" y="6673"/>
                    </a:cubicBezTo>
                    <a:cubicBezTo>
                      <a:pt x="21600" y="7955"/>
                      <a:pt x="21485" y="9236"/>
                      <a:pt x="21258" y="10499"/>
                    </a:cubicBezTo>
                  </a:path>
                  <a:path w="21600" h="10499" stroke="0">
                    <a:moveTo>
                      <a:pt x="20543" y="-1"/>
                    </a:moveTo>
                    <a:cubicBezTo>
                      <a:pt x="21243" y="2155"/>
                      <a:pt x="21600" y="4406"/>
                      <a:pt x="21600" y="6673"/>
                    </a:cubicBezTo>
                    <a:cubicBezTo>
                      <a:pt x="21600" y="7955"/>
                      <a:pt x="21485" y="9236"/>
                      <a:pt x="21258" y="10499"/>
                    </a:cubicBezTo>
                    <a:lnTo>
                      <a:pt x="0" y="6673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aphicFrame>
          <p:nvGraphicFramePr>
            <p:cNvPr id="38" name="对象 7181"/>
            <p:cNvGraphicFramePr>
              <a:graphicFrameLocks noChangeAspect="1"/>
            </p:cNvGraphicFramePr>
            <p:nvPr/>
          </p:nvGraphicFramePr>
          <p:xfrm>
            <a:off x="907" y="408"/>
            <a:ext cx="229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2" r:id="rId7" imgW="153035" imgH="140335" progId="Equation.3">
                    <p:embed/>
                  </p:oleObj>
                </mc:Choice>
                <mc:Fallback>
                  <p:oleObj r:id="rId7" imgW="153035" imgH="140335" progId="Equation.3">
                    <p:embed/>
                    <p:pic>
                      <p:nvPicPr>
                        <p:cNvPr id="0" name="图片 20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7" y="408"/>
                          <a:ext cx="229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Group 17"/>
          <p:cNvGrpSpPr/>
          <p:nvPr/>
        </p:nvGrpSpPr>
        <p:grpSpPr bwMode="auto">
          <a:xfrm>
            <a:off x="1355501" y="2911415"/>
            <a:ext cx="1404938" cy="415528"/>
            <a:chOff x="0" y="0"/>
            <a:chExt cx="1180" cy="349"/>
          </a:xfrm>
        </p:grpSpPr>
        <p:grpSp>
          <p:nvGrpSpPr>
            <p:cNvPr id="44" name="Group 18"/>
            <p:cNvGrpSpPr/>
            <p:nvPr/>
          </p:nvGrpSpPr>
          <p:grpSpPr bwMode="auto">
            <a:xfrm>
              <a:off x="0" y="251"/>
              <a:ext cx="1180" cy="90"/>
              <a:chOff x="0" y="0"/>
              <a:chExt cx="1180" cy="90"/>
            </a:xfrm>
          </p:grpSpPr>
          <p:sp>
            <p:nvSpPr>
              <p:cNvPr id="46" name="Line 19"/>
              <p:cNvSpPr>
                <a:spLocks noChangeShapeType="1"/>
              </p:cNvSpPr>
              <p:nvPr/>
            </p:nvSpPr>
            <p:spPr bwMode="auto">
              <a:xfrm>
                <a:off x="0" y="90"/>
                <a:ext cx="1180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" name="Line 20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0" cy="9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" name="Line 21"/>
              <p:cNvSpPr>
                <a:spLocks noChangeShapeType="1"/>
              </p:cNvSpPr>
              <p:nvPr/>
            </p:nvSpPr>
            <p:spPr bwMode="auto">
              <a:xfrm flipV="1">
                <a:off x="1180" y="0"/>
                <a:ext cx="0" cy="9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5" name="Text Box 22"/>
            <p:cNvSpPr txBox="1">
              <a:spLocks noChangeArrowheads="1"/>
            </p:cNvSpPr>
            <p:nvPr/>
          </p:nvSpPr>
          <p:spPr bwMode="auto">
            <a:xfrm>
              <a:off x="454" y="0"/>
              <a:ext cx="268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i="1">
                  <a:latin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49" name="Group 23"/>
          <p:cNvGrpSpPr/>
          <p:nvPr/>
        </p:nvGrpSpPr>
        <p:grpSpPr bwMode="auto">
          <a:xfrm>
            <a:off x="3029520" y="2899510"/>
            <a:ext cx="972741" cy="415958"/>
            <a:chOff x="0" y="0"/>
            <a:chExt cx="907" cy="369"/>
          </a:xfrm>
        </p:grpSpPr>
        <p:grpSp>
          <p:nvGrpSpPr>
            <p:cNvPr id="50" name="Group 24"/>
            <p:cNvGrpSpPr/>
            <p:nvPr/>
          </p:nvGrpSpPr>
          <p:grpSpPr bwMode="auto">
            <a:xfrm>
              <a:off x="0" y="266"/>
              <a:ext cx="907" cy="91"/>
              <a:chOff x="0" y="0"/>
              <a:chExt cx="1180" cy="90"/>
            </a:xfrm>
          </p:grpSpPr>
          <p:sp>
            <p:nvSpPr>
              <p:cNvPr id="52" name="Line 25"/>
              <p:cNvSpPr>
                <a:spLocks noChangeShapeType="1"/>
              </p:cNvSpPr>
              <p:nvPr/>
            </p:nvSpPr>
            <p:spPr bwMode="auto">
              <a:xfrm>
                <a:off x="0" y="90"/>
                <a:ext cx="1180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" name="Line 26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0" cy="9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4" name="Line 27"/>
              <p:cNvSpPr>
                <a:spLocks noChangeShapeType="1"/>
              </p:cNvSpPr>
              <p:nvPr/>
            </p:nvSpPr>
            <p:spPr bwMode="auto">
              <a:xfrm flipV="1">
                <a:off x="1180" y="0"/>
                <a:ext cx="0" cy="9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51" name="Text Box 28"/>
            <p:cNvSpPr txBox="1">
              <a:spLocks noChangeArrowheads="1"/>
            </p:cNvSpPr>
            <p:nvPr/>
          </p:nvSpPr>
          <p:spPr bwMode="auto">
            <a:xfrm>
              <a:off x="298" y="0"/>
              <a:ext cx="284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100" i="1">
                  <a:latin typeface="Times New Roman" panose="02020603050405020304" pitchFamily="18" charset="0"/>
                </a:rPr>
                <a:t>c</a:t>
              </a:r>
            </a:p>
          </p:txBody>
        </p:sp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格 8"/>
          <p:cNvGraphicFramePr/>
          <p:nvPr>
            <p:custDataLst>
              <p:tags r:id="rId3"/>
            </p:custDataLst>
          </p:nvPr>
        </p:nvGraphicFramePr>
        <p:xfrm>
          <a:off x="1320403" y="1066565"/>
          <a:ext cx="6386513" cy="3505202"/>
        </p:xfrm>
        <a:graphic>
          <a:graphicData uri="http://schemas.openxmlformats.org/drawingml/2006/table">
            <a:tbl>
              <a:tblPr/>
              <a:tblGrid>
                <a:gridCol w="340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70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1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作法</a:t>
                      </a:r>
                    </a:p>
                  </a:txBody>
                  <a:tcPr marL="68580" marR="68580" marT="34297" marB="34297">
                    <a:lnL w="28575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1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示范</a:t>
                      </a:r>
                    </a:p>
                  </a:txBody>
                  <a:tcPr marL="68580" marR="68580" marT="34297" marB="34297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60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1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（</a:t>
                      </a:r>
                      <a:r>
                        <a:rPr lang="en-US" altLang="x-none" sz="21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zh-CN" altLang="en-US" sz="21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）作一条线段</a:t>
                      </a:r>
                      <a:r>
                        <a:rPr lang="en-US" altLang="x-none" sz="2100" i="1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BC</a:t>
                      </a:r>
                      <a:r>
                        <a:rPr lang="en-US" altLang="x-none" sz="21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=</a:t>
                      </a:r>
                      <a:r>
                        <a:rPr lang="en-US" altLang="x-none" sz="2100" i="1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a</a:t>
                      </a:r>
                      <a:r>
                        <a:rPr lang="zh-CN" altLang="en-US" sz="2100" dirty="0"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；</a:t>
                      </a:r>
                    </a:p>
                  </a:txBody>
                  <a:tcPr marL="68580" marR="68580" marT="34297" marB="34297">
                    <a:lnL w="28575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7" marB="34297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188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7" marB="34297">
                    <a:lnL w="28575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7" marB="34297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2450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7" marB="34297">
                    <a:lnL w="28575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7" marB="34297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1259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7" marB="34297">
                    <a:lnL w="28575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800" dirty="0"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68580" marR="68580" marT="34297" marB="34297">
                    <a:lnL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23"/>
          <p:cNvSpPr/>
          <p:nvPr/>
        </p:nvSpPr>
        <p:spPr>
          <a:xfrm>
            <a:off x="1313260" y="1903574"/>
            <a:ext cx="3378994" cy="7155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</a:t>
            </a:r>
            <a:r>
              <a:rPr lang="en-US" altLang="x-none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）以</a:t>
            </a:r>
            <a:r>
              <a:rPr lang="en-US" altLang="x-none" sz="21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为顶点，以</a:t>
            </a:r>
            <a:r>
              <a:rPr lang="en-US" altLang="x-none" sz="21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BC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为</a:t>
            </a:r>
          </a:p>
          <a:p>
            <a:pPr>
              <a:defRPr/>
            </a:pP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      一边作                      ．</a:t>
            </a:r>
            <a:endParaRPr lang="zh-CN" altLang="en-US" sz="21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2914651" y="2278621"/>
          <a:ext cx="1272778" cy="273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r:id="rId5" imgW="875665" imgH="177800" progId="Equation.3">
                  <p:embed/>
                </p:oleObj>
              </mc:Choice>
              <mc:Fallback>
                <p:oleObj r:id="rId5" imgW="875665" imgH="177800" progId="Equation.3">
                  <p:embed/>
                  <p:pic>
                    <p:nvPicPr>
                      <p:cNvPr id="0" name="图片 30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1" y="2278621"/>
                        <a:ext cx="1272778" cy="273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25"/>
          <p:cNvGrpSpPr/>
          <p:nvPr/>
        </p:nvGrpSpPr>
        <p:grpSpPr bwMode="auto">
          <a:xfrm>
            <a:off x="5154216" y="1541624"/>
            <a:ext cx="1728788" cy="84535"/>
            <a:chOff x="0" y="0"/>
            <a:chExt cx="1452" cy="90"/>
          </a:xfrm>
        </p:grpSpPr>
        <p:sp>
          <p:nvSpPr>
            <p:cNvPr id="13" name="Line 26"/>
            <p:cNvSpPr>
              <a:spLocks noChangeShapeType="1"/>
            </p:cNvSpPr>
            <p:nvPr/>
          </p:nvSpPr>
          <p:spPr bwMode="auto">
            <a:xfrm>
              <a:off x="0" y="90"/>
              <a:ext cx="1452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 flipV="1">
              <a:off x="0" y="0"/>
              <a:ext cx="0" cy="9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" name="Arc 28"/>
          <p:cNvSpPr>
            <a:spLocks noChangeArrowheads="1"/>
          </p:cNvSpPr>
          <p:nvPr/>
        </p:nvSpPr>
        <p:spPr bwMode="auto">
          <a:xfrm>
            <a:off x="5666185" y="1557102"/>
            <a:ext cx="917972" cy="207169"/>
          </a:xfrm>
          <a:custGeom>
            <a:avLst/>
            <a:gdLst>
              <a:gd name="T0" fmla="*/ 20819 w 21600"/>
              <a:gd name="T1" fmla="*/ -1 h 10733"/>
              <a:gd name="T2" fmla="*/ 21600 w 21600"/>
              <a:gd name="T3" fmla="*/ 5755 h 10733"/>
              <a:gd name="T4" fmla="*/ 21018 w 21600"/>
              <a:gd name="T5" fmla="*/ 10732 h 10733"/>
              <a:gd name="T6" fmla="*/ 20819 w 21600"/>
              <a:gd name="T7" fmla="*/ -1 h 10733"/>
              <a:gd name="T8" fmla="*/ 21600 w 21600"/>
              <a:gd name="T9" fmla="*/ 5755 h 10733"/>
              <a:gd name="T10" fmla="*/ 21018 w 21600"/>
              <a:gd name="T11" fmla="*/ 10732 h 10733"/>
              <a:gd name="T12" fmla="*/ 0 w 21600"/>
              <a:gd name="T13" fmla="*/ 5755 h 10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10733" fill="none">
                <a:moveTo>
                  <a:pt x="20819" y="-1"/>
                </a:moveTo>
                <a:cubicBezTo>
                  <a:pt x="21337" y="1874"/>
                  <a:pt x="21600" y="3810"/>
                  <a:pt x="21600" y="5755"/>
                </a:cubicBezTo>
                <a:cubicBezTo>
                  <a:pt x="21600" y="7431"/>
                  <a:pt x="21404" y="9101"/>
                  <a:pt x="21018" y="10732"/>
                </a:cubicBezTo>
              </a:path>
              <a:path w="21600" h="10733" stroke="0">
                <a:moveTo>
                  <a:pt x="20819" y="-1"/>
                </a:moveTo>
                <a:cubicBezTo>
                  <a:pt x="21337" y="1874"/>
                  <a:pt x="21600" y="3810"/>
                  <a:pt x="21600" y="5755"/>
                </a:cubicBezTo>
                <a:cubicBezTo>
                  <a:pt x="21600" y="7431"/>
                  <a:pt x="21404" y="9101"/>
                  <a:pt x="21018" y="10732"/>
                </a:cubicBezTo>
                <a:lnTo>
                  <a:pt x="0" y="5755"/>
                </a:lnTo>
                <a:close/>
              </a:path>
            </a:pathLst>
          </a:custGeom>
          <a:noFill/>
          <a:ln w="12700" cap="sq">
            <a:solidFill>
              <a:schemeClr val="tx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4885135" y="1534480"/>
            <a:ext cx="27956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6504385" y="1534480"/>
            <a:ext cx="29238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grpSp>
        <p:nvGrpSpPr>
          <p:cNvPr id="24" name="Group 31"/>
          <p:cNvGrpSpPr/>
          <p:nvPr/>
        </p:nvGrpSpPr>
        <p:grpSpPr bwMode="auto">
          <a:xfrm>
            <a:off x="5078016" y="2432212"/>
            <a:ext cx="1958579" cy="409297"/>
            <a:chOff x="0" y="0"/>
            <a:chExt cx="1645" cy="458"/>
          </a:xfrm>
        </p:grpSpPr>
        <p:sp>
          <p:nvSpPr>
            <p:cNvPr id="25" name="Line 32"/>
            <p:cNvSpPr>
              <a:spLocks noChangeShapeType="1"/>
            </p:cNvSpPr>
            <p:nvPr/>
          </p:nvSpPr>
          <p:spPr bwMode="auto">
            <a:xfrm>
              <a:off x="181" y="130"/>
              <a:ext cx="1452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33"/>
            <p:cNvSpPr>
              <a:spLocks noChangeShapeType="1"/>
            </p:cNvSpPr>
            <p:nvPr/>
          </p:nvSpPr>
          <p:spPr bwMode="auto">
            <a:xfrm flipV="1">
              <a:off x="181" y="40"/>
              <a:ext cx="0" cy="9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Arc 34"/>
            <p:cNvSpPr>
              <a:spLocks noChangeArrowheads="1"/>
            </p:cNvSpPr>
            <p:nvPr/>
          </p:nvSpPr>
          <p:spPr bwMode="auto">
            <a:xfrm>
              <a:off x="611" y="19"/>
              <a:ext cx="771" cy="217"/>
            </a:xfrm>
            <a:custGeom>
              <a:avLst/>
              <a:gdLst>
                <a:gd name="T0" fmla="*/ 20819 w 21600"/>
                <a:gd name="T1" fmla="*/ -1 h 10733"/>
                <a:gd name="T2" fmla="*/ 21600 w 21600"/>
                <a:gd name="T3" fmla="*/ 5755 h 10733"/>
                <a:gd name="T4" fmla="*/ 21018 w 21600"/>
                <a:gd name="T5" fmla="*/ 10732 h 10733"/>
                <a:gd name="T6" fmla="*/ 20819 w 21600"/>
                <a:gd name="T7" fmla="*/ -1 h 10733"/>
                <a:gd name="T8" fmla="*/ 21600 w 21600"/>
                <a:gd name="T9" fmla="*/ 5755 h 10733"/>
                <a:gd name="T10" fmla="*/ 21018 w 21600"/>
                <a:gd name="T11" fmla="*/ 10732 h 10733"/>
                <a:gd name="T12" fmla="*/ 0 w 21600"/>
                <a:gd name="T13" fmla="*/ 5755 h 10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10733" fill="none">
                  <a:moveTo>
                    <a:pt x="20819" y="-1"/>
                  </a:moveTo>
                  <a:cubicBezTo>
                    <a:pt x="21337" y="1874"/>
                    <a:pt x="21600" y="3810"/>
                    <a:pt x="21600" y="5755"/>
                  </a:cubicBezTo>
                  <a:cubicBezTo>
                    <a:pt x="21600" y="7431"/>
                    <a:pt x="21404" y="9101"/>
                    <a:pt x="21018" y="10732"/>
                  </a:cubicBezTo>
                </a:path>
                <a:path w="21600" h="10733" stroke="0">
                  <a:moveTo>
                    <a:pt x="20819" y="-1"/>
                  </a:moveTo>
                  <a:cubicBezTo>
                    <a:pt x="21337" y="1874"/>
                    <a:pt x="21600" y="3810"/>
                    <a:pt x="21600" y="5755"/>
                  </a:cubicBezTo>
                  <a:cubicBezTo>
                    <a:pt x="21600" y="7431"/>
                    <a:pt x="21404" y="9101"/>
                    <a:pt x="21018" y="10732"/>
                  </a:cubicBezTo>
                  <a:lnTo>
                    <a:pt x="0" y="5755"/>
                  </a:lnTo>
                  <a:close/>
                </a:path>
              </a:pathLst>
            </a:custGeom>
            <a:noFill/>
            <a:ln w="12700" cap="sq">
              <a:solidFill>
                <a:schemeClr val="tx2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800" noProof="1">
                <a:ea typeface="黑体" panose="02010609060101010101" pitchFamily="49" charset="-122"/>
              </a:endParaRPr>
            </a:p>
          </p:txBody>
        </p:sp>
        <p:sp>
          <p:nvSpPr>
            <p:cNvPr id="28" name="Text Box 35"/>
            <p:cNvSpPr txBox="1">
              <a:spLocks noChangeArrowheads="1"/>
            </p:cNvSpPr>
            <p:nvPr/>
          </p:nvSpPr>
          <p:spPr bwMode="auto">
            <a:xfrm>
              <a:off x="0" y="0"/>
              <a:ext cx="274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9" name="Text Box 36"/>
            <p:cNvSpPr txBox="1">
              <a:spLocks noChangeArrowheads="1"/>
            </p:cNvSpPr>
            <p:nvPr/>
          </p:nvSpPr>
          <p:spPr bwMode="auto">
            <a:xfrm>
              <a:off x="1361" y="45"/>
              <a:ext cx="284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grpSp>
        <p:nvGrpSpPr>
          <p:cNvPr id="30" name="Group 37"/>
          <p:cNvGrpSpPr/>
          <p:nvPr/>
        </p:nvGrpSpPr>
        <p:grpSpPr bwMode="auto">
          <a:xfrm>
            <a:off x="5306616" y="1923815"/>
            <a:ext cx="1296591" cy="628650"/>
            <a:chOff x="0" y="0"/>
            <a:chExt cx="1089" cy="635"/>
          </a:xfrm>
        </p:grpSpPr>
        <p:sp>
          <p:nvSpPr>
            <p:cNvPr id="31" name="Line 38"/>
            <p:cNvSpPr>
              <a:spLocks noChangeShapeType="1"/>
            </p:cNvSpPr>
            <p:nvPr/>
          </p:nvSpPr>
          <p:spPr bwMode="auto">
            <a:xfrm>
              <a:off x="0" y="635"/>
              <a:ext cx="1089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Line 39"/>
            <p:cNvSpPr>
              <a:spLocks noChangeShapeType="1"/>
            </p:cNvSpPr>
            <p:nvPr/>
          </p:nvSpPr>
          <p:spPr bwMode="auto">
            <a:xfrm flipV="1">
              <a:off x="0" y="0"/>
              <a:ext cx="635" cy="63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" name="Arc 40"/>
          <p:cNvSpPr>
            <a:spLocks noChangeArrowheads="1"/>
          </p:cNvSpPr>
          <p:nvPr/>
        </p:nvSpPr>
        <p:spPr bwMode="auto">
          <a:xfrm>
            <a:off x="5368529" y="2251236"/>
            <a:ext cx="326231" cy="301229"/>
          </a:xfrm>
          <a:custGeom>
            <a:avLst/>
            <a:gdLst>
              <a:gd name="T0" fmla="*/ 7596 w 16324"/>
              <a:gd name="T1" fmla="*/ -1 h 20220"/>
              <a:gd name="T2" fmla="*/ 16324 w 16324"/>
              <a:gd name="T3" fmla="*/ 6074 h 20220"/>
              <a:gd name="T4" fmla="*/ 7596 w 16324"/>
              <a:gd name="T5" fmla="*/ -1 h 20220"/>
              <a:gd name="T6" fmla="*/ 16324 w 16324"/>
              <a:gd name="T7" fmla="*/ 6074 h 20220"/>
              <a:gd name="T8" fmla="*/ 0 w 16324"/>
              <a:gd name="T9" fmla="*/ 20220 h 20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24" h="20220" fill="none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</a:path>
              <a:path w="16324" h="20220" stroke="0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  <a:lnTo>
                  <a:pt x="0" y="20220"/>
                </a:lnTo>
                <a:close/>
              </a:path>
            </a:pathLst>
          </a:custGeom>
          <a:noFill/>
          <a:ln w="12700" cap="sq">
            <a:solidFill>
              <a:srgbClr val="CC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sp>
        <p:nvSpPr>
          <p:cNvPr id="34" name="Arc 41"/>
          <p:cNvSpPr>
            <a:spLocks noChangeArrowheads="1"/>
          </p:cNvSpPr>
          <p:nvPr/>
        </p:nvSpPr>
        <p:spPr bwMode="auto">
          <a:xfrm rot="3107289">
            <a:off x="5481638" y="2400064"/>
            <a:ext cx="266700" cy="378619"/>
          </a:xfrm>
          <a:custGeom>
            <a:avLst/>
            <a:gdLst>
              <a:gd name="T0" fmla="*/ 7596 w 16324"/>
              <a:gd name="T1" fmla="*/ -1 h 20220"/>
              <a:gd name="T2" fmla="*/ 16324 w 16324"/>
              <a:gd name="T3" fmla="*/ 6074 h 20220"/>
              <a:gd name="T4" fmla="*/ 7596 w 16324"/>
              <a:gd name="T5" fmla="*/ -1 h 20220"/>
              <a:gd name="T6" fmla="*/ 16324 w 16324"/>
              <a:gd name="T7" fmla="*/ 6074 h 20220"/>
              <a:gd name="T8" fmla="*/ 0 w 16324"/>
              <a:gd name="T9" fmla="*/ 20220 h 20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24" h="20220" fill="none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</a:path>
              <a:path w="16324" h="20220" stroke="0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  <a:lnTo>
                  <a:pt x="0" y="20220"/>
                </a:lnTo>
                <a:close/>
              </a:path>
            </a:pathLst>
          </a:custGeom>
          <a:noFill/>
          <a:ln w="12700" cap="sq">
            <a:solidFill>
              <a:srgbClr val="CC33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sp>
        <p:nvSpPr>
          <p:cNvPr id="35" name="Arc 42"/>
          <p:cNvSpPr>
            <a:spLocks noChangeArrowheads="1"/>
          </p:cNvSpPr>
          <p:nvPr/>
        </p:nvSpPr>
        <p:spPr bwMode="auto">
          <a:xfrm rot="19327500">
            <a:off x="5494735" y="2264334"/>
            <a:ext cx="326231" cy="288131"/>
          </a:xfrm>
          <a:custGeom>
            <a:avLst/>
            <a:gdLst>
              <a:gd name="T0" fmla="*/ 7596 w 16324"/>
              <a:gd name="T1" fmla="*/ -1 h 20220"/>
              <a:gd name="T2" fmla="*/ 16324 w 16324"/>
              <a:gd name="T3" fmla="*/ 6074 h 20220"/>
              <a:gd name="T4" fmla="*/ 7596 w 16324"/>
              <a:gd name="T5" fmla="*/ -1 h 20220"/>
              <a:gd name="T6" fmla="*/ 16324 w 16324"/>
              <a:gd name="T7" fmla="*/ 6074 h 20220"/>
              <a:gd name="T8" fmla="*/ 0 w 16324"/>
              <a:gd name="T9" fmla="*/ 20220 h 20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24" h="20220" fill="none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</a:path>
              <a:path w="16324" h="20220" stroke="0">
                <a:moveTo>
                  <a:pt x="7596" y="-1"/>
                </a:moveTo>
                <a:cubicBezTo>
                  <a:pt x="10966" y="1265"/>
                  <a:pt x="13966" y="3354"/>
                  <a:pt x="16324" y="6074"/>
                </a:cubicBezTo>
                <a:lnTo>
                  <a:pt x="0" y="20220"/>
                </a:lnTo>
                <a:close/>
              </a:path>
            </a:pathLst>
          </a:custGeom>
          <a:noFill/>
          <a:ln w="12700" cap="sq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sp>
        <p:nvSpPr>
          <p:cNvPr id="36" name="Arc 43"/>
          <p:cNvSpPr>
            <a:spLocks noChangeArrowheads="1"/>
          </p:cNvSpPr>
          <p:nvPr/>
        </p:nvSpPr>
        <p:spPr bwMode="auto">
          <a:xfrm rot="19778690">
            <a:off x="5249467" y="3123965"/>
            <a:ext cx="973931" cy="160734"/>
          </a:xfrm>
          <a:custGeom>
            <a:avLst/>
            <a:gdLst>
              <a:gd name="T0" fmla="*/ 20543 w 21600"/>
              <a:gd name="T1" fmla="*/ -1 h 10499"/>
              <a:gd name="T2" fmla="*/ 21600 w 21600"/>
              <a:gd name="T3" fmla="*/ 6673 h 10499"/>
              <a:gd name="T4" fmla="*/ 21258 w 21600"/>
              <a:gd name="T5" fmla="*/ 10499 h 10499"/>
              <a:gd name="T6" fmla="*/ 20543 w 21600"/>
              <a:gd name="T7" fmla="*/ -1 h 10499"/>
              <a:gd name="T8" fmla="*/ 21600 w 21600"/>
              <a:gd name="T9" fmla="*/ 6673 h 10499"/>
              <a:gd name="T10" fmla="*/ 21258 w 21600"/>
              <a:gd name="T11" fmla="*/ 10499 h 10499"/>
              <a:gd name="T12" fmla="*/ 0 w 21600"/>
              <a:gd name="T13" fmla="*/ 6673 h 10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1600" h="10499" fill="none">
                <a:moveTo>
                  <a:pt x="20543" y="-1"/>
                </a:moveTo>
                <a:cubicBezTo>
                  <a:pt x="21243" y="2155"/>
                  <a:pt x="21600" y="4406"/>
                  <a:pt x="21600" y="6673"/>
                </a:cubicBezTo>
                <a:cubicBezTo>
                  <a:pt x="21600" y="7955"/>
                  <a:pt x="21485" y="9236"/>
                  <a:pt x="21258" y="10499"/>
                </a:cubicBezTo>
              </a:path>
              <a:path w="21600" h="10499" stroke="0">
                <a:moveTo>
                  <a:pt x="20543" y="-1"/>
                </a:moveTo>
                <a:cubicBezTo>
                  <a:pt x="21243" y="2155"/>
                  <a:pt x="21600" y="4406"/>
                  <a:pt x="21600" y="6673"/>
                </a:cubicBezTo>
                <a:cubicBezTo>
                  <a:pt x="21600" y="7955"/>
                  <a:pt x="21485" y="9236"/>
                  <a:pt x="21258" y="10499"/>
                </a:cubicBezTo>
                <a:lnTo>
                  <a:pt x="0" y="6673"/>
                </a:lnTo>
                <a:close/>
              </a:path>
            </a:pathLst>
          </a:custGeom>
          <a:noFill/>
          <a:ln w="12700" cap="sq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grpSp>
        <p:nvGrpSpPr>
          <p:cNvPr id="37" name="Group 44"/>
          <p:cNvGrpSpPr/>
          <p:nvPr/>
        </p:nvGrpSpPr>
        <p:grpSpPr bwMode="auto">
          <a:xfrm>
            <a:off x="5192316" y="2897746"/>
            <a:ext cx="1958579" cy="793017"/>
            <a:chOff x="0" y="0"/>
            <a:chExt cx="1645" cy="1027"/>
          </a:xfrm>
        </p:grpSpPr>
        <p:grpSp>
          <p:nvGrpSpPr>
            <p:cNvPr id="38" name="Group 45"/>
            <p:cNvGrpSpPr/>
            <p:nvPr/>
          </p:nvGrpSpPr>
          <p:grpSpPr bwMode="auto">
            <a:xfrm>
              <a:off x="0" y="504"/>
              <a:ext cx="1645" cy="523"/>
              <a:chOff x="0" y="0"/>
              <a:chExt cx="1645" cy="523"/>
            </a:xfrm>
          </p:grpSpPr>
          <p:sp>
            <p:nvSpPr>
              <p:cNvPr id="45" name="Line 46"/>
              <p:cNvSpPr>
                <a:spLocks noChangeShapeType="1"/>
              </p:cNvSpPr>
              <p:nvPr/>
            </p:nvSpPr>
            <p:spPr bwMode="auto">
              <a:xfrm>
                <a:off x="181" y="130"/>
                <a:ext cx="1452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Line 47"/>
              <p:cNvSpPr>
                <a:spLocks noChangeShapeType="1"/>
              </p:cNvSpPr>
              <p:nvPr/>
            </p:nvSpPr>
            <p:spPr bwMode="auto">
              <a:xfrm flipV="1">
                <a:off x="181" y="40"/>
                <a:ext cx="0" cy="9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" name="Arc 48"/>
              <p:cNvSpPr>
                <a:spLocks noChangeArrowheads="1"/>
              </p:cNvSpPr>
              <p:nvPr/>
            </p:nvSpPr>
            <p:spPr bwMode="auto">
              <a:xfrm>
                <a:off x="611" y="19"/>
                <a:ext cx="771" cy="217"/>
              </a:xfrm>
              <a:custGeom>
                <a:avLst/>
                <a:gdLst>
                  <a:gd name="T0" fmla="*/ 20819 w 21600"/>
                  <a:gd name="T1" fmla="*/ -1 h 10733"/>
                  <a:gd name="T2" fmla="*/ 21600 w 21600"/>
                  <a:gd name="T3" fmla="*/ 5755 h 10733"/>
                  <a:gd name="T4" fmla="*/ 21018 w 21600"/>
                  <a:gd name="T5" fmla="*/ 10732 h 10733"/>
                  <a:gd name="T6" fmla="*/ 20819 w 21600"/>
                  <a:gd name="T7" fmla="*/ -1 h 10733"/>
                  <a:gd name="T8" fmla="*/ 21600 w 21600"/>
                  <a:gd name="T9" fmla="*/ 5755 h 10733"/>
                  <a:gd name="T10" fmla="*/ 21018 w 21600"/>
                  <a:gd name="T11" fmla="*/ 10732 h 10733"/>
                  <a:gd name="T12" fmla="*/ 0 w 21600"/>
                  <a:gd name="T13" fmla="*/ 5755 h 10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10733" fill="none">
                    <a:moveTo>
                      <a:pt x="20819" y="-1"/>
                    </a:moveTo>
                    <a:cubicBezTo>
                      <a:pt x="21337" y="1874"/>
                      <a:pt x="21600" y="3810"/>
                      <a:pt x="21600" y="5755"/>
                    </a:cubicBezTo>
                    <a:cubicBezTo>
                      <a:pt x="21600" y="7431"/>
                      <a:pt x="21404" y="9101"/>
                      <a:pt x="21018" y="10732"/>
                    </a:cubicBezTo>
                  </a:path>
                  <a:path w="21600" h="10733" stroke="0">
                    <a:moveTo>
                      <a:pt x="20819" y="-1"/>
                    </a:moveTo>
                    <a:cubicBezTo>
                      <a:pt x="21337" y="1874"/>
                      <a:pt x="21600" y="3810"/>
                      <a:pt x="21600" y="5755"/>
                    </a:cubicBezTo>
                    <a:cubicBezTo>
                      <a:pt x="21600" y="7431"/>
                      <a:pt x="21404" y="9101"/>
                      <a:pt x="21018" y="10732"/>
                    </a:cubicBezTo>
                    <a:lnTo>
                      <a:pt x="0" y="5755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2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800" noProof="1">
                  <a:ea typeface="黑体" panose="02010609060101010101" pitchFamily="49" charset="-122"/>
                </a:endParaRPr>
              </a:p>
            </p:txBody>
          </p:sp>
          <p:sp>
            <p:nvSpPr>
              <p:cNvPr id="48" name="Text Box 49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74" cy="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49" name="Text Box 50"/>
              <p:cNvSpPr txBox="1">
                <a:spLocks noChangeArrowheads="1"/>
              </p:cNvSpPr>
              <p:nvPr/>
            </p:nvSpPr>
            <p:spPr bwMode="auto">
              <a:xfrm>
                <a:off x="1361" y="45"/>
                <a:ext cx="284" cy="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</p:grpSp>
        <p:grpSp>
          <p:nvGrpSpPr>
            <p:cNvPr id="39" name="Group 51"/>
            <p:cNvGrpSpPr/>
            <p:nvPr/>
          </p:nvGrpSpPr>
          <p:grpSpPr bwMode="auto">
            <a:xfrm>
              <a:off x="193" y="0"/>
              <a:ext cx="1089" cy="635"/>
              <a:chOff x="0" y="0"/>
              <a:chExt cx="1089" cy="635"/>
            </a:xfrm>
          </p:grpSpPr>
          <p:sp>
            <p:nvSpPr>
              <p:cNvPr id="43" name="Line 52"/>
              <p:cNvSpPr>
                <a:spLocks noChangeShapeType="1"/>
              </p:cNvSpPr>
              <p:nvPr/>
            </p:nvSpPr>
            <p:spPr bwMode="auto">
              <a:xfrm>
                <a:off x="0" y="635"/>
                <a:ext cx="1089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Line 53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635" cy="635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0" name="Arc 54"/>
            <p:cNvSpPr>
              <a:spLocks noChangeArrowheads="1"/>
            </p:cNvSpPr>
            <p:nvPr/>
          </p:nvSpPr>
          <p:spPr bwMode="auto">
            <a:xfrm>
              <a:off x="225" y="341"/>
              <a:ext cx="274" cy="318"/>
            </a:xfrm>
            <a:custGeom>
              <a:avLst/>
              <a:gdLst>
                <a:gd name="T0" fmla="*/ 7596 w 16324"/>
                <a:gd name="T1" fmla="*/ -1 h 20220"/>
                <a:gd name="T2" fmla="*/ 16324 w 16324"/>
                <a:gd name="T3" fmla="*/ 6074 h 20220"/>
                <a:gd name="T4" fmla="*/ 7596 w 16324"/>
                <a:gd name="T5" fmla="*/ -1 h 20220"/>
                <a:gd name="T6" fmla="*/ 16324 w 16324"/>
                <a:gd name="T7" fmla="*/ 6074 h 20220"/>
                <a:gd name="T8" fmla="*/ 0 w 16324"/>
                <a:gd name="T9" fmla="*/ 20220 h 20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24" h="20220" fill="none">
                  <a:moveTo>
                    <a:pt x="7596" y="-1"/>
                  </a:moveTo>
                  <a:cubicBezTo>
                    <a:pt x="10966" y="1265"/>
                    <a:pt x="13966" y="3354"/>
                    <a:pt x="16324" y="6074"/>
                  </a:cubicBezTo>
                </a:path>
                <a:path w="16324" h="20220" stroke="0">
                  <a:moveTo>
                    <a:pt x="7596" y="-1"/>
                  </a:moveTo>
                  <a:cubicBezTo>
                    <a:pt x="10966" y="1265"/>
                    <a:pt x="13966" y="3354"/>
                    <a:pt x="16324" y="6074"/>
                  </a:cubicBezTo>
                  <a:lnTo>
                    <a:pt x="0" y="20220"/>
                  </a:lnTo>
                  <a:close/>
                </a:path>
              </a:pathLst>
            </a:custGeom>
            <a:noFill/>
            <a:ln w="12700" cap="sq">
              <a:solidFill>
                <a:srgbClr val="CC33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800" noProof="1">
                <a:ea typeface="黑体" panose="02010609060101010101" pitchFamily="49" charset="-122"/>
              </a:endParaRPr>
            </a:p>
          </p:txBody>
        </p:sp>
        <p:sp>
          <p:nvSpPr>
            <p:cNvPr id="41" name="Arc 55"/>
            <p:cNvSpPr>
              <a:spLocks noChangeArrowheads="1"/>
            </p:cNvSpPr>
            <p:nvPr/>
          </p:nvSpPr>
          <p:spPr bwMode="auto">
            <a:xfrm rot="3107289">
              <a:off x="294" y="499"/>
              <a:ext cx="273" cy="318"/>
            </a:xfrm>
            <a:custGeom>
              <a:avLst/>
              <a:gdLst>
                <a:gd name="T0" fmla="*/ 7596 w 16324"/>
                <a:gd name="T1" fmla="*/ -1 h 20220"/>
                <a:gd name="T2" fmla="*/ 16324 w 16324"/>
                <a:gd name="T3" fmla="*/ 6074 h 20220"/>
                <a:gd name="T4" fmla="*/ 7596 w 16324"/>
                <a:gd name="T5" fmla="*/ -1 h 20220"/>
                <a:gd name="T6" fmla="*/ 16324 w 16324"/>
                <a:gd name="T7" fmla="*/ 6074 h 20220"/>
                <a:gd name="T8" fmla="*/ 0 w 16324"/>
                <a:gd name="T9" fmla="*/ 20220 h 20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24" h="20220" fill="none">
                  <a:moveTo>
                    <a:pt x="7596" y="-1"/>
                  </a:moveTo>
                  <a:cubicBezTo>
                    <a:pt x="10966" y="1265"/>
                    <a:pt x="13966" y="3354"/>
                    <a:pt x="16324" y="6074"/>
                  </a:cubicBezTo>
                </a:path>
                <a:path w="16324" h="20220" stroke="0">
                  <a:moveTo>
                    <a:pt x="7596" y="-1"/>
                  </a:moveTo>
                  <a:cubicBezTo>
                    <a:pt x="10966" y="1265"/>
                    <a:pt x="13966" y="3354"/>
                    <a:pt x="16324" y="6074"/>
                  </a:cubicBezTo>
                  <a:lnTo>
                    <a:pt x="0" y="20220"/>
                  </a:lnTo>
                  <a:close/>
                </a:path>
              </a:pathLst>
            </a:custGeom>
            <a:noFill/>
            <a:ln w="12700" cap="sq">
              <a:solidFill>
                <a:srgbClr val="CC33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800" noProof="1">
                <a:ea typeface="黑体" panose="02010609060101010101" pitchFamily="49" charset="-122"/>
              </a:endParaRPr>
            </a:p>
          </p:txBody>
        </p:sp>
        <p:sp>
          <p:nvSpPr>
            <p:cNvPr id="42" name="Arc 56"/>
            <p:cNvSpPr>
              <a:spLocks noChangeArrowheads="1"/>
            </p:cNvSpPr>
            <p:nvPr/>
          </p:nvSpPr>
          <p:spPr bwMode="auto">
            <a:xfrm rot="-2272500">
              <a:off x="329" y="362"/>
              <a:ext cx="274" cy="318"/>
            </a:xfrm>
            <a:custGeom>
              <a:avLst/>
              <a:gdLst>
                <a:gd name="T0" fmla="*/ 7596 w 16324"/>
                <a:gd name="T1" fmla="*/ -1 h 20220"/>
                <a:gd name="T2" fmla="*/ 16324 w 16324"/>
                <a:gd name="T3" fmla="*/ 6074 h 20220"/>
                <a:gd name="T4" fmla="*/ 7596 w 16324"/>
                <a:gd name="T5" fmla="*/ -1 h 20220"/>
                <a:gd name="T6" fmla="*/ 16324 w 16324"/>
                <a:gd name="T7" fmla="*/ 6074 h 20220"/>
                <a:gd name="T8" fmla="*/ 0 w 16324"/>
                <a:gd name="T9" fmla="*/ 20220 h 20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24" h="20220" fill="none">
                  <a:moveTo>
                    <a:pt x="7596" y="-1"/>
                  </a:moveTo>
                  <a:cubicBezTo>
                    <a:pt x="10966" y="1265"/>
                    <a:pt x="13966" y="3354"/>
                    <a:pt x="16324" y="6074"/>
                  </a:cubicBezTo>
                </a:path>
                <a:path w="16324" h="20220" stroke="0">
                  <a:moveTo>
                    <a:pt x="7596" y="-1"/>
                  </a:moveTo>
                  <a:cubicBezTo>
                    <a:pt x="10966" y="1265"/>
                    <a:pt x="13966" y="3354"/>
                    <a:pt x="16324" y="6074"/>
                  </a:cubicBezTo>
                  <a:lnTo>
                    <a:pt x="0" y="20220"/>
                  </a:lnTo>
                  <a:close/>
                </a:path>
              </a:pathLst>
            </a:custGeom>
            <a:noFill/>
            <a:ln w="12700" cap="sq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800" noProof="1">
                <a:ea typeface="黑体" panose="02010609060101010101" pitchFamily="49" charset="-122"/>
              </a:endParaRPr>
            </a:p>
          </p:txBody>
        </p:sp>
      </p:grpSp>
      <p:grpSp>
        <p:nvGrpSpPr>
          <p:cNvPr id="50" name="Group 57"/>
          <p:cNvGrpSpPr/>
          <p:nvPr/>
        </p:nvGrpSpPr>
        <p:grpSpPr bwMode="auto">
          <a:xfrm>
            <a:off x="5135166" y="3770474"/>
            <a:ext cx="1958579" cy="891267"/>
            <a:chOff x="0" y="0"/>
            <a:chExt cx="1645" cy="937"/>
          </a:xfrm>
        </p:grpSpPr>
        <p:grpSp>
          <p:nvGrpSpPr>
            <p:cNvPr id="51" name="Group 58"/>
            <p:cNvGrpSpPr/>
            <p:nvPr/>
          </p:nvGrpSpPr>
          <p:grpSpPr bwMode="auto">
            <a:xfrm>
              <a:off x="0" y="504"/>
              <a:ext cx="1645" cy="433"/>
              <a:chOff x="0" y="0"/>
              <a:chExt cx="1645" cy="433"/>
            </a:xfrm>
          </p:grpSpPr>
          <p:sp>
            <p:nvSpPr>
              <p:cNvPr id="61" name="Line 59"/>
              <p:cNvSpPr>
                <a:spLocks noChangeShapeType="1"/>
              </p:cNvSpPr>
              <p:nvPr/>
            </p:nvSpPr>
            <p:spPr bwMode="auto">
              <a:xfrm>
                <a:off x="181" y="130"/>
                <a:ext cx="1452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/>
            </p:nvSpPr>
            <p:spPr bwMode="auto">
              <a:xfrm flipV="1">
                <a:off x="181" y="40"/>
                <a:ext cx="0" cy="9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3" name="Arc 61"/>
              <p:cNvSpPr>
                <a:spLocks noChangeArrowheads="1"/>
              </p:cNvSpPr>
              <p:nvPr/>
            </p:nvSpPr>
            <p:spPr bwMode="auto">
              <a:xfrm>
                <a:off x="611" y="18"/>
                <a:ext cx="771" cy="218"/>
              </a:xfrm>
              <a:custGeom>
                <a:avLst/>
                <a:gdLst>
                  <a:gd name="T0" fmla="*/ 20819 w 21600"/>
                  <a:gd name="T1" fmla="*/ -1 h 10733"/>
                  <a:gd name="T2" fmla="*/ 21600 w 21600"/>
                  <a:gd name="T3" fmla="*/ 5755 h 10733"/>
                  <a:gd name="T4" fmla="*/ 21018 w 21600"/>
                  <a:gd name="T5" fmla="*/ 10732 h 10733"/>
                  <a:gd name="T6" fmla="*/ 20819 w 21600"/>
                  <a:gd name="T7" fmla="*/ -1 h 10733"/>
                  <a:gd name="T8" fmla="*/ 21600 w 21600"/>
                  <a:gd name="T9" fmla="*/ 5755 h 10733"/>
                  <a:gd name="T10" fmla="*/ 21018 w 21600"/>
                  <a:gd name="T11" fmla="*/ 10732 h 10733"/>
                  <a:gd name="T12" fmla="*/ 0 w 21600"/>
                  <a:gd name="T13" fmla="*/ 5755 h 10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10733" fill="none">
                    <a:moveTo>
                      <a:pt x="20819" y="-1"/>
                    </a:moveTo>
                    <a:cubicBezTo>
                      <a:pt x="21337" y="1874"/>
                      <a:pt x="21600" y="3810"/>
                      <a:pt x="21600" y="5755"/>
                    </a:cubicBezTo>
                    <a:cubicBezTo>
                      <a:pt x="21600" y="7431"/>
                      <a:pt x="21404" y="9101"/>
                      <a:pt x="21018" y="10732"/>
                    </a:cubicBezTo>
                  </a:path>
                  <a:path w="21600" h="10733" stroke="0">
                    <a:moveTo>
                      <a:pt x="20819" y="-1"/>
                    </a:moveTo>
                    <a:cubicBezTo>
                      <a:pt x="21337" y="1874"/>
                      <a:pt x="21600" y="3810"/>
                      <a:pt x="21600" y="5755"/>
                    </a:cubicBezTo>
                    <a:cubicBezTo>
                      <a:pt x="21600" y="7431"/>
                      <a:pt x="21404" y="9101"/>
                      <a:pt x="21018" y="10732"/>
                    </a:cubicBezTo>
                    <a:lnTo>
                      <a:pt x="0" y="5755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2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800" noProof="1">
                  <a:ea typeface="黑体" panose="02010609060101010101" pitchFamily="49" charset="-122"/>
                </a:endParaRPr>
              </a:p>
            </p:txBody>
          </p:sp>
          <p:sp>
            <p:nvSpPr>
              <p:cNvPr id="64" name="Text Box 62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274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65" name="Text Box 63"/>
              <p:cNvSpPr txBox="1">
                <a:spLocks noChangeArrowheads="1"/>
              </p:cNvSpPr>
              <p:nvPr/>
            </p:nvSpPr>
            <p:spPr bwMode="auto">
              <a:xfrm>
                <a:off x="1361" y="45"/>
                <a:ext cx="284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</p:grpSp>
        <p:grpSp>
          <p:nvGrpSpPr>
            <p:cNvPr id="52" name="Group 64"/>
            <p:cNvGrpSpPr/>
            <p:nvPr/>
          </p:nvGrpSpPr>
          <p:grpSpPr bwMode="auto">
            <a:xfrm>
              <a:off x="36" y="0"/>
              <a:ext cx="1246" cy="796"/>
              <a:chOff x="0" y="0"/>
              <a:chExt cx="1246" cy="796"/>
            </a:xfrm>
          </p:grpSpPr>
          <p:grpSp>
            <p:nvGrpSpPr>
              <p:cNvPr id="53" name="Group 65"/>
              <p:cNvGrpSpPr/>
              <p:nvPr/>
            </p:nvGrpSpPr>
            <p:grpSpPr bwMode="auto">
              <a:xfrm>
                <a:off x="157" y="0"/>
                <a:ext cx="1089" cy="635"/>
                <a:chOff x="0" y="0"/>
                <a:chExt cx="1089" cy="635"/>
              </a:xfrm>
            </p:grpSpPr>
            <p:sp>
              <p:nvSpPr>
                <p:cNvPr id="59" name="Line 66"/>
                <p:cNvSpPr>
                  <a:spLocks noChangeShapeType="1"/>
                </p:cNvSpPr>
                <p:nvPr/>
              </p:nvSpPr>
              <p:spPr bwMode="auto">
                <a:xfrm>
                  <a:off x="0" y="635"/>
                  <a:ext cx="1089" cy="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0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635" cy="635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4" name="Arc 68"/>
              <p:cNvSpPr>
                <a:spLocks noChangeArrowheads="1"/>
              </p:cNvSpPr>
              <p:nvPr/>
            </p:nvSpPr>
            <p:spPr bwMode="auto">
              <a:xfrm rot="-1821310">
                <a:off x="0" y="184"/>
                <a:ext cx="818" cy="168"/>
              </a:xfrm>
              <a:custGeom>
                <a:avLst/>
                <a:gdLst>
                  <a:gd name="T0" fmla="*/ 20543 w 21600"/>
                  <a:gd name="T1" fmla="*/ -1 h 10499"/>
                  <a:gd name="T2" fmla="*/ 21600 w 21600"/>
                  <a:gd name="T3" fmla="*/ 6673 h 10499"/>
                  <a:gd name="T4" fmla="*/ 21258 w 21600"/>
                  <a:gd name="T5" fmla="*/ 10499 h 10499"/>
                  <a:gd name="T6" fmla="*/ 20543 w 21600"/>
                  <a:gd name="T7" fmla="*/ -1 h 10499"/>
                  <a:gd name="T8" fmla="*/ 21600 w 21600"/>
                  <a:gd name="T9" fmla="*/ 6673 h 10499"/>
                  <a:gd name="T10" fmla="*/ 21258 w 21600"/>
                  <a:gd name="T11" fmla="*/ 10499 h 10499"/>
                  <a:gd name="T12" fmla="*/ 0 w 21600"/>
                  <a:gd name="T13" fmla="*/ 6673 h 10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600" h="10499" fill="none">
                    <a:moveTo>
                      <a:pt x="20543" y="-1"/>
                    </a:moveTo>
                    <a:cubicBezTo>
                      <a:pt x="21243" y="2155"/>
                      <a:pt x="21600" y="4406"/>
                      <a:pt x="21600" y="6673"/>
                    </a:cubicBezTo>
                    <a:cubicBezTo>
                      <a:pt x="21600" y="7955"/>
                      <a:pt x="21485" y="9236"/>
                      <a:pt x="21258" y="10499"/>
                    </a:cubicBezTo>
                  </a:path>
                  <a:path w="21600" h="10499" stroke="0">
                    <a:moveTo>
                      <a:pt x="20543" y="-1"/>
                    </a:moveTo>
                    <a:cubicBezTo>
                      <a:pt x="21243" y="2155"/>
                      <a:pt x="21600" y="4406"/>
                      <a:pt x="21600" y="6673"/>
                    </a:cubicBezTo>
                    <a:cubicBezTo>
                      <a:pt x="21600" y="7955"/>
                      <a:pt x="21485" y="9236"/>
                      <a:pt x="21258" y="10499"/>
                    </a:cubicBezTo>
                    <a:lnTo>
                      <a:pt x="0" y="6673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800" noProof="1">
                  <a:ea typeface="黑体" panose="02010609060101010101" pitchFamily="49" charset="-122"/>
                </a:endParaRPr>
              </a:p>
            </p:txBody>
          </p:sp>
          <p:sp>
            <p:nvSpPr>
              <p:cNvPr id="55" name="Arc 69"/>
              <p:cNvSpPr>
                <a:spLocks noChangeArrowheads="1"/>
              </p:cNvSpPr>
              <p:nvPr/>
            </p:nvSpPr>
            <p:spPr bwMode="auto">
              <a:xfrm>
                <a:off x="189" y="340"/>
                <a:ext cx="274" cy="319"/>
              </a:xfrm>
              <a:custGeom>
                <a:avLst/>
                <a:gdLst>
                  <a:gd name="T0" fmla="*/ 7596 w 16324"/>
                  <a:gd name="T1" fmla="*/ -1 h 20220"/>
                  <a:gd name="T2" fmla="*/ 16324 w 16324"/>
                  <a:gd name="T3" fmla="*/ 6074 h 20220"/>
                  <a:gd name="T4" fmla="*/ 7596 w 16324"/>
                  <a:gd name="T5" fmla="*/ -1 h 20220"/>
                  <a:gd name="T6" fmla="*/ 16324 w 16324"/>
                  <a:gd name="T7" fmla="*/ 6074 h 20220"/>
                  <a:gd name="T8" fmla="*/ 0 w 16324"/>
                  <a:gd name="T9" fmla="*/ 20220 h 20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24" h="20220" fill="none">
                    <a:moveTo>
                      <a:pt x="7596" y="-1"/>
                    </a:moveTo>
                    <a:cubicBezTo>
                      <a:pt x="10966" y="1265"/>
                      <a:pt x="13966" y="3354"/>
                      <a:pt x="16324" y="6074"/>
                    </a:cubicBezTo>
                  </a:path>
                  <a:path w="16324" h="20220" stroke="0">
                    <a:moveTo>
                      <a:pt x="7596" y="-1"/>
                    </a:moveTo>
                    <a:cubicBezTo>
                      <a:pt x="10966" y="1265"/>
                      <a:pt x="13966" y="3354"/>
                      <a:pt x="16324" y="6074"/>
                    </a:cubicBezTo>
                    <a:lnTo>
                      <a:pt x="0" y="20220"/>
                    </a:lnTo>
                    <a:close/>
                  </a:path>
                </a:pathLst>
              </a:custGeom>
              <a:noFill/>
              <a:ln w="12700" cap="sq">
                <a:solidFill>
                  <a:srgbClr val="CC33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800" noProof="1">
                  <a:ea typeface="黑体" panose="02010609060101010101" pitchFamily="49" charset="-122"/>
                </a:endParaRPr>
              </a:p>
            </p:txBody>
          </p:sp>
          <p:sp>
            <p:nvSpPr>
              <p:cNvPr id="57" name="Arc 70"/>
              <p:cNvSpPr>
                <a:spLocks noChangeArrowheads="1"/>
              </p:cNvSpPr>
              <p:nvPr/>
            </p:nvSpPr>
            <p:spPr bwMode="auto">
              <a:xfrm rot="3107289">
                <a:off x="258" y="500"/>
                <a:ext cx="274" cy="318"/>
              </a:xfrm>
              <a:custGeom>
                <a:avLst/>
                <a:gdLst>
                  <a:gd name="T0" fmla="*/ 7596 w 16324"/>
                  <a:gd name="T1" fmla="*/ -1 h 20220"/>
                  <a:gd name="T2" fmla="*/ 16324 w 16324"/>
                  <a:gd name="T3" fmla="*/ 6074 h 20220"/>
                  <a:gd name="T4" fmla="*/ 7596 w 16324"/>
                  <a:gd name="T5" fmla="*/ -1 h 20220"/>
                  <a:gd name="T6" fmla="*/ 16324 w 16324"/>
                  <a:gd name="T7" fmla="*/ 6074 h 20220"/>
                  <a:gd name="T8" fmla="*/ 0 w 16324"/>
                  <a:gd name="T9" fmla="*/ 20220 h 20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24" h="20220" fill="none">
                    <a:moveTo>
                      <a:pt x="7596" y="-1"/>
                    </a:moveTo>
                    <a:cubicBezTo>
                      <a:pt x="10966" y="1265"/>
                      <a:pt x="13966" y="3354"/>
                      <a:pt x="16324" y="6074"/>
                    </a:cubicBezTo>
                  </a:path>
                  <a:path w="16324" h="20220" stroke="0">
                    <a:moveTo>
                      <a:pt x="7596" y="-1"/>
                    </a:moveTo>
                    <a:cubicBezTo>
                      <a:pt x="10966" y="1265"/>
                      <a:pt x="13966" y="3354"/>
                      <a:pt x="16324" y="6074"/>
                    </a:cubicBezTo>
                    <a:lnTo>
                      <a:pt x="0" y="20220"/>
                    </a:lnTo>
                    <a:close/>
                  </a:path>
                </a:pathLst>
              </a:custGeom>
              <a:noFill/>
              <a:ln w="12700" cap="sq">
                <a:solidFill>
                  <a:srgbClr val="CC33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800" noProof="1">
                  <a:ea typeface="黑体" panose="02010609060101010101" pitchFamily="49" charset="-122"/>
                </a:endParaRPr>
              </a:p>
            </p:txBody>
          </p:sp>
          <p:sp>
            <p:nvSpPr>
              <p:cNvPr id="58" name="Arc 71"/>
              <p:cNvSpPr>
                <a:spLocks noChangeArrowheads="1"/>
              </p:cNvSpPr>
              <p:nvPr/>
            </p:nvSpPr>
            <p:spPr bwMode="auto">
              <a:xfrm rot="-2272500">
                <a:off x="293" y="362"/>
                <a:ext cx="274" cy="318"/>
              </a:xfrm>
              <a:custGeom>
                <a:avLst/>
                <a:gdLst>
                  <a:gd name="T0" fmla="*/ 7596 w 16324"/>
                  <a:gd name="T1" fmla="*/ -1 h 20220"/>
                  <a:gd name="T2" fmla="*/ 16324 w 16324"/>
                  <a:gd name="T3" fmla="*/ 6074 h 20220"/>
                  <a:gd name="T4" fmla="*/ 7596 w 16324"/>
                  <a:gd name="T5" fmla="*/ -1 h 20220"/>
                  <a:gd name="T6" fmla="*/ 16324 w 16324"/>
                  <a:gd name="T7" fmla="*/ 6074 h 20220"/>
                  <a:gd name="T8" fmla="*/ 0 w 16324"/>
                  <a:gd name="T9" fmla="*/ 20220 h 20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24" h="20220" fill="none">
                    <a:moveTo>
                      <a:pt x="7596" y="-1"/>
                    </a:moveTo>
                    <a:cubicBezTo>
                      <a:pt x="10966" y="1265"/>
                      <a:pt x="13966" y="3354"/>
                      <a:pt x="16324" y="6074"/>
                    </a:cubicBezTo>
                  </a:path>
                  <a:path w="16324" h="20220" stroke="0">
                    <a:moveTo>
                      <a:pt x="7596" y="-1"/>
                    </a:moveTo>
                    <a:cubicBezTo>
                      <a:pt x="10966" y="1265"/>
                      <a:pt x="13966" y="3354"/>
                      <a:pt x="16324" y="6074"/>
                    </a:cubicBezTo>
                    <a:lnTo>
                      <a:pt x="0" y="20220"/>
                    </a:lnTo>
                    <a:close/>
                  </a:path>
                </a:pathLst>
              </a:custGeom>
              <a:noFill/>
              <a:ln w="12700" cap="sq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 sz="1800" noProof="1">
                  <a:ea typeface="黑体" panose="02010609060101010101" pitchFamily="49" charset="-122"/>
                </a:endParaRPr>
              </a:p>
            </p:txBody>
          </p:sp>
        </p:grpSp>
      </p:grpSp>
      <p:sp>
        <p:nvSpPr>
          <p:cNvPr id="66" name="Rectangle 72"/>
          <p:cNvSpPr/>
          <p:nvPr/>
        </p:nvSpPr>
        <p:spPr>
          <a:xfrm>
            <a:off x="1313260" y="2801305"/>
            <a:ext cx="3113485" cy="77271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None/>
              <a:defRPr/>
            </a:pP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</a:t>
            </a:r>
            <a:r>
              <a:rPr lang="en-US" altLang="x-none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）在射线</a:t>
            </a:r>
            <a:r>
              <a:rPr lang="en-US" altLang="x-none" sz="21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BD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上截取线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None/>
              <a:defRPr/>
            </a:pP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      段</a:t>
            </a:r>
            <a:r>
              <a:rPr lang="en-US" altLang="x-none" sz="21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BA</a:t>
            </a:r>
            <a:r>
              <a:rPr lang="en-US" altLang="x-none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=</a:t>
            </a:r>
            <a:r>
              <a:rPr lang="en-US" altLang="x-none" sz="21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c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；</a:t>
            </a:r>
            <a:endParaRPr lang="zh-CN" altLang="en-US" sz="21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7" name="Rectangle 73"/>
          <p:cNvSpPr/>
          <p:nvPr/>
        </p:nvSpPr>
        <p:spPr>
          <a:xfrm>
            <a:off x="1313260" y="3726420"/>
            <a:ext cx="3271838" cy="7155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（</a:t>
            </a:r>
            <a:r>
              <a:rPr lang="en-US" altLang="x-none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4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）连接</a:t>
            </a:r>
            <a:r>
              <a:rPr lang="en-US" altLang="x-none" sz="21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AC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．△</a:t>
            </a:r>
            <a:r>
              <a:rPr lang="en-US" altLang="x-none" sz="2100" i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ABC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就是</a:t>
            </a:r>
          </a:p>
          <a:p>
            <a:pPr>
              <a:defRPr/>
            </a:pP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      所求作的三角形．</a:t>
            </a:r>
            <a:endParaRPr lang="zh-CN" altLang="en-US" sz="21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8" name="Line 74"/>
          <p:cNvSpPr>
            <a:spLocks noChangeShapeType="1"/>
          </p:cNvSpPr>
          <p:nvPr/>
        </p:nvSpPr>
        <p:spPr bwMode="auto">
          <a:xfrm>
            <a:off x="6106716" y="3809765"/>
            <a:ext cx="645319" cy="544115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9" name="Text Box 75"/>
          <p:cNvSpPr txBox="1">
            <a:spLocks noChangeArrowheads="1"/>
          </p:cNvSpPr>
          <p:nvPr/>
        </p:nvSpPr>
        <p:spPr bwMode="auto">
          <a:xfrm>
            <a:off x="6160295" y="3601405"/>
            <a:ext cx="27741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70" name="Text Box 81"/>
          <p:cNvSpPr txBox="1">
            <a:spLocks noChangeArrowheads="1"/>
          </p:cNvSpPr>
          <p:nvPr/>
        </p:nvSpPr>
        <p:spPr bwMode="auto">
          <a:xfrm>
            <a:off x="6110288" y="1805942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71" name="Text Box 82"/>
          <p:cNvSpPr txBox="1">
            <a:spLocks noChangeArrowheads="1"/>
          </p:cNvSpPr>
          <p:nvPr/>
        </p:nvSpPr>
        <p:spPr bwMode="auto">
          <a:xfrm>
            <a:off x="6221016" y="2666764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72" name="Text Box 83"/>
          <p:cNvSpPr txBox="1">
            <a:spLocks noChangeArrowheads="1"/>
          </p:cNvSpPr>
          <p:nvPr/>
        </p:nvSpPr>
        <p:spPr bwMode="auto">
          <a:xfrm>
            <a:off x="5807870" y="2609615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73" name="Text Box 95"/>
          <p:cNvSpPr txBox="1">
            <a:spLocks noChangeArrowheads="1"/>
          </p:cNvSpPr>
          <p:nvPr/>
        </p:nvSpPr>
        <p:spPr bwMode="auto">
          <a:xfrm>
            <a:off x="1216820" y="515305"/>
            <a:ext cx="444737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请按照给出的作法作出相应的图形．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bldLvl="0" animBg="1"/>
      <p:bldP spid="22" grpId="0"/>
      <p:bldP spid="23" grpId="0"/>
      <p:bldP spid="33" grpId="0" bldLvl="0" animBg="1"/>
      <p:bldP spid="34" grpId="0" bldLvl="0" animBg="1"/>
      <p:bldP spid="35" grpId="0" bldLvl="0" animBg="1"/>
      <p:bldP spid="36" grpId="0" bldLvl="0" animBg="1"/>
      <p:bldP spid="66" grpId="0"/>
      <p:bldP spid="67" grpId="0"/>
      <p:bldP spid="68" grpId="0" animBg="1"/>
      <p:bldP spid="69" grpId="0"/>
      <p:bldP spid="70" grpId="0"/>
      <p:bldP spid="71" grpId="0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1184462" y="902265"/>
            <a:ext cx="522803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已知三角形的两边及夹角，求作这个三角形</a:t>
            </a:r>
            <a:r>
              <a:rPr lang="en-US" altLang="zh-CN" sz="21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1184461" y="1948825"/>
            <a:ext cx="2175272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回顾刚才作三角形的顺序</a:t>
            </a: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520468" y="1980972"/>
            <a:ext cx="48696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latin typeface="黑体" panose="02010609060101010101" pitchFamily="49" charset="-122"/>
                <a:ea typeface="黑体" panose="02010609060101010101" pitchFamily="49" charset="-122"/>
              </a:rPr>
              <a:t>边</a:t>
            </a: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6250571" y="2000022"/>
            <a:ext cx="48696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latin typeface="黑体" panose="02010609060101010101" pitchFamily="49" charset="-122"/>
                <a:ea typeface="黑体" panose="02010609060101010101" pitchFamily="49" charset="-122"/>
              </a:rPr>
              <a:t>边</a:t>
            </a: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4769433" y="1975018"/>
            <a:ext cx="75009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latin typeface="黑体" panose="02010609060101010101" pitchFamily="49" charset="-122"/>
                <a:ea typeface="黑体" panose="02010609060101010101" pitchFamily="49" charset="-122"/>
              </a:rPr>
              <a:t>夹角</a:t>
            </a:r>
          </a:p>
        </p:txBody>
      </p:sp>
      <p:sp>
        <p:nvSpPr>
          <p:cNvPr id="42" name="AutoShape 9"/>
          <p:cNvSpPr>
            <a:spLocks noChangeArrowheads="1"/>
          </p:cNvSpPr>
          <p:nvPr/>
        </p:nvSpPr>
        <p:spPr bwMode="auto">
          <a:xfrm>
            <a:off x="4007433" y="1847576"/>
            <a:ext cx="673993" cy="687809"/>
          </a:xfrm>
          <a:prstGeom prst="rightArrow">
            <a:avLst>
              <a:gd name="adj1" fmla="val 50000"/>
              <a:gd name="adj2" fmla="val 27704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defRPr/>
            </a:pPr>
            <a:endParaRPr lang="zh-CN" altLang="en-US" sz="1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AutoShape 10"/>
          <p:cNvSpPr>
            <a:spLocks noChangeArrowheads="1"/>
          </p:cNvSpPr>
          <p:nvPr/>
        </p:nvSpPr>
        <p:spPr bwMode="auto">
          <a:xfrm>
            <a:off x="5602871" y="1859696"/>
            <a:ext cx="647700" cy="687809"/>
          </a:xfrm>
          <a:prstGeom prst="rightArrow">
            <a:avLst>
              <a:gd name="adj1" fmla="val 50000"/>
              <a:gd name="adj2" fmla="val 27704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defRPr/>
            </a:pPr>
            <a:endParaRPr lang="zh-CN" altLang="en-US" sz="1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535945" y="3385909"/>
            <a:ext cx="70127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latin typeface="黑体" panose="02010609060101010101" pitchFamily="49" charset="-122"/>
                <a:ea typeface="黑体" panose="02010609060101010101" pitchFamily="49" charset="-122"/>
              </a:rPr>
              <a:t>夹角</a:t>
            </a:r>
          </a:p>
        </p:txBody>
      </p:sp>
      <p:sp>
        <p:nvSpPr>
          <p:cNvPr id="45" name="AutoShape 12"/>
          <p:cNvSpPr>
            <a:spLocks noChangeArrowheads="1"/>
          </p:cNvSpPr>
          <p:nvPr/>
        </p:nvSpPr>
        <p:spPr bwMode="auto">
          <a:xfrm rot="19271191">
            <a:off x="4160599" y="2757675"/>
            <a:ext cx="665501" cy="687809"/>
          </a:xfrm>
          <a:prstGeom prst="rightArrow">
            <a:avLst>
              <a:gd name="adj1" fmla="val 50000"/>
              <a:gd name="adj2" fmla="val 27704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defRPr/>
            </a:pPr>
            <a:endParaRPr lang="zh-CN" altLang="en-US" sz="1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6" name="AutoShape 13"/>
          <p:cNvSpPr>
            <a:spLocks noChangeArrowheads="1"/>
          </p:cNvSpPr>
          <p:nvPr/>
        </p:nvSpPr>
        <p:spPr bwMode="auto">
          <a:xfrm rot="1986047">
            <a:off x="4352545" y="3571098"/>
            <a:ext cx="588233" cy="687809"/>
          </a:xfrm>
          <a:prstGeom prst="rightArrow">
            <a:avLst>
              <a:gd name="adj1" fmla="val 50000"/>
              <a:gd name="adj2" fmla="val 27704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</a:ln>
        </p:spPr>
        <p:txBody>
          <a:bodyPr wrap="square" lIns="68580" tIns="34290" rIns="68580" bIns="34290" anchor="ctr">
            <a:spAutoFit/>
          </a:bodyPr>
          <a:lstStyle/>
          <a:p>
            <a:pPr>
              <a:defRPr/>
            </a:pPr>
            <a:endParaRPr lang="zh-CN" altLang="en-US" sz="18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4884925" y="2713206"/>
            <a:ext cx="48696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latin typeface="黑体" panose="02010609060101010101" pitchFamily="49" charset="-122"/>
                <a:ea typeface="黑体" panose="02010609060101010101" pitchFamily="49" charset="-122"/>
              </a:rPr>
              <a:t>边</a:t>
            </a: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4939693" y="4008606"/>
            <a:ext cx="48696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100">
                <a:latin typeface="黑体" panose="02010609060101010101" pitchFamily="49" charset="-122"/>
                <a:ea typeface="黑体" panose="02010609060101010101" pitchFamily="49" charset="-122"/>
              </a:rPr>
              <a:t>边</a:t>
            </a:r>
          </a:p>
        </p:txBody>
      </p:sp>
      <p:sp>
        <p:nvSpPr>
          <p:cNvPr id="49" name="AutoShape 19"/>
          <p:cNvSpPr>
            <a:spLocks noChangeArrowheads="1"/>
          </p:cNvSpPr>
          <p:nvPr/>
        </p:nvSpPr>
        <p:spPr bwMode="auto">
          <a:xfrm>
            <a:off x="872518" y="3013243"/>
            <a:ext cx="2394347" cy="922735"/>
          </a:xfrm>
          <a:prstGeom prst="cloudCallout">
            <a:avLst>
              <a:gd name="adj1" fmla="val 61748"/>
              <a:gd name="adj2" fmla="val -50232"/>
            </a:avLst>
          </a:prstGeom>
          <a:solidFill>
            <a:schemeClr val="accent6">
              <a:lumMod val="60000"/>
              <a:lumOff val="40000"/>
            </a:schemeClr>
          </a:solidFill>
          <a:ln w="12700" cap="sq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pPr algn="ctr"/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还有没有其他的作法？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 bldLvl="0" animBg="1"/>
      <p:bldP spid="43" grpId="0" bldLvl="0" animBg="1"/>
      <p:bldP spid="44" grpId="0"/>
      <p:bldP spid="45" grpId="0" bldLvl="0" animBg="1"/>
      <p:bldP spid="46" grpId="0" bldLvl="0" animBg="1"/>
      <p:bldP spid="47" grpId="0"/>
      <p:bldP spid="48" grpId="0"/>
      <p:bldP spid="49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1386042" y="665560"/>
            <a:ext cx="5829300" cy="97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已知：线段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， ∠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α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，求作：△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，使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， ∠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 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α.</a:t>
            </a:r>
          </a:p>
        </p:txBody>
      </p:sp>
      <p:grpSp>
        <p:nvGrpSpPr>
          <p:cNvPr id="42" name="Group 7"/>
          <p:cNvGrpSpPr/>
          <p:nvPr/>
        </p:nvGrpSpPr>
        <p:grpSpPr bwMode="auto">
          <a:xfrm>
            <a:off x="1775377" y="2021681"/>
            <a:ext cx="1241822" cy="369094"/>
            <a:chOff x="0" y="0"/>
            <a:chExt cx="1043" cy="310"/>
          </a:xfrm>
        </p:grpSpPr>
        <p:sp>
          <p:nvSpPr>
            <p:cNvPr id="43" name="Line 8"/>
            <p:cNvSpPr>
              <a:spLocks noChangeShapeType="1"/>
            </p:cNvSpPr>
            <p:nvPr/>
          </p:nvSpPr>
          <p:spPr bwMode="auto">
            <a:xfrm>
              <a:off x="0" y="263"/>
              <a:ext cx="10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Line 9"/>
            <p:cNvSpPr>
              <a:spLocks noChangeShapeType="1"/>
            </p:cNvSpPr>
            <p:nvPr/>
          </p:nvSpPr>
          <p:spPr bwMode="auto">
            <a:xfrm flipH="1">
              <a:off x="0" y="217"/>
              <a:ext cx="12" cy="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Line 10"/>
            <p:cNvSpPr>
              <a:spLocks noChangeShapeType="1"/>
            </p:cNvSpPr>
            <p:nvPr/>
          </p:nvSpPr>
          <p:spPr bwMode="auto">
            <a:xfrm flipH="1">
              <a:off x="1022" y="229"/>
              <a:ext cx="12" cy="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Text Box 11"/>
            <p:cNvSpPr txBox="1">
              <a:spLocks noChangeArrowheads="1"/>
            </p:cNvSpPr>
            <p:nvPr/>
          </p:nvSpPr>
          <p:spPr bwMode="auto">
            <a:xfrm>
              <a:off x="362" y="0"/>
              <a:ext cx="40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</p:grpSp>
      <p:grpSp>
        <p:nvGrpSpPr>
          <p:cNvPr id="47" name="Group 12"/>
          <p:cNvGrpSpPr/>
          <p:nvPr/>
        </p:nvGrpSpPr>
        <p:grpSpPr bwMode="auto">
          <a:xfrm>
            <a:off x="3341049" y="1966913"/>
            <a:ext cx="769144" cy="369094"/>
            <a:chOff x="0" y="0"/>
            <a:chExt cx="646" cy="310"/>
          </a:xfrm>
        </p:grpSpPr>
        <p:sp>
          <p:nvSpPr>
            <p:cNvPr id="48" name="Line 13"/>
            <p:cNvSpPr>
              <a:spLocks noChangeShapeType="1"/>
            </p:cNvSpPr>
            <p:nvPr/>
          </p:nvSpPr>
          <p:spPr bwMode="auto">
            <a:xfrm>
              <a:off x="10" y="273"/>
              <a:ext cx="6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Line 14"/>
            <p:cNvSpPr>
              <a:spLocks noChangeShapeType="1"/>
            </p:cNvSpPr>
            <p:nvPr/>
          </p:nvSpPr>
          <p:spPr bwMode="auto">
            <a:xfrm flipH="1">
              <a:off x="0" y="250"/>
              <a:ext cx="12" cy="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 flipH="1">
              <a:off x="634" y="251"/>
              <a:ext cx="12" cy="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191" y="0"/>
              <a:ext cx="40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grpSp>
        <p:nvGrpSpPr>
          <p:cNvPr id="52" name="Group 17"/>
          <p:cNvGrpSpPr/>
          <p:nvPr/>
        </p:nvGrpSpPr>
        <p:grpSpPr bwMode="auto">
          <a:xfrm>
            <a:off x="4582870" y="1571626"/>
            <a:ext cx="1889522" cy="772716"/>
            <a:chOff x="0" y="0"/>
            <a:chExt cx="1587" cy="649"/>
          </a:xfrm>
        </p:grpSpPr>
        <p:sp>
          <p:nvSpPr>
            <p:cNvPr id="53" name="Line 18"/>
            <p:cNvSpPr>
              <a:spLocks noChangeShapeType="1"/>
            </p:cNvSpPr>
            <p:nvPr/>
          </p:nvSpPr>
          <p:spPr bwMode="auto">
            <a:xfrm>
              <a:off x="0" y="635"/>
              <a:ext cx="15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19"/>
            <p:cNvSpPr>
              <a:spLocks noChangeShapeType="1"/>
            </p:cNvSpPr>
            <p:nvPr/>
          </p:nvSpPr>
          <p:spPr bwMode="auto">
            <a:xfrm flipV="1">
              <a:off x="0" y="0"/>
              <a:ext cx="1224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Arc 20"/>
            <p:cNvSpPr>
              <a:spLocks noChangeArrowheads="1"/>
            </p:cNvSpPr>
            <p:nvPr/>
          </p:nvSpPr>
          <p:spPr bwMode="auto">
            <a:xfrm rot="7190105" flipH="1">
              <a:off x="124" y="576"/>
              <a:ext cx="45" cy="46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800" noProof="1">
                <a:ea typeface="黑体" panose="02010609060101010101" pitchFamily="49" charset="-122"/>
              </a:endParaRPr>
            </a:p>
          </p:txBody>
        </p:sp>
        <p:sp>
          <p:nvSpPr>
            <p:cNvPr id="56" name="Rectangle 21"/>
            <p:cNvSpPr>
              <a:spLocks noChangeArrowheads="1"/>
            </p:cNvSpPr>
            <p:nvPr/>
          </p:nvSpPr>
          <p:spPr bwMode="auto">
            <a:xfrm>
              <a:off x="264" y="339"/>
              <a:ext cx="25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n-US" sz="1800" i="1" noProof="1">
                  <a:latin typeface="Times New Roman" panose="02020603050405020304" pitchFamily="18" charset="0"/>
                  <a:ea typeface="黑体" panose="02010609060101010101" pitchFamily="49" charset="-122"/>
                  <a:sym typeface="Times New Roman" panose="02020603050405020304" pitchFamily="18" charset="0"/>
                </a:rPr>
                <a:t>α</a:t>
              </a:r>
            </a:p>
          </p:txBody>
        </p:sp>
      </p:grpSp>
      <p:sp>
        <p:nvSpPr>
          <p:cNvPr id="57" name="Line 22"/>
          <p:cNvSpPr>
            <a:spLocks noChangeShapeType="1"/>
          </p:cNvSpPr>
          <p:nvPr/>
        </p:nvSpPr>
        <p:spPr bwMode="auto">
          <a:xfrm>
            <a:off x="1714655" y="4143375"/>
            <a:ext cx="259199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1436049" y="3990975"/>
            <a:ext cx="54054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59" name="Text Box 24"/>
          <p:cNvSpPr txBox="1">
            <a:spLocks noChangeArrowheads="1"/>
          </p:cNvSpPr>
          <p:nvPr/>
        </p:nvSpPr>
        <p:spPr bwMode="auto">
          <a:xfrm>
            <a:off x="4255449" y="3981450"/>
            <a:ext cx="54054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</a:p>
        </p:txBody>
      </p:sp>
      <p:sp>
        <p:nvSpPr>
          <p:cNvPr id="60" name="Arc 25"/>
          <p:cNvSpPr>
            <a:spLocks noChangeArrowheads="1"/>
          </p:cNvSpPr>
          <p:nvPr/>
        </p:nvSpPr>
        <p:spPr bwMode="auto">
          <a:xfrm rot="1679233">
            <a:off x="4744796" y="1696641"/>
            <a:ext cx="847725" cy="959644"/>
          </a:xfrm>
          <a:custGeom>
            <a:avLst/>
            <a:gdLst>
              <a:gd name="T0" fmla="*/ 3586 w 21096"/>
              <a:gd name="T1" fmla="*/ -1 h 21300"/>
              <a:gd name="T2" fmla="*/ 21095 w 21096"/>
              <a:gd name="T3" fmla="*/ 16660 h 21300"/>
              <a:gd name="T4" fmla="*/ 3586 w 21096"/>
              <a:gd name="T5" fmla="*/ -1 h 21300"/>
              <a:gd name="T6" fmla="*/ 21095 w 21096"/>
              <a:gd name="T7" fmla="*/ 16660 h 21300"/>
              <a:gd name="T8" fmla="*/ 0 w 21096"/>
              <a:gd name="T9" fmla="*/ 21300 h 21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96" h="21300" fill="none">
                <a:moveTo>
                  <a:pt x="3586" y="-1"/>
                </a:moveTo>
                <a:cubicBezTo>
                  <a:pt x="12274" y="1462"/>
                  <a:pt x="19203" y="8055"/>
                  <a:pt x="21095" y="16660"/>
                </a:cubicBezTo>
              </a:path>
              <a:path w="21096" h="21300" stroke="0">
                <a:moveTo>
                  <a:pt x="3586" y="-1"/>
                </a:moveTo>
                <a:cubicBezTo>
                  <a:pt x="12274" y="1462"/>
                  <a:pt x="19203" y="8055"/>
                  <a:pt x="21095" y="16660"/>
                </a:cubicBezTo>
                <a:lnTo>
                  <a:pt x="0" y="213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sp>
        <p:nvSpPr>
          <p:cNvPr id="61" name="Arc 26"/>
          <p:cNvSpPr>
            <a:spLocks noChangeArrowheads="1"/>
          </p:cNvSpPr>
          <p:nvPr/>
        </p:nvSpPr>
        <p:spPr bwMode="auto">
          <a:xfrm rot="1679233">
            <a:off x="1876580" y="3494485"/>
            <a:ext cx="847725" cy="959644"/>
          </a:xfrm>
          <a:custGeom>
            <a:avLst/>
            <a:gdLst>
              <a:gd name="T0" fmla="*/ 3586 w 21096"/>
              <a:gd name="T1" fmla="*/ -1 h 21300"/>
              <a:gd name="T2" fmla="*/ 21095 w 21096"/>
              <a:gd name="T3" fmla="*/ 16660 h 21300"/>
              <a:gd name="T4" fmla="*/ 3586 w 21096"/>
              <a:gd name="T5" fmla="*/ -1 h 21300"/>
              <a:gd name="T6" fmla="*/ 21095 w 21096"/>
              <a:gd name="T7" fmla="*/ 16660 h 21300"/>
              <a:gd name="T8" fmla="*/ 0 w 21096"/>
              <a:gd name="T9" fmla="*/ 21300 h 21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96" h="21300" fill="none">
                <a:moveTo>
                  <a:pt x="3586" y="-1"/>
                </a:moveTo>
                <a:cubicBezTo>
                  <a:pt x="12274" y="1462"/>
                  <a:pt x="19203" y="8055"/>
                  <a:pt x="21095" y="16660"/>
                </a:cubicBezTo>
              </a:path>
              <a:path w="21096" h="21300" stroke="0">
                <a:moveTo>
                  <a:pt x="3586" y="-1"/>
                </a:moveTo>
                <a:cubicBezTo>
                  <a:pt x="12274" y="1462"/>
                  <a:pt x="19203" y="8055"/>
                  <a:pt x="21095" y="16660"/>
                </a:cubicBezTo>
                <a:lnTo>
                  <a:pt x="0" y="213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sp>
        <p:nvSpPr>
          <p:cNvPr id="62" name="Text Box 27"/>
          <p:cNvSpPr txBox="1">
            <a:spLocks noChangeArrowheads="1"/>
          </p:cNvSpPr>
          <p:nvPr/>
        </p:nvSpPr>
        <p:spPr bwMode="auto">
          <a:xfrm>
            <a:off x="5481792" y="2300288"/>
            <a:ext cx="648891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63" name="Text Box 28"/>
          <p:cNvSpPr txBox="1">
            <a:spLocks noChangeArrowheads="1"/>
          </p:cNvSpPr>
          <p:nvPr/>
        </p:nvSpPr>
        <p:spPr bwMode="auto">
          <a:xfrm>
            <a:off x="5256765" y="1553766"/>
            <a:ext cx="64889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2563571" y="4095750"/>
            <a:ext cx="64889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D′</a:t>
            </a:r>
          </a:p>
        </p:txBody>
      </p:sp>
      <p:sp>
        <p:nvSpPr>
          <p:cNvPr id="65" name="Arc 30"/>
          <p:cNvSpPr>
            <a:spLocks noChangeArrowheads="1"/>
          </p:cNvSpPr>
          <p:nvPr/>
        </p:nvSpPr>
        <p:spPr bwMode="auto">
          <a:xfrm rot="12757442" flipV="1">
            <a:off x="2362354" y="3656410"/>
            <a:ext cx="377429" cy="371475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 sz="1800" noProof="1">
              <a:ea typeface="黑体" panose="02010609060101010101" pitchFamily="49" charset="-122"/>
            </a:endParaRPr>
          </a:p>
        </p:txBody>
      </p:sp>
      <p:sp>
        <p:nvSpPr>
          <p:cNvPr id="66" name="Text Box 31"/>
          <p:cNvSpPr txBox="1">
            <a:spLocks noChangeArrowheads="1"/>
          </p:cNvSpPr>
          <p:nvPr/>
        </p:nvSpPr>
        <p:spPr bwMode="auto">
          <a:xfrm>
            <a:off x="2414742" y="3342085"/>
            <a:ext cx="648891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E′</a:t>
            </a:r>
          </a:p>
        </p:txBody>
      </p:sp>
      <p:sp>
        <p:nvSpPr>
          <p:cNvPr id="67" name="Line 32"/>
          <p:cNvSpPr>
            <a:spLocks noChangeShapeType="1"/>
          </p:cNvSpPr>
          <p:nvPr/>
        </p:nvSpPr>
        <p:spPr bwMode="auto">
          <a:xfrm flipV="1">
            <a:off x="1714655" y="3170635"/>
            <a:ext cx="1944291" cy="9727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8" name="Text Box 33"/>
          <p:cNvSpPr txBox="1">
            <a:spLocks noChangeArrowheads="1"/>
          </p:cNvSpPr>
          <p:nvPr/>
        </p:nvSpPr>
        <p:spPr bwMode="auto">
          <a:xfrm>
            <a:off x="3386292" y="2838450"/>
            <a:ext cx="54054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</a:p>
        </p:txBody>
      </p:sp>
      <p:sp>
        <p:nvSpPr>
          <p:cNvPr id="69" name="Rectangle 39"/>
          <p:cNvSpPr>
            <a:spLocks noChangeArrowheads="1"/>
          </p:cNvSpPr>
          <p:nvPr/>
        </p:nvSpPr>
        <p:spPr bwMode="auto">
          <a:xfrm>
            <a:off x="4577478" y="2737247"/>
            <a:ext cx="2514600" cy="1371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2"/>
            </a:solidFill>
            <a:prstDash val="sysDot"/>
            <a:miter lim="800000"/>
          </a:ln>
        </p:spPr>
        <p:txBody>
          <a:bodyPr wrap="none" lIns="68580" tIns="34290" rIns="68580" bIns="34290" anchor="ctr"/>
          <a:lstStyle/>
          <a:p>
            <a:endParaRPr lang="zh-CN" altLang="en-US" sz="1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4529292" y="3423048"/>
            <a:ext cx="25717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 (1)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作∠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MBN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＝ ∠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α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grpSp>
        <p:nvGrpSpPr>
          <p:cNvPr id="72" name="Group 45"/>
          <p:cNvGrpSpPr/>
          <p:nvPr/>
        </p:nvGrpSpPr>
        <p:grpSpPr bwMode="auto">
          <a:xfrm>
            <a:off x="1328892" y="2509838"/>
            <a:ext cx="1835944" cy="546497"/>
            <a:chOff x="0" y="0"/>
            <a:chExt cx="1542" cy="499"/>
          </a:xfrm>
        </p:grpSpPr>
        <p:sp>
          <p:nvSpPr>
            <p:cNvPr id="73" name="Oval 46"/>
            <p:cNvSpPr>
              <a:spLocks noChangeArrowheads="1"/>
            </p:cNvSpPr>
            <p:nvPr/>
          </p:nvSpPr>
          <p:spPr bwMode="auto">
            <a:xfrm>
              <a:off x="0" y="0"/>
              <a:ext cx="1497" cy="49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tx2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 sz="1800" noProof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74" name="Text Box 47"/>
            <p:cNvSpPr txBox="1">
              <a:spLocks noChangeArrowheads="1"/>
            </p:cNvSpPr>
            <p:nvPr/>
          </p:nvSpPr>
          <p:spPr bwMode="auto">
            <a:xfrm>
              <a:off x="73" y="91"/>
              <a:ext cx="1469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作法与示范</a:t>
              </a:r>
            </a:p>
          </p:txBody>
        </p:sp>
      </p:grpSp>
      <p:cxnSp>
        <p:nvCxnSpPr>
          <p:cNvPr id="75" name="直接连接符 74"/>
          <p:cNvCxnSpPr/>
          <p:nvPr/>
        </p:nvCxnSpPr>
        <p:spPr>
          <a:xfrm>
            <a:off x="5380590" y="1924050"/>
            <a:ext cx="53578" cy="377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4656122" y="2788931"/>
            <a:ext cx="811761" cy="392415"/>
          </a:xfrm>
          <a:prstGeom prst="rect">
            <a:avLst/>
          </a:prstGeom>
          <a:solidFill>
            <a:srgbClr val="FFFF00"/>
          </a:solidFill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作法</a:t>
            </a:r>
            <a:r>
              <a:rPr lang="en-US" altLang="x-none" sz="21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endParaRPr lang="en-US" altLang="x-none" sz="2100" b="1" noProof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/>
      <p:bldP spid="59" grpId="0"/>
      <p:bldP spid="60" grpId="0" bldLvl="0" animBg="1"/>
      <p:bldP spid="61" grpId="0" bldLvl="0" animBg="1"/>
      <p:bldP spid="62" grpId="0"/>
      <p:bldP spid="63" grpId="0"/>
      <p:bldP spid="64" grpId="0"/>
      <p:bldP spid="65" grpId="0" bldLvl="0" animBg="1"/>
      <p:bldP spid="66" grpId="0"/>
      <p:bldP spid="67" grpId="0" animBg="1"/>
      <p:bldP spid="68" grpId="0"/>
      <p:bldP spid="69" grpId="0" bldLvl="0" animBg="1"/>
      <p:bldP spid="70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779959" y="2268737"/>
            <a:ext cx="2591991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3394197" y="1847255"/>
            <a:ext cx="54054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6404097" y="2006799"/>
            <a:ext cx="54054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</a:p>
        </p:txBody>
      </p:sp>
      <p:sp>
        <p:nvSpPr>
          <p:cNvPr id="24" name="Arc 22"/>
          <p:cNvSpPr>
            <a:spLocks noChangeArrowheads="1"/>
          </p:cNvSpPr>
          <p:nvPr/>
        </p:nvSpPr>
        <p:spPr bwMode="auto">
          <a:xfrm rot="1679233">
            <a:off x="3941884" y="1619846"/>
            <a:ext cx="847725" cy="959644"/>
          </a:xfrm>
          <a:custGeom>
            <a:avLst/>
            <a:gdLst>
              <a:gd name="T0" fmla="*/ 3586 w 21096"/>
              <a:gd name="T1" fmla="*/ -1 h 21300"/>
              <a:gd name="T2" fmla="*/ 21095 w 21096"/>
              <a:gd name="T3" fmla="*/ 16660 h 21300"/>
              <a:gd name="T4" fmla="*/ 3586 w 21096"/>
              <a:gd name="T5" fmla="*/ -1 h 21300"/>
              <a:gd name="T6" fmla="*/ 21095 w 21096"/>
              <a:gd name="T7" fmla="*/ 16660 h 21300"/>
              <a:gd name="T8" fmla="*/ 0 w 21096"/>
              <a:gd name="T9" fmla="*/ 21300 h 21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96" h="21300" fill="none">
                <a:moveTo>
                  <a:pt x="3586" y="-1"/>
                </a:moveTo>
                <a:cubicBezTo>
                  <a:pt x="12274" y="1462"/>
                  <a:pt x="19203" y="8055"/>
                  <a:pt x="21095" y="16660"/>
                </a:cubicBezTo>
              </a:path>
              <a:path w="21096" h="21300" stroke="0">
                <a:moveTo>
                  <a:pt x="3586" y="-1"/>
                </a:moveTo>
                <a:cubicBezTo>
                  <a:pt x="12274" y="1462"/>
                  <a:pt x="19203" y="8055"/>
                  <a:pt x="21095" y="16660"/>
                </a:cubicBezTo>
                <a:lnTo>
                  <a:pt x="0" y="213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628875" y="2221112"/>
            <a:ext cx="64889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D′</a:t>
            </a:r>
          </a:p>
        </p:txBody>
      </p:sp>
      <p:sp>
        <p:nvSpPr>
          <p:cNvPr id="42" name="Arc 26"/>
          <p:cNvSpPr>
            <a:spLocks noChangeArrowheads="1"/>
          </p:cNvSpPr>
          <p:nvPr/>
        </p:nvSpPr>
        <p:spPr bwMode="auto">
          <a:xfrm rot="12757442" flipV="1">
            <a:off x="4427659" y="1781771"/>
            <a:ext cx="377429" cy="371475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4480046" y="1467446"/>
            <a:ext cx="648891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E′</a:t>
            </a:r>
          </a:p>
        </p:txBody>
      </p:sp>
      <p:sp>
        <p:nvSpPr>
          <p:cNvPr id="47" name="Line 28"/>
          <p:cNvSpPr>
            <a:spLocks noChangeShapeType="1"/>
          </p:cNvSpPr>
          <p:nvPr/>
        </p:nvSpPr>
        <p:spPr bwMode="auto">
          <a:xfrm flipV="1">
            <a:off x="3779959" y="1295996"/>
            <a:ext cx="1944291" cy="97274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5451597" y="963812"/>
            <a:ext cx="54054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</a:p>
        </p:txBody>
      </p:sp>
      <p:sp>
        <p:nvSpPr>
          <p:cNvPr id="49" name="Arc 30"/>
          <p:cNvSpPr>
            <a:spLocks noChangeArrowheads="1"/>
          </p:cNvSpPr>
          <p:nvPr/>
        </p:nvSpPr>
        <p:spPr bwMode="auto">
          <a:xfrm rot="283652">
            <a:off x="5021781" y="2106812"/>
            <a:ext cx="53578" cy="364331"/>
          </a:xfrm>
          <a:custGeom>
            <a:avLst/>
            <a:gdLst>
              <a:gd name="T0" fmla="*/ 11604 w 21272"/>
              <a:gd name="T1" fmla="*/ 0 h 18218"/>
              <a:gd name="T2" fmla="*/ 21271 w 21272"/>
              <a:gd name="T3" fmla="*/ 14468 h 18218"/>
              <a:gd name="T4" fmla="*/ 11604 w 21272"/>
              <a:gd name="T5" fmla="*/ 0 h 18218"/>
              <a:gd name="T6" fmla="*/ 21271 w 21272"/>
              <a:gd name="T7" fmla="*/ 14468 h 18218"/>
              <a:gd name="T8" fmla="*/ 0 w 21272"/>
              <a:gd name="T9" fmla="*/ 18218 h 18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72" h="18218" fill="none">
                <a:moveTo>
                  <a:pt x="11604" y="0"/>
                </a:moveTo>
                <a:cubicBezTo>
                  <a:pt x="16713" y="3254"/>
                  <a:pt x="20220" y="8503"/>
                  <a:pt x="21271" y="14468"/>
                </a:cubicBezTo>
              </a:path>
              <a:path w="21272" h="18218" stroke="0">
                <a:moveTo>
                  <a:pt x="11604" y="0"/>
                </a:moveTo>
                <a:cubicBezTo>
                  <a:pt x="16713" y="3254"/>
                  <a:pt x="20220" y="8503"/>
                  <a:pt x="21271" y="14468"/>
                </a:cubicBezTo>
                <a:lnTo>
                  <a:pt x="0" y="1821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5021781" y="2199680"/>
            <a:ext cx="54054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51" name="Arc 32"/>
          <p:cNvSpPr>
            <a:spLocks noChangeArrowheads="1"/>
          </p:cNvSpPr>
          <p:nvPr/>
        </p:nvSpPr>
        <p:spPr bwMode="auto">
          <a:xfrm>
            <a:off x="4374081" y="1782962"/>
            <a:ext cx="108347" cy="269081"/>
          </a:xfrm>
          <a:custGeom>
            <a:avLst/>
            <a:gdLst>
              <a:gd name="T0" fmla="*/ -1 w 21600"/>
              <a:gd name="T1" fmla="*/ 0 h 21600"/>
              <a:gd name="T2" fmla="*/ 21600 w 21600"/>
              <a:gd name="T3" fmla="*/ 21600 h 21600"/>
              <a:gd name="T4" fmla="*/ -1 w 21600"/>
              <a:gd name="T5" fmla="*/ 0 h 21600"/>
              <a:gd name="T6" fmla="*/ 21600 w 21600"/>
              <a:gd name="T7" fmla="*/ 21600 h 21600"/>
              <a:gd name="T8" fmla="*/ 0 w 21600"/>
              <a:gd name="T9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600" h="21600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52" name="Text Box 33"/>
          <p:cNvSpPr txBox="1">
            <a:spLocks noChangeArrowheads="1"/>
          </p:cNvSpPr>
          <p:nvPr/>
        </p:nvSpPr>
        <p:spPr bwMode="auto">
          <a:xfrm>
            <a:off x="4079997" y="1696046"/>
            <a:ext cx="54054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53" name="Rectangle 35"/>
          <p:cNvSpPr>
            <a:spLocks noChangeArrowheads="1"/>
          </p:cNvSpPr>
          <p:nvPr/>
        </p:nvSpPr>
        <p:spPr bwMode="auto">
          <a:xfrm>
            <a:off x="3129397" y="2722283"/>
            <a:ext cx="3492104" cy="1143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tx2"/>
            </a:solidFill>
            <a:prstDash val="sysDot"/>
            <a:miter lim="800000"/>
          </a:ln>
        </p:spPr>
        <p:txBody>
          <a:bodyPr wrap="none" lIns="68580" tIns="34290" rIns="68580" bIns="34290" anchor="ctr"/>
          <a:lstStyle/>
          <a:p>
            <a:pPr algn="ctr">
              <a:lnSpc>
                <a:spcPct val="13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在射线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BM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上截取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 algn="ctr">
              <a:lnSpc>
                <a:spcPct val="130000"/>
              </a:lnSpc>
            </a:pP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在射线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BN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上截取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BA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grpSp>
        <p:nvGrpSpPr>
          <p:cNvPr id="55" name="Group 41"/>
          <p:cNvGrpSpPr/>
          <p:nvPr/>
        </p:nvGrpSpPr>
        <p:grpSpPr bwMode="auto">
          <a:xfrm>
            <a:off x="1484434" y="735212"/>
            <a:ext cx="1683544" cy="560784"/>
            <a:chOff x="0" y="0"/>
            <a:chExt cx="1595" cy="499"/>
          </a:xfrm>
        </p:grpSpPr>
        <p:sp>
          <p:nvSpPr>
            <p:cNvPr id="56" name="Oval 42"/>
            <p:cNvSpPr>
              <a:spLocks noChangeArrowheads="1"/>
            </p:cNvSpPr>
            <p:nvPr/>
          </p:nvSpPr>
          <p:spPr bwMode="auto">
            <a:xfrm>
              <a:off x="0" y="0"/>
              <a:ext cx="1497" cy="49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57150">
              <a:solidFill>
                <a:schemeClr val="tx2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 sz="18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57" name="Text Box 43"/>
            <p:cNvSpPr txBox="1">
              <a:spLocks noChangeArrowheads="1"/>
            </p:cNvSpPr>
            <p:nvPr/>
          </p:nvSpPr>
          <p:spPr bwMode="auto">
            <a:xfrm>
              <a:off x="73" y="91"/>
              <a:ext cx="152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作法与示范</a:t>
              </a:r>
            </a:p>
          </p:txBody>
        </p:sp>
      </p:grpSp>
      <p:sp>
        <p:nvSpPr>
          <p:cNvPr id="58" name="Text Box 44"/>
          <p:cNvSpPr txBox="1">
            <a:spLocks noChangeArrowheads="1"/>
          </p:cNvSpPr>
          <p:nvPr/>
        </p:nvSpPr>
        <p:spPr bwMode="auto">
          <a:xfrm>
            <a:off x="4194296" y="2190155"/>
            <a:ext cx="7429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59" name="Text Box 45"/>
          <p:cNvSpPr txBox="1">
            <a:spLocks noChangeArrowheads="1"/>
          </p:cNvSpPr>
          <p:nvPr/>
        </p:nvSpPr>
        <p:spPr bwMode="auto">
          <a:xfrm>
            <a:off x="3908546" y="1847255"/>
            <a:ext cx="5143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61" name="矩形 60"/>
          <p:cNvSpPr/>
          <p:nvPr/>
        </p:nvSpPr>
        <p:spPr>
          <a:xfrm>
            <a:off x="1771222" y="2792612"/>
            <a:ext cx="1006526" cy="48474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7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作法</a:t>
            </a:r>
            <a:r>
              <a:rPr lang="en-US" altLang="x-none" sz="2700" b="1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</a:t>
            </a:r>
            <a:endParaRPr lang="en-US" altLang="x-none" sz="2700" b="1" noProof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ldLvl="0" animBg="1"/>
      <p:bldP spid="50" grpId="0"/>
      <p:bldP spid="51" grpId="0" bldLvl="0" animBg="1"/>
      <p:bldP spid="52" grpId="0"/>
      <p:bldP spid="53" grpId="0" animBg="1"/>
      <p:bldP spid="58" grpId="0"/>
      <p:bldP spid="5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1ea401aa-4ca0-499d-a793-d54811ef5854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dce5abe9-1a54-468f-90e0-48cad8d22ab7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939</Words>
  <Application>Microsoft Office PowerPoint</Application>
  <PresentationFormat>全屏显示(16:9)</PresentationFormat>
  <Paragraphs>167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等线</vt:lpstr>
      <vt:lpstr>黑体</vt:lpstr>
      <vt:lpstr>楷体_GB2312</vt:lpstr>
      <vt:lpstr>隶书</vt:lpstr>
      <vt:lpstr>宋体</vt:lpstr>
      <vt:lpstr>微软雅黑</vt:lpstr>
      <vt:lpstr>Arial</vt:lpstr>
      <vt:lpstr>Calibri</vt:lpstr>
      <vt:lpstr>Cambria Math</vt:lpstr>
      <vt:lpstr>Symbol</vt:lpstr>
      <vt:lpstr>Times New Roman</vt:lpstr>
      <vt:lpstr>Wingdings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2023-01-16T22:11:58Z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E4A3D918F3AC467A971CB2FD7B42C515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