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778" r:id="rId2"/>
    <p:sldId id="652" r:id="rId3"/>
    <p:sldId id="427" r:id="rId4"/>
    <p:sldId id="588" r:id="rId5"/>
    <p:sldId id="700" r:id="rId6"/>
    <p:sldId id="392" r:id="rId7"/>
    <p:sldId id="701" r:id="rId8"/>
    <p:sldId id="743" r:id="rId9"/>
    <p:sldId id="744" r:id="rId10"/>
    <p:sldId id="745" r:id="rId11"/>
    <p:sldId id="746" r:id="rId12"/>
    <p:sldId id="747" r:id="rId13"/>
    <p:sldId id="715" r:id="rId14"/>
    <p:sldId id="748" r:id="rId15"/>
    <p:sldId id="621" r:id="rId16"/>
    <p:sldId id="716" r:id="rId17"/>
    <p:sldId id="702" r:id="rId18"/>
    <p:sldId id="726" r:id="rId19"/>
    <p:sldId id="773" r:id="rId20"/>
    <p:sldId id="774" r:id="rId21"/>
    <p:sldId id="699" r:id="rId22"/>
    <p:sldId id="775" r:id="rId23"/>
    <p:sldId id="653" r:id="rId24"/>
    <p:sldId id="679" r:id="rId25"/>
    <p:sldId id="703" r:id="rId26"/>
    <p:sldId id="655" r:id="rId27"/>
    <p:sldId id="776" r:id="rId28"/>
    <p:sldId id="723" r:id="rId29"/>
    <p:sldId id="724" r:id="rId30"/>
    <p:sldId id="717" r:id="rId31"/>
    <p:sldId id="538" r:id="rId32"/>
  </p:sldIdLst>
  <p:sldSz cx="12192000" cy="6858000"/>
  <p:notesSz cx="6858000" cy="9144000"/>
  <p:custDataLst>
    <p:tags r:id="rId3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1">
          <p15:clr>
            <a:srgbClr val="A4A3A4"/>
          </p15:clr>
        </p15:guide>
        <p15:guide id="2" pos="37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全品文教" initials="批注" lastIdx="0" clrIdx="0"/>
  <p:cmAuthor id="2" name="123456" initials="1" lastIdx="0" clrIdx="1"/>
  <p:cmAuthor id="3" name="Administrator" initials="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462" y="-96"/>
      </p:cViewPr>
      <p:guideLst>
        <p:guide orient="horz" pos="2471"/>
        <p:guide pos="370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1-06-07T23:15:24.035" idx="1">
    <p:pos x="10" y="10"/>
    <p:text>一起探究目的是让学生通过自己的思考，得出表示这些数的一般形式，体会概念是由具体到抽象，由特殊到一般的抽象过程形成的，进而给出二次根式的概念.</p:text>
  </p:cm>
</p:cmLst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emf"/><Relationship Id="rId4" Type="http://schemas.openxmlformats.org/officeDocument/2006/relationships/image" Target="../media/image6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61.wmf"/><Relationship Id="rId4" Type="http://schemas.openxmlformats.org/officeDocument/2006/relationships/image" Target="../media/image7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4" Type="http://schemas.openxmlformats.org/officeDocument/2006/relationships/image" Target="../media/image94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6.wmf"/><Relationship Id="rId1" Type="http://schemas.openxmlformats.org/officeDocument/2006/relationships/image" Target="../media/image95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3" Type="http://schemas.openxmlformats.org/officeDocument/2006/relationships/image" Target="../media/image99.wmf"/><Relationship Id="rId7" Type="http://schemas.openxmlformats.org/officeDocument/2006/relationships/image" Target="../media/image103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102.wmf"/><Relationship Id="rId11" Type="http://schemas.openxmlformats.org/officeDocument/2006/relationships/image" Target="../media/image107.wmf"/><Relationship Id="rId5" Type="http://schemas.openxmlformats.org/officeDocument/2006/relationships/image" Target="../media/image101.wmf"/><Relationship Id="rId10" Type="http://schemas.openxmlformats.org/officeDocument/2006/relationships/image" Target="../media/image106.wmf"/><Relationship Id="rId4" Type="http://schemas.openxmlformats.org/officeDocument/2006/relationships/image" Target="../media/image100.wmf"/><Relationship Id="rId9" Type="http://schemas.openxmlformats.org/officeDocument/2006/relationships/image" Target="../media/image105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wmf"/><Relationship Id="rId3" Type="http://schemas.openxmlformats.org/officeDocument/2006/relationships/image" Target="../media/image110.wmf"/><Relationship Id="rId7" Type="http://schemas.openxmlformats.org/officeDocument/2006/relationships/image" Target="../media/image114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6" Type="http://schemas.openxmlformats.org/officeDocument/2006/relationships/image" Target="../media/image113.wmf"/><Relationship Id="rId5" Type="http://schemas.openxmlformats.org/officeDocument/2006/relationships/image" Target="../media/image112.wmf"/><Relationship Id="rId4" Type="http://schemas.openxmlformats.org/officeDocument/2006/relationships/image" Target="../media/image111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6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wmf"/><Relationship Id="rId2" Type="http://schemas.openxmlformats.org/officeDocument/2006/relationships/image" Target="../media/image118.wmf"/><Relationship Id="rId1" Type="http://schemas.openxmlformats.org/officeDocument/2006/relationships/image" Target="../media/image117.wmf"/><Relationship Id="rId6" Type="http://schemas.openxmlformats.org/officeDocument/2006/relationships/image" Target="../media/image122.wmf"/><Relationship Id="rId5" Type="http://schemas.openxmlformats.org/officeDocument/2006/relationships/image" Target="../media/image121.wmf"/><Relationship Id="rId4" Type="http://schemas.openxmlformats.org/officeDocument/2006/relationships/image" Target="../media/image120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Relationship Id="rId4" Type="http://schemas.openxmlformats.org/officeDocument/2006/relationships/image" Target="../media/image126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wmf"/><Relationship Id="rId2" Type="http://schemas.openxmlformats.org/officeDocument/2006/relationships/image" Target="../media/image127.wmf"/><Relationship Id="rId1" Type="http://schemas.openxmlformats.org/officeDocument/2006/relationships/image" Target="../media/image60.wmf"/><Relationship Id="rId5" Type="http://schemas.openxmlformats.org/officeDocument/2006/relationships/image" Target="../media/image3.wmf"/><Relationship Id="rId4" Type="http://schemas.openxmlformats.org/officeDocument/2006/relationships/image" Target="../media/image12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20.wmf"/><Relationship Id="rId7" Type="http://schemas.openxmlformats.org/officeDocument/2006/relationships/image" Target="../media/image23.wmf"/><Relationship Id="rId2" Type="http://schemas.openxmlformats.org/officeDocument/2006/relationships/image" Target="../media/image13.wmf"/><Relationship Id="rId1" Type="http://schemas.openxmlformats.org/officeDocument/2006/relationships/image" Target="../media/image19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2023-01-17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/>
              <a:t>初中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47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ags" Target="../tags/tag2.xml"/><Relationship Id="rId48" Type="http://schemas.openxmlformats.org/officeDocument/2006/relationships/tags" Target="../tags/tag7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ags" Target="../tags/tag5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43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4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4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48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29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51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50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5.bin"/><Relationship Id="rId10" Type="http://schemas.openxmlformats.org/officeDocument/2006/relationships/oleObject" Target="../embeddings/oleObject48.bin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5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8.bin"/><Relationship Id="rId10" Type="http://schemas.openxmlformats.org/officeDocument/2006/relationships/oleObject" Target="../embeddings/oleObject61.bin"/><Relationship Id="rId4" Type="http://schemas.openxmlformats.org/officeDocument/2006/relationships/image" Target="../media/image49.wmf"/><Relationship Id="rId9" Type="http://schemas.openxmlformats.org/officeDocument/2006/relationships/oleObject" Target="../embeddings/oleObject6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5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8.jpeg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57.wmf"/><Relationship Id="rId4" Type="http://schemas.openxmlformats.org/officeDocument/2006/relationships/image" Target="../media/image59.jpeg"/><Relationship Id="rId9" Type="http://schemas.openxmlformats.org/officeDocument/2006/relationships/oleObject" Target="../embeddings/oleObject6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image" Target="../media/image63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12" Type="http://schemas.openxmlformats.org/officeDocument/2006/relationships/oleObject" Target="../embeddings/oleObject75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0.bin"/><Relationship Id="rId10" Type="http://schemas.openxmlformats.org/officeDocument/2006/relationships/oleObject" Target="../embeddings/oleObject73.bin"/><Relationship Id="rId4" Type="http://schemas.openxmlformats.org/officeDocument/2006/relationships/image" Target="../media/image60.wmf"/><Relationship Id="rId9" Type="http://schemas.openxmlformats.org/officeDocument/2006/relationships/oleObject" Target="../embeddings/oleObject7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81.bin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68.emf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80.bin"/><Relationship Id="rId5" Type="http://schemas.openxmlformats.org/officeDocument/2006/relationships/oleObject" Target="../embeddings/oleObject77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79.bin"/><Relationship Id="rId14" Type="http://schemas.openxmlformats.org/officeDocument/2006/relationships/image" Target="../media/image6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oleObject" Target="../embeddings/oleObject87.bin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4.bin"/><Relationship Id="rId12" Type="http://schemas.openxmlformats.org/officeDocument/2006/relationships/image" Target="../media/image74.wmf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1.wmf"/><Relationship Id="rId11" Type="http://schemas.openxmlformats.org/officeDocument/2006/relationships/oleObject" Target="../embeddings/oleObject86.bin"/><Relationship Id="rId5" Type="http://schemas.openxmlformats.org/officeDocument/2006/relationships/oleObject" Target="../embeddings/oleObject83.bin"/><Relationship Id="rId10" Type="http://schemas.openxmlformats.org/officeDocument/2006/relationships/image" Target="../media/image73.wmf"/><Relationship Id="rId4" Type="http://schemas.openxmlformats.org/officeDocument/2006/relationships/image" Target="../media/image70.wmf"/><Relationship Id="rId9" Type="http://schemas.openxmlformats.org/officeDocument/2006/relationships/oleObject" Target="../embeddings/oleObject85.bin"/><Relationship Id="rId14" Type="http://schemas.openxmlformats.org/officeDocument/2006/relationships/image" Target="../media/image75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0.bin"/><Relationship Id="rId2" Type="http://schemas.openxmlformats.org/officeDocument/2006/relationships/slideLayout" Target="../slideLayouts/slideLayout31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89.bin"/><Relationship Id="rId10" Type="http://schemas.openxmlformats.org/officeDocument/2006/relationships/image" Target="../media/image78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91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oleObject" Target="../embeddings/oleObject97.bin"/><Relationship Id="rId3" Type="http://schemas.openxmlformats.org/officeDocument/2006/relationships/oleObject" Target="../embeddings/oleObject92.bin"/><Relationship Id="rId7" Type="http://schemas.openxmlformats.org/officeDocument/2006/relationships/oleObject" Target="../embeddings/oleObject94.bin"/><Relationship Id="rId12" Type="http://schemas.openxmlformats.org/officeDocument/2006/relationships/image" Target="../media/image83.wmf"/><Relationship Id="rId2" Type="http://schemas.openxmlformats.org/officeDocument/2006/relationships/slideLayout" Target="../slideLayouts/slideLayout3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96.bin"/><Relationship Id="rId5" Type="http://schemas.openxmlformats.org/officeDocument/2006/relationships/oleObject" Target="../embeddings/oleObject93.bin"/><Relationship Id="rId10" Type="http://schemas.openxmlformats.org/officeDocument/2006/relationships/image" Target="../media/image82.wmf"/><Relationship Id="rId4" Type="http://schemas.openxmlformats.org/officeDocument/2006/relationships/image" Target="../media/image79.wmf"/><Relationship Id="rId9" Type="http://schemas.openxmlformats.org/officeDocument/2006/relationships/oleObject" Target="../embeddings/oleObject95.bin"/><Relationship Id="rId14" Type="http://schemas.openxmlformats.org/officeDocument/2006/relationships/image" Target="../media/image84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oleObject" Target="../embeddings/oleObject103.bin"/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0.bin"/><Relationship Id="rId12" Type="http://schemas.openxmlformats.org/officeDocument/2006/relationships/image" Target="../media/image89.wmf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102.bin"/><Relationship Id="rId5" Type="http://schemas.openxmlformats.org/officeDocument/2006/relationships/oleObject" Target="../embeddings/oleObject99.bin"/><Relationship Id="rId10" Type="http://schemas.openxmlformats.org/officeDocument/2006/relationships/image" Target="../media/image88.wmf"/><Relationship Id="rId4" Type="http://schemas.openxmlformats.org/officeDocument/2006/relationships/image" Target="../media/image85.wmf"/><Relationship Id="rId9" Type="http://schemas.openxmlformats.org/officeDocument/2006/relationships/oleObject" Target="../embeddings/oleObject101.bin"/><Relationship Id="rId14" Type="http://schemas.openxmlformats.org/officeDocument/2006/relationships/image" Target="../media/image90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6.bin"/><Relationship Id="rId13" Type="http://schemas.openxmlformats.org/officeDocument/2006/relationships/image" Target="../media/image94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2.wmf"/><Relationship Id="rId12" Type="http://schemas.openxmlformats.org/officeDocument/2006/relationships/oleObject" Target="../embeddings/oleObject109.bin"/><Relationship Id="rId2" Type="http://schemas.openxmlformats.org/officeDocument/2006/relationships/slideLayout" Target="../slideLayouts/slideLayout34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05.bin"/><Relationship Id="rId11" Type="http://schemas.openxmlformats.org/officeDocument/2006/relationships/image" Target="../media/image93.wmf"/><Relationship Id="rId5" Type="http://schemas.openxmlformats.org/officeDocument/2006/relationships/image" Target="../media/image91.wmf"/><Relationship Id="rId10" Type="http://schemas.openxmlformats.org/officeDocument/2006/relationships/oleObject" Target="../embeddings/oleObject108.bin"/><Relationship Id="rId4" Type="http://schemas.openxmlformats.org/officeDocument/2006/relationships/oleObject" Target="../embeddings/oleObject104.bin"/><Relationship Id="rId9" Type="http://schemas.openxmlformats.org/officeDocument/2006/relationships/oleObject" Target="../embeddings/oleObject107.bin"/><Relationship Id="rId14" Type="http://schemas.openxmlformats.org/officeDocument/2006/relationships/oleObject" Target="../embeddings/oleObject110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1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96.wmf"/><Relationship Id="rId5" Type="http://schemas.openxmlformats.org/officeDocument/2006/relationships/oleObject" Target="../embeddings/oleObject112.bin"/><Relationship Id="rId4" Type="http://schemas.openxmlformats.org/officeDocument/2006/relationships/image" Target="../media/image95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13" Type="http://schemas.openxmlformats.org/officeDocument/2006/relationships/oleObject" Target="../embeddings/oleObject118.bin"/><Relationship Id="rId18" Type="http://schemas.openxmlformats.org/officeDocument/2006/relationships/image" Target="../media/image104.wmf"/><Relationship Id="rId3" Type="http://schemas.openxmlformats.org/officeDocument/2006/relationships/oleObject" Target="../embeddings/oleObject113.bin"/><Relationship Id="rId21" Type="http://schemas.openxmlformats.org/officeDocument/2006/relationships/oleObject" Target="../embeddings/oleObject122.bin"/><Relationship Id="rId7" Type="http://schemas.openxmlformats.org/officeDocument/2006/relationships/oleObject" Target="../embeddings/oleObject115.bin"/><Relationship Id="rId12" Type="http://schemas.openxmlformats.org/officeDocument/2006/relationships/image" Target="../media/image101.wmf"/><Relationship Id="rId17" Type="http://schemas.openxmlformats.org/officeDocument/2006/relationships/oleObject" Target="../embeddings/oleObject120.bin"/><Relationship Id="rId2" Type="http://schemas.openxmlformats.org/officeDocument/2006/relationships/slideLayout" Target="../slideLayouts/slideLayout36.xml"/><Relationship Id="rId16" Type="http://schemas.openxmlformats.org/officeDocument/2006/relationships/image" Target="../media/image103.wmf"/><Relationship Id="rId20" Type="http://schemas.openxmlformats.org/officeDocument/2006/relationships/image" Target="../media/image105.wmf"/><Relationship Id="rId1" Type="http://schemas.openxmlformats.org/officeDocument/2006/relationships/vmlDrawing" Target="../drawings/vmlDrawing23.vml"/><Relationship Id="rId6" Type="http://schemas.openxmlformats.org/officeDocument/2006/relationships/image" Target="../media/image98.wmf"/><Relationship Id="rId11" Type="http://schemas.openxmlformats.org/officeDocument/2006/relationships/oleObject" Target="../embeddings/oleObject117.bin"/><Relationship Id="rId24" Type="http://schemas.openxmlformats.org/officeDocument/2006/relationships/image" Target="../media/image107.wmf"/><Relationship Id="rId5" Type="http://schemas.openxmlformats.org/officeDocument/2006/relationships/oleObject" Target="../embeddings/oleObject114.bin"/><Relationship Id="rId15" Type="http://schemas.openxmlformats.org/officeDocument/2006/relationships/oleObject" Target="../embeddings/oleObject119.bin"/><Relationship Id="rId23" Type="http://schemas.openxmlformats.org/officeDocument/2006/relationships/oleObject" Target="../embeddings/oleObject123.bin"/><Relationship Id="rId10" Type="http://schemas.openxmlformats.org/officeDocument/2006/relationships/image" Target="../media/image100.wmf"/><Relationship Id="rId19" Type="http://schemas.openxmlformats.org/officeDocument/2006/relationships/oleObject" Target="../embeddings/oleObject121.bin"/><Relationship Id="rId4" Type="http://schemas.openxmlformats.org/officeDocument/2006/relationships/image" Target="../media/image97.wmf"/><Relationship Id="rId9" Type="http://schemas.openxmlformats.org/officeDocument/2006/relationships/oleObject" Target="../embeddings/oleObject116.bin"/><Relationship Id="rId14" Type="http://schemas.openxmlformats.org/officeDocument/2006/relationships/image" Target="../media/image102.wmf"/><Relationship Id="rId22" Type="http://schemas.openxmlformats.org/officeDocument/2006/relationships/image" Target="../media/image106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6.bin"/><Relationship Id="rId13" Type="http://schemas.openxmlformats.org/officeDocument/2006/relationships/oleObject" Target="../embeddings/oleObject130.bin"/><Relationship Id="rId18" Type="http://schemas.openxmlformats.org/officeDocument/2006/relationships/image" Target="../media/image113.wmf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134.bin"/><Relationship Id="rId7" Type="http://schemas.openxmlformats.org/officeDocument/2006/relationships/image" Target="../media/image109.wmf"/><Relationship Id="rId12" Type="http://schemas.openxmlformats.org/officeDocument/2006/relationships/image" Target="../media/image110.wmf"/><Relationship Id="rId17" Type="http://schemas.openxmlformats.org/officeDocument/2006/relationships/oleObject" Target="../embeddings/oleObject132.bin"/><Relationship Id="rId2" Type="http://schemas.openxmlformats.org/officeDocument/2006/relationships/slideLayout" Target="../slideLayouts/slideLayout37.xml"/><Relationship Id="rId16" Type="http://schemas.openxmlformats.org/officeDocument/2006/relationships/image" Target="../media/image112.wmf"/><Relationship Id="rId20" Type="http://schemas.openxmlformats.org/officeDocument/2006/relationships/image" Target="../media/image114.wmf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25.bin"/><Relationship Id="rId11" Type="http://schemas.openxmlformats.org/officeDocument/2006/relationships/oleObject" Target="../embeddings/oleObject129.bin"/><Relationship Id="rId5" Type="http://schemas.openxmlformats.org/officeDocument/2006/relationships/image" Target="../media/image108.wmf"/><Relationship Id="rId15" Type="http://schemas.openxmlformats.org/officeDocument/2006/relationships/oleObject" Target="../embeddings/oleObject131.bin"/><Relationship Id="rId10" Type="http://schemas.openxmlformats.org/officeDocument/2006/relationships/oleObject" Target="../embeddings/oleObject128.bin"/><Relationship Id="rId19" Type="http://schemas.openxmlformats.org/officeDocument/2006/relationships/oleObject" Target="../embeddings/oleObject133.bin"/><Relationship Id="rId4" Type="http://schemas.openxmlformats.org/officeDocument/2006/relationships/oleObject" Target="../embeddings/oleObject124.bin"/><Relationship Id="rId9" Type="http://schemas.openxmlformats.org/officeDocument/2006/relationships/oleObject" Target="../embeddings/oleObject127.bin"/><Relationship Id="rId14" Type="http://schemas.openxmlformats.org/officeDocument/2006/relationships/image" Target="../media/image111.wmf"/><Relationship Id="rId22" Type="http://schemas.openxmlformats.org/officeDocument/2006/relationships/image" Target="../media/image11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5.bin"/><Relationship Id="rId2" Type="http://schemas.openxmlformats.org/officeDocument/2006/relationships/slideLayout" Target="../slideLayouts/slideLayout38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116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13" Type="http://schemas.openxmlformats.org/officeDocument/2006/relationships/oleObject" Target="../embeddings/oleObject141.bin"/><Relationship Id="rId3" Type="http://schemas.openxmlformats.org/officeDocument/2006/relationships/oleObject" Target="../embeddings/oleObject136.bin"/><Relationship Id="rId7" Type="http://schemas.openxmlformats.org/officeDocument/2006/relationships/oleObject" Target="../embeddings/oleObject138.bin"/><Relationship Id="rId12" Type="http://schemas.openxmlformats.org/officeDocument/2006/relationships/image" Target="../media/image121.wmf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18.wmf"/><Relationship Id="rId11" Type="http://schemas.openxmlformats.org/officeDocument/2006/relationships/oleObject" Target="../embeddings/oleObject140.bin"/><Relationship Id="rId5" Type="http://schemas.openxmlformats.org/officeDocument/2006/relationships/oleObject" Target="../embeddings/oleObject137.bin"/><Relationship Id="rId10" Type="http://schemas.openxmlformats.org/officeDocument/2006/relationships/image" Target="../media/image120.wmf"/><Relationship Id="rId4" Type="http://schemas.openxmlformats.org/officeDocument/2006/relationships/image" Target="../media/image117.wmf"/><Relationship Id="rId9" Type="http://schemas.openxmlformats.org/officeDocument/2006/relationships/oleObject" Target="../embeddings/oleObject139.bin"/><Relationship Id="rId14" Type="http://schemas.openxmlformats.org/officeDocument/2006/relationships/image" Target="../media/image12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3" Type="http://schemas.openxmlformats.org/officeDocument/2006/relationships/oleObject" Target="../embeddings/oleObject142.bin"/><Relationship Id="rId7" Type="http://schemas.openxmlformats.org/officeDocument/2006/relationships/oleObject" Target="../embeddings/oleObject144.bin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24.wmf"/><Relationship Id="rId5" Type="http://schemas.openxmlformats.org/officeDocument/2006/relationships/oleObject" Target="../embeddings/oleObject143.bin"/><Relationship Id="rId10" Type="http://schemas.openxmlformats.org/officeDocument/2006/relationships/image" Target="../media/image126.wmf"/><Relationship Id="rId4" Type="http://schemas.openxmlformats.org/officeDocument/2006/relationships/image" Target="../media/image123.wmf"/><Relationship Id="rId9" Type="http://schemas.openxmlformats.org/officeDocument/2006/relationships/oleObject" Target="../embeddings/oleObject145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wmf"/><Relationship Id="rId13" Type="http://schemas.openxmlformats.org/officeDocument/2006/relationships/oleObject" Target="../embeddings/oleObject151.bin"/><Relationship Id="rId3" Type="http://schemas.openxmlformats.org/officeDocument/2006/relationships/oleObject" Target="../embeddings/oleObject146.bin"/><Relationship Id="rId7" Type="http://schemas.openxmlformats.org/officeDocument/2006/relationships/oleObject" Target="../embeddings/oleObject148.bin"/><Relationship Id="rId12" Type="http://schemas.openxmlformats.org/officeDocument/2006/relationships/image" Target="../media/image3.wmf"/><Relationship Id="rId2" Type="http://schemas.openxmlformats.org/officeDocument/2006/relationships/slideLayout" Target="../slideLayouts/slideLayout41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27.wmf"/><Relationship Id="rId11" Type="http://schemas.openxmlformats.org/officeDocument/2006/relationships/oleObject" Target="../embeddings/oleObject150.bin"/><Relationship Id="rId5" Type="http://schemas.openxmlformats.org/officeDocument/2006/relationships/oleObject" Target="../embeddings/oleObject147.bin"/><Relationship Id="rId10" Type="http://schemas.openxmlformats.org/officeDocument/2006/relationships/image" Target="../media/image129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149.bin"/><Relationship Id="rId14" Type="http://schemas.openxmlformats.org/officeDocument/2006/relationships/image" Target="../media/image13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7.bin"/><Relationship Id="rId21" Type="http://schemas.openxmlformats.org/officeDocument/2006/relationships/comments" Target="../comments/comment1.xml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23.wmf"/><Relationship Id="rId20" Type="http://schemas.openxmlformats.org/officeDocument/2006/relationships/image" Target="../media/image2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/>
        </p:nvSpPr>
        <p:spPr>
          <a:xfrm>
            <a:off x="0" y="1304869"/>
            <a:ext cx="12192000" cy="2456057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lnSpc>
                <a:spcPct val="130000"/>
              </a:lnSpc>
              <a:spcBef>
                <a:spcPct val="20000"/>
              </a:spcBef>
            </a:pPr>
            <a:r>
              <a:rPr lang="zh-CN" altLang="en-US" sz="72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二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次根式</a:t>
            </a:r>
          </a:p>
          <a:p>
            <a:pPr marL="342900" indent="-342900" algn="ctr" eaLnBrk="0" hangingPunct="0">
              <a:lnSpc>
                <a:spcPct val="130000"/>
              </a:lnSpc>
              <a:spcBef>
                <a:spcPct val="20000"/>
              </a:spcBef>
            </a:pPr>
            <a:r>
              <a:rPr lang="zh-CN" altLang="en-US" sz="40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40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lang="zh-CN" altLang="en-US" sz="40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课</a:t>
            </a:r>
            <a:r>
              <a:rPr lang="zh-CN" altLang="en-US" sz="40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时</a:t>
            </a:r>
            <a:endParaRPr lang="zh-CN" altLang="en-US" sz="4000" b="1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5546340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箭头: V 形 8"/>
          <p:cNvSpPr/>
          <p:nvPr/>
        </p:nvSpPr>
        <p:spPr>
          <a:xfrm>
            <a:off x="3381371" y="1784720"/>
            <a:ext cx="416272" cy="748177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>
              <a:solidFill>
                <a:schemeClr val="tx1"/>
              </a:solidFill>
              <a:cs typeface="+mn-lt"/>
            </a:endParaRPr>
          </a:p>
        </p:txBody>
      </p:sp>
      <p:sp>
        <p:nvSpPr>
          <p:cNvPr id="5" name="箭头: V 形 8"/>
          <p:cNvSpPr/>
          <p:nvPr/>
        </p:nvSpPr>
        <p:spPr>
          <a:xfrm>
            <a:off x="2800603" y="1784720"/>
            <a:ext cx="416272" cy="748177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>
              <a:solidFill>
                <a:schemeClr val="tx1"/>
              </a:solidFill>
              <a:cs typeface="+mn-lt"/>
            </a:endParaRPr>
          </a:p>
        </p:txBody>
      </p:sp>
      <p:sp>
        <p:nvSpPr>
          <p:cNvPr id="6" name="箭头: V 形 8"/>
          <p:cNvSpPr/>
          <p:nvPr/>
        </p:nvSpPr>
        <p:spPr>
          <a:xfrm>
            <a:off x="3101023" y="1784719"/>
            <a:ext cx="416272" cy="748177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>
              <a:solidFill>
                <a:schemeClr val="tx1"/>
              </a:solidFill>
              <a:cs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71500" y="1203325"/>
            <a:ext cx="11304270" cy="3322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800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易错提</a:t>
            </a:r>
            <a:r>
              <a:rPr lang="zh-CN" altLang="en-US" sz="2800" b="1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示：</a:t>
            </a:r>
            <a:r>
              <a:rPr lang="zh-CN" altLang="en-US" sz="28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endParaRPr kumimoji="0" lang="zh-CN" altLang="en-US" sz="28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(1)</a:t>
            </a:r>
            <a:r>
              <a:rPr lang="zh-CN" altLang="en-US" sz="28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二次根式是从形式上定义的，不能从化简结果上判断</a:t>
            </a:r>
            <a:r>
              <a:rPr lang="zh-CN" altLang="en-US" sz="28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，如：                   </a:t>
            </a:r>
            <a:r>
              <a:rPr lang="zh-CN" altLang="en-US" sz="28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是二次根式．</a:t>
            </a:r>
            <a:endParaRPr kumimoji="0" lang="zh-CN" altLang="en-US" sz="28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(2)</a:t>
            </a:r>
            <a:r>
              <a:rPr lang="zh-CN" altLang="en-US" sz="28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像</a:t>
            </a:r>
            <a:r>
              <a:rPr lang="en-US" altLang="zh-CN" sz="28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</a:t>
            </a:r>
            <a:r>
              <a:rPr lang="zh-CN" altLang="en-US" sz="28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＋</a:t>
            </a:r>
            <a:r>
              <a:rPr lang="en-US" altLang="zh-CN" sz="28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1(a≥0)</a:t>
            </a:r>
            <a:r>
              <a:rPr lang="zh-CN" altLang="en-US" sz="28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这样的式子只能称为含有二次根式</a:t>
            </a:r>
            <a:r>
              <a:rPr lang="zh-CN" altLang="en-US" sz="28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的式子</a:t>
            </a:r>
            <a:r>
              <a:rPr lang="zh-CN" altLang="en-US" sz="28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，不能称为二次根式． 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1440180" y="3297555"/>
          <a:ext cx="5429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r:id="rId3" imgW="241300" imgH="228600" progId="Equation.DSMT4">
                  <p:embed/>
                </p:oleObj>
              </mc:Choice>
              <mc:Fallback>
                <p:oleObj r:id="rId3" imgW="2413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0180" y="3297555"/>
                        <a:ext cx="542925" cy="5143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对象 3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0386060" y="1955801"/>
          <a:ext cx="594360" cy="596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r:id="rId5" imgW="228600" imgH="228600" progId="Equation.KSEE3">
                  <p:embed/>
                </p:oleObj>
              </mc:Choice>
              <mc:Fallback>
                <p:oleObj r:id="rId5" imgW="228600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386060" y="1955801"/>
                        <a:ext cx="594360" cy="5962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内容占位符 7"/>
          <p:cNvSpPr txBox="1"/>
          <p:nvPr/>
        </p:nvSpPr>
        <p:spPr>
          <a:xfrm>
            <a:off x="614045" y="1060450"/>
            <a:ext cx="11075035" cy="50463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判断下列各式是否为二次根式，并说明理由．</a:t>
            </a: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 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　　         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(2) 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                  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(3)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endParaRPr lang="en-US" altLang="zh-CN" sz="2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eaLnBrk="1" hangingPunct="1">
              <a:lnSpc>
                <a:spcPct val="250000"/>
              </a:lnSpc>
              <a:spcBef>
                <a:spcPct val="0"/>
              </a:spcBef>
              <a:buFontTx/>
              <a:buNone/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(4)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  ＋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1(a≥0);  (5)                       (6)</a:t>
            </a:r>
            <a:endParaRPr lang="zh-CN" altLang="en-US" sz="2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解析：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判断一个式子是不是二次根式，实质是看它是否具备二次根式定义的条件，紧扣定义进行识别．</a:t>
            </a:r>
            <a:endParaRPr lang="en-US" altLang="zh-CN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71692" name="对象 2"/>
          <p:cNvGraphicFramePr>
            <a:graphicFrameLocks noChangeAspect="1"/>
          </p:cNvGraphicFramePr>
          <p:nvPr/>
        </p:nvGraphicFramePr>
        <p:xfrm>
          <a:off x="4144645" y="1892300"/>
          <a:ext cx="164528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r:id="rId3" imgW="545465" imgH="254000" progId="Equation.DSMT4">
                  <p:embed/>
                </p:oleObj>
              </mc:Choice>
              <mc:Fallback>
                <p:oleObj r:id="rId3" imgW="545465" imgH="254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4645" y="1892300"/>
                        <a:ext cx="1645285" cy="508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5" name="对象 4"/>
          <p:cNvGraphicFramePr>
            <a:graphicFrameLocks noChangeAspect="1"/>
          </p:cNvGraphicFramePr>
          <p:nvPr/>
        </p:nvGraphicFramePr>
        <p:xfrm>
          <a:off x="1099820" y="1892300"/>
          <a:ext cx="103251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r:id="rId5" imgW="342900" imgH="228600" progId="Equation.DSMT4">
                  <p:embed/>
                </p:oleObj>
              </mc:Choice>
              <mc:Fallback>
                <p:oleObj r:id="rId5" imgW="3429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99820" y="1892300"/>
                        <a:ext cx="1032510" cy="457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6" name="对象 2"/>
          <p:cNvGraphicFramePr>
            <a:graphicFrameLocks noChangeAspect="1"/>
          </p:cNvGraphicFramePr>
          <p:nvPr/>
        </p:nvGraphicFramePr>
        <p:xfrm>
          <a:off x="6996430" y="1892300"/>
          <a:ext cx="130111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r:id="rId7" imgW="431800" imgH="228600" progId="Equation.DSMT4">
                  <p:embed/>
                </p:oleObj>
              </mc:Choice>
              <mc:Fallback>
                <p:oleObj r:id="rId7" imgW="4318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996430" y="1892300"/>
                        <a:ext cx="1301115" cy="457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7" name="对象 3"/>
          <p:cNvGraphicFramePr>
            <a:graphicFrameLocks noChangeAspect="1"/>
          </p:cNvGraphicFramePr>
          <p:nvPr/>
        </p:nvGraphicFramePr>
        <p:xfrm>
          <a:off x="1155065" y="2864485"/>
          <a:ext cx="72644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r:id="rId9" imgW="241300" imgH="228600" progId="Equation.DSMT4">
                  <p:embed/>
                </p:oleObj>
              </mc:Choice>
              <mc:Fallback>
                <p:oleObj r:id="rId9" imgW="2413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55065" y="2864485"/>
                        <a:ext cx="726440" cy="457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8" name="对象 4"/>
          <p:cNvGraphicFramePr>
            <a:graphicFrameLocks noChangeAspect="1"/>
          </p:cNvGraphicFramePr>
          <p:nvPr/>
        </p:nvGraphicFramePr>
        <p:xfrm>
          <a:off x="3796665" y="2512695"/>
          <a:ext cx="2143125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r:id="rId11" imgW="711200" imgH="520700" progId="Equation.DSMT4">
                  <p:embed/>
                </p:oleObj>
              </mc:Choice>
              <mc:Fallback>
                <p:oleObj r:id="rId11" imgW="711200" imgH="520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796665" y="2512695"/>
                        <a:ext cx="2143125" cy="1041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组合 12"/>
          <p:cNvGrpSpPr/>
          <p:nvPr/>
        </p:nvGrpSpPr>
        <p:grpSpPr>
          <a:xfrm>
            <a:off x="227965" y="208280"/>
            <a:ext cx="2194560" cy="583565"/>
            <a:chOff x="752" y="294"/>
            <a:chExt cx="3456" cy="919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360" y="294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graphicFrame>
        <p:nvGraphicFramePr>
          <p:cNvPr id="27" name="对象 2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840855" y="2722880"/>
          <a:ext cx="1816100" cy="741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r:id="rId13" imgW="698500" imgH="254000" progId="Equation.KSEE3">
                  <p:embed/>
                </p:oleObj>
              </mc:Choice>
              <mc:Fallback>
                <p:oleObj r:id="rId13" imgW="698500" imgH="2540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840855" y="2722880"/>
                        <a:ext cx="1816100" cy="7410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内容占位符 7"/>
          <p:cNvSpPr txBox="1">
            <a:spLocks noChangeArrowheads="1"/>
          </p:cNvSpPr>
          <p:nvPr/>
        </p:nvSpPr>
        <p:spPr bwMode="auto">
          <a:xfrm>
            <a:off x="384810" y="321945"/>
            <a:ext cx="11573510" cy="4615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解：</a:t>
            </a:r>
            <a:r>
              <a:rPr kumimoji="0" lang="en-US" altLang="zh-CN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1)</a:t>
            </a:r>
            <a:r>
              <a:rPr kumimoji="0" lang="en-US" altLang="zh-CN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∵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     的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根指数是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　　  不是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二次根式．</a:t>
            </a: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(2)∵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不论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为何值，都有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kumimoji="0" lang="en-US" altLang="zh-CN" sz="2800" u="none" strike="noStrike" kern="120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＞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</a:p>
          <a:p>
            <a:pPr marL="0" marR="0" lvl="0" indent="3619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              是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二次根式．</a:t>
            </a: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(3)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当－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5a≥0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，即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a≤0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　　</a:t>
            </a:r>
            <a:r>
              <a:rPr kumimoji="0" lang="en-US" altLang="zh-CN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二次根式；</a:t>
            </a:r>
          </a:p>
          <a:p>
            <a:pPr marL="0" marR="0" lvl="0" indent="3619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当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＞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时，－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5a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＜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则　 　  </a:t>
            </a:r>
            <a:r>
              <a:rPr kumimoji="0" lang="en-US" altLang="zh-CN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不是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二次根式．</a:t>
            </a:r>
          </a:p>
          <a:p>
            <a:pPr marL="0" marR="0" lvl="0" indent="3619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　　  </a:t>
            </a:r>
            <a:r>
              <a:rPr kumimoji="0" lang="en-US" altLang="zh-CN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不一定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是二次根式．</a:t>
            </a: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(4)       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1(a≥0)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只能称为含有二次根式的代数式，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不能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称为二次根式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endParaRPr kumimoji="0" lang="zh-CN" altLang="en-US" sz="280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27" name="对象 2"/>
          <p:cNvGraphicFramePr>
            <a:graphicFrameLocks noChangeAspect="1"/>
          </p:cNvGraphicFramePr>
          <p:nvPr/>
        </p:nvGraphicFramePr>
        <p:xfrm>
          <a:off x="1053465" y="1757680"/>
          <a:ext cx="163957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r:id="rId3" imgW="520700" imgH="254000" progId="Equation.DSMT4">
                  <p:embed/>
                </p:oleObj>
              </mc:Choice>
              <mc:Fallback>
                <p:oleObj r:id="rId3" imgW="520700" imgH="254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3465" y="1757680"/>
                        <a:ext cx="1639570" cy="508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对象 4"/>
          <p:cNvGraphicFramePr>
            <a:graphicFrameLocks noChangeAspect="1"/>
          </p:cNvGraphicFramePr>
          <p:nvPr/>
        </p:nvGraphicFramePr>
        <p:xfrm>
          <a:off x="1856740" y="576580"/>
          <a:ext cx="99949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r:id="rId5" imgW="317500" imgH="228600" progId="Equation.DSMT4">
                  <p:embed/>
                </p:oleObj>
              </mc:Choice>
              <mc:Fallback>
                <p:oleObj r:id="rId5" imgW="3175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56740" y="576580"/>
                        <a:ext cx="999490" cy="457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对象 30"/>
          <p:cNvGraphicFramePr>
            <a:graphicFrameLocks noChangeAspect="1"/>
          </p:cNvGraphicFramePr>
          <p:nvPr/>
        </p:nvGraphicFramePr>
        <p:xfrm>
          <a:off x="4650105" y="3127375"/>
          <a:ext cx="12795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r:id="rId7" imgW="406400" imgH="228600" progId="Equation.DSMT4">
                  <p:embed/>
                </p:oleObj>
              </mc:Choice>
              <mc:Fallback>
                <p:oleObj r:id="rId7" imgW="4064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50105" y="3127375"/>
                        <a:ext cx="1279525" cy="457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对象 31"/>
          <p:cNvGraphicFramePr>
            <a:graphicFrameLocks noChangeAspect="1"/>
          </p:cNvGraphicFramePr>
          <p:nvPr/>
        </p:nvGraphicFramePr>
        <p:xfrm>
          <a:off x="963295" y="4375785"/>
          <a:ext cx="75946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r:id="rId9" imgW="241300" imgH="228600" progId="Equation.DSMT4">
                  <p:embed/>
                </p:oleObj>
              </mc:Choice>
              <mc:Fallback>
                <p:oleObj r:id="rId9" imgW="2413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63295" y="4375785"/>
                        <a:ext cx="759460" cy="457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5280660" y="576580"/>
          <a:ext cx="99949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r:id="rId11" imgW="317500" imgH="228600" progId="Equation.DSMT4">
                  <p:embed/>
                </p:oleObj>
              </mc:Choice>
              <mc:Fallback>
                <p:oleObj r:id="rId11" imgW="3175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80660" y="576580"/>
                        <a:ext cx="999490" cy="457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1053465" y="3760470"/>
          <a:ext cx="12795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r:id="rId12" imgW="406400" imgH="228600" progId="Equation.DSMT4">
                  <p:embed/>
                </p:oleObj>
              </mc:Choice>
              <mc:Fallback>
                <p:oleObj r:id="rId12" imgW="4064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53465" y="3760470"/>
                        <a:ext cx="1279525" cy="457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4401185" y="2473325"/>
          <a:ext cx="12795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0" r:id="rId13" imgW="406400" imgH="228600" progId="Equation.DSMT4">
                  <p:embed/>
                </p:oleObj>
              </mc:Choice>
              <mc:Fallback>
                <p:oleObj r:id="rId13" imgW="4064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01185" y="2473325"/>
                        <a:ext cx="1279525" cy="457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charRg st="3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6">
                                            <p:txEl>
                                              <p:charRg st="30" end="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charRg st="51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charRg st="51" end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charRg st="73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">
                                            <p:txEl>
                                              <p:charRg st="73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charRg st="98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>
                                            <p:txEl>
                                              <p:charRg st="98" end="1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charRg st="124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6">
                                            <p:txEl>
                                              <p:charRg st="124" end="1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charRg st="139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">
                                            <p:txEl>
                                              <p:charRg st="139" end="1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内容占位符 7"/>
          <p:cNvSpPr txBox="1">
            <a:spLocks noChangeArrowheads="1"/>
          </p:cNvSpPr>
          <p:nvPr/>
        </p:nvSpPr>
        <p:spPr bwMode="auto">
          <a:xfrm>
            <a:off x="755015" y="256540"/>
            <a:ext cx="10575925" cy="569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5)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当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＝－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　　　  无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意义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，∴　　　　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也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无意义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  <a:endParaRPr kumimoji="0" lang="en-US" altLang="zh-CN" sz="280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363855" algn="l" defTabSz="457200" rtl="0" eaLnBrk="1" fontAlgn="base" latinLnBrk="0" hangingPunct="1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当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x≠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－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 　　　  ＞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</a:t>
            </a:r>
            <a:r>
              <a:rPr kumimoji="0" lang="en-US" altLang="zh-CN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二次根式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endParaRPr kumimoji="0" lang="en-US" altLang="zh-CN" sz="280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363855" algn="l" defTabSz="4572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　　　　    不一定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是二次根式．</a:t>
            </a:r>
          </a:p>
          <a:p>
            <a:pPr marL="0" marR="0" lvl="0" indent="0" algn="l" defTabSz="4572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(6)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当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，即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－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　　　　　是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二次根式；</a:t>
            </a:r>
          </a:p>
          <a:p>
            <a:pPr marL="0" marR="0" lvl="0" indent="363855" algn="l" defTabSz="4572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当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a≠4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时，－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(a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－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4)</a:t>
            </a:r>
            <a:r>
              <a:rPr kumimoji="0" lang="en-US" altLang="zh-CN" sz="2800" u="none" strike="noStrike" kern="120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＜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　   </a:t>
            </a:r>
            <a:r>
              <a:rPr kumimoji="0" lang="en-US" altLang="zh-CN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不是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二次根式．</a:t>
            </a:r>
          </a:p>
          <a:p>
            <a:pPr marL="0" marR="0" lvl="0" indent="363855" algn="l" defTabSz="4572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　　　　　不一定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是二次根式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endParaRPr kumimoji="0" lang="zh-CN" altLang="en-US" sz="280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33" name="对象 32"/>
          <p:cNvGraphicFramePr>
            <a:graphicFrameLocks noChangeAspect="1"/>
          </p:cNvGraphicFramePr>
          <p:nvPr/>
        </p:nvGraphicFramePr>
        <p:xfrm>
          <a:off x="6361430" y="440055"/>
          <a:ext cx="176403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r:id="rId3" imgW="685800" imgH="520700" progId="Equation.DSMT4">
                  <p:embed/>
                </p:oleObj>
              </mc:Choice>
              <mc:Fallback>
                <p:oleObj r:id="rId3" imgW="685800" imgH="520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61430" y="440055"/>
                        <a:ext cx="1764030" cy="1041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对象 33"/>
          <p:cNvGraphicFramePr>
            <a:graphicFrameLocks noChangeAspect="1"/>
          </p:cNvGraphicFramePr>
          <p:nvPr/>
        </p:nvGraphicFramePr>
        <p:xfrm>
          <a:off x="5079365" y="3623310"/>
          <a:ext cx="19272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r:id="rId5" imgW="749300" imgH="330200" progId="Equation.DSMT4">
                  <p:embed/>
                </p:oleObj>
              </mc:Choice>
              <mc:Fallback>
                <p:oleObj r:id="rId5" imgW="749300" imgH="330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79365" y="3623310"/>
                        <a:ext cx="1927225" cy="660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322320" y="575945"/>
          <a:ext cx="147002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5" r:id="rId7" imgW="571500" imgH="482600" progId="Equation.DSMT4">
                  <p:embed/>
                </p:oleObj>
              </mc:Choice>
              <mc:Fallback>
                <p:oleObj r:id="rId7" imgW="571500" imgH="482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22320" y="575945"/>
                        <a:ext cx="1470025" cy="965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3214370" y="1617345"/>
          <a:ext cx="147002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r:id="rId9" imgW="571500" imgH="482600" progId="Equation.DSMT4">
                  <p:embed/>
                </p:oleObj>
              </mc:Choice>
              <mc:Fallback>
                <p:oleObj r:id="rId9" imgW="571500" imgH="482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14370" y="1617345"/>
                        <a:ext cx="1470025" cy="965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5933440" y="1541145"/>
          <a:ext cx="176403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r:id="rId10" imgW="685800" imgH="520700" progId="Equation.DSMT4">
                  <p:embed/>
                </p:oleObj>
              </mc:Choice>
              <mc:Fallback>
                <p:oleObj r:id="rId10" imgW="685800" imgH="520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33440" y="1541145"/>
                        <a:ext cx="1764030" cy="1041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1450340" y="2581910"/>
          <a:ext cx="176403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r:id="rId11" imgW="685800" imgH="520700" progId="Equation.DSMT4">
                  <p:embed/>
                </p:oleObj>
              </mc:Choice>
              <mc:Fallback>
                <p:oleObj r:id="rId11" imgW="685800" imgH="520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0340" y="2581910"/>
                        <a:ext cx="1764030" cy="1041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5568315" y="4473575"/>
          <a:ext cx="19272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r:id="rId12" imgW="749300" imgH="330200" progId="Equation.DSMT4">
                  <p:embed/>
                </p:oleObj>
              </mc:Choice>
              <mc:Fallback>
                <p:oleObj r:id="rId12" imgW="749300" imgH="330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68315" y="4473575"/>
                        <a:ext cx="1927225" cy="660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1450340" y="5245100"/>
          <a:ext cx="19272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0" r:id="rId13" imgW="749300" imgH="330200" progId="Equation.DSMT4">
                  <p:embed/>
                </p:oleObj>
              </mc:Choice>
              <mc:Fallback>
                <p:oleObj r:id="rId13" imgW="749300" imgH="330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50340" y="5245100"/>
                        <a:ext cx="1927225" cy="660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charRg st="122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6">
                                            <p:txEl>
                                              <p:charRg st="122" end="1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charRg st="154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">
                                            <p:txEl>
                                              <p:charRg st="154" end="1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4010" y="563245"/>
            <a:ext cx="8843010" cy="1470025"/>
            <a:chOff x="672" y="2763"/>
            <a:chExt cx="13926" cy="2315"/>
          </a:xfrm>
        </p:grpSpPr>
        <p:sp>
          <p:nvSpPr>
            <p:cNvPr id="4" name="文本框 3"/>
            <p:cNvSpPr txBox="1"/>
            <p:nvPr/>
          </p:nvSpPr>
          <p:spPr>
            <a:xfrm>
              <a:off x="672" y="2763"/>
              <a:ext cx="13926" cy="2315"/>
            </a:xfrm>
            <a:prstGeom prst="rect">
              <a:avLst/>
            </a:prstGeom>
            <a:noFill/>
            <a:ln w="28575" cmpd="thickThin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pPr indent="266700">
                <a:lnSpc>
                  <a:spcPct val="160000"/>
                </a:lnSpc>
              </a:pPr>
              <a:r>
                <a:rPr lang="zh-CN" altLang="en-US" sz="2800" b="1">
                  <a:solidFill>
                    <a:schemeClr val="accent6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变式练习</a:t>
              </a:r>
              <a:r>
                <a:rPr lang="en-US" altLang="zh-CN" sz="2800" b="1">
                  <a:solidFill>
                    <a:schemeClr val="accent6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1</a:t>
              </a:r>
              <a:r>
                <a:rPr lang="en-US" altLang="zh-CN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  </a:t>
              </a:r>
              <a:r>
                <a:rPr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下列各式中不是二次根式的是 (         )</a:t>
              </a:r>
            </a:p>
            <a:p>
              <a:pPr indent="266700">
                <a:lnSpc>
                  <a:spcPct val="160000"/>
                </a:lnSpc>
              </a:pPr>
              <a:r>
                <a:rPr 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     </a:t>
              </a:r>
              <a:r>
                <a:rPr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A.</a:t>
              </a:r>
              <a:r>
                <a:rPr 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                 </a:t>
              </a:r>
              <a:r>
                <a:rPr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B.</a:t>
              </a:r>
              <a:r>
                <a:rPr 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           </a:t>
              </a:r>
              <a:r>
                <a:rPr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C.</a:t>
              </a:r>
              <a:r>
                <a:rPr 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          </a:t>
              </a:r>
              <a:r>
                <a:rPr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D.</a:t>
              </a:r>
            </a:p>
          </p:txBody>
        </p:sp>
        <p:graphicFrame>
          <p:nvGraphicFramePr>
            <p:cNvPr id="7" name="对象 6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2554" y="4167"/>
            <a:ext cx="1608" cy="8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2" r:id="rId3" imgW="11582400" imgH="5791200" progId="Equation.3">
                    <p:embed/>
                  </p:oleObj>
                </mc:Choice>
                <mc:Fallback>
                  <p:oleObj r:id="rId3" imgW="11582400" imgH="57912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554" y="4167"/>
                          <a:ext cx="1608" cy="80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对象 9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5849" y="4191"/>
            <a:ext cx="764" cy="7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3" r:id="rId5" imgW="5181600" imgH="5181600" progId="Equation.3">
                    <p:embed/>
                  </p:oleObj>
                </mc:Choice>
                <mc:Fallback>
                  <p:oleObj r:id="rId5" imgW="5181600" imgH="51816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849" y="4191"/>
                          <a:ext cx="764" cy="76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对象 16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8208" y="4286"/>
            <a:ext cx="1010" cy="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4" r:id="rId7" imgW="7620000" imgH="5181600" progId="Equation.3">
                    <p:embed/>
                  </p:oleObj>
                </mc:Choice>
                <mc:Fallback>
                  <p:oleObj r:id="rId7" imgW="7620000" imgH="51816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8208" y="4286"/>
                          <a:ext cx="1010" cy="68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对象 21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0813" y="4167"/>
            <a:ext cx="1865" cy="8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5" r:id="rId9" imgW="14630400" imgH="7010400" progId="Equation.3">
                    <p:embed/>
                  </p:oleObj>
                </mc:Choice>
                <mc:Fallback>
                  <p:oleObj r:id="rId9" imgW="14630400" imgH="70104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0813" y="4167"/>
                          <a:ext cx="1865" cy="89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" name="文本框 23"/>
          <p:cNvSpPr txBox="1"/>
          <p:nvPr/>
        </p:nvSpPr>
        <p:spPr>
          <a:xfrm>
            <a:off x="7654608" y="811213"/>
            <a:ext cx="42100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</a:p>
        </p:txBody>
      </p:sp>
      <p:sp>
        <p:nvSpPr>
          <p:cNvPr id="19457" name="Rectangle 1"/>
          <p:cNvSpPr/>
          <p:nvPr/>
        </p:nvSpPr>
        <p:spPr>
          <a:xfrm>
            <a:off x="499745" y="2247900"/>
            <a:ext cx="11192510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二次根式的识别方法：</a:t>
            </a:r>
            <a:r>
              <a:rPr lang="zh-CN" altLang="en-US" sz="2800" dirty="0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判断一个式子是否为二次根式，关键看所给的式子是否同时具备二次根式的两个特征：</a:t>
            </a:r>
            <a:endParaRPr lang="en-US" altLang="zh-CN" sz="2800" dirty="0">
              <a:solidFill>
                <a:schemeClr val="accent5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</a:t>
            </a:r>
            <a:r>
              <a:rPr lang="zh-CN" altLang="en-US" sz="2800" dirty="0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含根号且根指数为</a:t>
            </a:r>
            <a:r>
              <a:rPr lang="en-US" altLang="zh-CN" sz="2800" dirty="0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2(</a:t>
            </a:r>
            <a:r>
              <a:rPr lang="zh-CN" altLang="en-US" sz="2800" dirty="0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通常省略不写</a:t>
            </a:r>
            <a:r>
              <a:rPr lang="en-US" altLang="zh-CN" sz="2800" dirty="0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zh-CN" altLang="en-US" sz="2800" dirty="0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  <a:endParaRPr lang="en-US" altLang="zh-CN" sz="2800" dirty="0">
              <a:solidFill>
                <a:schemeClr val="accent5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(2)</a:t>
            </a:r>
            <a:r>
              <a:rPr lang="zh-CN" altLang="en-US" sz="2800" dirty="0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被开方数为非负数．</a:t>
            </a:r>
          </a:p>
        </p:txBody>
      </p:sp>
      <p:sp>
        <p:nvSpPr>
          <p:cNvPr id="101" name="文本框 100"/>
          <p:cNvSpPr txBox="1"/>
          <p:nvPr/>
        </p:nvSpPr>
        <p:spPr>
          <a:xfrm>
            <a:off x="336550" y="5307965"/>
            <a:ext cx="1125410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73355" indent="-173355"/>
            <a:r>
              <a:rPr lang="zh-CN" sz="28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变式练习</a:t>
            </a:r>
            <a:r>
              <a:rPr lang="en-US" altLang="zh-CN" sz="28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若二次根式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</a:t>
            </a:r>
            <a:r>
              <a:rPr lang="zh-CN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有意义，则</a:t>
            </a:r>
            <a:r>
              <a:rPr lang="en-US" sz="2800" b="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的取值范围是</a:t>
            </a:r>
            <a:r>
              <a:rPr lang="en-US" altLang="zh-CN" sz="2800" b="0" u="sng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</a:t>
            </a:r>
            <a:r>
              <a:rPr lang="zh-CN" sz="2800" b="0" u="sng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</a:t>
            </a:r>
            <a:r>
              <a:rPr lang="zh-CN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520238" y="5287963"/>
            <a:ext cx="119062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x≥﹣5</a:t>
            </a:r>
          </a:p>
        </p:txBody>
      </p:sp>
      <p:graphicFrame>
        <p:nvGraphicFramePr>
          <p:cNvPr id="27" name="对象 2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106545" y="5250815"/>
          <a:ext cx="10128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r:id="rId11" imgW="457200" imgH="228600" progId="Equation.KSEE3">
                  <p:embed/>
                </p:oleObj>
              </mc:Choice>
              <mc:Fallback>
                <p:oleObj r:id="rId11" imgW="457200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06545" y="5250815"/>
                        <a:ext cx="1012825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9457" grpId="0"/>
      <p:bldP spid="101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364490" y="423545"/>
            <a:ext cx="7023735" cy="777875"/>
            <a:chOff x="1214" y="1427"/>
            <a:chExt cx="11061" cy="1225"/>
          </a:xfrm>
        </p:grpSpPr>
        <p:sp>
          <p:nvSpPr>
            <p:cNvPr id="35" name="圆角矩形 31"/>
            <p:cNvSpPr/>
            <p:nvPr/>
          </p:nvSpPr>
          <p:spPr>
            <a:xfrm>
              <a:off x="1214" y="1628"/>
              <a:ext cx="2445" cy="930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altLang="en-US" sz="2800" b="1">
                  <a:latin typeface="微软雅黑" panose="020B0503020204020204" charset="-122"/>
                  <a:ea typeface="微软雅黑" panose="020B0503020204020204" charset="-122"/>
                </a:rPr>
                <a:t>知识点</a:t>
              </a:r>
            </a:p>
          </p:txBody>
        </p:sp>
        <p:sp>
          <p:nvSpPr>
            <p:cNvPr id="29703" name="文本框 28"/>
            <p:cNvSpPr txBox="1"/>
            <p:nvPr/>
          </p:nvSpPr>
          <p:spPr>
            <a:xfrm>
              <a:off x="4593" y="1628"/>
              <a:ext cx="7682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800" b="1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二次根式的“双重”非负性</a:t>
              </a:r>
            </a:p>
          </p:txBody>
        </p:sp>
        <p:sp>
          <p:nvSpPr>
            <p:cNvPr id="29701" name="AutoShape 11"/>
            <p:cNvSpPr/>
            <p:nvPr/>
          </p:nvSpPr>
          <p:spPr>
            <a:xfrm>
              <a:off x="3544" y="1427"/>
              <a:ext cx="1225" cy="1225"/>
            </a:xfrm>
            <a:prstGeom prst="diamond">
              <a:avLst/>
            </a:prstGeom>
            <a:solidFill>
              <a:srgbClr val="FF6600"/>
            </a:solidFill>
            <a:ln w="3810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sy="50000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altLang="ko-KR" sz="2800" b="1">
                  <a:solidFill>
                    <a:srgbClr val="FFFFFF"/>
                  </a:solidFill>
                  <a:latin typeface="Calibri" panose="020F0502020204030204"/>
                  <a:ea typeface="Gulim" panose="020B0600000101010101" pitchFamily="34" charset="-127"/>
                </a:rPr>
                <a:t>2</a:t>
              </a:r>
            </a:p>
          </p:txBody>
        </p:sp>
      </p:grp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471805" y="1330960"/>
            <a:ext cx="11090910" cy="3969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0" lang="zh-CN" altLang="en-US" sz="28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      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(a</a:t>
            </a:r>
            <a:r>
              <a:rPr kumimoji="0" lang="en-US" altLang="zh-CN" sz="2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≥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0)</a:t>
            </a:r>
            <a:r>
              <a:rPr kumimoji="0" lang="zh-CN" altLang="en-US" sz="28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0" lang="zh-CN" altLang="en-US" sz="2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是一个非负数</a:t>
            </a:r>
            <a:r>
              <a:rPr kumimoji="0" lang="en-US" altLang="zh-CN" sz="2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 </a:t>
            </a:r>
            <a:endParaRPr kumimoji="0" lang="en-US" altLang="zh-CN" sz="280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kumimoji="0" lang="zh-CN" altLang="en-US" sz="2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理解二次根式的非负性应从算术平方根入手，当</a:t>
            </a:r>
            <a:r>
              <a:rPr kumimoji="0" lang="en-US" altLang="zh-CN" sz="2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a≥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kumimoji="0" lang="zh-CN" altLang="en-US" sz="28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时，　 </a:t>
            </a:r>
            <a:r>
              <a:rPr kumimoji="0" lang="zh-CN" altLang="en-US" sz="2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表示</a:t>
            </a:r>
            <a:r>
              <a:rPr kumimoji="0" lang="en-US" altLang="zh-CN" sz="2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kumimoji="0" lang="zh-CN" altLang="en-US" sz="2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的算术平方根，</a:t>
            </a:r>
            <a:r>
              <a:rPr kumimoji="0" lang="zh-CN" altLang="en-US" sz="28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因此　   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≥</a:t>
            </a:r>
            <a:r>
              <a:rPr kumimoji="0" lang="en-US" altLang="zh-CN" sz="2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  </a:t>
            </a:r>
            <a:r>
              <a:rPr kumimoji="0" lang="zh-CN" altLang="en-US" sz="28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所以</a:t>
            </a:r>
            <a:r>
              <a:rPr kumimoji="0" lang="zh-CN" altLang="en-US" sz="2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kumimoji="0" lang="zh-CN" altLang="en-US" sz="28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二次</a:t>
            </a:r>
            <a:r>
              <a:rPr kumimoji="0" lang="zh-CN" altLang="en-US" sz="2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根式”包含有两个“非负”即</a:t>
            </a:r>
            <a:r>
              <a:rPr kumimoji="0" lang="zh-CN" altLang="en-US" sz="28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</a:t>
            </a:r>
            <a:r>
              <a:rPr kumimoji="0" lang="zh-CN" altLang="en-US" sz="28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被开方数</a:t>
            </a:r>
            <a:r>
              <a:rPr kumimoji="0" lang="zh-CN" altLang="en-US" sz="2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非负</a:t>
            </a:r>
            <a:r>
              <a:rPr kumimoji="0" lang="zh-CN" altLang="en-US" sz="28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kumimoji="0" lang="en-US" altLang="zh-CN" sz="2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≥0</a:t>
            </a:r>
            <a:r>
              <a:rPr kumimoji="0" lang="zh-CN" altLang="en-US" sz="28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(2)</a:t>
            </a:r>
            <a:r>
              <a:rPr kumimoji="0" lang="zh-CN" altLang="en-US" sz="28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</a:t>
            </a:r>
            <a:r>
              <a:rPr kumimoji="0" lang="zh-CN" altLang="en-US" sz="2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次根式的值非负</a:t>
            </a:r>
            <a:r>
              <a:rPr kumimoji="0" lang="zh-CN" altLang="en-US" sz="28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    </a:t>
            </a:r>
            <a:r>
              <a:rPr kumimoji="0" lang="zh-CN" altLang="en-US" sz="2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0" lang="zh-CN" altLang="en-US" sz="28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≥</a:t>
            </a:r>
            <a:r>
              <a:rPr kumimoji="0" lang="en-US" altLang="zh-CN" sz="2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0.</a:t>
            </a: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kumimoji="0" lang="zh-CN" altLang="en-US" sz="2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若 </a:t>
            </a:r>
            <a:r>
              <a:rPr kumimoji="0" lang="zh-CN" altLang="en-US" sz="28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　　　  则 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kumimoji="0" lang="zh-CN" altLang="en-US" sz="28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kumimoji="0" lang="zh-CN" altLang="en-US" sz="28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</a:t>
            </a:r>
            <a:r>
              <a:rPr kumimoji="0" lang="zh-CN" altLang="en-US" sz="28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kumimoji="0" lang="en-US" altLang="zh-CN" sz="2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r>
              <a:rPr kumimoji="0" lang="zh-CN" altLang="en-US" sz="2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由于二次根式</a:t>
            </a:r>
            <a:r>
              <a:rPr kumimoji="0" lang="en-US" altLang="zh-CN" sz="2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</a:t>
            </a:r>
            <a:r>
              <a:rPr kumimoji="0" lang="zh-CN" altLang="en-US" sz="28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都</a:t>
            </a:r>
            <a:r>
              <a:rPr kumimoji="0" lang="zh-CN" altLang="en-US" sz="2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是非负数，所以它们的值都为</a:t>
            </a:r>
            <a:r>
              <a:rPr kumimoji="0" lang="en-US" altLang="zh-CN" sz="2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kumimoji="0" lang="en-US" altLang="zh-CN" sz="280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endParaRPr kumimoji="0" lang="zh-CN" altLang="en-US" sz="280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847090" y="1499870"/>
          <a:ext cx="588010" cy="556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r:id="rId3" imgW="241300" imgH="228600" progId="Equation.DSMT4">
                  <p:embed/>
                </p:oleObj>
              </mc:Choice>
              <mc:Fallback>
                <p:oleObj r:id="rId3" imgW="2413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7090" y="1499870"/>
                        <a:ext cx="588010" cy="5568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1078230" y="4067175"/>
          <a:ext cx="2042160" cy="588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r:id="rId5" imgW="838200" imgH="241300" progId="Equation.DSMT4">
                  <p:embed/>
                </p:oleObj>
              </mc:Choice>
              <mc:Fallback>
                <p:oleObj r:id="rId5" imgW="838200" imgH="2413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8230" y="4067175"/>
                        <a:ext cx="2042160" cy="58801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7952105" y="4076065"/>
          <a:ext cx="1447165" cy="579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r:id="rId7" imgW="571500" imgH="228600" progId="Equation.DSMT4">
                  <p:embed/>
                </p:oleObj>
              </mc:Choice>
              <mc:Fallback>
                <p:oleObj r:id="rId7" imgW="5715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952105" y="4076065"/>
                        <a:ext cx="1447165" cy="57912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9605010" y="2155190"/>
          <a:ext cx="588010" cy="556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r:id="rId9" imgW="241300" imgH="228600" progId="Equation.DSMT4">
                  <p:embed/>
                </p:oleObj>
              </mc:Choice>
              <mc:Fallback>
                <p:oleObj r:id="rId9" imgW="2413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05010" y="2155190"/>
                        <a:ext cx="588010" cy="5568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3403600" y="2712085"/>
          <a:ext cx="588010" cy="556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r:id="rId10" imgW="241300" imgH="228600" progId="Equation.DSMT4">
                  <p:embed/>
                </p:oleObj>
              </mc:Choice>
              <mc:Fallback>
                <p:oleObj r:id="rId10" imgW="2413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03600" y="2712085"/>
                        <a:ext cx="588010" cy="5568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8065770" y="3361690"/>
          <a:ext cx="588010" cy="556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r:id="rId11" imgW="241300" imgH="228600" progId="Equation.DSMT4">
                  <p:embed/>
                </p:oleObj>
              </mc:Choice>
              <mc:Fallback>
                <p:oleObj r:id="rId11" imgW="2413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65770" y="3361690"/>
                        <a:ext cx="588010" cy="5568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6"/>
          <p:cNvSpPr txBox="1">
            <a:spLocks noChangeArrowheads="1"/>
          </p:cNvSpPr>
          <p:nvPr/>
        </p:nvSpPr>
        <p:spPr bwMode="auto">
          <a:xfrm>
            <a:off x="596900" y="1500505"/>
            <a:ext cx="10624185" cy="1383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defTabSz="9144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zh-CN" altLang="en-US" sz="2800" b="1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</a:t>
            </a:r>
            <a:r>
              <a:rPr kumimoji="0" lang="en-US" altLang="zh-CN" sz="2800" b="1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kumimoji="0" lang="en-US" altLang="zh-CN" sz="2800" kern="1200" cap="none" spc="0" normalizeH="0" baseline="0" noProof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kumimoji="0" lang="zh-CN" altLang="en-US" sz="2800" kern="1200" cap="none" spc="0" normalizeH="0" baseline="0" noProof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若 　　　　         　　　　　则</a:t>
            </a:r>
            <a:r>
              <a:rPr kumimoji="0" lang="en-US" altLang="zh-CN" sz="2800" kern="1200" cap="none" spc="0" normalizeH="0" baseline="0" noProof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kumimoji="0" lang="zh-CN" altLang="en-US" sz="2800" kern="1200" cap="none" spc="0" normalizeH="0" baseline="0" noProof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－</a:t>
            </a:r>
            <a:r>
              <a:rPr kumimoji="0" lang="en-US" altLang="zh-CN" sz="2800" kern="1200" cap="none" spc="0" normalizeH="0" baseline="0" noProof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y</a:t>
            </a:r>
            <a:r>
              <a:rPr kumimoji="0" lang="zh-CN" altLang="en-US" sz="2800" kern="1200" cap="none" spc="0" normalizeH="0" baseline="0" noProof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的值为</a:t>
            </a:r>
            <a:r>
              <a:rPr kumimoji="0" lang="en-US" altLang="zh-CN" sz="2800" kern="1200" cap="none" spc="0" normalizeH="0" baseline="0" noProof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kumimoji="0" lang="zh-CN" altLang="en-US" sz="2800" kern="1200" cap="none" spc="0" normalizeH="0" baseline="0" noProof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</a:t>
            </a:r>
            <a:r>
              <a:rPr kumimoji="0" lang="en-US" altLang="zh-CN" sz="2800" kern="1200" cap="none" spc="0" normalizeH="0" baseline="0" noProof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endParaRPr kumimoji="0" lang="zh-CN" altLang="en-US" sz="2800" kern="1200" cap="none" spc="0" normalizeH="0" baseline="0" noProof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R="0" defTabSz="9144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en-US" altLang="zh-CN" sz="2800" kern="1200" cap="none" spc="0" normalizeH="0" baseline="0" noProof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kumimoji="0" lang="zh-CN" altLang="en-US" sz="2800" kern="1200" cap="none" spc="0" normalizeH="0" baseline="0" noProof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kumimoji="0" lang="en-US" altLang="zh-CN" sz="2800" kern="1200" cap="none" spc="0" normalizeH="0" baseline="0" noProof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	</a:t>
            </a:r>
            <a:r>
              <a:rPr kumimoji="0" lang="en-US" altLang="zh-CN" sz="2800" kern="1200" cap="none" spc="0" normalizeH="0" baseline="0" noProof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B</a:t>
            </a:r>
            <a:r>
              <a:rPr kumimoji="0" lang="zh-CN" altLang="en-US" sz="2800" kern="1200" cap="none" spc="0" normalizeH="0" baseline="0" noProof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．－</a:t>
            </a:r>
            <a:r>
              <a:rPr kumimoji="0" lang="en-US" altLang="zh-CN" sz="2800" kern="1200" cap="none" spc="0" normalizeH="0" baseline="0" noProof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	</a:t>
            </a:r>
            <a:r>
              <a:rPr kumimoji="0" lang="en-US" altLang="zh-CN" sz="2800" kern="1200" cap="none" spc="0" normalizeH="0" baseline="0" noProof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C</a:t>
            </a:r>
            <a:r>
              <a:rPr kumimoji="0" lang="zh-CN" altLang="en-US" sz="2800" kern="1200" cap="none" spc="0" normalizeH="0" baseline="0" noProof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kumimoji="0" lang="en-US" altLang="zh-CN" sz="2800" kern="1200" cap="none" spc="0" normalizeH="0" baseline="0" noProof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	 </a:t>
            </a:r>
            <a:r>
              <a:rPr kumimoji="0" lang="en-US" altLang="zh-CN" sz="2800" kern="1200" cap="none" spc="0" normalizeH="0" baseline="0" noProof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D</a:t>
            </a:r>
            <a:r>
              <a:rPr kumimoji="0" lang="zh-CN" altLang="en-US" sz="2800" kern="1200" cap="none" spc="0" normalizeH="0" baseline="0" noProof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．－</a:t>
            </a:r>
            <a:r>
              <a:rPr kumimoji="0" lang="en-US" altLang="zh-CN" sz="2800" kern="1200" cap="none" spc="0" normalizeH="0" baseline="0" noProof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</a:t>
            </a:r>
          </a:p>
        </p:txBody>
      </p:sp>
      <p:sp>
        <p:nvSpPr>
          <p:cNvPr id="3" name="内容占位符 7"/>
          <p:cNvSpPr txBox="1"/>
          <p:nvPr/>
        </p:nvSpPr>
        <p:spPr>
          <a:xfrm>
            <a:off x="586105" y="3379470"/>
            <a:ext cx="11019790" cy="2030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解析：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因为　　　　　和（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y+3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en-US" altLang="zh-CN" sz="2800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都是非负数，它们的和为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，所以</a:t>
            </a:r>
            <a:endParaRPr lang="en-US" altLang="zh-CN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所以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                    x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y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y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＋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0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解得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y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＝－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所以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y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7.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故选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endParaRPr lang="en-US" altLang="zh-CN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2106295" y="1649730"/>
          <a:ext cx="34544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r:id="rId3" imgW="1600200" imgH="279400" progId="Equation.DSMT4">
                  <p:embed/>
                </p:oleObj>
              </mc:Choice>
              <mc:Fallback>
                <p:oleObj r:id="rId3" imgW="1600200" imgH="279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06295" y="1649730"/>
                        <a:ext cx="3454400" cy="6032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1332230" y="4210685"/>
          <a:ext cx="398081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r:id="rId5" imgW="1752600" imgH="279400" progId="Equation.DSMT4">
                  <p:embed/>
                </p:oleObj>
              </mc:Choice>
              <mc:Fallback>
                <p:oleObj r:id="rId5" imgW="1752600" imgH="279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2230" y="4210685"/>
                        <a:ext cx="3980815" cy="635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对象 2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266950" y="3469640"/>
          <a:ext cx="1584960" cy="741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r:id="rId7" imgW="609600" imgH="254000" progId="Equation.KSEE3">
                  <p:embed/>
                </p:oleObj>
              </mc:Choice>
              <mc:Fallback>
                <p:oleObj r:id="rId7" imgW="609600" imgH="2540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66950" y="3469640"/>
                        <a:ext cx="1584960" cy="7410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/>
        </p:nvSpPr>
        <p:spPr>
          <a:xfrm>
            <a:off x="8548053" y="1734185"/>
            <a:ext cx="43942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spcBef>
                <a:spcPct val="0"/>
              </a:spcBef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800"/>
          </a:p>
        </p:txBody>
      </p:sp>
      <p:sp>
        <p:nvSpPr>
          <p:cNvPr id="11" name="云形标注 10"/>
          <p:cNvSpPr/>
          <p:nvPr/>
        </p:nvSpPr>
        <p:spPr>
          <a:xfrm>
            <a:off x="6955155" y="0"/>
            <a:ext cx="5236845" cy="1614170"/>
          </a:xfrm>
          <a:prstGeom prst="cloudCallout">
            <a:avLst>
              <a:gd name="adj1" fmla="val -20113"/>
              <a:gd name="adj2" fmla="val 648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chemeClr val="bg1"/>
                </a:solidFill>
                <a:latin typeface="+mj-ea"/>
                <a:ea typeface="+mj-ea"/>
                <a:cs typeface="+mj-ea"/>
                <a:sym typeface="+mn-ea"/>
              </a:rPr>
              <a:t>两个非负数的和为</a:t>
            </a:r>
            <a:r>
              <a:rPr lang="en-US" altLang="zh-CN" sz="2400" b="1">
                <a:solidFill>
                  <a:schemeClr val="bg1"/>
                </a:solidFill>
                <a:latin typeface="+mj-ea"/>
                <a:ea typeface="+mj-ea"/>
                <a:cs typeface="+mj-ea"/>
                <a:sym typeface="+mn-ea"/>
              </a:rPr>
              <a:t>0</a:t>
            </a:r>
            <a:r>
              <a:rPr lang="zh-CN" altLang="en-US" sz="2400" b="1">
                <a:solidFill>
                  <a:schemeClr val="bg1"/>
                </a:solidFill>
                <a:latin typeface="+mj-ea"/>
                <a:ea typeface="+mj-ea"/>
                <a:cs typeface="+mj-ea"/>
                <a:sym typeface="+mn-ea"/>
              </a:rPr>
              <a:t>时，这两个非负数都为</a:t>
            </a:r>
            <a:r>
              <a:rPr lang="en-US" altLang="zh-CN" sz="2400" b="1">
                <a:solidFill>
                  <a:schemeClr val="bg1"/>
                </a:solidFill>
                <a:latin typeface="+mj-ea"/>
                <a:ea typeface="+mj-ea"/>
                <a:cs typeface="+mj-ea"/>
                <a:sym typeface="+mn-ea"/>
              </a:rPr>
              <a:t>0</a:t>
            </a:r>
            <a:r>
              <a:rPr lang="zh-CN" altLang="en-US" sz="2400" b="1">
                <a:solidFill>
                  <a:schemeClr val="bg1"/>
                </a:solidFill>
                <a:latin typeface="+mj-ea"/>
                <a:ea typeface="+mj-ea"/>
                <a:cs typeface="+mj-ea"/>
                <a:sym typeface="+mn-ea"/>
              </a:rPr>
              <a:t>．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102"/>
          <p:cNvSpPr txBox="1"/>
          <p:nvPr/>
        </p:nvSpPr>
        <p:spPr>
          <a:xfrm>
            <a:off x="3556000" y="3838575"/>
            <a:ext cx="5080000" cy="414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endParaRPr lang="en-US" sz="1050" b="0">
              <a:latin typeface="Calibri" panose="020F0502020204030204"/>
            </a:endParaRPr>
          </a:p>
          <a:p>
            <a:pPr indent="0"/>
            <a:r>
              <a:rPr lang="en-US" sz="1050" b="0">
                <a:latin typeface="Calibri" panose="020F0502020204030204"/>
              </a:rPr>
              <a:t> </a:t>
            </a:r>
            <a:endParaRPr lang="zh-CN" altLang="en-US"/>
          </a:p>
        </p:txBody>
      </p:sp>
      <p:sp>
        <p:nvSpPr>
          <p:cNvPr id="104" name="文本框 103"/>
          <p:cNvSpPr txBox="1"/>
          <p:nvPr/>
        </p:nvSpPr>
        <p:spPr>
          <a:xfrm>
            <a:off x="3556000" y="6500813"/>
            <a:ext cx="5080000" cy="414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endParaRPr lang="en-US" sz="1050" b="0">
              <a:latin typeface="Calibri" panose="020F0502020204030204"/>
            </a:endParaRPr>
          </a:p>
          <a:p>
            <a:pPr indent="0"/>
            <a:r>
              <a:rPr lang="en-US" sz="1050" b="0">
                <a:latin typeface="Calibri" panose="020F0502020204030204"/>
              </a:rPr>
              <a:t> </a:t>
            </a:r>
            <a:endParaRPr lang="zh-CN" altLang="en-US"/>
          </a:p>
        </p:txBody>
      </p:sp>
      <p:sp>
        <p:nvSpPr>
          <p:cNvPr id="101" name="文本框 100"/>
          <p:cNvSpPr txBox="1"/>
          <p:nvPr/>
        </p:nvSpPr>
        <p:spPr>
          <a:xfrm>
            <a:off x="653415" y="635635"/>
            <a:ext cx="1047051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73355" indent="-173355">
              <a:lnSpc>
                <a:spcPct val="150000"/>
              </a:lnSpc>
            </a:pPr>
            <a:r>
              <a:rPr lang="zh-CN" sz="28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变式练习</a:t>
            </a:r>
            <a:r>
              <a:rPr lang="en-US" altLang="zh-CN" sz="28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en-US" altLang="zh-CN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设</a:t>
            </a:r>
            <a:r>
              <a:rPr lang="en-US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y</a:t>
            </a:r>
            <a:r>
              <a:rPr lang="zh-CN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为实数，且</a:t>
            </a:r>
            <a:r>
              <a:rPr lang="en-US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y</a:t>
            </a:r>
            <a:r>
              <a:rPr lang="zh-CN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lang="en-US" altLang="zh-CN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+       </a:t>
            </a:r>
            <a:r>
              <a:rPr 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﹣</a:t>
            </a:r>
            <a:r>
              <a:rPr 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</a:t>
            </a:r>
            <a:r>
              <a:rPr 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</a:p>
          <a:p>
            <a:pPr marL="173355" indent="-173355">
              <a:lnSpc>
                <a:spcPct val="150000"/>
              </a:lnSpc>
            </a:pPr>
            <a:r>
              <a:rPr 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则</a:t>
            </a:r>
            <a:r>
              <a:rPr 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|x</a:t>
            </a:r>
            <a:r>
              <a:rPr 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﹣</a:t>
            </a:r>
            <a:r>
              <a:rPr 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y|</a:t>
            </a:r>
            <a:r>
              <a:rPr 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的值是（　　）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/>
          <p:nvPr/>
        </p:nvPicPr>
        <p:blipFill>
          <a:blip r:embed="rId3"/>
          <a:stretch>
            <a:fillRect/>
          </a:stretch>
        </p:blipFill>
        <p:spPr>
          <a:xfrm>
            <a:off x="5803900" y="909955"/>
            <a:ext cx="584835" cy="3619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/>
          <p:cNvPicPr/>
          <p:nvPr/>
        </p:nvPicPr>
        <p:blipFill>
          <a:blip r:embed="rId4"/>
          <a:stretch>
            <a:fillRect/>
          </a:stretch>
        </p:blipFill>
        <p:spPr>
          <a:xfrm>
            <a:off x="6972300" y="909320"/>
            <a:ext cx="523240" cy="3625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1105535" y="2211705"/>
            <a:ext cx="5080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73355" indent="-173355"/>
            <a:r>
              <a:rPr lang="en-US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lang="en-US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	   B</a:t>
            </a:r>
            <a:r>
              <a:rPr lang="zh-CN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lang="en-US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	C</a:t>
            </a:r>
            <a:r>
              <a:rPr lang="zh-CN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lang="en-US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	   D</a:t>
            </a:r>
            <a:r>
              <a:rPr lang="zh-CN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lang="en-US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9467" name="内容占位符 7"/>
          <p:cNvSpPr txBox="1">
            <a:spLocks noChangeArrowheads="1"/>
          </p:cNvSpPr>
          <p:nvPr/>
        </p:nvSpPr>
        <p:spPr bwMode="auto">
          <a:xfrm>
            <a:off x="653415" y="2879725"/>
            <a:ext cx="9140825" cy="73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1325" indent="-44132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9pPr>
          </a:lstStyle>
          <a:p>
            <a:pPr marL="441325" marR="0" lvl="0" indent="-441325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sz="28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变式练习</a:t>
            </a:r>
            <a:r>
              <a:rPr lang="en-US" altLang="zh-CN" sz="28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    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若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0" lang="zh-CN" altLang="en-US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　　　　　　</a:t>
            </a:r>
            <a:r>
              <a:rPr kumimoji="0" lang="zh-CN" altLang="zh-CN" sz="280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求</a:t>
            </a:r>
            <a:r>
              <a:rPr kumimoji="0" lang="en-US" altLang="zh-CN" sz="280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kumimoji="0" lang="en-US" altLang="zh-CN" sz="280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2012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kumimoji="0" lang="en-US" altLang="zh-CN" sz="280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</a:t>
            </a:r>
            <a:r>
              <a:rPr kumimoji="0" lang="en-US" altLang="zh-CN" sz="280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2012</a:t>
            </a:r>
            <a:r>
              <a:rPr kumimoji="0" lang="zh-CN" altLang="zh-CN" sz="280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的值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endParaRPr kumimoji="0" lang="en-US" altLang="zh-CN" sz="280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82957" name="对象 3"/>
          <p:cNvGraphicFramePr>
            <a:graphicFrameLocks noChangeAspect="1"/>
          </p:cNvGraphicFramePr>
          <p:nvPr/>
        </p:nvGraphicFramePr>
        <p:xfrm>
          <a:off x="3314700" y="3114993"/>
          <a:ext cx="2489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r:id="rId5" imgW="1244600" imgH="241300" progId="Equation.DSMT4">
                  <p:embed/>
                </p:oleObj>
              </mc:Choice>
              <mc:Fallback>
                <p:oleObj r:id="rId5" imgW="1244600" imgH="2413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14700" y="3114993"/>
                        <a:ext cx="2489200" cy="482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组合 8"/>
          <p:cNvGrpSpPr/>
          <p:nvPr/>
        </p:nvGrpSpPr>
        <p:grpSpPr>
          <a:xfrm>
            <a:off x="549910" y="3894773"/>
            <a:ext cx="8085773" cy="2308225"/>
            <a:chOff x="494604" y="3848532"/>
            <a:chExt cx="8087099" cy="2308324"/>
          </a:xfrm>
        </p:grpSpPr>
        <p:graphicFrame>
          <p:nvGraphicFramePr>
            <p:cNvPr id="82962" name="对象 4"/>
            <p:cNvGraphicFramePr>
              <a:graphicFrameLocks noChangeAspect="1"/>
            </p:cNvGraphicFramePr>
            <p:nvPr/>
          </p:nvGraphicFramePr>
          <p:xfrm>
            <a:off x="1708281" y="4018296"/>
            <a:ext cx="27432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5" r:id="rId7" imgW="1371600" imgH="241300" progId="Equation.DSMT4">
                    <p:embed/>
                  </p:oleObj>
                </mc:Choice>
                <mc:Fallback>
                  <p:oleObj r:id="rId7" imgW="1371600" imgH="2413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708281" y="4018296"/>
                          <a:ext cx="2743200" cy="4826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963" name="对象 5"/>
            <p:cNvGraphicFramePr>
              <a:graphicFrameLocks noChangeAspect="1"/>
            </p:cNvGraphicFramePr>
            <p:nvPr/>
          </p:nvGraphicFramePr>
          <p:xfrm>
            <a:off x="2016995" y="4492940"/>
            <a:ext cx="24892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6" r:id="rId9" imgW="1244600" imgH="241300" progId="Equation.DSMT4">
                    <p:embed/>
                  </p:oleObj>
                </mc:Choice>
                <mc:Fallback>
                  <p:oleObj r:id="rId9" imgW="1244600" imgH="2413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016995" y="4492940"/>
                          <a:ext cx="2489200" cy="4826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2964" name="组合 7"/>
            <p:cNvGrpSpPr/>
            <p:nvPr/>
          </p:nvGrpSpPr>
          <p:grpSpPr>
            <a:xfrm>
              <a:off x="494604" y="3848532"/>
              <a:ext cx="8087099" cy="2308324"/>
              <a:chOff x="494604" y="3848532"/>
              <a:chExt cx="8087099" cy="2308324"/>
            </a:xfrm>
          </p:grpSpPr>
          <p:sp>
            <p:nvSpPr>
              <p:cNvPr id="82965" name="矩形 8"/>
              <p:cNvSpPr/>
              <p:nvPr/>
            </p:nvSpPr>
            <p:spPr>
              <a:xfrm>
                <a:off x="494604" y="3911379"/>
                <a:ext cx="1112805" cy="64633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defTabSz="457200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defTabSz="914400" eaLnBrk="1" hangingPunct="1">
                  <a:lnSpc>
                    <a:spcPct val="15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240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　解：</a:t>
                </a:r>
                <a:endParaRPr lang="zh-CN" altLang="en-US" sz="1800"/>
              </a:p>
            </p:txBody>
          </p:sp>
          <p:sp>
            <p:nvSpPr>
              <p:cNvPr id="29" name="内容占位符 7"/>
              <p:cNvSpPr txBox="1">
                <a:spLocks noChangeArrowheads="1"/>
              </p:cNvSpPr>
              <p:nvPr/>
            </p:nvSpPr>
            <p:spPr bwMode="auto">
              <a:xfrm>
                <a:off x="889004" y="3848532"/>
                <a:ext cx="7692699" cy="2308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441325" indent="-441325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/>
                    <a:ea typeface="宋体" panose="02010600030101010101" pitchFamily="2" charset="-122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/>
                    <a:ea typeface="宋体" panose="02010600030101010101" pitchFamily="2" charset="-122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/>
                    <a:ea typeface="宋体" panose="02010600030101010101" pitchFamily="2" charset="-122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/>
                    <a:ea typeface="宋体" panose="02010600030101010101" pitchFamily="2" charset="-122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/>
                    <a:ea typeface="宋体" panose="02010600030101010101" pitchFamily="2" charset="-122"/>
                  </a:defRPr>
                </a:lvl9pPr>
              </a:lstStyle>
              <a:p>
                <a:pPr marL="441325" marR="0" lvl="0" indent="9525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∵ </a:t>
                </a:r>
                <a:r>
                  <a:rPr kumimoji="0" lang="en-US" altLang="zh-CN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endParaRPr kumimoji="0" lang="en-US" altLang="zh-CN" sz="24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441325" marR="0" lvl="0" indent="9525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又∵ </a:t>
                </a:r>
                <a:endParaRPr kumimoji="0" lang="en-US" altLang="zh-CN" sz="24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441325" marR="0" lvl="0" indent="9525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∴</a:t>
                </a:r>
                <a:r>
                  <a:rPr kumimoji="0" lang="en-US" altLang="zh-CN" sz="2400" b="1" i="1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＋</a:t>
                </a:r>
                <a:r>
                  <a:rPr kumimoji="0" lang="en-US" altLang="zh-CN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1</a:t>
                </a:r>
                <a:r>
                  <a:rPr kumimoji="0" lang="zh-CN" alt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＝</a:t>
                </a:r>
                <a:r>
                  <a:rPr kumimoji="0" lang="en-US" altLang="zh-CN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0</a:t>
                </a:r>
                <a:r>
                  <a:rPr kumimoji="0" lang="zh-CN" alt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，</a:t>
                </a:r>
                <a:r>
                  <a:rPr kumimoji="0" lang="en-US" altLang="zh-CN" sz="2400" b="1" i="1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b</a:t>
                </a:r>
                <a:r>
                  <a:rPr kumimoji="0" lang="zh-CN" alt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－</a:t>
                </a:r>
                <a:r>
                  <a:rPr kumimoji="0" lang="en-US" altLang="zh-CN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1</a:t>
                </a:r>
                <a:r>
                  <a:rPr kumimoji="0" lang="zh-CN" alt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＝</a:t>
                </a:r>
                <a:r>
                  <a:rPr kumimoji="0" lang="en-US" altLang="zh-CN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0</a:t>
                </a:r>
                <a:r>
                  <a:rPr kumimoji="0" lang="zh-CN" alt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，</a:t>
                </a:r>
                <a:r>
                  <a:rPr kumimoji="0" lang="en-US" altLang="zh-CN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∴</a:t>
                </a:r>
                <a:r>
                  <a:rPr kumimoji="0" lang="en-US" altLang="zh-CN" sz="2400" b="1" i="1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zh-CN" alt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＝－</a:t>
                </a:r>
                <a:r>
                  <a:rPr kumimoji="0" lang="en-US" altLang="zh-CN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1</a:t>
                </a:r>
                <a:r>
                  <a:rPr kumimoji="0" lang="zh-CN" alt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，</a:t>
                </a:r>
                <a:r>
                  <a:rPr kumimoji="0" lang="en-US" altLang="zh-CN" sz="2400" b="1" i="1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b</a:t>
                </a:r>
                <a:r>
                  <a:rPr kumimoji="0" lang="zh-CN" alt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＝</a:t>
                </a:r>
                <a:r>
                  <a:rPr kumimoji="0" lang="en-US" altLang="zh-CN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1</a:t>
                </a:r>
                <a:r>
                  <a:rPr kumimoji="0" lang="zh-CN" alt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，</a:t>
                </a:r>
                <a:endParaRPr kumimoji="0" lang="en-US" altLang="zh-CN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441325" marR="0" lvl="0" indent="9525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∴</a:t>
                </a: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原</a:t>
                </a:r>
                <a:r>
                  <a:rPr kumimoji="0" lang="zh-CN" alt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式＝</a:t>
                </a:r>
                <a:r>
                  <a:rPr kumimoji="0" lang="en-US" altLang="zh-CN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(</a:t>
                </a:r>
                <a:r>
                  <a:rPr kumimoji="0" lang="zh-CN" alt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－</a:t>
                </a:r>
                <a:r>
                  <a:rPr kumimoji="0" lang="en-US" altLang="zh-CN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1)</a:t>
                </a:r>
                <a:r>
                  <a:rPr kumimoji="0" lang="en-US" altLang="zh-CN" sz="2400" b="1" i="0" u="none" strike="noStrike" kern="1200" cap="none" spc="0" normalizeH="0" baseline="3000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2012</a:t>
                </a: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＋</a:t>
                </a:r>
                <a:r>
                  <a:rPr kumimoji="0" lang="en-US" altLang="zh-CN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1</a:t>
                </a:r>
                <a:r>
                  <a:rPr kumimoji="0" lang="en-US" altLang="zh-CN" sz="2400" b="1" i="0" u="none" strike="noStrike" kern="1200" cap="none" spc="0" normalizeH="0" baseline="3000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2012</a:t>
                </a:r>
                <a:r>
                  <a:rPr kumimoji="0" lang="zh-CN" alt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＝</a:t>
                </a:r>
                <a:r>
                  <a:rPr kumimoji="0" lang="en-US" altLang="zh-CN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1</a:t>
                </a:r>
                <a:r>
                  <a:rPr kumimoji="0" lang="zh-CN" alt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＋</a:t>
                </a:r>
                <a:r>
                  <a:rPr kumimoji="0" lang="en-US" altLang="zh-CN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1</a:t>
                </a:r>
                <a:r>
                  <a:rPr kumimoji="0" lang="zh-CN" alt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＝</a:t>
                </a:r>
                <a:r>
                  <a:rPr kumimoji="0" lang="en-US" altLang="zh-CN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2.</a:t>
                </a:r>
              </a:p>
            </p:txBody>
          </p:sp>
        </p:grpSp>
      </p:grpSp>
      <p:sp>
        <p:nvSpPr>
          <p:cNvPr id="18" name="文本框 17"/>
          <p:cNvSpPr txBox="1"/>
          <p:nvPr/>
        </p:nvSpPr>
        <p:spPr>
          <a:xfrm>
            <a:off x="3556000" y="1481455"/>
            <a:ext cx="49466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163195" y="137160"/>
            <a:ext cx="6842760" cy="777875"/>
            <a:chOff x="1214" y="1427"/>
            <a:chExt cx="10776" cy="1225"/>
          </a:xfrm>
        </p:grpSpPr>
        <p:sp>
          <p:nvSpPr>
            <p:cNvPr id="35" name="圆角矩形 31"/>
            <p:cNvSpPr/>
            <p:nvPr/>
          </p:nvSpPr>
          <p:spPr>
            <a:xfrm>
              <a:off x="1214" y="1628"/>
              <a:ext cx="2445" cy="930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altLang="en-US" sz="2800" b="1">
                  <a:latin typeface="微软雅黑" panose="020B0503020204020204" charset="-122"/>
                  <a:ea typeface="微软雅黑" panose="020B0503020204020204" charset="-122"/>
                </a:rPr>
                <a:t>知识点</a:t>
              </a:r>
            </a:p>
          </p:txBody>
        </p:sp>
        <p:sp>
          <p:nvSpPr>
            <p:cNvPr id="29703" name="文本框 28"/>
            <p:cNvSpPr txBox="1"/>
            <p:nvPr/>
          </p:nvSpPr>
          <p:spPr>
            <a:xfrm>
              <a:off x="4593" y="1628"/>
              <a:ext cx="7397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8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二次根式</a:t>
              </a:r>
              <a:r>
                <a:rPr lang="en-US" altLang="zh-CN" sz="28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          </a:t>
              </a:r>
              <a:r>
                <a:rPr lang="zh-CN" altLang="en-US" sz="28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的性质</a:t>
              </a:r>
            </a:p>
          </p:txBody>
        </p:sp>
        <p:sp>
          <p:nvSpPr>
            <p:cNvPr id="29701" name="AutoShape 11"/>
            <p:cNvSpPr/>
            <p:nvPr/>
          </p:nvSpPr>
          <p:spPr>
            <a:xfrm>
              <a:off x="3544" y="1427"/>
              <a:ext cx="1225" cy="1225"/>
            </a:xfrm>
            <a:prstGeom prst="diamond">
              <a:avLst/>
            </a:prstGeom>
            <a:solidFill>
              <a:srgbClr val="FF6600"/>
            </a:solidFill>
            <a:ln w="3810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sy="50000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altLang="ko-KR" sz="2800" b="1">
                  <a:solidFill>
                    <a:srgbClr val="FFFFFF"/>
                  </a:solidFill>
                  <a:latin typeface="Calibri" panose="020F0502020204030204"/>
                  <a:ea typeface="Gulim" panose="020B0600000101010101" pitchFamily="34" charset="-127"/>
                </a:rPr>
                <a:t>3</a:t>
              </a:r>
            </a:p>
          </p:txBody>
        </p:sp>
      </p:grpSp>
      <p:graphicFrame>
        <p:nvGraphicFramePr>
          <p:cNvPr id="1216536" name="对象 3"/>
          <p:cNvGraphicFramePr>
            <a:graphicFrameLocks noChangeAspect="1"/>
          </p:cNvGraphicFramePr>
          <p:nvPr/>
        </p:nvGraphicFramePr>
        <p:xfrm>
          <a:off x="3917950" y="240665"/>
          <a:ext cx="159194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8" r:id="rId3" imgW="850900" imgH="342900" progId="Equation.DSMT4">
                  <p:embed/>
                </p:oleObj>
              </mc:Choice>
              <mc:Fallback>
                <p:oleObj r:id="rId3" imgW="850900" imgH="3429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17950" y="240665"/>
                        <a:ext cx="1591945" cy="6413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5009" name="组合 9"/>
          <p:cNvGrpSpPr/>
          <p:nvPr/>
        </p:nvGrpSpPr>
        <p:grpSpPr>
          <a:xfrm>
            <a:off x="400050" y="855345"/>
            <a:ext cx="9387840" cy="1383665"/>
            <a:chOff x="774699" y="2171700"/>
            <a:chExt cx="7744193" cy="1383599"/>
          </a:xfrm>
        </p:grpSpPr>
        <p:sp>
          <p:nvSpPr>
            <p:cNvPr id="2" name="Rectangle 1"/>
            <p:cNvSpPr>
              <a:spLocks noChangeArrowheads="1"/>
            </p:cNvSpPr>
            <p:nvPr/>
          </p:nvSpPr>
          <p:spPr bwMode="auto">
            <a:xfrm>
              <a:off x="774699" y="2171700"/>
              <a:ext cx="7744193" cy="1383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1.</a:t>
              </a:r>
              <a:r>
                <a:rPr kumimoji="0" lang="zh-CN" altLang="en-US" sz="280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小</a:t>
              </a:r>
              <a:r>
                <a:rPr kumimoji="0" lang="zh-CN" altLang="en-US" sz="280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亮和小颖对二次</a:t>
              </a:r>
              <a:r>
                <a:rPr kumimoji="0" lang="zh-CN" altLang="en-US" sz="280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根式</a:t>
              </a:r>
              <a:r>
                <a:rPr kumimoji="0" lang="en-US" altLang="zh-CN" sz="280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“</a:t>
              </a:r>
              <a:r>
                <a:rPr kumimoji="0" lang="zh-CN" altLang="en-US" sz="280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　　</a:t>
              </a:r>
              <a:r>
                <a:rPr kumimoji="0" lang="en-US" altLang="zh-CN" sz="280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(a</a:t>
              </a:r>
              <a:r>
                <a:rPr kumimoji="0" lang="zh-CN" altLang="en-US" sz="280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≥</a:t>
              </a:r>
              <a:r>
                <a:rPr kumimoji="0" lang="en-US" altLang="zh-CN" sz="280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0)”</a:t>
              </a:r>
              <a:r>
                <a:rPr kumimoji="0" lang="zh-CN" altLang="en-US" sz="280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分别</a:t>
              </a:r>
              <a:r>
                <a:rPr kumimoji="0" lang="zh-CN" altLang="en-US" sz="280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有如下的</a:t>
              </a:r>
              <a:r>
                <a:rPr kumimoji="0" lang="zh-CN" altLang="en-US" sz="280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观点</a:t>
              </a:r>
              <a:r>
                <a:rPr kumimoji="0" lang="en-US" altLang="zh-CN" sz="280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.</a:t>
              </a:r>
            </a:p>
            <a:p>
              <a:pPr marL="0" marR="0" lvl="0" indent="263525" algn="l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你</a:t>
              </a:r>
              <a:r>
                <a:rPr kumimoji="0" lang="zh-CN" altLang="en-US" sz="280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认同</a:t>
              </a:r>
              <a:r>
                <a:rPr kumimoji="0" lang="zh-CN" altLang="en-US" sz="280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小亮</a:t>
              </a:r>
              <a:r>
                <a:rPr kumimoji="0" lang="zh-CN" altLang="en-US" sz="280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和小颖的观点</a:t>
              </a:r>
              <a:r>
                <a:rPr kumimoji="0" lang="zh-CN" altLang="en-US" sz="280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吗</a:t>
              </a:r>
              <a:r>
                <a:rPr kumimoji="0" lang="en-US" altLang="zh-CN" sz="280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?  </a:t>
              </a:r>
              <a:r>
                <a:rPr kumimoji="0" lang="zh-CN" altLang="en-US" sz="280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请</a:t>
              </a:r>
              <a:r>
                <a:rPr kumimoji="0" lang="zh-CN" altLang="en-US" sz="280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举例说明</a:t>
              </a:r>
              <a:r>
                <a:rPr kumimoji="0" lang="en-US" altLang="zh-CN" sz="280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.</a:t>
              </a:r>
              <a:endPara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85021" name="对象 3"/>
            <p:cNvGraphicFramePr>
              <a:graphicFrameLocks noChangeAspect="1"/>
            </p:cNvGraphicFramePr>
            <p:nvPr/>
          </p:nvGraphicFramePr>
          <p:xfrm>
            <a:off x="4316788" y="2292344"/>
            <a:ext cx="659493" cy="6248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9" r:id="rId5" imgW="241300" imgH="228600" progId="Equation.DSMT4">
                    <p:embed/>
                  </p:oleObj>
                </mc:Choice>
                <mc:Fallback>
                  <p:oleObj r:id="rId5" imgW="241300" imgH="2286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316788" y="2292344"/>
                          <a:ext cx="659493" cy="62481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5010" name="组合 20"/>
          <p:cNvGrpSpPr/>
          <p:nvPr/>
        </p:nvGrpSpPr>
        <p:grpSpPr>
          <a:xfrm>
            <a:off x="895668" y="5732463"/>
            <a:ext cx="7602537" cy="737235"/>
            <a:chOff x="546894" y="6016625"/>
            <a:chExt cx="7602538" cy="737485"/>
          </a:xfrm>
        </p:grpSpPr>
        <p:sp>
          <p:nvSpPr>
            <p:cNvPr id="46" name="Rectangle 1"/>
            <p:cNvSpPr>
              <a:spLocks noChangeArrowheads="1"/>
            </p:cNvSpPr>
            <p:nvPr/>
          </p:nvSpPr>
          <p:spPr bwMode="auto">
            <a:xfrm>
              <a:off x="546894" y="6016625"/>
              <a:ext cx="7602538" cy="737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2.</a:t>
              </a:r>
              <a:r>
                <a:rPr kumimoji="0" lang="zh-CN" altLang="en-US" sz="280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计算   　  </a:t>
              </a:r>
              <a:r>
                <a:rPr kumimoji="0" lang="en-US" altLang="zh-CN" sz="280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(</a:t>
              </a:r>
              <a:r>
                <a:rPr kumimoji="0" lang="en-US" altLang="zh-CN" sz="280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</a:t>
              </a:r>
              <a:r>
                <a:rPr kumimoji="0" lang="zh-CN" altLang="en-US" sz="280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≥</a:t>
              </a:r>
              <a:r>
                <a:rPr kumimoji="0" lang="en-US" altLang="zh-CN" sz="280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0</a:t>
              </a:r>
              <a:r>
                <a:rPr kumimoji="0" lang="en-US" altLang="zh-CN" sz="280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)</a:t>
              </a:r>
              <a:r>
                <a:rPr kumimoji="0" lang="zh-CN" altLang="en-US" sz="280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，并与大家交流你的结果</a:t>
              </a:r>
              <a:r>
                <a:rPr kumimoji="0" lang="en-US" altLang="zh-CN" sz="280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.</a:t>
              </a:r>
              <a:endPara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85019" name="对象 42"/>
            <p:cNvGraphicFramePr>
              <a:graphicFrameLocks noChangeAspect="1"/>
            </p:cNvGraphicFramePr>
            <p:nvPr/>
          </p:nvGraphicFramePr>
          <p:xfrm>
            <a:off x="1634649" y="6085228"/>
            <a:ext cx="718185" cy="5983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00" r:id="rId7" imgW="304800" imgH="254000" progId="Equation.DSMT4">
                    <p:embed/>
                  </p:oleObj>
                </mc:Choice>
                <mc:Fallback>
                  <p:oleObj r:id="rId7" imgW="304800" imgH="2540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634649" y="6085228"/>
                          <a:ext cx="718185" cy="59837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" name="Text Box 219"/>
          <p:cNvSpPr txBox="1">
            <a:spLocks noChangeArrowheads="1"/>
          </p:cNvSpPr>
          <p:nvPr/>
        </p:nvSpPr>
        <p:spPr bwMode="auto">
          <a:xfrm>
            <a:off x="849630" y="2307590"/>
            <a:ext cx="4220210" cy="31064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000" tIns="46800" rIns="90000" bIns="46800" upright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28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小亮的观点</a:t>
            </a:r>
            <a:endParaRPr kumimoji="0" lang="en-US" altLang="zh-CN" sz="280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</a:t>
            </a:r>
            <a:r>
              <a:rPr kumimoji="0" lang="en-US" sz="280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因为</a:t>
            </a:r>
            <a:r>
              <a:rPr kumimoji="0" lang="zh-CN" altLang="en-US" sz="28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  </a:t>
            </a:r>
            <a:r>
              <a:rPr kumimoji="0" lang="en-US" sz="280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表示的是非负数</a:t>
            </a:r>
            <a:r>
              <a:rPr kumimoji="0" lang="zh-CN" sz="28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kumimoji="0" lang="en-US" sz="280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的算术平方根</a:t>
            </a:r>
            <a:r>
              <a:rPr kumimoji="0" lang="zh-CN" altLang="en-US" sz="28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kumimoji="0" lang="en-US" sz="280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所以</a:t>
            </a:r>
            <a:r>
              <a:rPr kumimoji="0" lang="zh-CN" altLang="en-US" sz="28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kumimoji="0" lang="en-US" sz="280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根据算术平方根的意义</a:t>
            </a:r>
            <a:r>
              <a:rPr kumimoji="0" lang="zh-CN" altLang="en-US" sz="28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kumimoji="0" lang="en-US" sz="28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</a:t>
            </a:r>
            <a:r>
              <a:rPr kumimoji="0" lang="zh-CN" altLang="en-US" sz="28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≥</a:t>
            </a:r>
            <a:r>
              <a:rPr kumimoji="0" lang="en-US" altLang="zh-CN" sz="28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0.</a:t>
            </a:r>
            <a:endParaRPr kumimoji="0" lang="zh-CN" sz="280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85012" name="对象 3"/>
          <p:cNvGraphicFramePr>
            <a:graphicFrameLocks noChangeAspect="1"/>
          </p:cNvGraphicFramePr>
          <p:nvPr/>
        </p:nvGraphicFramePr>
        <p:xfrm>
          <a:off x="2341245" y="3052128"/>
          <a:ext cx="48101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1" r:id="rId9" imgW="241300" imgH="228600" progId="Equation.DSMT4">
                  <p:embed/>
                </p:oleObj>
              </mc:Choice>
              <mc:Fallback>
                <p:oleObj r:id="rId9" imgW="2413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41245" y="3052128"/>
                        <a:ext cx="481013" cy="4587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3" name="对象 3"/>
          <p:cNvGraphicFramePr>
            <a:graphicFrameLocks noChangeAspect="1"/>
          </p:cNvGraphicFramePr>
          <p:nvPr/>
        </p:nvGraphicFramePr>
        <p:xfrm>
          <a:off x="2159635" y="4865688"/>
          <a:ext cx="482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r:id="rId10" imgW="241300" imgH="228600" progId="Equation.DSMT4">
                  <p:embed/>
                </p:oleObj>
              </mc:Choice>
              <mc:Fallback>
                <p:oleObj r:id="rId10" imgW="2413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59635" y="4865688"/>
                        <a:ext cx="482600" cy="457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 Box 219"/>
          <p:cNvSpPr txBox="1">
            <a:spLocks noChangeArrowheads="1"/>
          </p:cNvSpPr>
          <p:nvPr/>
        </p:nvSpPr>
        <p:spPr bwMode="auto">
          <a:xfrm>
            <a:off x="5161915" y="2307590"/>
            <a:ext cx="4625340" cy="31064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000" tIns="46800" rIns="90000" bIns="46800" upright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小颖</a:t>
            </a:r>
            <a:r>
              <a:rPr kumimoji="0" lang="zh-CN" sz="280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的观点</a:t>
            </a:r>
            <a:endParaRPr kumimoji="0" lang="en-US" altLang="zh-CN" sz="280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</a:t>
            </a:r>
            <a:r>
              <a:rPr kumimoji="0" lang="en-US" sz="280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因为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  </a:t>
            </a:r>
            <a:r>
              <a:rPr kumimoji="0" lang="en-US" sz="280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表示的是非负数</a:t>
            </a:r>
            <a:r>
              <a:rPr kumimoji="0" lang="zh-CN" sz="280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kumimoji="0" lang="en-US" sz="280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的算术平方根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kumimoji="0" lang="en-US" sz="280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所以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kumimoji="0" lang="en-US" sz="280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根据算术平方根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和被开方数的关系，</a:t>
            </a:r>
            <a:r>
              <a:rPr kumimoji="0" lang="en-US" sz="280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</a:t>
            </a:r>
            <a:endParaRPr kumimoji="0" lang="zh-CN" sz="280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85015" name="对象 3"/>
          <p:cNvGraphicFramePr>
            <a:graphicFrameLocks noChangeAspect="1"/>
          </p:cNvGraphicFramePr>
          <p:nvPr/>
        </p:nvGraphicFramePr>
        <p:xfrm>
          <a:off x="6675120" y="3081973"/>
          <a:ext cx="4810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3" r:id="rId11" imgW="241300" imgH="228600" progId="Equation.DSMT4">
                  <p:embed/>
                </p:oleObj>
              </mc:Choice>
              <mc:Fallback>
                <p:oleObj r:id="rId11" imgW="2413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75120" y="3081973"/>
                        <a:ext cx="481013" cy="457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6" name="对象 4"/>
          <p:cNvGraphicFramePr>
            <a:graphicFrameLocks noChangeAspect="1"/>
          </p:cNvGraphicFramePr>
          <p:nvPr/>
        </p:nvGraphicFramePr>
        <p:xfrm>
          <a:off x="7156450" y="4751388"/>
          <a:ext cx="13414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4" r:id="rId12" imgW="673100" imgH="342900" progId="Equation.DSMT4">
                  <p:embed/>
                </p:oleObj>
              </mc:Choice>
              <mc:Fallback>
                <p:oleObj r:id="rId12" imgW="673100" imgH="3429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156450" y="4751388"/>
                        <a:ext cx="1341438" cy="685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5684520" y="1542098"/>
          <a:ext cx="8620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r:id="rId3" imgW="11887200" imgH="6705600" progId="Equation.3">
                  <p:embed/>
                </p:oleObj>
              </mc:Choice>
              <mc:Fallback>
                <p:oleObj r:id="rId3" imgW="11887200" imgH="67056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84520" y="1542098"/>
                        <a:ext cx="862013" cy="485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2830830" y="1558290"/>
          <a:ext cx="90741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r:id="rId5" imgW="14325600" imgH="7620000" progId="Equation.3">
                  <p:embed/>
                </p:oleObj>
              </mc:Choice>
              <mc:Fallback>
                <p:oleObj r:id="rId5" imgW="14325600" imgH="76200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30830" y="1558290"/>
                        <a:ext cx="907415" cy="482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5684520" y="2623185"/>
          <a:ext cx="862013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r:id="rId7" imgW="14325600" imgH="7620000" progId="Equation.3">
                  <p:embed/>
                </p:oleObj>
              </mc:Choice>
              <mc:Fallback>
                <p:oleObj r:id="rId7" imgW="14325600" imgH="76200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84520" y="2623185"/>
                        <a:ext cx="862013" cy="4587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2731770" y="2442845"/>
          <a:ext cx="1152525" cy="817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0" r:id="rId9" imgW="14020800" imgH="12801600" progId="Equation.3">
                  <p:embed/>
                </p:oleObj>
              </mc:Choice>
              <mc:Fallback>
                <p:oleObj r:id="rId9" imgW="14020800" imgH="128016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31770" y="2442845"/>
                        <a:ext cx="1152525" cy="81788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9"/>
          <p:cNvSpPr txBox="1"/>
          <p:nvPr/>
        </p:nvSpPr>
        <p:spPr>
          <a:xfrm>
            <a:off x="3738245" y="1589723"/>
            <a:ext cx="50323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</a:p>
        </p:txBody>
      </p:sp>
      <p:graphicFrame>
        <p:nvGraphicFramePr>
          <p:cNvPr id="20" name="Object 7"/>
          <p:cNvGraphicFramePr>
            <a:graphicFrameLocks noChangeAspect="1"/>
          </p:cNvGraphicFramePr>
          <p:nvPr/>
        </p:nvGraphicFramePr>
        <p:xfrm>
          <a:off x="3884295" y="2356485"/>
          <a:ext cx="29845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1" r:id="rId11" imgW="107315" imgH="340360" progId="Equation.3">
                  <p:embed/>
                </p:oleObj>
              </mc:Choice>
              <mc:Fallback>
                <p:oleObj r:id="rId11" imgW="107315" imgH="34036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>
                        <a:clrChange>
                          <a:clrFrom>
                            <a:srgbClr val="000000"/>
                          </a:clrFrom>
                          <a:clrTo>
                            <a:srgbClr val="000000">
                              <a:alpha val="0"/>
                            </a:srgbClr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3884295" y="2356485"/>
                        <a:ext cx="298450" cy="8429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11"/>
          <p:cNvSpPr txBox="1"/>
          <p:nvPr/>
        </p:nvSpPr>
        <p:spPr>
          <a:xfrm>
            <a:off x="6617970" y="1615123"/>
            <a:ext cx="8636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</a:p>
        </p:txBody>
      </p:sp>
      <p:sp>
        <p:nvSpPr>
          <p:cNvPr id="23" name="Text Box 12"/>
          <p:cNvSpPr txBox="1"/>
          <p:nvPr/>
        </p:nvSpPr>
        <p:spPr>
          <a:xfrm>
            <a:off x="6652260" y="2621915"/>
            <a:ext cx="42703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0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982980" y="4090035"/>
            <a:ext cx="10057130" cy="1383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>
                <a:solidFill>
                  <a:srgbClr val="1F497D">
                    <a:lumMod val="60000"/>
                    <a:lumOff val="4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 </a:t>
            </a:r>
            <a:r>
              <a:rPr lang="zh-CN" altLang="en-US" sz="2800" b="1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归纳：                   ，即任何一个非负数算术平方根的平方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都等于这个数.</a:t>
            </a:r>
            <a:r>
              <a:rPr lang="en-US" altLang="zh-CN" sz="2800" b="1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endParaRPr lang="zh-CN" altLang="en-US" sz="2800"/>
          </a:p>
        </p:txBody>
      </p:sp>
      <p:graphicFrame>
        <p:nvGraphicFramePr>
          <p:cNvPr id="27" name="对象 2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830830" y="4210685"/>
          <a:ext cx="2075815" cy="614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2" name="公式" r:id="rId13" imgW="1130300" imgH="342900" progId="Equation.3">
                  <p:embed/>
                </p:oleObj>
              </mc:Choice>
              <mc:Fallback>
                <p:oleObj name="公式" r:id="rId13" imgW="1130300" imgH="3429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830830" y="4210685"/>
                        <a:ext cx="2075815" cy="61404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文本框 29"/>
          <p:cNvSpPr txBox="1"/>
          <p:nvPr/>
        </p:nvSpPr>
        <p:spPr>
          <a:xfrm>
            <a:off x="549275" y="823595"/>
            <a:ext cx="1028954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做一做</a:t>
            </a:r>
            <a:r>
              <a:rPr lang="en-US" altLang="zh-CN" sz="28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altLang="zh-CN" sz="280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1.</a:t>
            </a:r>
            <a:r>
              <a:rPr lang="en-US" altLang="zh-CN" sz="280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Times New Roman" panose="02020603050405020304" pitchFamily="18" charset="0"/>
              </a:rPr>
              <a:t>根据算术平方根的意义填空，并试着归纳其中的规律．</a:t>
            </a:r>
            <a:endParaRPr lang="zh-CN" altLang="en-US" sz="280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3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86410" y="168275"/>
            <a:ext cx="2185035" cy="583565"/>
            <a:chOff x="752" y="266"/>
            <a:chExt cx="3441" cy="919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345" y="266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知识回顾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839470" y="3239135"/>
            <a:ext cx="8647430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R="0" defTabSz="914400" eaLnBrk="1" hangingPunct="1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kern="1200" cap="none" spc="0" normalizeH="0" baseline="0" noProof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kumimoji="0" lang="zh-CN" altLang="en-US" sz="2800" kern="1200" cap="none" spc="0" normalizeH="0" baseline="0" noProof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什么是一个数的算术平方根？如何表示？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28675" y="1329055"/>
            <a:ext cx="8090535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R="0" defTabSz="914400" eaLnBrk="1" hangingPunct="1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kern="1200" cap="none" spc="0" normalizeH="0" baseline="0" noProof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kumimoji="0" lang="zh-CN" altLang="en-US" sz="2800" kern="1200" cap="none" spc="0" normalizeH="0" baseline="0" noProof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什么叫做一个数的平方根？如何表示？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85825" y="3997960"/>
            <a:ext cx="7832090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R="0" defTabSz="914400" eaLnBrk="1" hangingPunct="1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正数的正的平方根叫做它的算术平方根.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922020" y="1851025"/>
            <a:ext cx="10271125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R="0" defTabSz="914400" eaLnBrk="1" hangingPunct="1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一般地，若一个数的平方等于a，则这个数就叫做a的平方根.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986155" y="4628515"/>
            <a:ext cx="3937635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0的算术平方根是0.</a:t>
            </a:r>
          </a:p>
        </p:txBody>
      </p:sp>
      <p:grpSp>
        <p:nvGrpSpPr>
          <p:cNvPr id="10" name="Group 8"/>
          <p:cNvGrpSpPr/>
          <p:nvPr/>
        </p:nvGrpSpPr>
        <p:grpSpPr>
          <a:xfrm>
            <a:off x="925195" y="2482850"/>
            <a:ext cx="3829050" cy="525145"/>
            <a:chOff x="0" y="0"/>
            <a:chExt cx="4856" cy="826"/>
          </a:xfrm>
        </p:grpSpPr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0" y="5"/>
              <a:ext cx="4856" cy="82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800" b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a的平方根是</a:t>
              </a:r>
              <a:r>
                <a:rPr kumimoji="0" lang="en-US" altLang="zh-CN" sz="2800" b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  </a:t>
              </a:r>
              <a:r>
                <a:rPr kumimoji="0" lang="zh-CN" altLang="en-US" sz="2800" b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    .</a:t>
              </a:r>
            </a:p>
          </p:txBody>
        </p:sp>
        <p:graphicFrame>
          <p:nvGraphicFramePr>
            <p:cNvPr id="6157" name="Object 10"/>
            <p:cNvGraphicFramePr>
              <a:graphicFrameLocks noChangeAspect="1"/>
            </p:cNvGraphicFramePr>
            <p:nvPr/>
          </p:nvGraphicFramePr>
          <p:xfrm>
            <a:off x="2827" y="0"/>
            <a:ext cx="1020" cy="7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2" r:id="rId3" imgW="7924800" imgH="5486400" progId="Equation.DSMT4">
                    <p:embed/>
                  </p:oleObj>
                </mc:Choice>
                <mc:Fallback>
                  <p:oleObj r:id="rId3" imgW="7924800" imgH="54864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827" y="0"/>
                          <a:ext cx="1020" cy="70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11"/>
          <p:cNvGrpSpPr/>
          <p:nvPr/>
        </p:nvGrpSpPr>
        <p:grpSpPr>
          <a:xfrm>
            <a:off x="949325" y="5271135"/>
            <a:ext cx="5805170" cy="521970"/>
            <a:chOff x="0" y="0"/>
            <a:chExt cx="7370" cy="821"/>
          </a:xfrm>
        </p:grpSpPr>
        <p:sp>
          <p:nvSpPr>
            <p:cNvPr id="4108" name="Text Box 12"/>
            <p:cNvSpPr txBox="1">
              <a:spLocks noChangeArrowheads="1"/>
            </p:cNvSpPr>
            <p:nvPr/>
          </p:nvSpPr>
          <p:spPr bwMode="auto">
            <a:xfrm>
              <a:off x="0" y="0"/>
              <a:ext cx="7370" cy="82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R="0" defTabSz="914400" eaLnBrk="1" hangingPunct="1"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800" kern="1200" cap="none" spc="0" normalizeH="0" baseline="0" noProof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用　   (a≥0)表示.</a:t>
              </a:r>
            </a:p>
          </p:txBody>
        </p:sp>
        <p:graphicFrame>
          <p:nvGraphicFramePr>
            <p:cNvPr id="6155" name="Object 13"/>
            <p:cNvGraphicFramePr>
              <a:graphicFrameLocks noChangeAspect="1"/>
            </p:cNvGraphicFramePr>
            <p:nvPr/>
          </p:nvGraphicFramePr>
          <p:xfrm>
            <a:off x="687" y="6"/>
            <a:ext cx="770" cy="7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3" r:id="rId5" imgW="5791200" imgH="5486400" progId="Equation.DSMT4">
                    <p:embed/>
                  </p:oleObj>
                </mc:Choice>
                <mc:Fallback>
                  <p:oleObj r:id="rId5" imgW="5791200" imgH="54864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87" y="6"/>
                          <a:ext cx="770" cy="72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1" grpId="0"/>
      <p:bldP spid="4100" grpId="0"/>
      <p:bldP spid="4102" grpId="0"/>
      <p:bldP spid="410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1543050" y="1736090"/>
            <a:ext cx="7772400" cy="1602105"/>
            <a:chOff x="2739" y="4494"/>
            <a:chExt cx="12240" cy="2523"/>
          </a:xfrm>
        </p:grpSpPr>
        <p:sp>
          <p:nvSpPr>
            <p:cNvPr id="15376" name="TextBox 33"/>
            <p:cNvSpPr txBox="1">
              <a:spLocks noChangeArrowheads="1"/>
            </p:cNvSpPr>
            <p:nvPr/>
          </p:nvSpPr>
          <p:spPr bwMode="auto">
            <a:xfrm>
              <a:off x="2739" y="4549"/>
              <a:ext cx="12240" cy="240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R="0" defTabSz="457200" eaLnBrk="1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r>
                <a:rPr kumimoji="0" lang="en-US" altLang="zh-CN" sz="2400" b="1" kern="1200" cap="none" spc="0" normalizeH="0" baseline="0" noProof="0">
                  <a:solidFill>
                    <a:schemeClr val="bg2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             </a:t>
              </a:r>
              <a:r>
                <a:rPr kumimoji="0" lang="zh-CN" altLang="en-US" sz="2400" b="1" kern="1200" cap="none" spc="0" normalizeH="0" baseline="0" noProof="0">
                  <a:solidFill>
                    <a:schemeClr val="bg2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      </a:t>
              </a:r>
              <a:r>
                <a:rPr kumimoji="0" lang="en-US" altLang="zh-CN" sz="2400" b="1" kern="1200" cap="none" spc="0" normalizeH="0" baseline="0" noProof="0" smtClean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=______;             =_____;</a:t>
              </a:r>
              <a:endParaRPr kumimoji="0" lang="en-US" altLang="zh-CN" sz="2400" b="1" kern="1200" cap="none" spc="0" normalizeH="0" baseline="0" noProof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  <a:p>
              <a:pPr marR="0" defTabSz="457200" eaLnBrk="1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endParaRPr kumimoji="0" lang="en-US" altLang="zh-CN" sz="2400" b="1" kern="1200" cap="none" spc="0" normalizeH="0" baseline="0" noProof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  <a:p>
              <a:pPr marR="0" defTabSz="457200" eaLnBrk="1" hangingPunct="1">
                <a:lnSpc>
                  <a:spcPct val="130000"/>
                </a:lnSpc>
                <a:buClrTx/>
                <a:buSzTx/>
                <a:buFontTx/>
                <a:buNone/>
                <a:defRPr/>
              </a:pPr>
              <a:r>
                <a:rPr kumimoji="0" lang="en-US" altLang="zh-CN" sz="2400" b="1" kern="1200" cap="none" spc="0" normalizeH="0" baseline="0" noProof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                   </a:t>
              </a:r>
              <a:r>
                <a:rPr kumimoji="0" lang="en-US" altLang="zh-CN" sz="2400" b="1" kern="1200" cap="none" spc="0" normalizeH="0" baseline="0" noProof="0" smtClean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=______;         =______.</a:t>
              </a:r>
              <a:endParaRPr kumimoji="0" lang="zh-CN" altLang="en-US" sz="2400" b="1" kern="1200" cap="none" spc="0" normalizeH="0" baseline="0" noProof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50" name="Object 25"/>
            <p:cNvGraphicFramePr>
              <a:graphicFrameLocks noChangeAspect="1"/>
            </p:cNvGraphicFramePr>
            <p:nvPr/>
          </p:nvGraphicFramePr>
          <p:xfrm>
            <a:off x="4157" y="4494"/>
            <a:ext cx="1035" cy="8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1" r:id="rId3" imgW="7315200" imgH="5791200" progId="Equation.DSMT4">
                    <p:embed/>
                  </p:oleObj>
                </mc:Choice>
                <mc:Fallback>
                  <p:oleObj r:id="rId3" imgW="7315200" imgH="57912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157" y="4494"/>
                          <a:ext cx="1035" cy="82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42" name="Object 26"/>
            <p:cNvGraphicFramePr>
              <a:graphicFrameLocks noChangeAspect="1"/>
            </p:cNvGraphicFramePr>
            <p:nvPr/>
          </p:nvGraphicFramePr>
          <p:xfrm>
            <a:off x="7533" y="4580"/>
            <a:ext cx="1132" cy="6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2" r:id="rId5" imgW="419100" imgH="254000" progId="Equation.DSMT4">
                    <p:embed/>
                  </p:oleObj>
                </mc:Choice>
                <mc:Fallback>
                  <p:oleObj r:id="rId5" imgW="419100" imgH="2540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533" y="4580"/>
                          <a:ext cx="1132" cy="69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43" name="Object 27"/>
            <p:cNvGraphicFramePr>
              <a:graphicFrameLocks noChangeAspect="1"/>
            </p:cNvGraphicFramePr>
            <p:nvPr/>
          </p:nvGraphicFramePr>
          <p:xfrm>
            <a:off x="3855" y="5572"/>
            <a:ext cx="1337" cy="1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3" r:id="rId7" imgW="11582400" imgH="12496800" progId="Equation.DSMT4">
                    <p:embed/>
                  </p:oleObj>
                </mc:Choice>
                <mc:Fallback>
                  <p:oleObj r:id="rId7" imgW="11582400" imgH="124968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855" y="5572"/>
                          <a:ext cx="1337" cy="144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44" name="Object 28"/>
            <p:cNvGraphicFramePr>
              <a:graphicFrameLocks noChangeAspect="1"/>
            </p:cNvGraphicFramePr>
            <p:nvPr/>
          </p:nvGraphicFramePr>
          <p:xfrm>
            <a:off x="7190" y="5991"/>
            <a:ext cx="1035" cy="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4" r:id="rId9" imgW="7315200" imgH="6096000" progId="Equation.DSMT4">
                    <p:embed/>
                  </p:oleObj>
                </mc:Choice>
                <mc:Fallback>
                  <p:oleObj r:id="rId9" imgW="7315200" imgH="60960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7190" y="5991"/>
                          <a:ext cx="1035" cy="86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248" name="Object 32"/>
          <p:cNvGraphicFramePr>
            <a:graphicFrameLocks noChangeAspect="1"/>
          </p:cNvGraphicFramePr>
          <p:nvPr/>
        </p:nvGraphicFramePr>
        <p:xfrm>
          <a:off x="3601085" y="2554605"/>
          <a:ext cx="388620" cy="737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r:id="rId11" imgW="152400" imgH="405765" progId="Equation.DSMT4">
                  <p:embed/>
                </p:oleObj>
              </mc:Choice>
              <mc:Fallback>
                <p:oleObj r:id="rId11" imgW="15240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601085" y="2554605"/>
                        <a:ext cx="388620" cy="73723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3600971" y="1847670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577205" y="1840230"/>
            <a:ext cx="8502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0.5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473179" y="2793995"/>
            <a:ext cx="60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0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2590800" y="3793490"/>
            <a:ext cx="2654300" cy="516890"/>
            <a:chOff x="5025" y="7748"/>
            <a:chExt cx="4180" cy="814"/>
          </a:xfrm>
        </p:grpSpPr>
        <p:sp>
          <p:nvSpPr>
            <p:cNvPr id="20486" name="文本框 15"/>
            <p:cNvSpPr txBox="1"/>
            <p:nvPr/>
          </p:nvSpPr>
          <p:spPr>
            <a:xfrm>
              <a:off x="6522" y="7837"/>
              <a:ext cx="2683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eaLnBrk="0" hangingPunct="0"/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(</a:t>
              </a: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≥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0)</a:t>
              </a:r>
            </a:p>
          </p:txBody>
        </p:sp>
        <p:graphicFrame>
          <p:nvGraphicFramePr>
            <p:cNvPr id="20484" name="对象 12"/>
            <p:cNvGraphicFramePr>
              <a:graphicFrameLocks noChangeAspect="1"/>
            </p:cNvGraphicFramePr>
            <p:nvPr/>
          </p:nvGraphicFramePr>
          <p:xfrm>
            <a:off x="5025" y="7748"/>
            <a:ext cx="1591" cy="8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6" r:id="rId13" imgW="431800" imgH="254000" progId="Equation.DSMT4">
                    <p:embed/>
                  </p:oleObj>
                </mc:Choice>
                <mc:Fallback>
                  <p:oleObj r:id="rId13" imgW="431800" imgH="2540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5025" y="7748"/>
                          <a:ext cx="1591" cy="81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文本框 1"/>
          <p:cNvSpPr txBox="1"/>
          <p:nvPr/>
        </p:nvSpPr>
        <p:spPr>
          <a:xfrm>
            <a:off x="533400" y="756285"/>
            <a:ext cx="1018413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8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做一做</a:t>
            </a:r>
            <a:r>
              <a:rPr lang="en-US" altLang="zh-CN" sz="28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altLang="zh-CN" sz="280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2.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Times New Roman" panose="02020603050405020304" pitchFamily="18" charset="0"/>
              </a:rPr>
              <a:t>根据算术平方根的意义填空，并试着归纳其中的规律．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543050" y="3793490"/>
            <a:ext cx="3994150" cy="52197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l"/>
            <a:r>
              <a:rPr lang="zh-CN" altLang="en-US" sz="28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ea"/>
                <a:sym typeface="Times New Roman" panose="02020603050405020304" pitchFamily="18" charset="0"/>
              </a:rPr>
              <a:t>归纳：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17" grpId="0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64515" y="927735"/>
            <a:ext cx="1130300" cy="5835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/>
              <a:t>总结</a:t>
            </a: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097598" y="1510983"/>
            <a:ext cx="7912100" cy="3322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</a:t>
            </a:r>
            <a:r>
              <a:rPr kumimoji="0" lang="zh-CN" altLang="en-US" sz="2800" b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事实上</a:t>
            </a:r>
            <a:r>
              <a:rPr kumimoji="0" lang="zh-CN" altLang="en-US" sz="2800" b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，对于二次根式，有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</a:t>
            </a:r>
            <a:r>
              <a:rPr kumimoji="0" lang="zh-CN" altLang="en-US" sz="2800" b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　　　　　　</a:t>
            </a:r>
            <a:r>
              <a:rPr kumimoji="0" lang="en-US" altLang="zh-CN" sz="2800" b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(a</a:t>
            </a:r>
            <a:r>
              <a:rPr kumimoji="0" lang="zh-CN" altLang="en-US" sz="2800" b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≥</a:t>
            </a:r>
            <a:r>
              <a:rPr kumimoji="0" lang="en-US" altLang="zh-CN" sz="2800" b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kumimoji="0" lang="en-US" altLang="zh-CN" sz="2800" b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kumimoji="0" lang="zh-CN" altLang="en-US" sz="2800" b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是一个非负数，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　　　　　　　　　＝</a:t>
            </a:r>
            <a:r>
              <a:rPr kumimoji="0" lang="en-US" altLang="zh-CN" sz="2800" b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a(a</a:t>
            </a:r>
            <a:r>
              <a:rPr kumimoji="0" lang="zh-CN" altLang="en-US" sz="2800" b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≥</a:t>
            </a:r>
            <a:r>
              <a:rPr kumimoji="0" lang="en-US" altLang="zh-CN" sz="2800" b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kumimoji="0" lang="en-US" altLang="zh-CN" sz="2800" b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kumimoji="0" lang="zh-CN" altLang="en-US" sz="2800" b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endParaRPr kumimoji="0" lang="en-US" altLang="zh-CN" sz="2800" b="1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　　　　　　　　　＝</a:t>
            </a:r>
            <a:r>
              <a:rPr kumimoji="0" lang="en-US" altLang="zh-CN" sz="2800" b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a(a</a:t>
            </a:r>
            <a:r>
              <a:rPr kumimoji="0" lang="zh-CN" altLang="en-US" sz="2800" b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≥</a:t>
            </a:r>
            <a:r>
              <a:rPr kumimoji="0" lang="en-US" altLang="zh-CN" sz="2800" b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kumimoji="0" lang="en-US" altLang="zh-CN" sz="2800" b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).</a:t>
            </a:r>
          </a:p>
        </p:txBody>
      </p:sp>
      <p:graphicFrame>
        <p:nvGraphicFramePr>
          <p:cNvPr id="25" name="对象 24"/>
          <p:cNvGraphicFramePr>
            <a:graphicFrameLocks noChangeAspect="1"/>
          </p:cNvGraphicFramePr>
          <p:nvPr/>
        </p:nvGraphicFramePr>
        <p:xfrm>
          <a:off x="3773805" y="2589213"/>
          <a:ext cx="482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5" r:id="rId3" imgW="241300" imgH="228600" progId="Equation.DSMT4">
                  <p:embed/>
                </p:oleObj>
              </mc:Choice>
              <mc:Fallback>
                <p:oleObj r:id="rId3" imgW="2413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73805" y="2589213"/>
                        <a:ext cx="482600" cy="457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4256088" y="3222625"/>
          <a:ext cx="838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r:id="rId5" imgW="419100" imgH="342900" progId="Equation.DSMT4">
                  <p:embed/>
                </p:oleObj>
              </mc:Choice>
              <mc:Fallback>
                <p:oleObj r:id="rId5" imgW="419100" imgH="3429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56088" y="3222625"/>
                        <a:ext cx="838200" cy="685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4370388" y="4216083"/>
          <a:ext cx="609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r:id="rId7" imgW="304800" imgH="254000" progId="Equation.DSMT4">
                  <p:embed/>
                </p:oleObj>
              </mc:Choice>
              <mc:Fallback>
                <p:oleObj r:id="rId7" imgW="304800" imgH="254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70388" y="4216083"/>
                        <a:ext cx="609600" cy="508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云形标注 8"/>
          <p:cNvSpPr/>
          <p:nvPr/>
        </p:nvSpPr>
        <p:spPr>
          <a:xfrm>
            <a:off x="8202930" y="1760220"/>
            <a:ext cx="3017520" cy="178054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当</a:t>
            </a:r>
            <a:r>
              <a:rPr lang="en-US" altLang="zh-CN" sz="2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</a:t>
            </a:r>
            <a:r>
              <a:rPr lang="zh-CN" altLang="en-US" sz="2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＜</a:t>
            </a:r>
            <a:r>
              <a:rPr lang="en-US" altLang="zh-CN" sz="2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0</a:t>
            </a:r>
            <a:r>
              <a:rPr lang="zh-CN" altLang="en-US" sz="2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时， </a:t>
            </a:r>
            <a:endParaRPr lang="zh-CN" altLang="en-US" sz="2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  ？</a:t>
            </a:r>
          </a:p>
        </p:txBody>
      </p:sp>
      <p:graphicFrame>
        <p:nvGraphicFramePr>
          <p:cNvPr id="11" name="对象 12"/>
          <p:cNvGraphicFramePr>
            <a:graphicFrameLocks noChangeAspect="1"/>
          </p:cNvGraphicFramePr>
          <p:nvPr/>
        </p:nvGraphicFramePr>
        <p:xfrm>
          <a:off x="8803005" y="2766060"/>
          <a:ext cx="1010285" cy="516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r:id="rId9" imgW="431800" imgH="254000" progId="Equation.DSMT4">
                  <p:embed/>
                </p:oleObj>
              </mc:Choice>
              <mc:Fallback>
                <p:oleObj r:id="rId9" imgW="431800" imgH="254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803005" y="2766060"/>
                        <a:ext cx="1010285" cy="51689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9698355" y="2760980"/>
            <a:ext cx="69977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800" b="1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|a|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1048" y="868363"/>
            <a:ext cx="1929765" cy="52197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defTabSz="914400">
              <a:buClrTx/>
              <a:buSzTx/>
              <a:defRPr/>
            </a:pPr>
            <a:r>
              <a:rPr kumimoji="0" lang="zh-CN" altLang="en-US" sz="2800" b="1" kern="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</a:t>
            </a:r>
            <a:r>
              <a:rPr kumimoji="0" lang="en-US" altLang="zh-CN" sz="2800" b="1" kern="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kumimoji="0" lang="zh-CN" altLang="en-US" sz="2800" kern="0" cap="none" spc="0" normalizeH="0" baseline="0" noProof="0">
                <a:solidFill>
                  <a:schemeClr val="accent6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化简</a:t>
            </a:r>
            <a:r>
              <a:rPr kumimoji="0" lang="zh-CN" altLang="en-US" sz="2800" kern="0" cap="none" spc="0" normalizeH="0" baseline="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endParaRPr kumimoji="0" lang="zh-CN" altLang="en-US" sz="2800" kern="1200" cap="none" spc="0" normalizeH="0" baseline="0" noProof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77520" y="222250"/>
            <a:ext cx="2247900" cy="583565"/>
            <a:chOff x="752" y="350"/>
            <a:chExt cx="3540" cy="919"/>
          </a:xfrm>
        </p:grpSpPr>
        <p:sp>
          <p:nvSpPr>
            <p:cNvPr id="2" name="文本框 1">
              <a:hlinkClick r:id="" action="ppaction://noaction"/>
            </p:cNvPr>
            <p:cNvSpPr txBox="1"/>
            <p:nvPr/>
          </p:nvSpPr>
          <p:spPr>
            <a:xfrm>
              <a:off x="1444" y="350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3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graphicFrame>
        <p:nvGraphicFramePr>
          <p:cNvPr id="10" name="对象 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272540" y="1739900"/>
          <a:ext cx="1299845" cy="537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3" r:id="rId3" imgW="584200" imgH="241300" progId="Equation.KSEE3">
                  <p:embed/>
                </p:oleObj>
              </mc:Choice>
              <mc:Fallback>
                <p:oleObj r:id="rId3" imgW="584200" imgH="2413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72540" y="1739900"/>
                        <a:ext cx="1299845" cy="537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122353" y="1618298"/>
          <a:ext cx="1582420" cy="1188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4" r:id="rId5" imgW="711200" imgH="533400" progId="Equation.KSEE3">
                  <p:embed/>
                </p:oleObj>
              </mc:Choice>
              <mc:Fallback>
                <p:oleObj r:id="rId5" imgW="711200" imgH="5334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22353" y="1618298"/>
                        <a:ext cx="1582420" cy="11880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068705" y="2583815"/>
          <a:ext cx="2122170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5" r:id="rId7" imgW="787400" imgH="723900" progId="Equation.KSEE3">
                  <p:embed/>
                </p:oleObj>
              </mc:Choice>
              <mc:Fallback>
                <p:oleObj r:id="rId7" imgW="787400" imgH="7239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8705" y="2583815"/>
                        <a:ext cx="2122170" cy="1952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122671" y="2715261"/>
          <a:ext cx="1864995" cy="3735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r:id="rId9" imgW="838200" imgH="1676400" progId="Equation.KSEE3">
                  <p:embed/>
                </p:oleObj>
              </mc:Choice>
              <mc:Fallback>
                <p:oleObj r:id="rId9" imgW="838200" imgH="16764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22671" y="2715261"/>
                        <a:ext cx="1864995" cy="37350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组合 15"/>
          <p:cNvGrpSpPr/>
          <p:nvPr/>
        </p:nvGrpSpPr>
        <p:grpSpPr>
          <a:xfrm>
            <a:off x="1030605" y="4984750"/>
            <a:ext cx="3126105" cy="1167765"/>
            <a:chOff x="1922" y="7183"/>
            <a:chExt cx="5268" cy="1976"/>
          </a:xfrm>
          <a:solidFill>
            <a:srgbClr val="FFFF00"/>
          </a:solidFill>
        </p:grpSpPr>
        <p:sp>
          <p:nvSpPr>
            <p:cNvPr id="18" name="圆角矩形标注 17"/>
            <p:cNvSpPr/>
            <p:nvPr/>
          </p:nvSpPr>
          <p:spPr>
            <a:xfrm>
              <a:off x="1922" y="7183"/>
              <a:ext cx="5268" cy="1976"/>
            </a:xfrm>
            <a:prstGeom prst="wedgeRoundRectCallout">
              <a:avLst>
                <a:gd name="adj1" fmla="val -1107"/>
                <a:gd name="adj2" fmla="val -125965"/>
                <a:gd name="adj3" fmla="val 16667"/>
              </a:avLst>
            </a:prstGeom>
            <a:grpFill/>
            <a:ln w="158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20" name="对象 19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2336" y="7408"/>
            <a:ext cx="4687" cy="13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7" r:id="rId11" imgW="1028700" imgH="279400" progId="Equation.KSEE3">
                    <p:embed/>
                  </p:oleObj>
                </mc:Choice>
                <mc:Fallback>
                  <p:oleObj r:id="rId11" imgW="1028700" imgH="2794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336" y="7408"/>
                          <a:ext cx="4687" cy="138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" name="组合 22"/>
          <p:cNvGrpSpPr/>
          <p:nvPr/>
        </p:nvGrpSpPr>
        <p:grpSpPr>
          <a:xfrm>
            <a:off x="7897495" y="5282565"/>
            <a:ext cx="3125470" cy="1167130"/>
            <a:chOff x="12736" y="7652"/>
            <a:chExt cx="4922" cy="1838"/>
          </a:xfrm>
        </p:grpSpPr>
        <p:sp>
          <p:nvSpPr>
            <p:cNvPr id="21" name="圆角矩形标注 20"/>
            <p:cNvSpPr/>
            <p:nvPr/>
          </p:nvSpPr>
          <p:spPr>
            <a:xfrm>
              <a:off x="12736" y="7652"/>
              <a:ext cx="4923" cy="1839"/>
            </a:xfrm>
            <a:prstGeom prst="wedgeRoundRectCallout">
              <a:avLst>
                <a:gd name="adj1" fmla="val -68708"/>
                <a:gd name="adj2" fmla="val -36460"/>
                <a:gd name="adj3" fmla="val 16667"/>
              </a:avLst>
            </a:prstGeom>
            <a:solidFill>
              <a:srgbClr val="FFFF00"/>
            </a:solidFill>
            <a:ln w="158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22" name="对象 21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3301" y="7894"/>
            <a:ext cx="3793" cy="11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8" r:id="rId13" imgW="952500" imgH="266700" progId="Equation.KSEE3">
                    <p:embed/>
                  </p:oleObj>
                </mc:Choice>
                <mc:Fallback>
                  <p:oleObj r:id="rId13" imgW="952500" imgH="266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3301" y="7894"/>
                          <a:ext cx="3793" cy="112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2903855" y="5287645"/>
            <a:ext cx="4115435" cy="858520"/>
          </a:xfrm>
          <a:prstGeom prst="roundRect">
            <a:avLst/>
          </a:prstGeom>
          <a:solidFill>
            <a:srgbClr val="FFFF00"/>
          </a:solidFill>
          <a:ln w="158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70255" y="1113155"/>
            <a:ext cx="11988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拓展</a:t>
            </a:r>
          </a:p>
        </p:txBody>
      </p:sp>
      <p:graphicFrame>
        <p:nvGraphicFramePr>
          <p:cNvPr id="21" name="对象 2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424430" y="1075055"/>
          <a:ext cx="5057140" cy="683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7" r:id="rId3" imgW="1777365" imgH="254000" progId="Equation.KSEE3">
                  <p:embed/>
                </p:oleObj>
              </mc:Choice>
              <mc:Fallback>
                <p:oleObj r:id="rId3" imgW="1777365" imgH="2540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24430" y="1075055"/>
                        <a:ext cx="5057140" cy="6832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531745" y="2814956"/>
          <a:ext cx="7157085" cy="618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8" r:id="rId5" imgW="2616200" imgH="228600" progId="Equation.KSEE3">
                  <p:embed/>
                </p:oleObj>
              </mc:Choice>
              <mc:Fallback>
                <p:oleObj r:id="rId5" imgW="2616200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31745" y="2814956"/>
                        <a:ext cx="7157085" cy="6184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579688" y="3570288"/>
          <a:ext cx="4185285" cy="683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9" r:id="rId7" imgW="1397000" imgH="254000" progId="Equation.KSEE3">
                  <p:embed/>
                </p:oleObj>
              </mc:Choice>
              <mc:Fallback>
                <p:oleObj r:id="rId7" imgW="1397000" imgH="2540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79688" y="3570288"/>
                        <a:ext cx="4185285" cy="6832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531745" y="1960880"/>
          <a:ext cx="4486910" cy="628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0" r:id="rId9" imgW="1612900" imgH="254000" progId="Equation.KSEE3">
                  <p:embed/>
                </p:oleObj>
              </mc:Choice>
              <mc:Fallback>
                <p:oleObj r:id="rId9" imgW="1612900" imgH="2540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31745" y="1960880"/>
                        <a:ext cx="4486910" cy="6280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646046" y="4480561"/>
          <a:ext cx="3766820" cy="546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1" r:id="rId11" imgW="1257300" imgH="203200" progId="Equation.KSEE3">
                  <p:embed/>
                </p:oleObj>
              </mc:Choice>
              <mc:Fallback>
                <p:oleObj r:id="rId11" imgW="1257300" imgH="2032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646046" y="4480561"/>
                        <a:ext cx="3766820" cy="5467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579688" y="5303838"/>
          <a:ext cx="4185285" cy="683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2" r:id="rId13" imgW="1397000" imgH="254000" progId="Equation.KSEE3">
                  <p:embed/>
                </p:oleObj>
              </mc:Choice>
              <mc:Fallback>
                <p:oleObj r:id="rId13" imgW="1397000" imgH="2540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579688" y="5303838"/>
                        <a:ext cx="4185285" cy="6832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 animBg="1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hlinkClick r:id="" action="ppaction://noaction"/>
          </p:cNvPr>
          <p:cNvSpPr txBox="1"/>
          <p:nvPr/>
        </p:nvSpPr>
        <p:spPr>
          <a:xfrm>
            <a:off x="774700" y="735330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smtClean="0">
                <a:solidFill>
                  <a:schemeClr val="accent5"/>
                </a:solidFill>
                <a:latin typeface="微软雅黑" panose="020B0503020204020204" charset="-122"/>
                <a:ea typeface="微软雅黑" panose="020B0503020204020204" charset="-122"/>
              </a:rPr>
              <a:t>归纳</a:t>
            </a: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74700" y="1223010"/>
            <a:ext cx="10633710" cy="3107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运用　　   ＝</a:t>
            </a:r>
            <a:r>
              <a:rPr kumimoji="0" lang="en-US" altLang="zh-CN" sz="2800" b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a(a≥0)</a:t>
            </a:r>
            <a:r>
              <a:rPr kumimoji="0" lang="zh-CN" altLang="en-US" sz="2800" b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　　　    进行</a:t>
            </a:r>
            <a:r>
              <a:rPr kumimoji="0" lang="zh-CN" altLang="en-US" sz="2800" b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化简的方法</a:t>
            </a:r>
            <a:r>
              <a:rPr kumimoji="0" lang="zh-CN" altLang="en-US" sz="2800" b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endParaRPr kumimoji="0" lang="en-US" altLang="zh-CN" sz="2800" b="1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化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简　　  直接运用　  　＝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a(a≥0)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endParaRPr kumimoji="0" lang="en-US" altLang="zh-CN" sz="280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化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简　　一般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有两个步骤：①去掉二次根号，写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成绝对值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的形式，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即</a:t>
            </a:r>
            <a:r>
              <a:rPr kumimoji="0" lang="en-US" altLang="zh-CN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＝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|a|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；②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去掉绝对值符号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，根据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绝对值的意义进行化简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，即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2412365" y="1515110"/>
          <a:ext cx="838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6" r:id="rId4" imgW="419100" imgH="342900" progId="Equation.DSMT4">
                  <p:embed/>
                </p:oleObj>
              </mc:Choice>
              <mc:Fallback>
                <p:oleObj r:id="rId4" imgW="419100" imgH="3429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12365" y="1515110"/>
                        <a:ext cx="838200" cy="685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5273675" y="1515110"/>
          <a:ext cx="1284605" cy="600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7" r:id="rId6" imgW="596900" imgH="279400" progId="Equation.DSMT4">
                  <p:embed/>
                </p:oleObj>
              </mc:Choice>
              <mc:Fallback>
                <p:oleObj r:id="rId6" imgW="596900" imgH="279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73675" y="1515110"/>
                        <a:ext cx="1284605" cy="60071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2201228" y="2324735"/>
          <a:ext cx="838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8" r:id="rId8" imgW="419100" imgH="342900" progId="Equation.DSMT4">
                  <p:embed/>
                </p:oleObj>
              </mc:Choice>
              <mc:Fallback>
                <p:oleObj r:id="rId8" imgW="419100" imgH="3429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01228" y="2324735"/>
                        <a:ext cx="838200" cy="685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4439603" y="2324735"/>
          <a:ext cx="838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9" r:id="rId9" imgW="419100" imgH="342900" progId="Equation.DSMT4">
                  <p:embed/>
                </p:oleObj>
              </mc:Choice>
              <mc:Fallback>
                <p:oleObj r:id="rId9" imgW="419100" imgH="3429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39603" y="2324735"/>
                        <a:ext cx="838200" cy="685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2025650" y="3056255"/>
          <a:ext cx="699770" cy="583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0" r:id="rId10" imgW="304800" imgH="254000" progId="Equation.DSMT4">
                  <p:embed/>
                </p:oleObj>
              </mc:Choice>
              <mc:Fallback>
                <p:oleObj r:id="rId10" imgW="304800" imgH="254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025650" y="3056255"/>
                        <a:ext cx="699770" cy="58356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3942080" y="4526280"/>
          <a:ext cx="2209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1" r:id="rId12" imgW="1104900" imgH="533400" progId="Equation.DSMT4">
                  <p:embed/>
                </p:oleObj>
              </mc:Choice>
              <mc:Fallback>
                <p:oleObj r:id="rId12" imgW="1104900" imgH="533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942080" y="4526280"/>
                        <a:ext cx="2209800" cy="1066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1325880" y="3731260"/>
          <a:ext cx="699770" cy="583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2" r:id="rId14" imgW="304800" imgH="254000" progId="Equation.DSMT4">
                  <p:embed/>
                </p:oleObj>
              </mc:Choice>
              <mc:Fallback>
                <p:oleObj r:id="rId14" imgW="304800" imgH="254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325880" y="3731260"/>
                        <a:ext cx="699770" cy="58356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charRg st="59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57">
                                            <p:txEl>
                                              <p:charRg st="59" end="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文本框 100"/>
          <p:cNvSpPr txBox="1"/>
          <p:nvPr/>
        </p:nvSpPr>
        <p:spPr>
          <a:xfrm>
            <a:off x="3556000" y="4014470"/>
            <a:ext cx="5080000" cy="414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endParaRPr lang="en-US" sz="1050" b="0">
              <a:latin typeface="Calibri" panose="020F0502020204030204"/>
            </a:endParaRPr>
          </a:p>
          <a:p>
            <a:pPr indent="0"/>
            <a:r>
              <a:rPr lang="en-US" sz="1050" b="0">
                <a:latin typeface="Calibri" panose="020F0502020204030204"/>
              </a:rPr>
              <a:t> </a:t>
            </a:r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761048" y="868363"/>
            <a:ext cx="3101975" cy="52197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algn="l" defTabSz="914400">
              <a:buClrTx/>
              <a:buSzTx/>
              <a:defRPr/>
            </a:pPr>
            <a:r>
              <a:rPr lang="zh-CN" altLang="en-US" sz="2800" b="1" noProof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变式练习</a:t>
            </a:r>
            <a:r>
              <a:rPr lang="en-US" altLang="zh-CN" sz="2800" b="1" noProof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</a:t>
            </a:r>
            <a:r>
              <a:rPr lang="en-US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</a:t>
            </a:r>
            <a:r>
              <a:rPr kumimoji="0" lang="zh-CN" altLang="en-US" sz="2800" kern="0" cap="none" spc="0" normalizeH="0" baseline="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计算：</a:t>
            </a:r>
            <a:endParaRPr kumimoji="0" lang="zh-CN" altLang="en-US" sz="2800" kern="1200" cap="none" spc="0" normalizeH="0" baseline="0" noProof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11268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219835" y="1453515"/>
          <a:ext cx="6183313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r:id="rId3" imgW="3035300" imgH="533400" progId="Equation.KSEE3">
                  <p:embed/>
                </p:oleObj>
              </mc:Choice>
              <mc:Fallback>
                <p:oleObj r:id="rId3" imgW="3035300" imgH="5334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835" y="1453515"/>
                        <a:ext cx="6183313" cy="10858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6"/>
          <p:cNvSpPr txBox="1"/>
          <p:nvPr/>
        </p:nvSpPr>
        <p:spPr>
          <a:xfrm>
            <a:off x="774700" y="2447290"/>
            <a:ext cx="692150" cy="73723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解：</a:t>
            </a:r>
          </a:p>
        </p:txBody>
      </p:sp>
      <p:graphicFrame>
        <p:nvGraphicFramePr>
          <p:cNvPr id="4" name="对象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508760" y="2388553"/>
          <a:ext cx="4657725" cy="357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r:id="rId5" imgW="2286000" imgH="1752600" progId="Equation.KSEE3">
                  <p:embed/>
                </p:oleObj>
              </mc:Choice>
              <mc:Fallback>
                <p:oleObj r:id="rId5" imgW="2286000" imgH="1752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08760" y="2388553"/>
                        <a:ext cx="4657725" cy="35702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77520" y="222250"/>
            <a:ext cx="2247900" cy="583565"/>
            <a:chOff x="752" y="350"/>
            <a:chExt cx="3540" cy="919"/>
          </a:xfrm>
        </p:grpSpPr>
        <p:sp>
          <p:nvSpPr>
            <p:cNvPr id="3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随堂演练</a:t>
              </a: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5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6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3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8433" name="Rectangle 22"/>
          <p:cNvSpPr/>
          <p:nvPr/>
        </p:nvSpPr>
        <p:spPr>
          <a:xfrm>
            <a:off x="400050" y="4461510"/>
            <a:ext cx="10298430" cy="737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为要使二次根式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有意义，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应取   （  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）</a:t>
            </a:r>
            <a:endParaRPr lang="en-US" altLang="zh-CN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8434" name="Rectangle 22"/>
          <p:cNvSpPr/>
          <p:nvPr/>
        </p:nvSpPr>
        <p:spPr>
          <a:xfrm>
            <a:off x="774700" y="5183823"/>
            <a:ext cx="8351838" cy="13836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A. x&gt;1                   B. x&lt;1     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C. x=1                   D. x=-1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8193405" y="4706620"/>
            <a:ext cx="720725" cy="5219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</a:p>
        </p:txBody>
      </p:sp>
      <p:graphicFrame>
        <p:nvGraphicFramePr>
          <p:cNvPr id="18436" name="对象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292158" y="4613275"/>
          <a:ext cx="178435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4" r:id="rId3" imgW="864235" imgH="254000" progId="Equation.KSEE3">
                  <p:embed/>
                </p:oleObj>
              </mc:Choice>
              <mc:Fallback>
                <p:oleObj r:id="rId3" imgW="864235" imgH="2540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92158" y="4613275"/>
                        <a:ext cx="1784350" cy="5254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10" name="组合 8"/>
          <p:cNvGrpSpPr/>
          <p:nvPr/>
        </p:nvGrpSpPr>
        <p:grpSpPr>
          <a:xfrm>
            <a:off x="414020" y="707390"/>
            <a:ext cx="11364595" cy="2030095"/>
            <a:chOff x="154" y="1685"/>
            <a:chExt cx="15734" cy="3195"/>
          </a:xfrm>
        </p:grpSpPr>
        <p:sp>
          <p:nvSpPr>
            <p:cNvPr id="17411" name="文本框 106"/>
            <p:cNvSpPr txBox="1"/>
            <p:nvPr/>
          </p:nvSpPr>
          <p:spPr>
            <a:xfrm>
              <a:off x="154" y="1685"/>
              <a:ext cx="15734" cy="319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1.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下列各式中：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①      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②       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③        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④            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⑤             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⑥           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，一定是二次根式的有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(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　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　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)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   A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．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个           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B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.2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个            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C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．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3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个          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D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．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4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个</a:t>
              </a:r>
            </a:p>
          </p:txBody>
        </p:sp>
        <p:graphicFrame>
          <p:nvGraphicFramePr>
            <p:cNvPr id="17412" name="对象 1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4363" y="2055"/>
            <a:ext cx="791" cy="7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35" r:id="rId5" imgW="229235" imgH="229235" progId="Equation.KSEE3">
                    <p:embed/>
                  </p:oleObj>
                </mc:Choice>
                <mc:Fallback>
                  <p:oleObj r:id="rId5" imgW="229235" imgH="229235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363" y="2055"/>
                          <a:ext cx="791" cy="79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3" name="对象 2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6136" y="1948"/>
            <a:ext cx="837" cy="8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36" r:id="rId7" imgW="229235" imgH="229235" progId="Equation.KSEE3">
                    <p:embed/>
                  </p:oleObj>
                </mc:Choice>
                <mc:Fallback>
                  <p:oleObj r:id="rId7" imgW="229235" imgH="229235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136" y="1948"/>
                          <a:ext cx="837" cy="83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4" name="对象 3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8255" y="1948"/>
            <a:ext cx="1114" cy="9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37" r:id="rId9" imgW="305435" imgH="254635" progId="Equation.KSEE3">
                    <p:embed/>
                  </p:oleObj>
                </mc:Choice>
                <mc:Fallback>
                  <p:oleObj r:id="rId9" imgW="305435" imgH="254635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8255" y="1948"/>
                          <a:ext cx="1114" cy="93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5" name="对象 4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0467" y="2045"/>
            <a:ext cx="1580" cy="8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38" r:id="rId11" imgW="495935" imgH="254000" progId="Equation.KSEE3">
                    <p:embed/>
                  </p:oleObj>
                </mc:Choice>
                <mc:Fallback>
                  <p:oleObj r:id="rId11" imgW="495935" imgH="2540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0467" y="2045"/>
                          <a:ext cx="1580" cy="81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6" name="对象 5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087" y="3018"/>
            <a:ext cx="1594" cy="8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39" r:id="rId13" imgW="495935" imgH="254000" progId="Equation.KSEE3">
                    <p:embed/>
                  </p:oleObj>
                </mc:Choice>
                <mc:Fallback>
                  <p:oleObj r:id="rId13" imgW="495935" imgH="2540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087" y="3018"/>
                          <a:ext cx="1594" cy="81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7" name="对象 7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3053" y="2078"/>
            <a:ext cx="1282" cy="7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40" r:id="rId15" imgW="394335" imgH="229235" progId="Equation.KSEE3">
                    <p:embed/>
                  </p:oleObj>
                </mc:Choice>
                <mc:Fallback>
                  <p:oleObj r:id="rId15" imgW="394335" imgH="229235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3053" y="2078"/>
                          <a:ext cx="1282" cy="74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" name="文本框 17"/>
          <p:cNvSpPr txBox="1"/>
          <p:nvPr/>
        </p:nvSpPr>
        <p:spPr>
          <a:xfrm>
            <a:off x="5862320" y="1466215"/>
            <a:ext cx="49466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</a:p>
        </p:txBody>
      </p:sp>
      <p:sp>
        <p:nvSpPr>
          <p:cNvPr id="14345" name="内容占位符 7"/>
          <p:cNvSpPr txBox="1">
            <a:spLocks noChangeArrowheads="1"/>
          </p:cNvSpPr>
          <p:nvPr/>
        </p:nvSpPr>
        <p:spPr bwMode="auto">
          <a:xfrm>
            <a:off x="399733" y="2646363"/>
            <a:ext cx="7569200" cy="181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9580" indent="-44958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9pPr>
          </a:lstStyle>
          <a:p>
            <a:pPr marL="449580" marR="0" lvl="0" indent="-44958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下列式子不一定是二次根式的是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  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</a:p>
          <a:p>
            <a:pPr marL="449580" marR="0" lvl="0" indent="1905" algn="l" defTabSz="457200" rtl="0" eaLnBrk="1" fontAlgn="base" latinLnBrk="0" hangingPunct="1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A.			B.				C.				D. </a:t>
            </a:r>
          </a:p>
        </p:txBody>
      </p:sp>
      <p:sp>
        <p:nvSpPr>
          <p:cNvPr id="14355" name="内容占位符 7"/>
          <p:cNvSpPr txBox="1"/>
          <p:nvPr/>
        </p:nvSpPr>
        <p:spPr>
          <a:xfrm>
            <a:off x="6356985" y="2821305"/>
            <a:ext cx="43307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</a:p>
        </p:txBody>
      </p:sp>
      <p:graphicFrame>
        <p:nvGraphicFramePr>
          <p:cNvPr id="77839" name="对象 3"/>
          <p:cNvGraphicFramePr>
            <a:graphicFrameLocks noChangeAspect="1"/>
          </p:cNvGraphicFramePr>
          <p:nvPr/>
        </p:nvGraphicFramePr>
        <p:xfrm>
          <a:off x="1421448" y="3863658"/>
          <a:ext cx="482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1" r:id="rId17" imgW="241300" imgH="228600" progId="Equation.DSMT4">
                  <p:embed/>
                </p:oleObj>
              </mc:Choice>
              <mc:Fallback>
                <p:oleObj r:id="rId17" imgW="2413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421448" y="3863658"/>
                        <a:ext cx="482600" cy="457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40" name="对象 6"/>
          <p:cNvGraphicFramePr>
            <a:graphicFrameLocks noChangeAspect="1"/>
          </p:cNvGraphicFramePr>
          <p:nvPr/>
        </p:nvGraphicFramePr>
        <p:xfrm>
          <a:off x="4770438" y="3838575"/>
          <a:ext cx="482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2" r:id="rId19" imgW="241300" imgH="228600" progId="Equation.DSMT4">
                  <p:embed/>
                </p:oleObj>
              </mc:Choice>
              <mc:Fallback>
                <p:oleObj r:id="rId19" imgW="2413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770438" y="3838575"/>
                        <a:ext cx="482600" cy="457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41" name="对象 7"/>
          <p:cNvGraphicFramePr>
            <a:graphicFrameLocks noChangeAspect="1"/>
          </p:cNvGraphicFramePr>
          <p:nvPr/>
        </p:nvGraphicFramePr>
        <p:xfrm>
          <a:off x="6567805" y="3762375"/>
          <a:ext cx="12954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3" r:id="rId21" imgW="647700" imgH="330200" progId="Equation.DSMT4">
                  <p:embed/>
                </p:oleObj>
              </mc:Choice>
              <mc:Fallback>
                <p:oleObj r:id="rId21" imgW="647700" imgH="330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567805" y="3762375"/>
                        <a:ext cx="1295400" cy="660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42" name="对象 4"/>
          <p:cNvGraphicFramePr>
            <a:graphicFrameLocks noChangeAspect="1"/>
          </p:cNvGraphicFramePr>
          <p:nvPr/>
        </p:nvGraphicFramePr>
        <p:xfrm>
          <a:off x="2725420" y="3812858"/>
          <a:ext cx="1016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4" r:id="rId23" imgW="508000" imgH="254000" progId="Equation.DSMT4">
                  <p:embed/>
                </p:oleObj>
              </mc:Choice>
              <mc:Fallback>
                <p:oleObj r:id="rId23" imgW="508000" imgH="254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725420" y="3812858"/>
                        <a:ext cx="1016000" cy="508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435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7" name="内容占位符 7"/>
          <p:cNvSpPr txBox="1">
            <a:spLocks noChangeArrowheads="1"/>
          </p:cNvSpPr>
          <p:nvPr/>
        </p:nvSpPr>
        <p:spPr bwMode="auto">
          <a:xfrm>
            <a:off x="628650" y="3157855"/>
            <a:ext cx="8398510" cy="1599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1325" indent="-44132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5.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若   　　　   ＝</a:t>
            </a:r>
            <a:r>
              <a:rPr kumimoji="0" lang="en-US" altLang="zh-CN" sz="280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－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2a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，则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</a:p>
          <a:p>
            <a:pPr marL="0" marR="0" lvl="0" indent="4508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kumimoji="0" lang="en-US" altLang="zh-CN" sz="280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＞</a:t>
            </a:r>
            <a:r>
              <a:rPr kumimoji="0" lang="en-US" altLang="zh-CN" sz="280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   B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kumimoji="0" lang="en-US" altLang="zh-CN" sz="280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≤       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kumimoji="0" lang="en-US" altLang="zh-CN" sz="280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kumimoji="0" lang="zh-CN" altLang="en-US" sz="280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＞</a:t>
            </a:r>
            <a:r>
              <a:rPr kumimoji="0" lang="en-US" altLang="zh-CN" sz="280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   D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kumimoji="0" lang="en-US" altLang="zh-CN" sz="280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≥</a:t>
            </a:r>
            <a:endParaRPr kumimoji="0" lang="en-US" altLang="zh-CN" sz="280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92175" name="对象 6"/>
          <p:cNvGraphicFramePr>
            <a:graphicFrameLocks noChangeAspect="1"/>
          </p:cNvGraphicFramePr>
          <p:nvPr/>
        </p:nvGraphicFramePr>
        <p:xfrm>
          <a:off x="1479550" y="3195638"/>
          <a:ext cx="14224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8" r:id="rId4" imgW="711200" imgH="330200" progId="Equation.DSMT4">
                  <p:embed/>
                </p:oleObj>
              </mc:Choice>
              <mc:Fallback>
                <p:oleObj r:id="rId4" imgW="711200" imgH="330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79550" y="3195638"/>
                        <a:ext cx="1422400" cy="660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内容占位符 7"/>
          <p:cNvSpPr txBox="1">
            <a:spLocks noChangeArrowheads="1"/>
          </p:cNvSpPr>
          <p:nvPr/>
        </p:nvSpPr>
        <p:spPr bwMode="auto">
          <a:xfrm>
            <a:off x="5351463" y="3341370"/>
            <a:ext cx="52705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1325" indent="-44132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</a:p>
        </p:txBody>
      </p:sp>
      <p:graphicFrame>
        <p:nvGraphicFramePr>
          <p:cNvPr id="92174" name="对象 3"/>
          <p:cNvGraphicFramePr>
            <a:graphicFrameLocks noChangeAspect="1"/>
          </p:cNvGraphicFramePr>
          <p:nvPr/>
        </p:nvGraphicFramePr>
        <p:xfrm>
          <a:off x="2284413" y="3856038"/>
          <a:ext cx="3048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9" r:id="rId6" imgW="152400" imgH="405765" progId="Equation.DSMT4">
                  <p:embed/>
                </p:oleObj>
              </mc:Choice>
              <mc:Fallback>
                <p:oleObj r:id="rId6" imgW="15240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84413" y="3856038"/>
                        <a:ext cx="304800" cy="812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3"/>
          <p:cNvGraphicFramePr>
            <a:graphicFrameLocks noChangeAspect="1"/>
          </p:cNvGraphicFramePr>
          <p:nvPr/>
        </p:nvGraphicFramePr>
        <p:xfrm>
          <a:off x="3989388" y="3993198"/>
          <a:ext cx="3048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0" r:id="rId8" imgW="152400" imgH="405765" progId="Equation.DSMT4">
                  <p:embed/>
                </p:oleObj>
              </mc:Choice>
              <mc:Fallback>
                <p:oleObj r:id="rId8" imgW="15240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89388" y="3993198"/>
                        <a:ext cx="304800" cy="812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3"/>
          <p:cNvGraphicFramePr>
            <a:graphicFrameLocks noChangeAspect="1"/>
          </p:cNvGraphicFramePr>
          <p:nvPr/>
        </p:nvGraphicFramePr>
        <p:xfrm>
          <a:off x="5798503" y="3981768"/>
          <a:ext cx="3048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1" r:id="rId9" imgW="152400" imgH="405765" progId="Equation.DSMT4">
                  <p:embed/>
                </p:oleObj>
              </mc:Choice>
              <mc:Fallback>
                <p:oleObj r:id="rId9" imgW="15240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98503" y="3981768"/>
                        <a:ext cx="304800" cy="812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3"/>
          <p:cNvGraphicFramePr>
            <a:graphicFrameLocks noChangeAspect="1"/>
          </p:cNvGraphicFramePr>
          <p:nvPr/>
        </p:nvGraphicFramePr>
        <p:xfrm>
          <a:off x="7748588" y="3920173"/>
          <a:ext cx="3048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2" r:id="rId10" imgW="152400" imgH="405765" progId="Equation.DSMT4">
                  <p:embed/>
                </p:oleObj>
              </mc:Choice>
              <mc:Fallback>
                <p:oleObj r:id="rId10" imgW="15240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748588" y="3920173"/>
                        <a:ext cx="304800" cy="812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内容占位符 7"/>
          <p:cNvSpPr txBox="1">
            <a:spLocks noChangeArrowheads="1"/>
          </p:cNvSpPr>
          <p:nvPr/>
        </p:nvSpPr>
        <p:spPr bwMode="auto">
          <a:xfrm>
            <a:off x="683578" y="361633"/>
            <a:ext cx="687705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1325" indent="-44132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下列结论正确的是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</a:p>
          <a:p>
            <a:pPr marL="0" marR="0" lvl="0" indent="4508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kumimoji="0" lang="zh-CN" altLang="en-US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		B</a:t>
            </a:r>
            <a:r>
              <a:rPr kumimoji="0" lang="zh-CN" altLang="en-US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　</a:t>
            </a:r>
            <a:endParaRPr kumimoji="0" lang="en-US" altLang="zh-CN" sz="280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450850" algn="l" defTabSz="914400" rtl="0" eaLnBrk="0" fontAlgn="base" latinLnBrk="0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C.</a:t>
            </a:r>
            <a:r>
              <a:rPr kumimoji="0" lang="zh-CN" altLang="en-US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		D</a:t>
            </a:r>
            <a:r>
              <a:rPr kumimoji="0" lang="zh-CN" altLang="en-US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　</a:t>
            </a:r>
            <a:endParaRPr kumimoji="0" lang="en-US" altLang="zh-CN" sz="280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91149" name="对象 29"/>
          <p:cNvGraphicFramePr>
            <a:graphicFrameLocks noChangeAspect="1"/>
          </p:cNvGraphicFramePr>
          <p:nvPr/>
        </p:nvGraphicFramePr>
        <p:xfrm>
          <a:off x="1637665" y="1246823"/>
          <a:ext cx="1854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3" r:id="rId11" imgW="927100" imgH="330200" progId="Equation.DSMT4">
                  <p:embed/>
                </p:oleObj>
              </mc:Choice>
              <mc:Fallback>
                <p:oleObj r:id="rId11" imgW="927100" imgH="330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37665" y="1246823"/>
                        <a:ext cx="1854200" cy="660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50" name="对象 4"/>
          <p:cNvGraphicFramePr>
            <a:graphicFrameLocks noChangeAspect="1"/>
          </p:cNvGraphicFramePr>
          <p:nvPr/>
        </p:nvGraphicFramePr>
        <p:xfrm>
          <a:off x="4852988" y="1221423"/>
          <a:ext cx="1524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4" r:id="rId13" imgW="761365" imgH="342900" progId="Equation.DSMT4">
                  <p:embed/>
                </p:oleObj>
              </mc:Choice>
              <mc:Fallback>
                <p:oleObj r:id="rId13" imgW="761365" imgH="3429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852988" y="1221423"/>
                        <a:ext cx="1524000" cy="685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51" name="对象 8"/>
          <p:cNvGraphicFramePr>
            <a:graphicFrameLocks noChangeAspect="1"/>
          </p:cNvGraphicFramePr>
          <p:nvPr/>
        </p:nvGraphicFramePr>
        <p:xfrm>
          <a:off x="1637665" y="2188845"/>
          <a:ext cx="1981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5" r:id="rId15" imgW="989965" imgH="330200" progId="Equation.DSMT4">
                  <p:embed/>
                </p:oleObj>
              </mc:Choice>
              <mc:Fallback>
                <p:oleObj r:id="rId15" imgW="989965" imgH="330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637665" y="2188845"/>
                        <a:ext cx="1981200" cy="660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52" name="对象 17"/>
          <p:cNvGraphicFramePr>
            <a:graphicFrameLocks noChangeAspect="1"/>
          </p:cNvGraphicFramePr>
          <p:nvPr/>
        </p:nvGraphicFramePr>
        <p:xfrm>
          <a:off x="4852988" y="1946275"/>
          <a:ext cx="21844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6" r:id="rId17" imgW="1091565" imgH="546100" progId="Equation.DSMT4">
                  <p:embed/>
                </p:oleObj>
              </mc:Choice>
              <mc:Fallback>
                <p:oleObj r:id="rId17" imgW="1091565" imgH="5461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852988" y="1946275"/>
                        <a:ext cx="2184400" cy="1092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内容占位符 7"/>
          <p:cNvSpPr txBox="1">
            <a:spLocks noChangeArrowheads="1"/>
          </p:cNvSpPr>
          <p:nvPr/>
        </p:nvSpPr>
        <p:spPr bwMode="auto">
          <a:xfrm>
            <a:off x="4093845" y="496570"/>
            <a:ext cx="52705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1325" indent="-44132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</a:p>
        </p:txBody>
      </p:sp>
      <p:graphicFrame>
        <p:nvGraphicFramePr>
          <p:cNvPr id="18" name="对象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67385" y="4748530"/>
          <a:ext cx="8636000" cy="1070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7" r:id="rId19" imgW="3429000" imgH="431800" progId="Equation.KSEE3">
                  <p:embed/>
                </p:oleObj>
              </mc:Choice>
              <mc:Fallback>
                <p:oleObj r:id="rId19" imgW="3429000" imgH="4318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67385" y="4748530"/>
                        <a:ext cx="8636000" cy="1070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组合 18"/>
          <p:cNvGrpSpPr/>
          <p:nvPr/>
        </p:nvGrpSpPr>
        <p:grpSpPr>
          <a:xfrm>
            <a:off x="810260" y="5945505"/>
            <a:ext cx="7550785" cy="584200"/>
            <a:chOff x="1127" y="7553"/>
            <a:chExt cx="11891" cy="920"/>
          </a:xfrm>
        </p:grpSpPr>
        <p:sp>
          <p:nvSpPr>
            <p:cNvPr id="20" name="文本框 19"/>
            <p:cNvSpPr txBox="1"/>
            <p:nvPr/>
          </p:nvSpPr>
          <p:spPr>
            <a:xfrm>
              <a:off x="1127" y="7651"/>
              <a:ext cx="11891" cy="82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altLang="zh-CN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7.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若</a:t>
              </a:r>
              <a:r>
                <a:rPr lang="en-US" altLang="zh-CN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      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                                , </a:t>
              </a:r>
              <a:r>
                <a:rPr lang="zh-CN" altLang="en-US" sz="2800" smtClean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则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a-b+c</a:t>
              </a:r>
              <a:r>
                <a:rPr lang="zh-CN" altLang="en-US" sz="2800" smtClean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=</a:t>
              </a:r>
              <a:r>
                <a:rPr lang="en-US" altLang="zh-CN" sz="2800" smtClean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_____.</a:t>
              </a:r>
            </a:p>
          </p:txBody>
        </p:sp>
        <p:graphicFrame>
          <p:nvGraphicFramePr>
            <p:cNvPr id="27651" name="Object 3"/>
            <p:cNvGraphicFramePr>
              <a:graphicFrameLocks noChangeAspect="1"/>
            </p:cNvGraphicFramePr>
            <p:nvPr/>
          </p:nvGraphicFramePr>
          <p:xfrm>
            <a:off x="2430" y="7553"/>
            <a:ext cx="5771" cy="8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68" r:id="rId21" imgW="41148000" imgH="6400800" progId="Equation.DSMT4">
                    <p:embed/>
                  </p:oleObj>
                </mc:Choice>
                <mc:Fallback>
                  <p:oleObj r:id="rId21" imgW="41148000" imgH="64008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2430" y="7553"/>
                          <a:ext cx="5771" cy="89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Text Box 11"/>
          <p:cNvSpPr txBox="1"/>
          <p:nvPr/>
        </p:nvSpPr>
        <p:spPr>
          <a:xfrm>
            <a:off x="7561049" y="5898680"/>
            <a:ext cx="432048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en-US" altLang="zh-CN" sz="2800" b="1" u="sng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sz="2800" b="1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endParaRPr lang="en-US" altLang="zh-CN" sz="2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743700" y="4921885"/>
            <a:ext cx="28498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m≥-2</a:t>
            </a:r>
            <a:r>
              <a:rPr lang="zh-CN" altLang="zh-CN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且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m≠1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5" grpId="0"/>
      <p:bldP spid="2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84580" y="1381760"/>
            <a:ext cx="8846185" cy="521970"/>
            <a:chOff x="801" y="1934"/>
            <a:chExt cx="13931" cy="822"/>
          </a:xfrm>
        </p:grpSpPr>
        <p:sp>
          <p:nvSpPr>
            <p:cNvPr id="4" name="文本框 3"/>
            <p:cNvSpPr txBox="1"/>
            <p:nvPr/>
          </p:nvSpPr>
          <p:spPr>
            <a:xfrm>
              <a:off x="801" y="1934"/>
              <a:ext cx="13931" cy="82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8.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已知</a:t>
              </a:r>
              <a:r>
                <a:rPr lang="en-US" altLang="zh-CN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 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                                </a:t>
              </a:r>
              <a:r>
                <a:rPr lang="zh-CN" altLang="en-US" sz="2800" smtClean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，试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求</a:t>
              </a:r>
              <a:r>
                <a:rPr lang="en-US" altLang="zh-CN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x+2y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的值.</a:t>
              </a:r>
            </a:p>
          </p:txBody>
        </p:sp>
        <p:graphicFrame>
          <p:nvGraphicFramePr>
            <p:cNvPr id="5" name="对象 4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2700" y="1934"/>
            <a:ext cx="5494" cy="8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32" r:id="rId3" imgW="38709600" imgH="5791200" progId="Equation.3">
                    <p:embed/>
                  </p:oleObj>
                </mc:Choice>
                <mc:Fallback>
                  <p:oleObj r:id="rId3" imgW="38709600" imgH="57912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700" y="1934"/>
                          <a:ext cx="5494" cy="82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文本框 11"/>
          <p:cNvSpPr txBox="1"/>
          <p:nvPr/>
        </p:nvSpPr>
        <p:spPr>
          <a:xfrm>
            <a:off x="1619885" y="2232660"/>
            <a:ext cx="23164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解：由题意知</a:t>
            </a:r>
            <a:endParaRPr lang="en-US" altLang="zh-CN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456815" y="4170680"/>
            <a:ext cx="190182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解得</a:t>
            </a:r>
            <a:r>
              <a:rPr lang="en-US" altLang="zh-CN" sz="280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x=1</a:t>
            </a:r>
            <a:r>
              <a:rPr lang="zh-CN" altLang="en-US" sz="280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endParaRPr lang="en-US" altLang="zh-CN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254984" y="4782333"/>
            <a:ext cx="1823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80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y=2019</a:t>
            </a:r>
            <a:r>
              <a:rPr lang="zh-CN" altLang="en-US" sz="280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endParaRPr lang="en-US" altLang="zh-CN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456815" y="478218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1" hangingPunct="1">
              <a:buFont typeface="Arial" panose="020B0604020202020204" pitchFamily="34" charset="0"/>
              <a:buNone/>
            </a:pPr>
            <a:r>
              <a:rPr lang="zh-CN" altLang="en-US" sz="280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所以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706370" y="2947670"/>
            <a:ext cx="1652270" cy="1138555"/>
            <a:chOff x="3911" y="4240"/>
            <a:chExt cx="2602" cy="1793"/>
          </a:xfrm>
        </p:grpSpPr>
        <p:sp>
          <p:nvSpPr>
            <p:cNvPr id="24" name="文本框 23"/>
            <p:cNvSpPr txBox="1"/>
            <p:nvPr/>
          </p:nvSpPr>
          <p:spPr>
            <a:xfrm>
              <a:off x="4161" y="4240"/>
              <a:ext cx="2352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smtClean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1-x</a:t>
              </a:r>
              <a:r>
                <a:rPr lang="en-US" altLang="zh-CN" sz="2800" smtClean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黑体" panose="02010609060101010101" pitchFamily="49" charset="-122"/>
                </a:rPr>
                <a:t> ≥ </a:t>
              </a:r>
              <a:r>
                <a:rPr lang="en-US" altLang="zh-CN" sz="2800" smtClean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0</a:t>
              </a:r>
              <a:r>
                <a:rPr lang="en-US" altLang="zh-CN" sz="28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,</a:t>
              </a: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3911" y="4380"/>
              <a:ext cx="2533" cy="1653"/>
              <a:chOff x="3911" y="4493"/>
              <a:chExt cx="2533" cy="1653"/>
            </a:xfrm>
          </p:grpSpPr>
          <p:sp>
            <p:nvSpPr>
              <p:cNvPr id="26" name="文本框 25"/>
              <p:cNvSpPr txBox="1"/>
              <p:nvPr/>
            </p:nvSpPr>
            <p:spPr>
              <a:xfrm>
                <a:off x="4227" y="5324"/>
                <a:ext cx="2217" cy="8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smtClean="0">
                    <a:solidFill>
                      <a:srgbClr val="FF0000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x-1</a:t>
                </a:r>
                <a:r>
                  <a:rPr lang="en-US" altLang="zh-CN" sz="2800" smtClean="0">
                    <a:solidFill>
                      <a:srgbClr val="FF0000"/>
                    </a:solidFill>
                    <a:latin typeface="微软雅黑" panose="020B0503020204020204" charset="-122"/>
                    <a:ea typeface="微软雅黑" panose="020B0503020204020204" charset="-122"/>
                    <a:cs typeface="黑体" panose="02010609060101010101" pitchFamily="49" charset="-122"/>
                  </a:rPr>
                  <a:t> ≥ </a:t>
                </a:r>
                <a:r>
                  <a:rPr lang="en-US" altLang="zh-CN" sz="2800" smtClean="0">
                    <a:solidFill>
                      <a:srgbClr val="FF0000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0</a:t>
                </a:r>
                <a:endParaRPr lang="en-US" altLang="zh-CN" sz="28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  <p:sp>
            <p:nvSpPr>
              <p:cNvPr id="27" name="左大括号 26"/>
              <p:cNvSpPr/>
              <p:nvPr/>
            </p:nvSpPr>
            <p:spPr>
              <a:xfrm>
                <a:off x="3911" y="4493"/>
                <a:ext cx="119" cy="1474"/>
              </a:xfrm>
              <a:prstGeom prst="leftBrac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sp>
        <p:nvSpPr>
          <p:cNvPr id="28" name="Text Box 9"/>
          <p:cNvSpPr txBox="1"/>
          <p:nvPr/>
        </p:nvSpPr>
        <p:spPr>
          <a:xfrm>
            <a:off x="2456498" y="5393373"/>
            <a:ext cx="495681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所以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x+2y=1+2×2019=4035.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1" grpId="0"/>
      <p:bldP spid="22" grpId="0"/>
      <p:bldP spid="2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7" name="内容占位符 7"/>
          <p:cNvSpPr txBox="1">
            <a:spLocks noChangeArrowheads="1"/>
          </p:cNvSpPr>
          <p:nvPr/>
        </p:nvSpPr>
        <p:spPr bwMode="auto">
          <a:xfrm>
            <a:off x="833755" y="707073"/>
            <a:ext cx="7693025" cy="2891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1325" indent="-44132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9.</a:t>
            </a:r>
            <a:r>
              <a:rPr kumimoji="0" lang="zh-CN" altLang="en-US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化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简：</a:t>
            </a:r>
          </a:p>
          <a:p>
            <a:pPr marL="0" marR="0" lvl="0" indent="450850" algn="l" defTabSz="914400" rtl="0" eaLnBrk="0" fontAlgn="base" latinLnBrk="0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		      (2)	            (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</a:p>
          <a:p>
            <a:pPr marL="0" marR="0" lvl="0" indent="450850" algn="l" defTabSz="914400" rtl="0" eaLnBrk="0" fontAlgn="base" latinLnBrk="0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endParaRPr kumimoji="0" lang="zh-CN" altLang="zh-CN" sz="28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9101" name="矩形 8"/>
          <p:cNvSpPr/>
          <p:nvPr/>
        </p:nvSpPr>
        <p:spPr>
          <a:xfrm>
            <a:off x="707073" y="3798570"/>
            <a:ext cx="894080" cy="73723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解：</a:t>
            </a:r>
          </a:p>
        </p:txBody>
      </p:sp>
      <p:graphicFrame>
        <p:nvGraphicFramePr>
          <p:cNvPr id="89102" name="对象 29"/>
          <p:cNvGraphicFramePr>
            <a:graphicFrameLocks noChangeAspect="1"/>
          </p:cNvGraphicFramePr>
          <p:nvPr/>
        </p:nvGraphicFramePr>
        <p:xfrm>
          <a:off x="1975485" y="1766570"/>
          <a:ext cx="1207135" cy="741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1" r:id="rId3" imgW="558800" imgH="342900" progId="Equation.DSMT4">
                  <p:embed/>
                </p:oleObj>
              </mc:Choice>
              <mc:Fallback>
                <p:oleObj r:id="rId3" imgW="558800" imgH="3429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75485" y="1766570"/>
                        <a:ext cx="1207135" cy="74104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03" name="对象 3"/>
          <p:cNvGraphicFramePr>
            <a:graphicFrameLocks noChangeAspect="1"/>
          </p:cNvGraphicFramePr>
          <p:nvPr/>
        </p:nvGraphicFramePr>
        <p:xfrm>
          <a:off x="3969068" y="1592898"/>
          <a:ext cx="14224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2" r:id="rId5" imgW="711200" imgH="520700" progId="Equation.DSMT4">
                  <p:embed/>
                </p:oleObj>
              </mc:Choice>
              <mc:Fallback>
                <p:oleObj r:id="rId5" imgW="711200" imgH="520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69068" y="1592898"/>
                        <a:ext cx="1422400" cy="1041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04" name="对象 5"/>
          <p:cNvGraphicFramePr>
            <a:graphicFrameLocks noChangeAspect="1"/>
          </p:cNvGraphicFramePr>
          <p:nvPr/>
        </p:nvGraphicFramePr>
        <p:xfrm>
          <a:off x="6509385" y="1708150"/>
          <a:ext cx="1802130" cy="901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3" r:id="rId7" imgW="786765" imgH="393700" progId="Equation.DSMT4">
                  <p:embed/>
                </p:oleObj>
              </mc:Choice>
              <mc:Fallback>
                <p:oleObj r:id="rId7" imgW="786765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09385" y="1708150"/>
                        <a:ext cx="1802130" cy="90106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05" name="对象 6"/>
          <p:cNvGraphicFramePr>
            <a:graphicFrameLocks noChangeAspect="1"/>
          </p:cNvGraphicFramePr>
          <p:nvPr/>
        </p:nvGraphicFramePr>
        <p:xfrm>
          <a:off x="1975485" y="2940685"/>
          <a:ext cx="5610225" cy="658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4" r:id="rId9" imgW="2489200" imgH="292100" progId="Equation.DSMT4">
                  <p:embed/>
                </p:oleObj>
              </mc:Choice>
              <mc:Fallback>
                <p:oleObj r:id="rId9" imgW="2489200" imgH="2921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75485" y="2940685"/>
                        <a:ext cx="5610225" cy="6584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组合 17"/>
          <p:cNvGrpSpPr/>
          <p:nvPr/>
        </p:nvGrpSpPr>
        <p:grpSpPr>
          <a:xfrm>
            <a:off x="1762760" y="3905250"/>
            <a:ext cx="5016500" cy="1833245"/>
            <a:chOff x="1369796" y="3931978"/>
            <a:chExt cx="4775200" cy="1743117"/>
          </a:xfrm>
        </p:grpSpPr>
        <p:graphicFrame>
          <p:nvGraphicFramePr>
            <p:cNvPr id="89108" name="对象 7"/>
            <p:cNvGraphicFramePr>
              <a:graphicFrameLocks noChangeAspect="1"/>
            </p:cNvGraphicFramePr>
            <p:nvPr/>
          </p:nvGraphicFramePr>
          <p:xfrm>
            <a:off x="1369796" y="3931978"/>
            <a:ext cx="4775200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85" r:id="rId11" imgW="2387600" imgH="342900" progId="Equation.DSMT4">
                    <p:embed/>
                  </p:oleObj>
                </mc:Choice>
                <mc:Fallback>
                  <p:oleObj r:id="rId11" imgW="2387600" imgH="3429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369796" y="3931978"/>
                          <a:ext cx="4775200" cy="6858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9109" name="对象 9"/>
            <p:cNvGraphicFramePr>
              <a:graphicFrameLocks noChangeAspect="1"/>
            </p:cNvGraphicFramePr>
            <p:nvPr/>
          </p:nvGraphicFramePr>
          <p:xfrm>
            <a:off x="1369796" y="4633695"/>
            <a:ext cx="3657600" cy="1041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86" r:id="rId13" imgW="1828800" imgH="520700" progId="Equation.DSMT4">
                    <p:embed/>
                  </p:oleObj>
                </mc:Choice>
                <mc:Fallback>
                  <p:oleObj r:id="rId13" imgW="1828800" imgH="520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369796" y="4633695"/>
                          <a:ext cx="3657600" cy="10414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487045" y="213360"/>
            <a:ext cx="2247900" cy="583565"/>
            <a:chOff x="752" y="350"/>
            <a:chExt cx="3540" cy="919"/>
          </a:xfrm>
        </p:grpSpPr>
        <p:sp>
          <p:nvSpPr>
            <p:cNvPr id="32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情景导入</a:t>
              </a: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34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5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6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6" name="文本框 5"/>
          <p:cNvSpPr txBox="1"/>
          <p:nvPr/>
        </p:nvSpPr>
        <p:spPr>
          <a:xfrm>
            <a:off x="487045" y="849630"/>
            <a:ext cx="10860405" cy="1876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640"/>
              </a:lnSpc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学校要修建一个占地面积为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S㎡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的圆形喷水池，它的半径应为多少米？如果在这个圆形喷水池的外围增加一个占地面积为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a㎡</a:t>
            </a:r>
            <a:r>
              <a:rPr lang="zh-CN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的环形绿化带，那么所成的大圆的半径应为多少米？</a:t>
            </a:r>
            <a:endParaRPr lang="en-US" altLang="zh-CN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809615" y="2960370"/>
            <a:ext cx="47669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解：设喷水池的半径为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 m.</a:t>
            </a:r>
          </a:p>
        </p:txBody>
      </p:sp>
      <p:graphicFrame>
        <p:nvGraphicFramePr>
          <p:cNvPr id="10" name="对象 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198553" y="3482341"/>
          <a:ext cx="2600960" cy="1000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r:id="rId4" imgW="1117600" imgH="393700" progId="Equation.KSEE3">
                  <p:embed/>
                </p:oleObj>
              </mc:Choice>
              <mc:Fallback>
                <p:oleObj r:id="rId4" imgW="11176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98553" y="3482341"/>
                        <a:ext cx="2600960" cy="10007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521008" y="4483100"/>
          <a:ext cx="5826125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r:id="rId6" imgW="2222500" imgH="444500" progId="Equation.KSEE3">
                  <p:embed/>
                </p:oleObj>
              </mc:Choice>
              <mc:Fallback>
                <p:oleObj r:id="rId6" imgW="2222500" imgH="4445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21008" y="4483100"/>
                        <a:ext cx="5826125" cy="1130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图片 2" descr="e355637b868b69f4c13a892b172e729e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487045" y="3159125"/>
            <a:ext cx="4724400" cy="2962910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884555" y="1820545"/>
            <a:ext cx="7266940" cy="3887018"/>
            <a:chOff x="1311709" y="1764607"/>
            <a:chExt cx="6919479" cy="3739412"/>
          </a:xfrm>
        </p:grpSpPr>
        <p:graphicFrame>
          <p:nvGraphicFramePr>
            <p:cNvPr id="90126" name="对象 9"/>
            <p:cNvGraphicFramePr>
              <a:graphicFrameLocks noChangeAspect="1"/>
            </p:cNvGraphicFramePr>
            <p:nvPr/>
          </p:nvGraphicFramePr>
          <p:xfrm>
            <a:off x="1324235" y="1764607"/>
            <a:ext cx="4191000" cy="787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95" r:id="rId3" imgW="2095500" imgH="393700" progId="Equation.DSMT4">
                    <p:embed/>
                  </p:oleObj>
                </mc:Choice>
                <mc:Fallback>
                  <p:oleObj r:id="rId3" imgW="2095500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324235" y="1764607"/>
                          <a:ext cx="4191000" cy="7874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0127" name="组合 17"/>
            <p:cNvGrpSpPr/>
            <p:nvPr/>
          </p:nvGrpSpPr>
          <p:grpSpPr>
            <a:xfrm>
              <a:off x="1311709" y="2605526"/>
              <a:ext cx="6919479" cy="2898493"/>
              <a:chOff x="1311709" y="2605526"/>
              <a:chExt cx="6919479" cy="2898493"/>
            </a:xfrm>
          </p:grpSpPr>
          <p:graphicFrame>
            <p:nvGraphicFramePr>
              <p:cNvPr id="90128" name="对象 7"/>
              <p:cNvGraphicFramePr>
                <a:graphicFrameLocks noChangeAspect="1"/>
              </p:cNvGraphicFramePr>
              <p:nvPr/>
            </p:nvGraphicFramePr>
            <p:xfrm>
              <a:off x="1311709" y="2605526"/>
              <a:ext cx="3987800" cy="533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696" r:id="rId5" imgW="1993265" imgH="266700" progId="Equation.DSMT4">
                      <p:embed/>
                    </p:oleObj>
                  </mc:Choice>
                  <mc:Fallback>
                    <p:oleObj r:id="rId5" imgW="1993265" imgH="266700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1311709" y="2605526"/>
                            <a:ext cx="3987800" cy="53340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0129" name="对象 4"/>
              <p:cNvGraphicFramePr>
                <a:graphicFrameLocks noChangeAspect="1"/>
              </p:cNvGraphicFramePr>
              <p:nvPr/>
            </p:nvGraphicFramePr>
            <p:xfrm>
              <a:off x="2000684" y="3215058"/>
              <a:ext cx="2997200" cy="660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697" r:id="rId7" imgW="1498600" imgH="330200" progId="Equation.DSMT4">
                      <p:embed/>
                    </p:oleObj>
                  </mc:Choice>
                  <mc:Fallback>
                    <p:oleObj r:id="rId7" imgW="1498600" imgH="330200" progId="Equation.DSMT4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2000684" y="3215058"/>
                            <a:ext cx="2997200" cy="66040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" name="内容占位符 7"/>
              <p:cNvSpPr txBox="1">
                <a:spLocks noChangeArrowheads="1"/>
              </p:cNvSpPr>
              <p:nvPr/>
            </p:nvSpPr>
            <p:spPr bwMode="auto">
              <a:xfrm>
                <a:off x="1621252" y="3817362"/>
                <a:ext cx="6609936" cy="16866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441325" indent="-441325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/>
                    <a:ea typeface="宋体" panose="02010600030101010101" pitchFamily="2" charset="-122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/>
                    <a:ea typeface="宋体" panose="02010600030101010101" pitchFamily="2" charset="-122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/>
                    <a:ea typeface="宋体" panose="02010600030101010101" pitchFamily="2" charset="-122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/>
                    <a:ea typeface="宋体" panose="02010600030101010101" pitchFamily="2" charset="-122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　＝</a:t>
                </a: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|</a:t>
                </a:r>
                <a:r>
                  <a:rPr kumimoji="0" lang="en-US" altLang="zh-CN" sz="2400" b="1" i="1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－</a:t>
                </a: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1|</a:t>
                </a: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＋</a:t>
                </a: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|</a:t>
                </a:r>
                <a:r>
                  <a:rPr kumimoji="0" lang="en-US" altLang="zh-CN" sz="2400" b="1" i="1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－</a:t>
                </a: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3|.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∵1</a:t>
                </a: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+mn-ea"/>
                    <a:ea typeface="+mn-ea"/>
                    <a:cs typeface="Times New Roman" panose="02020603050405020304" pitchFamily="18" charset="0"/>
                  </a:rPr>
                  <a:t>≤</a:t>
                </a:r>
                <a:r>
                  <a:rPr kumimoji="0" lang="en-US" altLang="zh-CN" sz="2400" b="1" i="1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＜</a:t>
                </a: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3</a:t>
                </a: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，∴</a:t>
                </a:r>
                <a:r>
                  <a:rPr kumimoji="0" lang="en-US" altLang="zh-CN" sz="2400" b="1" i="1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－</a:t>
                </a: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1</a:t>
                </a: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+mn-ea"/>
                    <a:ea typeface="+mn-ea"/>
                    <a:cs typeface="Times New Roman" panose="02020603050405020304" pitchFamily="18" charset="0"/>
                  </a:rPr>
                  <a:t>≥</a:t>
                </a: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0</a:t>
                </a: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，</a:t>
                </a:r>
                <a:r>
                  <a:rPr kumimoji="0" lang="en-US" altLang="zh-CN" sz="2400" b="1" i="1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－</a:t>
                </a: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3</a:t>
                </a: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＜</a:t>
                </a: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0.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∴</a:t>
                </a: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原式＝</a:t>
                </a:r>
                <a:r>
                  <a:rPr kumimoji="0" lang="en-US" altLang="zh-CN" sz="2400" b="1" i="1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－</a:t>
                </a: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1</a:t>
                </a: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－</a:t>
                </a: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(</a:t>
                </a:r>
                <a:r>
                  <a:rPr kumimoji="0" lang="en-US" altLang="zh-CN" sz="2400" b="1" i="1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－</a:t>
                </a: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3)</a:t>
                </a: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＝</a:t>
                </a:r>
                <a:r>
                  <a:rPr kumimoji="0" lang="en-US" altLang="zh-CN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2.</a:t>
                </a:r>
              </a:p>
            </p:txBody>
          </p:sp>
        </p:grpSp>
      </p:grpSp>
      <p:graphicFrame>
        <p:nvGraphicFramePr>
          <p:cNvPr id="90125" name="对象 19"/>
          <p:cNvGraphicFramePr>
            <a:graphicFrameLocks noChangeAspect="1"/>
          </p:cNvGraphicFramePr>
          <p:nvPr/>
        </p:nvGraphicFramePr>
        <p:xfrm>
          <a:off x="884555" y="628015"/>
          <a:ext cx="883983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8" r:id="rId9" imgW="3594100" imgH="393700" progId="Equation.DSMT4">
                  <p:embed/>
                </p:oleObj>
              </mc:Choice>
              <mc:Fallback>
                <p:oleObj r:id="rId9" imgW="35941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84555" y="628015"/>
                        <a:ext cx="8839835" cy="9683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77520" y="168910"/>
            <a:ext cx="2424430" cy="645160"/>
            <a:chOff x="752" y="266"/>
            <a:chExt cx="3818" cy="1016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02" y="266"/>
              <a:ext cx="3168" cy="10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课堂小结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5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2292" name="Text Box 16"/>
          <p:cNvSpPr txBox="1"/>
          <p:nvPr/>
        </p:nvSpPr>
        <p:spPr>
          <a:xfrm>
            <a:off x="370840" y="2919095"/>
            <a:ext cx="1624330" cy="52197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二次根式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左大括号 17"/>
          <p:cNvSpPr/>
          <p:nvPr/>
        </p:nvSpPr>
        <p:spPr>
          <a:xfrm>
            <a:off x="1995805" y="1159510"/>
            <a:ext cx="366395" cy="3845560"/>
          </a:xfrm>
          <a:prstGeom prst="leftBrace">
            <a:avLst>
              <a:gd name="adj1" fmla="val 95942"/>
              <a:gd name="adj2" fmla="val 50000"/>
            </a:avLst>
          </a:prstGeom>
          <a:noFill/>
          <a:ln w="25400" cap="flat" cmpd="sng">
            <a:solidFill>
              <a:srgbClr val="CC0066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/>
          <a:p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Text Box 18"/>
          <p:cNvSpPr txBox="1"/>
          <p:nvPr/>
        </p:nvSpPr>
        <p:spPr>
          <a:xfrm>
            <a:off x="7482205" y="2373630"/>
            <a:ext cx="2699385" cy="60769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即</a:t>
            </a:r>
            <a:r>
              <a:rPr lang="zh-CN" altLang="en-US" sz="2800" noProof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a</a:t>
            </a:r>
            <a:r>
              <a:rPr lang="en-US" altLang="zh-CN" sz="280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≥</a:t>
            </a:r>
            <a:r>
              <a:rPr lang="zh-CN" altLang="en-US" sz="2800" noProof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0</a:t>
            </a:r>
            <a:r>
              <a:rPr lang="en-US" altLang="zh-CN" sz="2800" noProof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,        </a:t>
            </a:r>
            <a:r>
              <a:rPr lang="en-US" altLang="zh-CN" sz="280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≥</a:t>
            </a:r>
            <a:r>
              <a:rPr lang="zh-CN" altLang="en-US" sz="2800" noProof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0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 Box 18"/>
          <p:cNvSpPr txBox="1"/>
          <p:nvPr/>
        </p:nvSpPr>
        <p:spPr>
          <a:xfrm>
            <a:off x="2362835" y="2436495"/>
            <a:ext cx="4619625" cy="52197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二次根式的“双重”非负性</a:t>
            </a:r>
            <a:endParaRPr lang="zh-CN" altLang="zh-CN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12" name="Text Box 18"/>
          <p:cNvSpPr txBox="1"/>
          <p:nvPr/>
        </p:nvSpPr>
        <p:spPr>
          <a:xfrm>
            <a:off x="2362835" y="1044575"/>
            <a:ext cx="945515" cy="52197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概念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Text Box 18"/>
          <p:cNvSpPr txBox="1"/>
          <p:nvPr/>
        </p:nvSpPr>
        <p:spPr>
          <a:xfrm>
            <a:off x="2444750" y="4397375"/>
            <a:ext cx="3425825" cy="60769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l" defTabSz="9144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二次根式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        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Text Box 18"/>
          <p:cNvSpPr txBox="1"/>
          <p:nvPr/>
        </p:nvSpPr>
        <p:spPr>
          <a:xfrm>
            <a:off x="6159500" y="3720465"/>
            <a:ext cx="2961640" cy="60769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" name="左大括号 19"/>
          <p:cNvSpPr/>
          <p:nvPr/>
        </p:nvSpPr>
        <p:spPr>
          <a:xfrm>
            <a:off x="5902960" y="3876040"/>
            <a:ext cx="237490" cy="1567815"/>
          </a:xfrm>
          <a:prstGeom prst="leftBrace">
            <a:avLst>
              <a:gd name="adj1" fmla="val 95942"/>
              <a:gd name="adj2" fmla="val 50000"/>
            </a:avLst>
          </a:prstGeom>
          <a:noFill/>
          <a:ln w="25400" cap="flat" cmpd="sng">
            <a:solidFill>
              <a:srgbClr val="CC0066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/>
          <a:p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 Box 18"/>
          <p:cNvSpPr txBox="1"/>
          <p:nvPr/>
        </p:nvSpPr>
        <p:spPr>
          <a:xfrm>
            <a:off x="6172835" y="4715510"/>
            <a:ext cx="3705860" cy="112458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20000"/>
              </a:lnSpc>
            </a:pP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Text Box 18"/>
          <p:cNvSpPr txBox="1"/>
          <p:nvPr/>
        </p:nvSpPr>
        <p:spPr>
          <a:xfrm>
            <a:off x="4012565" y="1042670"/>
            <a:ext cx="7152640" cy="52197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我们把形如</a:t>
            </a:r>
            <a:r>
              <a:rPr lang="zh-CN" altLang="en-US" sz="280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　   (</a:t>
            </a:r>
            <a:r>
              <a:rPr lang="zh-CN" altLang="en-US" sz="2800" noProof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a</a:t>
            </a:r>
            <a:r>
              <a:rPr lang="en-US" altLang="zh-CN" sz="280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≥</a:t>
            </a:r>
            <a:r>
              <a:rPr lang="zh-CN" altLang="en-US" sz="2800" noProof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0</a:t>
            </a:r>
            <a:r>
              <a:rPr lang="zh-CN" altLang="en-US" sz="2800" noProof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)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的式子叫做二次根式</a:t>
            </a:r>
            <a:endParaRPr lang="zh-CN" altLang="zh-CN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graphicFrame>
        <p:nvGraphicFramePr>
          <p:cNvPr id="1216536" name="对象 3"/>
          <p:cNvGraphicFramePr>
            <a:graphicFrameLocks noChangeAspect="1"/>
          </p:cNvGraphicFramePr>
          <p:nvPr/>
        </p:nvGraphicFramePr>
        <p:xfrm>
          <a:off x="4137083" y="4397375"/>
          <a:ext cx="1545360" cy="617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9" r:id="rId3" imgW="850900" imgH="342900" progId="Equation.DSMT4">
                  <p:embed/>
                </p:oleObj>
              </mc:Choice>
              <mc:Fallback>
                <p:oleObj r:id="rId3" imgW="850900" imgH="3429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37083" y="4397375"/>
                        <a:ext cx="1545360" cy="61722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2" name="对象 13"/>
          <p:cNvGraphicFramePr>
            <a:graphicFrameLocks noChangeAspect="1"/>
          </p:cNvGraphicFramePr>
          <p:nvPr/>
        </p:nvGraphicFramePr>
        <p:xfrm>
          <a:off x="6518275" y="3723640"/>
          <a:ext cx="2493645" cy="476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0" r:id="rId5" imgW="1181100" imgH="241300" progId="Equation.DSMT4">
                  <p:embed/>
                </p:oleObj>
              </mc:Choice>
              <mc:Fallback>
                <p:oleObj r:id="rId5" imgW="1181100" imgH="2413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18275" y="3723640"/>
                        <a:ext cx="2493645" cy="4768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对象 12"/>
          <p:cNvGraphicFramePr>
            <a:graphicFrameLocks noChangeAspect="1"/>
          </p:cNvGraphicFramePr>
          <p:nvPr/>
        </p:nvGraphicFramePr>
        <p:xfrm>
          <a:off x="6219825" y="5005070"/>
          <a:ext cx="1663700" cy="592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1" r:id="rId7" imgW="711200" imgH="292100" progId="Equation.DSMT4">
                  <p:embed/>
                </p:oleObj>
              </mc:Choice>
              <mc:Fallback>
                <p:oleObj r:id="rId7" imgW="711200" imgH="2921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19825" y="5005070"/>
                        <a:ext cx="1663700" cy="5924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文本框 15"/>
          <p:cNvSpPr txBox="1"/>
          <p:nvPr/>
        </p:nvSpPr>
        <p:spPr>
          <a:xfrm>
            <a:off x="8122285" y="4759960"/>
            <a:ext cx="170370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a (a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≥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0)</a:t>
            </a:r>
          </a:p>
        </p:txBody>
      </p:sp>
      <p:graphicFrame>
        <p:nvGraphicFramePr>
          <p:cNvPr id="24" name="对象 2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912100" y="4779010"/>
          <a:ext cx="468630" cy="1056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2" r:id="rId9" imgW="203200" imgH="457200" progId="Equation.KSEE3">
                  <p:embed/>
                </p:oleObj>
              </mc:Choice>
              <mc:Fallback>
                <p:oleObj r:id="rId9" imgW="203200" imgH="4572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912100" y="4779010"/>
                        <a:ext cx="468630" cy="105600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文本框 24"/>
          <p:cNvSpPr txBox="1"/>
          <p:nvPr/>
        </p:nvSpPr>
        <p:spPr>
          <a:xfrm>
            <a:off x="8121015" y="5307965"/>
            <a:ext cx="170497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-a (a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＜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0)</a:t>
            </a:r>
          </a:p>
        </p:txBody>
      </p:sp>
      <p:graphicFrame>
        <p:nvGraphicFramePr>
          <p:cNvPr id="26" name="Object 13"/>
          <p:cNvGraphicFramePr>
            <a:graphicFrameLocks noChangeAspect="1"/>
          </p:cNvGraphicFramePr>
          <p:nvPr/>
        </p:nvGraphicFramePr>
        <p:xfrm>
          <a:off x="8838565" y="2456180"/>
          <a:ext cx="488950" cy="462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3" r:id="rId11" imgW="5791200" imgH="5486400" progId="Equation.DSMT4">
                  <p:embed/>
                </p:oleObj>
              </mc:Choice>
              <mc:Fallback>
                <p:oleObj r:id="rId11" imgW="5791200" imgH="5486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838565" y="2456180"/>
                        <a:ext cx="488950" cy="46291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3"/>
          <p:cNvGraphicFramePr>
            <a:graphicFrameLocks noChangeAspect="1"/>
          </p:cNvGraphicFramePr>
          <p:nvPr/>
        </p:nvGraphicFramePr>
        <p:xfrm>
          <a:off x="5987415" y="1056005"/>
          <a:ext cx="488950" cy="462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4" r:id="rId13" imgW="5791200" imgH="5486400" progId="Equation.DSMT4">
                  <p:embed/>
                </p:oleObj>
              </mc:Choice>
              <mc:Fallback>
                <p:oleObj r:id="rId13" imgW="5791200" imgH="5486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987415" y="1056005"/>
                        <a:ext cx="488950" cy="46291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右箭头 28"/>
          <p:cNvSpPr/>
          <p:nvPr/>
        </p:nvSpPr>
        <p:spPr>
          <a:xfrm>
            <a:off x="3308985" y="1200150"/>
            <a:ext cx="656590" cy="2622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右箭头 29"/>
          <p:cNvSpPr/>
          <p:nvPr/>
        </p:nvSpPr>
        <p:spPr>
          <a:xfrm>
            <a:off x="6966585" y="2590800"/>
            <a:ext cx="515620" cy="2006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16537" name="New picture"/>
          <p:cNvPicPr/>
          <p:nvPr/>
        </p:nvPicPr>
        <p:blipFill>
          <a:blip r:embed="rId14"/>
          <a:stretch>
            <a:fillRect/>
          </a:stretch>
        </p:blipFill>
        <p:spPr>
          <a:xfrm>
            <a:off x="12395200" y="10198100"/>
            <a:ext cx="330200" cy="241300"/>
          </a:xfrm>
          <a:prstGeom prst="cube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16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16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8" grpId="0" animBg="1"/>
      <p:bldP spid="2" grpId="0" animBg="1"/>
      <p:bldP spid="10" grpId="0" animBg="1"/>
      <p:bldP spid="12" grpId="0" animBg="1"/>
      <p:bldP spid="13" grpId="0" animBg="1"/>
      <p:bldP spid="17" grpId="0" animBg="1"/>
      <p:bldP spid="20" grpId="0" animBg="1"/>
      <p:bldP spid="11" grpId="0" animBg="1"/>
      <p:bldP spid="22" grpId="0" animBg="1"/>
      <p:bldP spid="20486" grpId="0"/>
      <p:bldP spid="25" grpId="0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681355" y="952500"/>
            <a:ext cx="11345545" cy="1876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640"/>
              </a:lnSpc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学校要修建一个占地面积为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S㎡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的圆形喷水池，它的半径应为多少米？如果在这个圆形喷水池的外围增加一个占地面积为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a㎡</a:t>
            </a:r>
            <a:r>
              <a:rPr lang="zh-CN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的环形绿化带，那么所成的大圆的半径应为多少米？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824855" y="2901950"/>
            <a:ext cx="33788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设大圆的半径为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R</a:t>
            </a:r>
          </a:p>
        </p:txBody>
      </p:sp>
      <p:graphicFrame>
        <p:nvGraphicFramePr>
          <p:cNvPr id="10" name="对象 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025516" y="3423921"/>
          <a:ext cx="3724275" cy="1000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r:id="rId3" imgW="1600200" imgH="393700" progId="Equation.KSEE3">
                  <p:embed/>
                </p:oleObj>
              </mc:Choice>
              <mc:Fallback>
                <p:oleObj r:id="rId3" imgW="16002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25516" y="3423921"/>
                        <a:ext cx="3724275" cy="10007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447665" y="4424680"/>
          <a:ext cx="6282055" cy="991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r:id="rId5" imgW="2730500" imgH="444500" progId="Equation.KSEE3">
                  <p:embed/>
                </p:oleObj>
              </mc:Choice>
              <mc:Fallback>
                <p:oleObj r:id="rId5" imgW="2730500" imgH="4445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47665" y="4424680"/>
                        <a:ext cx="6282055" cy="9918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图片 3" descr="e355637b868b69f4c13a892b172e729e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447040" y="3262630"/>
            <a:ext cx="4505325" cy="2825750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/>
          <p:nvPr/>
        </p:nvSpPr>
        <p:spPr>
          <a:xfrm>
            <a:off x="2855912" y="3384550"/>
            <a:ext cx="7667625" cy="3716338"/>
          </a:xfrm>
          <a:prstGeom prst="rect">
            <a:avLst/>
          </a:prstGeom>
          <a:noFill/>
          <a:ln w="31750">
            <a:noFill/>
            <a:miter lim="800000"/>
          </a:ln>
        </p:spPr>
        <p:txBody>
          <a:bodyPr wrap="none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1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1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1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1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1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buClr>
                <a:srgbClr val="CC0066"/>
              </a:buClr>
              <a:buSzPct val="70000"/>
              <a:buFont typeface="Wingdings" panose="05000000000000000000" pitchFamily="2" charset="2"/>
            </a:pPr>
            <a:endParaRPr lang="zh-CN" altLang="zh-CN" sz="4000">
              <a:solidFill>
                <a:srgbClr val="00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236980" y="1524635"/>
            <a:ext cx="9892665" cy="1281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640"/>
              </a:lnSpc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通过上面的实例，我们发现在日常生活中，常会用到一个数的算术平方根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430020" y="3302000"/>
            <a:ext cx="9092565" cy="686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640"/>
              </a:lnSpc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一个非负数的算术平方根有什么特征呢？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713865" y="4680585"/>
            <a:ext cx="7054215" cy="711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840"/>
              </a:lnSpc>
            </a:pP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本节课我们一起来探究吧</a:t>
            </a: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......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2"/>
      <p:bldP spid="12" grpId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63195" y="102235"/>
            <a:ext cx="2247900" cy="583565"/>
            <a:chOff x="752" y="350"/>
            <a:chExt cx="3540" cy="919"/>
          </a:xfrm>
        </p:grpSpPr>
        <p:sp>
          <p:nvSpPr>
            <p:cNvPr id="3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5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6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7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163195" y="685800"/>
            <a:ext cx="4911725" cy="777875"/>
            <a:chOff x="1214" y="1427"/>
            <a:chExt cx="7735" cy="1225"/>
          </a:xfrm>
        </p:grpSpPr>
        <p:sp>
          <p:nvSpPr>
            <p:cNvPr id="35" name="圆角矩形 31"/>
            <p:cNvSpPr/>
            <p:nvPr/>
          </p:nvSpPr>
          <p:spPr>
            <a:xfrm>
              <a:off x="1214" y="1628"/>
              <a:ext cx="2445" cy="930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altLang="en-US" sz="2800" b="1">
                  <a:latin typeface="微软雅黑" panose="020B0503020204020204" charset="-122"/>
                  <a:ea typeface="微软雅黑" panose="020B0503020204020204" charset="-122"/>
                </a:rPr>
                <a:t>知识点</a:t>
              </a:r>
            </a:p>
          </p:txBody>
        </p:sp>
        <p:sp>
          <p:nvSpPr>
            <p:cNvPr id="29703" name="文本框 28"/>
            <p:cNvSpPr txBox="1"/>
            <p:nvPr/>
          </p:nvSpPr>
          <p:spPr>
            <a:xfrm>
              <a:off x="4593" y="1628"/>
              <a:ext cx="4356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800" b="1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二次根式的定义</a:t>
              </a:r>
            </a:p>
          </p:txBody>
        </p:sp>
        <p:sp>
          <p:nvSpPr>
            <p:cNvPr id="29701" name="AutoShape 11"/>
            <p:cNvSpPr/>
            <p:nvPr/>
          </p:nvSpPr>
          <p:spPr>
            <a:xfrm>
              <a:off x="3544" y="1427"/>
              <a:ext cx="1225" cy="1225"/>
            </a:xfrm>
            <a:prstGeom prst="diamond">
              <a:avLst/>
            </a:prstGeom>
            <a:solidFill>
              <a:srgbClr val="FF6600"/>
            </a:solidFill>
            <a:ln w="3810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sy="50000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altLang="ko-KR" sz="2800" b="1">
                  <a:solidFill>
                    <a:srgbClr val="FFFFFF"/>
                  </a:solidFill>
                  <a:latin typeface="Calibri" panose="020F0502020204030204"/>
                  <a:ea typeface="Gulim" panose="020B0600000101010101" pitchFamily="34" charset="-127"/>
                </a:rPr>
                <a:t>1</a:t>
              </a:r>
            </a:p>
          </p:txBody>
        </p:sp>
      </p:grpSp>
      <p:sp>
        <p:nvSpPr>
          <p:cNvPr id="67601" name="Rectangle 1"/>
          <p:cNvSpPr/>
          <p:nvPr/>
        </p:nvSpPr>
        <p:spPr>
          <a:xfrm>
            <a:off x="447040" y="1851660"/>
            <a:ext cx="9446260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 (1) 2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18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  　，       的算术平方根是怎样表示的</a:t>
            </a:r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?</a:t>
            </a:r>
          </a:p>
          <a:p>
            <a:pPr marL="0" lvl="0" indent="0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endParaRPr lang="en-US" altLang="zh-CN" sz="28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(2) 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非负数</a:t>
            </a:r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m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q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</a:t>
            </a:r>
            <a:r>
              <a:rPr lang="en-US" altLang="zh-CN" sz="2800" baseline="30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－</a:t>
            </a:r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的算术平方根又是怎样表示的</a:t>
            </a:r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?</a:t>
            </a:r>
            <a:endParaRPr lang="zh-CN" altLang="en-US" sz="28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67603" name="对象 2"/>
          <p:cNvGraphicFramePr>
            <a:graphicFrameLocks noChangeAspect="1"/>
          </p:cNvGraphicFramePr>
          <p:nvPr/>
        </p:nvGraphicFramePr>
        <p:xfrm>
          <a:off x="2933700" y="1969135"/>
          <a:ext cx="51625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r:id="rId3" imgW="215900" imgH="405765" progId="Equation.DSMT4">
                  <p:embed/>
                </p:oleObj>
              </mc:Choice>
              <mc:Fallback>
                <p:oleObj r:id="rId3" imgW="21590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33700" y="1969135"/>
                        <a:ext cx="516255" cy="812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4" name="对象 2"/>
          <p:cNvGraphicFramePr>
            <a:graphicFrameLocks noChangeAspect="1"/>
          </p:cNvGraphicFramePr>
          <p:nvPr/>
        </p:nvGraphicFramePr>
        <p:xfrm>
          <a:off x="3706495" y="1969135"/>
          <a:ext cx="51625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r:id="rId5" imgW="215900" imgH="405765" progId="Equation.DSMT4">
                  <p:embed/>
                </p:oleObj>
              </mc:Choice>
              <mc:Fallback>
                <p:oleObj r:id="rId5" imgW="21590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06495" y="1969135"/>
                        <a:ext cx="516255" cy="812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617980" y="3054985"/>
          <a:ext cx="627380" cy="563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r:id="rId7" imgW="241300" imgH="215900" progId="Equation.KSEE3">
                  <p:embed/>
                </p:oleObj>
              </mc:Choice>
              <mc:Fallback>
                <p:oleObj r:id="rId7" imgW="241300" imgH="2159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17980" y="3054985"/>
                        <a:ext cx="627380" cy="5632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731135" y="3038475"/>
          <a:ext cx="759460" cy="596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r:id="rId9" imgW="292100" imgH="228600" progId="Equation.KSEE3">
                  <p:embed/>
                </p:oleObj>
              </mc:Choice>
              <mc:Fallback>
                <p:oleObj r:id="rId9" imgW="292100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31135" y="3038475"/>
                        <a:ext cx="759460" cy="5962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043680" y="2757170"/>
          <a:ext cx="824230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r:id="rId11" imgW="316865" imgH="444500" progId="Equation.KSEE3">
                  <p:embed/>
                </p:oleObj>
              </mc:Choice>
              <mc:Fallback>
                <p:oleObj r:id="rId11" imgW="316865" imgH="4445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043680" y="2757170"/>
                        <a:ext cx="824230" cy="115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301615" y="3105785"/>
          <a:ext cx="891540" cy="596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r:id="rId13" imgW="342900" imgH="228600" progId="Equation.KSEE3">
                  <p:embed/>
                </p:oleObj>
              </mc:Choice>
              <mc:Fallback>
                <p:oleObj r:id="rId13" imgW="342900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01615" y="3105785"/>
                        <a:ext cx="891540" cy="5962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207260" y="4916171"/>
          <a:ext cx="726440" cy="596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r:id="rId15" imgW="279400" imgH="228600" progId="Equation.KSEE3">
                  <p:embed/>
                </p:oleObj>
              </mc:Choice>
              <mc:Fallback>
                <p:oleObj r:id="rId15" imgW="279400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207260" y="4916171"/>
                        <a:ext cx="726440" cy="5962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对象 2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449955" y="4916171"/>
          <a:ext cx="1254760" cy="662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r:id="rId17" imgW="482600" imgH="254000" progId="Equation.KSEE3">
                  <p:embed/>
                </p:oleObj>
              </mc:Choice>
              <mc:Fallback>
                <p:oleObj r:id="rId17" imgW="482600" imgH="2540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449955" y="4916171"/>
                        <a:ext cx="1254760" cy="6623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对象 2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240020" y="4916171"/>
          <a:ext cx="1122680" cy="662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r:id="rId19" imgW="431800" imgH="254000" progId="Equation.KSEE3">
                  <p:embed/>
                </p:oleObj>
              </mc:Choice>
              <mc:Fallback>
                <p:oleObj r:id="rId19" imgW="431800" imgH="2540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240020" y="4916171"/>
                        <a:ext cx="1122680" cy="6623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圆角矩形 31"/>
          <p:cNvSpPr/>
          <p:nvPr/>
        </p:nvSpPr>
        <p:spPr>
          <a:xfrm>
            <a:off x="225425" y="1547495"/>
            <a:ext cx="1816100" cy="64579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一起探究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57885" y="1191895"/>
            <a:ext cx="9979025" cy="665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480"/>
              </a:lnSpc>
            </a:pPr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</a:rPr>
              <a:t>把我们得到的式子放到一起，观察它们有什么共同特征？</a:t>
            </a:r>
          </a:p>
        </p:txBody>
      </p:sp>
      <p:graphicFrame>
        <p:nvGraphicFramePr>
          <p:cNvPr id="23" name="对象 2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637030" y="2317116"/>
          <a:ext cx="594360" cy="596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r:id="rId3" imgW="228600" imgH="228600" progId="Equation.KSEE3">
                  <p:embed/>
                </p:oleObj>
              </mc:Choice>
              <mc:Fallback>
                <p:oleObj r:id="rId3" imgW="228600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37030" y="2317116"/>
                        <a:ext cx="594360" cy="5962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对象 2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580765" y="2317115"/>
          <a:ext cx="759460" cy="596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r:id="rId5" imgW="292100" imgH="228600" progId="Equation.KSEE3">
                  <p:embed/>
                </p:oleObj>
              </mc:Choice>
              <mc:Fallback>
                <p:oleObj r:id="rId5" imgW="292100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80765" y="2317115"/>
                        <a:ext cx="759460" cy="5962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对象 2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683885" y="2035810"/>
          <a:ext cx="824230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r:id="rId7" imgW="316865" imgH="444500" progId="Equation.KSEE3">
                  <p:embed/>
                </p:oleObj>
              </mc:Choice>
              <mc:Fallback>
                <p:oleObj r:id="rId7" imgW="316865" imgH="4445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83885" y="2035810"/>
                        <a:ext cx="824230" cy="115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对象 2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8075295" y="2384425"/>
          <a:ext cx="891540" cy="596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r:id="rId9" imgW="342900" imgH="228600" progId="Equation.KSEE3">
                  <p:embed/>
                </p:oleObj>
              </mc:Choice>
              <mc:Fallback>
                <p:oleObj r:id="rId9" imgW="342900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075295" y="2384425"/>
                        <a:ext cx="891540" cy="5962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对象 3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528445" y="3582353"/>
          <a:ext cx="72644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r:id="rId11" imgW="279400" imgH="228600" progId="Equation.KSEE3">
                  <p:embed/>
                </p:oleObj>
              </mc:Choice>
              <mc:Fallback>
                <p:oleObj r:id="rId11" imgW="279400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28445" y="3582353"/>
                        <a:ext cx="726440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对象 3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085465" y="3582671"/>
          <a:ext cx="1254760" cy="662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r:id="rId13" imgW="482600" imgH="254000" progId="Equation.KSEE3">
                  <p:embed/>
                </p:oleObj>
              </mc:Choice>
              <mc:Fallback>
                <p:oleObj r:id="rId13" imgW="482600" imgH="2540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085465" y="3582671"/>
                        <a:ext cx="1254760" cy="6623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对象 3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369560" y="3582671"/>
          <a:ext cx="1452880" cy="662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r:id="rId15" imgW="558800" imgH="254000" progId="Equation.KSEE3">
                  <p:embed/>
                </p:oleObj>
              </mc:Choice>
              <mc:Fallback>
                <p:oleObj r:id="rId15" imgW="558800" imgH="2540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369560" y="3582671"/>
                        <a:ext cx="1452880" cy="6623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文本框 36"/>
          <p:cNvSpPr txBox="1"/>
          <p:nvPr/>
        </p:nvSpPr>
        <p:spPr>
          <a:xfrm>
            <a:off x="1528445" y="4649470"/>
            <a:ext cx="33896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①根指数为</a:t>
            </a:r>
            <a:r>
              <a:rPr lang="en-US" altLang="zh-CN" sz="32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_____.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1480820" y="5461000"/>
            <a:ext cx="46437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Calibri" panose="020F0502020204030204"/>
                <a:ea typeface="黑体" panose="02010609060101010101" pitchFamily="49" charset="-122"/>
                <a:cs typeface="黑体" panose="02010609060101010101" pitchFamily="49" charset="-122"/>
              </a:rPr>
              <a:t>②被开方数</a:t>
            </a:r>
            <a:r>
              <a:rPr lang="zh-CN" altLang="en-US" sz="32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为</a:t>
            </a:r>
            <a:r>
              <a:rPr lang="en-US" altLang="zh-CN" sz="32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________.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3756660" y="4561205"/>
            <a:ext cx="5835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4032250" y="5461000"/>
            <a:ext cx="15779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非负数</a:t>
            </a:r>
          </a:p>
        </p:txBody>
      </p:sp>
      <p:graphicFrame>
        <p:nvGraphicFramePr>
          <p:cNvPr id="4" name="对象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538720" y="3365818"/>
          <a:ext cx="759460" cy="1160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r:id="rId17" imgW="292100" imgH="444500" progId="Equation.KSEE3">
                  <p:embed/>
                </p:oleObj>
              </mc:Choice>
              <mc:Fallback>
                <p:oleObj r:id="rId17" imgW="292100" imgH="4445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538720" y="3365818"/>
                        <a:ext cx="759460" cy="11607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9278620" y="3365818"/>
          <a:ext cx="1287780" cy="1160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r:id="rId19" imgW="495300" imgH="444500" progId="Equation.KSEE3">
                  <p:embed/>
                </p:oleObj>
              </mc:Choice>
              <mc:Fallback>
                <p:oleObj r:id="rId19" imgW="495300" imgH="4445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9278620" y="3365818"/>
                        <a:ext cx="1287780" cy="11607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圆角矩形 31"/>
          <p:cNvSpPr/>
          <p:nvPr/>
        </p:nvSpPr>
        <p:spPr>
          <a:xfrm>
            <a:off x="417830" y="222885"/>
            <a:ext cx="2279650" cy="64579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观察与思考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25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79"/>
                            </p:stCondLst>
                            <p:childTnLst>
                              <p:par>
                                <p:cTn id="66" presetID="27" presetClass="entr" presetSubtype="0" fill="hold" grpId="4" nodeType="afterEffect">
                                  <p:stCondLst>
                                    <p:cond delay="479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7" grpId="2"/>
      <p:bldP spid="38" grpId="4"/>
      <p:bldP spid="39" grpId="6"/>
      <p:bldP spid="40" grpId="1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86863" y="3995475"/>
            <a:ext cx="2276905" cy="1881797"/>
          </a:xfrm>
          <a:prstGeom prst="rect">
            <a:avLst/>
          </a:prstGeom>
          <a:blipFill>
            <a:blip r:embed="rId2" cstate="email"/>
            <a:stretch>
              <a:fillRect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8" name="圆角矩形 31"/>
          <p:cNvSpPr/>
          <p:nvPr/>
        </p:nvSpPr>
        <p:spPr>
          <a:xfrm>
            <a:off x="417830" y="222885"/>
            <a:ext cx="2279650" cy="64579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概念学习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8027801" y="3770974"/>
            <a:ext cx="3936364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zh-CN" altLang="en-US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被开方数</a:t>
            </a:r>
            <a:r>
              <a:rPr lang="en-US" altLang="zh-CN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r>
              <a:rPr lang="en-US" altLang="zh-CN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≥0</a:t>
            </a:r>
            <a:endParaRPr lang="zh-CN" altLang="en-US" b="1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135560" y="4913751"/>
            <a:ext cx="3052762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zh-CN" altLang="en-US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根指数为</a:t>
            </a:r>
            <a:r>
              <a:rPr lang="en-US" altLang="zh-CN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zh-CN" altLang="en-US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（省略不写）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>
            <a:off x="3533281" y="4269618"/>
            <a:ext cx="1531502" cy="60923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zh-CN" altLang="en-US" sz="240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249" name="Text 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17830" y="1052830"/>
            <a:ext cx="10996930" cy="1752600"/>
          </a:xfrm>
          <a:prstGeom prst="rect">
            <a:avLst/>
          </a:prstGeom>
          <a:blipFill>
            <a:blip r:embed="rId3" cstate="email"/>
            <a:stretch>
              <a:fillRect l="-1403" t="-4706" b="-10588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 flipV="1">
            <a:off x="6533734" y="4220299"/>
            <a:ext cx="1415378" cy="6585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zh-CN" altLang="en-US" sz="240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5672207" y="4476663"/>
            <a:ext cx="908753" cy="1236179"/>
          </a:xfrm>
          <a:prstGeom prst="ellipse">
            <a:avLst/>
          </a:prstGeom>
          <a:solidFill>
            <a:srgbClr val="FFFF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5071982" y="3960575"/>
            <a:ext cx="516228" cy="618089"/>
          </a:xfrm>
          <a:prstGeom prst="ellipse">
            <a:avLst/>
          </a:prstGeom>
          <a:solidFill>
            <a:srgbClr val="FFFF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1" nodeType="after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2" animBg="1"/>
      <p:bldP spid="11" grpId="0"/>
      <p:bldP spid="12" grpId="1"/>
      <p:bldP spid="3" grpId="3" animBg="1"/>
      <p:bldP spid="15" grpId="4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426085" y="243840"/>
            <a:ext cx="11433175" cy="5262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概念解析：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1)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二次根式的定义是从代数式的形式上界定的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，必须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含有二次根号“　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”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(2)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被开方数</a:t>
            </a:r>
            <a:r>
              <a:rPr kumimoji="0" lang="en-US" altLang="zh-CN" sz="28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可以是一个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数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，也可以是一个含有字母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代数式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，但是</a:t>
            </a:r>
            <a:r>
              <a:rPr kumimoji="0" lang="en-US" altLang="zh-CN" sz="28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必须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大于或等于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b="1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</a:t>
            </a:r>
            <a:r>
              <a:rPr lang="en-US" altLang="zh-CN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3)</a:t>
            </a:r>
            <a:r>
              <a:rPr lang="zh-CN" altLang="en-US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在具体问题中，已知二次</a:t>
            </a:r>
            <a:r>
              <a:rPr lang="zh-CN" altLang="en-US" sz="2800" b="1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根式　   ，</a:t>
            </a:r>
            <a:r>
              <a:rPr lang="zh-CN" altLang="en-US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就有</a:t>
            </a:r>
            <a:r>
              <a:rPr lang="zh-CN" altLang="en-US" sz="2800" b="1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了</a:t>
            </a:r>
            <a:r>
              <a:rPr lang="en-US" altLang="zh-CN" sz="2800" b="1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</a:t>
            </a:r>
            <a:r>
              <a:rPr lang="en-US" altLang="zh-CN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≥0</a:t>
            </a:r>
            <a:r>
              <a:rPr lang="zh-CN" altLang="en-US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这一隐含条件；</a:t>
            </a:r>
            <a:endParaRPr kumimoji="0" lang="zh-CN" altLang="en-US" sz="2800" b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altLang="zh-CN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(4)</a:t>
            </a:r>
            <a:r>
              <a:rPr lang="zh-CN" altLang="en-US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形</a:t>
            </a:r>
            <a:r>
              <a:rPr lang="zh-CN" altLang="en-US" sz="2800" b="1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如        </a:t>
            </a:r>
            <a:r>
              <a:rPr lang="en-US" altLang="zh-CN" sz="2800" b="1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(a</a:t>
            </a:r>
            <a:r>
              <a:rPr lang="en-US" altLang="zh-CN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≥0)</a:t>
            </a:r>
            <a:r>
              <a:rPr lang="zh-CN" altLang="en-US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的式子也是二次根式．</a:t>
            </a:r>
            <a:r>
              <a:rPr lang="en-US" altLang="zh-CN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b</a:t>
            </a:r>
            <a:r>
              <a:rPr lang="zh-CN" altLang="en-US" sz="2800" b="1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与　  是相乘的</a:t>
            </a:r>
            <a:r>
              <a:rPr lang="zh-CN" altLang="en-US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关系，若</a:t>
            </a:r>
            <a:r>
              <a:rPr lang="en-US" altLang="zh-CN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b</a:t>
            </a:r>
            <a:r>
              <a:rPr lang="zh-CN" altLang="en-US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为带分数，则要写成假分数的形式</a:t>
            </a:r>
            <a:r>
              <a:rPr lang="zh-CN" altLang="en-US" sz="2800" b="1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．</a:t>
            </a:r>
            <a:endParaRPr kumimoji="0" lang="en-US" altLang="zh-CN" sz="2800" b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798195" y="1673860"/>
          <a:ext cx="969010" cy="542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r:id="rId3" imgW="330200" imgH="228600" progId="Equation.DSMT4">
                  <p:embed/>
                </p:oleObj>
              </mc:Choice>
              <mc:Fallback>
                <p:oleObj r:id="rId3" imgW="3302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8195" y="1673860"/>
                        <a:ext cx="969010" cy="54229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809615" y="3611245"/>
          <a:ext cx="572135" cy="542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r:id="rId5" imgW="241300" imgH="228600" progId="Equation.DSMT4">
                  <p:embed/>
                </p:oleObj>
              </mc:Choice>
              <mc:Fallback>
                <p:oleObj r:id="rId5" imgW="2413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09615" y="3611245"/>
                        <a:ext cx="572135" cy="54229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939290" y="4284980"/>
          <a:ext cx="695960" cy="501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r:id="rId7" imgW="317500" imgH="228600" progId="Equation.DSMT4">
                  <p:embed/>
                </p:oleObj>
              </mc:Choice>
              <mc:Fallback>
                <p:oleObj r:id="rId7" imgW="3175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39290" y="4284980"/>
                        <a:ext cx="695960" cy="50101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7766050" y="4227830"/>
          <a:ext cx="58928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r:id="rId9" imgW="241300" imgH="228600" progId="Equation.DSMT4">
                  <p:embed/>
                </p:oleObj>
              </mc:Choice>
              <mc:Fallback>
                <p:oleObj r:id="rId9" imgW="2413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766050" y="4227830"/>
                        <a:ext cx="589280" cy="558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956</Words>
  <Application>Microsoft Office PowerPoint</Application>
  <PresentationFormat>宽屏</PresentationFormat>
  <Paragraphs>190</Paragraphs>
  <Slides>31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31</vt:i4>
      </vt:variant>
    </vt:vector>
  </HeadingPairs>
  <TitlesOfParts>
    <vt:vector size="44" baseType="lpstr">
      <vt:lpstr>Gulim</vt:lpstr>
      <vt:lpstr>黑体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Equation.DSMT4</vt:lpstr>
      <vt:lpstr>Equation.KSEE3</vt:lpstr>
      <vt:lpstr>Equation.3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2021-06-30T16:55:00Z</cp:lastPrinted>
  <dcterms:created xsi:type="dcterms:W3CDTF">2021-06-30T16:55:00Z</dcterms:created>
  <dcterms:modified xsi:type="dcterms:W3CDTF">2023-01-16T22:12:06Z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A24F9124596144C7956706F4C9E72A0B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