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6" r:id="rId3"/>
    <p:sldId id="1081" r:id="rId4"/>
    <p:sldId id="1080" r:id="rId5"/>
    <p:sldId id="1082" r:id="rId6"/>
    <p:sldId id="1091" r:id="rId7"/>
    <p:sldId id="1095" r:id="rId8"/>
    <p:sldId id="1083" r:id="rId9"/>
    <p:sldId id="1092" r:id="rId10"/>
    <p:sldId id="1089" r:id="rId11"/>
    <p:sldId id="1094" r:id="rId12"/>
    <p:sldId id="1093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等线" panose="02010600030101010101" pitchFamily="2" charset="-122"/>
      <p:regular r:id="rId21"/>
      <p:bold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186BC-31FD-46BD-A86F-16EDE398A04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1778-A5A6-4638-A91A-F44F7EB92A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1778-A5A6-4638-A91A-F44F7EB92A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占位符 4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7135" r="30945"/>
          <a:stretch>
            <a:fillRect/>
          </a:stretch>
        </p:blipFill>
        <p:spPr>
          <a:xfrm>
            <a:off x="5610225" y="3567112"/>
            <a:ext cx="6581776" cy="6581776"/>
          </a:xfrm>
          <a:ln>
            <a:solidFill>
              <a:srgbClr val="EE6464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8901113" y="530372"/>
            <a:ext cx="3036740" cy="3036740"/>
            <a:chOff x="4019550" y="500204"/>
            <a:chExt cx="1562100" cy="1562100"/>
          </a:xfrm>
        </p:grpSpPr>
        <p:sp>
          <p:nvSpPr>
            <p:cNvPr id="5" name="Oval 4"/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27079" y="-927079"/>
            <a:ext cx="1854158" cy="1854158"/>
            <a:chOff x="4019550" y="500204"/>
            <a:chExt cx="1562100" cy="1562100"/>
          </a:xfrm>
        </p:grpSpPr>
        <p:sp>
          <p:nvSpPr>
            <p:cNvPr id="9" name="Oval 8"/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806687" y="3097088"/>
            <a:ext cx="1739900" cy="17399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: Shape 34"/>
          <p:cNvSpPr/>
          <p:nvPr/>
        </p:nvSpPr>
        <p:spPr bwMode="auto">
          <a:xfrm>
            <a:off x="7174145" y="3463222"/>
            <a:ext cx="1004984" cy="1007632"/>
          </a:xfrm>
          <a:custGeom>
            <a:avLst/>
            <a:gdLst>
              <a:gd name="connsiteX0" fmla="*/ 304568 w 586903"/>
              <a:gd name="connsiteY0" fmla="*/ 168939 h 588448"/>
              <a:gd name="connsiteX1" fmla="*/ 309784 w 586903"/>
              <a:gd name="connsiteY1" fmla="*/ 168939 h 588448"/>
              <a:gd name="connsiteX2" fmla="*/ 419322 w 586903"/>
              <a:gd name="connsiteY2" fmla="*/ 284406 h 588448"/>
              <a:gd name="connsiteX3" fmla="*/ 283704 w 586903"/>
              <a:gd name="connsiteY3" fmla="*/ 420866 h 588448"/>
              <a:gd name="connsiteX4" fmla="*/ 168950 w 586903"/>
              <a:gd name="connsiteY4" fmla="*/ 310648 h 588448"/>
              <a:gd name="connsiteX5" fmla="*/ 168950 w 586903"/>
              <a:gd name="connsiteY5" fmla="*/ 305399 h 588448"/>
              <a:gd name="connsiteX6" fmla="*/ 205463 w 586903"/>
              <a:gd name="connsiteY6" fmla="*/ 289654 h 588448"/>
              <a:gd name="connsiteX7" fmla="*/ 210679 w 586903"/>
              <a:gd name="connsiteY7" fmla="*/ 302775 h 588448"/>
              <a:gd name="connsiteX8" fmla="*/ 312392 w 586903"/>
              <a:gd name="connsiteY8" fmla="*/ 376254 h 588448"/>
              <a:gd name="connsiteX9" fmla="*/ 374985 w 586903"/>
              <a:gd name="connsiteY9" fmla="*/ 310648 h 588448"/>
              <a:gd name="connsiteX10" fmla="*/ 301960 w 586903"/>
              <a:gd name="connsiteY10" fmla="*/ 210927 h 588448"/>
              <a:gd name="connsiteX11" fmla="*/ 288920 w 586903"/>
              <a:gd name="connsiteY11" fmla="*/ 205679 h 588448"/>
              <a:gd name="connsiteX12" fmla="*/ 304568 w 586903"/>
              <a:gd name="connsiteY12" fmla="*/ 168939 h 588448"/>
              <a:gd name="connsiteX13" fmla="*/ 312916 w 586903"/>
              <a:gd name="connsiteY13" fmla="*/ 84247 h 588448"/>
              <a:gd name="connsiteX14" fmla="*/ 503455 w 586903"/>
              <a:gd name="connsiteY14" fmla="*/ 283357 h 588448"/>
              <a:gd name="connsiteX15" fmla="*/ 284205 w 586903"/>
              <a:gd name="connsiteY15" fmla="*/ 503426 h 588448"/>
              <a:gd name="connsiteX16" fmla="*/ 85835 w 586903"/>
              <a:gd name="connsiteY16" fmla="*/ 312175 h 588448"/>
              <a:gd name="connsiteX17" fmla="*/ 98886 w 586903"/>
              <a:gd name="connsiteY17" fmla="*/ 223100 h 588448"/>
              <a:gd name="connsiteX18" fmla="*/ 132818 w 586903"/>
              <a:gd name="connsiteY18" fmla="*/ 215240 h 588448"/>
              <a:gd name="connsiteX19" fmla="*/ 138038 w 586903"/>
              <a:gd name="connsiteY19" fmla="*/ 236199 h 588448"/>
              <a:gd name="connsiteX20" fmla="*/ 130207 w 586903"/>
              <a:gd name="connsiteY20" fmla="*/ 317415 h 588448"/>
              <a:gd name="connsiteX21" fmla="*/ 273764 w 586903"/>
              <a:gd name="connsiteY21" fmla="*/ 461508 h 588448"/>
              <a:gd name="connsiteX22" fmla="*/ 461693 w 586903"/>
              <a:gd name="connsiteY22" fmla="*/ 272877 h 588448"/>
              <a:gd name="connsiteX23" fmla="*/ 318136 w 586903"/>
              <a:gd name="connsiteY23" fmla="*/ 128785 h 588448"/>
              <a:gd name="connsiteX24" fmla="*/ 237222 w 586903"/>
              <a:gd name="connsiteY24" fmla="*/ 136644 h 588448"/>
              <a:gd name="connsiteX25" fmla="*/ 216341 w 586903"/>
              <a:gd name="connsiteY25" fmla="*/ 131405 h 588448"/>
              <a:gd name="connsiteX26" fmla="*/ 224172 w 586903"/>
              <a:gd name="connsiteY26" fmla="*/ 97346 h 588448"/>
              <a:gd name="connsiteX27" fmla="*/ 312916 w 586903"/>
              <a:gd name="connsiteY27" fmla="*/ 84247 h 588448"/>
              <a:gd name="connsiteX28" fmla="*/ 62840 w 586903"/>
              <a:gd name="connsiteY28" fmla="*/ 3320 h 588448"/>
              <a:gd name="connsiteX29" fmla="*/ 74936 w 586903"/>
              <a:gd name="connsiteY29" fmla="*/ 4299 h 588448"/>
              <a:gd name="connsiteX30" fmla="*/ 114168 w 586903"/>
              <a:gd name="connsiteY30" fmla="*/ 43462 h 588448"/>
              <a:gd name="connsiteX31" fmla="*/ 127246 w 586903"/>
              <a:gd name="connsiteY31" fmla="*/ 74792 h 588448"/>
              <a:gd name="connsiteX32" fmla="*/ 142938 w 586903"/>
              <a:gd name="connsiteY32" fmla="*/ 113955 h 588448"/>
              <a:gd name="connsiteX33" fmla="*/ 307713 w 586903"/>
              <a:gd name="connsiteY33" fmla="*/ 278438 h 588448"/>
              <a:gd name="connsiteX34" fmla="*/ 310329 w 586903"/>
              <a:gd name="connsiteY34" fmla="*/ 307158 h 588448"/>
              <a:gd name="connsiteX35" fmla="*/ 294636 w 586903"/>
              <a:gd name="connsiteY35" fmla="*/ 314990 h 588448"/>
              <a:gd name="connsiteX36" fmla="*/ 278943 w 586903"/>
              <a:gd name="connsiteY36" fmla="*/ 309769 h 588448"/>
              <a:gd name="connsiteX37" fmla="*/ 114168 w 586903"/>
              <a:gd name="connsiteY37" fmla="*/ 142674 h 588448"/>
              <a:gd name="connsiteX38" fmla="*/ 74936 w 586903"/>
              <a:gd name="connsiteY38" fmla="*/ 127009 h 588448"/>
              <a:gd name="connsiteX39" fmla="*/ 43550 w 586903"/>
              <a:gd name="connsiteY39" fmla="*/ 113955 h 588448"/>
              <a:gd name="connsiteX40" fmla="*/ 4318 w 586903"/>
              <a:gd name="connsiteY40" fmla="*/ 74792 h 588448"/>
              <a:gd name="connsiteX41" fmla="*/ 12165 w 586903"/>
              <a:gd name="connsiteY41" fmla="*/ 56516 h 588448"/>
              <a:gd name="connsiteX42" fmla="*/ 46166 w 586903"/>
              <a:gd name="connsiteY42" fmla="*/ 56516 h 588448"/>
              <a:gd name="connsiteX43" fmla="*/ 56628 w 586903"/>
              <a:gd name="connsiteY43" fmla="*/ 46073 h 588448"/>
              <a:gd name="connsiteX44" fmla="*/ 56628 w 586903"/>
              <a:gd name="connsiteY44" fmla="*/ 12131 h 588448"/>
              <a:gd name="connsiteX45" fmla="*/ 62840 w 586903"/>
              <a:gd name="connsiteY45" fmla="*/ 3320 h 588448"/>
              <a:gd name="connsiteX46" fmla="*/ 322346 w 586903"/>
              <a:gd name="connsiteY46" fmla="*/ 1139 h 588448"/>
              <a:gd name="connsiteX47" fmla="*/ 586105 w 586903"/>
              <a:gd name="connsiteY47" fmla="*/ 270829 h 588448"/>
              <a:gd name="connsiteX48" fmla="*/ 270117 w 586903"/>
              <a:gd name="connsiteY48" fmla="*/ 587648 h 588448"/>
              <a:gd name="connsiteX49" fmla="*/ 1135 w 586903"/>
              <a:gd name="connsiteY49" fmla="*/ 323196 h 588448"/>
              <a:gd name="connsiteX50" fmla="*/ 35084 w 586903"/>
              <a:gd name="connsiteY50" fmla="*/ 158240 h 588448"/>
              <a:gd name="connsiteX51" fmla="*/ 69033 w 586903"/>
              <a:gd name="connsiteY51" fmla="*/ 153003 h 588448"/>
              <a:gd name="connsiteX52" fmla="*/ 71645 w 586903"/>
              <a:gd name="connsiteY52" fmla="*/ 176568 h 588448"/>
              <a:gd name="connsiteX53" fmla="*/ 45530 w 586903"/>
              <a:gd name="connsiteY53" fmla="*/ 325814 h 588448"/>
              <a:gd name="connsiteX54" fmla="*/ 262282 w 586903"/>
              <a:gd name="connsiteY54" fmla="*/ 543137 h 588448"/>
              <a:gd name="connsiteX55" fmla="*/ 541710 w 586903"/>
              <a:gd name="connsiteY55" fmla="*/ 262974 h 588448"/>
              <a:gd name="connsiteX56" fmla="*/ 324958 w 586903"/>
              <a:gd name="connsiteY56" fmla="*/ 45651 h 588448"/>
              <a:gd name="connsiteX57" fmla="*/ 176104 w 586903"/>
              <a:gd name="connsiteY57" fmla="*/ 71834 h 588448"/>
              <a:gd name="connsiteX58" fmla="*/ 152601 w 586903"/>
              <a:gd name="connsiteY58" fmla="*/ 69216 h 588448"/>
              <a:gd name="connsiteX59" fmla="*/ 157823 w 586903"/>
              <a:gd name="connsiteY59" fmla="*/ 35177 h 588448"/>
              <a:gd name="connsiteX60" fmla="*/ 322346 w 586903"/>
              <a:gd name="connsiteY60" fmla="*/ 1139 h 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6903" h="588448">
                <a:moveTo>
                  <a:pt x="304568" y="168939"/>
                </a:moveTo>
                <a:cubicBezTo>
                  <a:pt x="307176" y="168939"/>
                  <a:pt x="309784" y="168939"/>
                  <a:pt x="309784" y="168939"/>
                </a:cubicBezTo>
                <a:cubicBezTo>
                  <a:pt x="369769" y="176812"/>
                  <a:pt x="414106" y="226672"/>
                  <a:pt x="419322" y="284406"/>
                </a:cubicBezTo>
                <a:cubicBezTo>
                  <a:pt x="424538" y="363133"/>
                  <a:pt x="361945" y="426114"/>
                  <a:pt x="283704" y="420866"/>
                </a:cubicBezTo>
                <a:cubicBezTo>
                  <a:pt x="226327" y="415617"/>
                  <a:pt x="176774" y="371005"/>
                  <a:pt x="168950" y="310648"/>
                </a:cubicBezTo>
                <a:cubicBezTo>
                  <a:pt x="168950" y="310648"/>
                  <a:pt x="168950" y="308024"/>
                  <a:pt x="168950" y="305399"/>
                </a:cubicBezTo>
                <a:cubicBezTo>
                  <a:pt x="168950" y="287030"/>
                  <a:pt x="189815" y="273909"/>
                  <a:pt x="205463" y="289654"/>
                </a:cubicBezTo>
                <a:cubicBezTo>
                  <a:pt x="208071" y="292278"/>
                  <a:pt x="210679" y="297527"/>
                  <a:pt x="210679" y="302775"/>
                </a:cubicBezTo>
                <a:cubicBezTo>
                  <a:pt x="215895" y="350011"/>
                  <a:pt x="260232" y="386751"/>
                  <a:pt x="312392" y="376254"/>
                </a:cubicBezTo>
                <a:cubicBezTo>
                  <a:pt x="346297" y="371005"/>
                  <a:pt x="369769" y="344763"/>
                  <a:pt x="374985" y="310648"/>
                </a:cubicBezTo>
                <a:cubicBezTo>
                  <a:pt x="385418" y="260787"/>
                  <a:pt x="348905" y="216175"/>
                  <a:pt x="301960" y="210927"/>
                </a:cubicBezTo>
                <a:cubicBezTo>
                  <a:pt x="296744" y="210927"/>
                  <a:pt x="291528" y="208303"/>
                  <a:pt x="288920" y="205679"/>
                </a:cubicBezTo>
                <a:cubicBezTo>
                  <a:pt x="273272" y="189933"/>
                  <a:pt x="286312" y="168939"/>
                  <a:pt x="304568" y="168939"/>
                </a:cubicBezTo>
                <a:close/>
                <a:moveTo>
                  <a:pt x="312916" y="84247"/>
                </a:moveTo>
                <a:cubicBezTo>
                  <a:pt x="417321" y="94727"/>
                  <a:pt x="498235" y="181182"/>
                  <a:pt x="503455" y="283357"/>
                </a:cubicBezTo>
                <a:cubicBezTo>
                  <a:pt x="508675" y="406490"/>
                  <a:pt x="406880" y="508665"/>
                  <a:pt x="284205" y="503426"/>
                </a:cubicBezTo>
                <a:cubicBezTo>
                  <a:pt x="182410" y="498186"/>
                  <a:pt x="96276" y="416970"/>
                  <a:pt x="85835" y="312175"/>
                </a:cubicBezTo>
                <a:cubicBezTo>
                  <a:pt x="83225" y="280737"/>
                  <a:pt x="88445" y="249299"/>
                  <a:pt x="98886" y="223100"/>
                </a:cubicBezTo>
                <a:cubicBezTo>
                  <a:pt x="104106" y="207381"/>
                  <a:pt x="122377" y="204761"/>
                  <a:pt x="132818" y="215240"/>
                </a:cubicBezTo>
                <a:cubicBezTo>
                  <a:pt x="138038" y="220480"/>
                  <a:pt x="140648" y="228340"/>
                  <a:pt x="138038" y="236199"/>
                </a:cubicBezTo>
                <a:cubicBezTo>
                  <a:pt x="127597" y="262398"/>
                  <a:pt x="124987" y="288597"/>
                  <a:pt x="130207" y="317415"/>
                </a:cubicBezTo>
                <a:cubicBezTo>
                  <a:pt x="140648" y="390771"/>
                  <a:pt x="200681" y="451028"/>
                  <a:pt x="273764" y="461508"/>
                </a:cubicBezTo>
                <a:cubicBezTo>
                  <a:pt x="383389" y="471987"/>
                  <a:pt x="472134" y="382912"/>
                  <a:pt x="461693" y="272877"/>
                </a:cubicBezTo>
                <a:cubicBezTo>
                  <a:pt x="451253" y="199521"/>
                  <a:pt x="391220" y="139264"/>
                  <a:pt x="318136" y="128785"/>
                </a:cubicBezTo>
                <a:cubicBezTo>
                  <a:pt x="289425" y="123545"/>
                  <a:pt x="263324" y="126165"/>
                  <a:pt x="237222" y="136644"/>
                </a:cubicBezTo>
                <a:cubicBezTo>
                  <a:pt x="229392" y="139264"/>
                  <a:pt x="221562" y="136644"/>
                  <a:pt x="216341" y="131405"/>
                </a:cubicBezTo>
                <a:cubicBezTo>
                  <a:pt x="205901" y="120925"/>
                  <a:pt x="208511" y="102586"/>
                  <a:pt x="224172" y="97346"/>
                </a:cubicBezTo>
                <a:cubicBezTo>
                  <a:pt x="250273" y="86867"/>
                  <a:pt x="281595" y="81627"/>
                  <a:pt x="312916" y="84247"/>
                </a:cubicBezTo>
                <a:close/>
                <a:moveTo>
                  <a:pt x="62840" y="3320"/>
                </a:moveTo>
                <a:cubicBezTo>
                  <a:pt x="66436" y="1688"/>
                  <a:pt x="71013" y="1688"/>
                  <a:pt x="74936" y="4299"/>
                </a:cubicBezTo>
                <a:cubicBezTo>
                  <a:pt x="74936" y="4299"/>
                  <a:pt x="74936" y="4299"/>
                  <a:pt x="114168" y="43462"/>
                </a:cubicBezTo>
                <a:cubicBezTo>
                  <a:pt x="122015" y="53905"/>
                  <a:pt x="127246" y="64349"/>
                  <a:pt x="127246" y="74792"/>
                </a:cubicBezTo>
                <a:cubicBezTo>
                  <a:pt x="127246" y="90457"/>
                  <a:pt x="132476" y="103511"/>
                  <a:pt x="142938" y="113955"/>
                </a:cubicBezTo>
                <a:cubicBezTo>
                  <a:pt x="142938" y="113955"/>
                  <a:pt x="142938" y="113955"/>
                  <a:pt x="307713" y="278438"/>
                </a:cubicBezTo>
                <a:cubicBezTo>
                  <a:pt x="315560" y="286271"/>
                  <a:pt x="318175" y="299325"/>
                  <a:pt x="310329" y="307158"/>
                </a:cubicBezTo>
                <a:cubicBezTo>
                  <a:pt x="305098" y="312379"/>
                  <a:pt x="299867" y="314990"/>
                  <a:pt x="294636" y="314990"/>
                </a:cubicBezTo>
                <a:cubicBezTo>
                  <a:pt x="289405" y="314990"/>
                  <a:pt x="284174" y="312379"/>
                  <a:pt x="278943" y="309769"/>
                </a:cubicBezTo>
                <a:cubicBezTo>
                  <a:pt x="278943" y="309769"/>
                  <a:pt x="278943" y="309769"/>
                  <a:pt x="114168" y="142674"/>
                </a:cubicBezTo>
                <a:cubicBezTo>
                  <a:pt x="103706" y="132231"/>
                  <a:pt x="90629" y="127009"/>
                  <a:pt x="74936" y="127009"/>
                </a:cubicBezTo>
                <a:cubicBezTo>
                  <a:pt x="64474" y="127009"/>
                  <a:pt x="54012" y="121787"/>
                  <a:pt x="43550" y="113955"/>
                </a:cubicBezTo>
                <a:lnTo>
                  <a:pt x="4318" y="74792"/>
                </a:lnTo>
                <a:cubicBezTo>
                  <a:pt x="-913" y="66959"/>
                  <a:pt x="4318" y="56516"/>
                  <a:pt x="12165" y="56516"/>
                </a:cubicBezTo>
                <a:cubicBezTo>
                  <a:pt x="12165" y="56516"/>
                  <a:pt x="12165" y="56516"/>
                  <a:pt x="46166" y="56516"/>
                </a:cubicBezTo>
                <a:cubicBezTo>
                  <a:pt x="54012" y="56516"/>
                  <a:pt x="56628" y="53905"/>
                  <a:pt x="56628" y="46073"/>
                </a:cubicBezTo>
                <a:cubicBezTo>
                  <a:pt x="56628" y="46073"/>
                  <a:pt x="56628" y="46073"/>
                  <a:pt x="56628" y="12131"/>
                </a:cubicBezTo>
                <a:cubicBezTo>
                  <a:pt x="56628" y="8215"/>
                  <a:pt x="59243" y="4952"/>
                  <a:pt x="62840" y="3320"/>
                </a:cubicBezTo>
                <a:close/>
                <a:moveTo>
                  <a:pt x="322346" y="1139"/>
                </a:moveTo>
                <a:cubicBezTo>
                  <a:pt x="460754" y="14231"/>
                  <a:pt x="573048" y="129438"/>
                  <a:pt x="586105" y="270829"/>
                </a:cubicBezTo>
                <a:cubicBezTo>
                  <a:pt x="599162" y="451494"/>
                  <a:pt x="450308" y="600740"/>
                  <a:pt x="270117" y="587648"/>
                </a:cubicBezTo>
                <a:cubicBezTo>
                  <a:pt x="129097" y="574557"/>
                  <a:pt x="14193" y="461968"/>
                  <a:pt x="1135" y="323196"/>
                </a:cubicBezTo>
                <a:cubicBezTo>
                  <a:pt x="-4088" y="262974"/>
                  <a:pt x="8970" y="205370"/>
                  <a:pt x="35084" y="158240"/>
                </a:cubicBezTo>
                <a:cubicBezTo>
                  <a:pt x="42919" y="145148"/>
                  <a:pt x="58588" y="142530"/>
                  <a:pt x="69033" y="153003"/>
                </a:cubicBezTo>
                <a:cubicBezTo>
                  <a:pt x="74256" y="158240"/>
                  <a:pt x="76868" y="168713"/>
                  <a:pt x="71645" y="176568"/>
                </a:cubicBezTo>
                <a:cubicBezTo>
                  <a:pt x="48142" y="221080"/>
                  <a:pt x="37696" y="270829"/>
                  <a:pt x="45530" y="325814"/>
                </a:cubicBezTo>
                <a:cubicBezTo>
                  <a:pt x="58588" y="438403"/>
                  <a:pt x="147378" y="530045"/>
                  <a:pt x="262282" y="543137"/>
                </a:cubicBezTo>
                <a:cubicBezTo>
                  <a:pt x="424194" y="564083"/>
                  <a:pt x="562602" y="425311"/>
                  <a:pt x="541710" y="262974"/>
                </a:cubicBezTo>
                <a:cubicBezTo>
                  <a:pt x="528652" y="147766"/>
                  <a:pt x="437251" y="58743"/>
                  <a:pt x="324958" y="45651"/>
                </a:cubicBezTo>
                <a:cubicBezTo>
                  <a:pt x="270117" y="37796"/>
                  <a:pt x="220499" y="48269"/>
                  <a:pt x="176104" y="71834"/>
                </a:cubicBezTo>
                <a:cubicBezTo>
                  <a:pt x="168269" y="77071"/>
                  <a:pt x="157823" y="74453"/>
                  <a:pt x="152601" y="69216"/>
                </a:cubicBezTo>
                <a:cubicBezTo>
                  <a:pt x="142155" y="58743"/>
                  <a:pt x="144766" y="43032"/>
                  <a:pt x="157823" y="35177"/>
                </a:cubicBezTo>
                <a:cubicBezTo>
                  <a:pt x="204830" y="8994"/>
                  <a:pt x="262282" y="-4098"/>
                  <a:pt x="322346" y="1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93736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277889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08456" y="2524396"/>
            <a:ext cx="6099037" cy="1226736"/>
            <a:chOff x="1442450" y="2841896"/>
            <a:chExt cx="6099037" cy="1226736"/>
          </a:xfrm>
        </p:grpSpPr>
        <p:sp>
          <p:nvSpPr>
            <p:cNvPr id="53" name="矩形 52"/>
            <p:cNvSpPr/>
            <p:nvPr/>
          </p:nvSpPr>
          <p:spPr bwMode="auto">
            <a:xfrm>
              <a:off x="1442450" y="2841896"/>
              <a:ext cx="602496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en-US" altLang="zh-CN" sz="3400" b="1" kern="100" dirty="0">
                  <a:cs typeface="+mn-ea"/>
                  <a:sym typeface="+mn-lt"/>
                </a:rPr>
                <a:t>23.1.2 </a:t>
              </a:r>
              <a:r>
                <a:rPr lang="zh-CN" altLang="en-US" sz="3400" b="1" kern="100" dirty="0">
                  <a:cs typeface="+mn-ea"/>
                  <a:sym typeface="+mn-lt"/>
                </a:rPr>
                <a:t>图形的旋转（第二课时）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数学九年级上册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634862" y="3577843"/>
              <a:ext cx="590662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56" name="矩形 55"/>
          <p:cNvSpPr/>
          <p:nvPr/>
        </p:nvSpPr>
        <p:spPr bwMode="auto">
          <a:xfrm>
            <a:off x="899268" y="187645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第二十三章 旋转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4553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23901" y="1197733"/>
            <a:ext cx="11374967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下列图形中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绕某个点旋转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180°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后能与自身重合的有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(    )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正方形      ②长方形    ③等边三角形     ④线段 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⑤角          ⑥平行四边形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A.5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个   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B.2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个   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C.3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个    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D.4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8" name="乘号 7"/>
          <p:cNvSpPr/>
          <p:nvPr/>
        </p:nvSpPr>
        <p:spPr>
          <a:xfrm>
            <a:off x="578758" y="2889956"/>
            <a:ext cx="688881" cy="6999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乘号 9"/>
          <p:cNvSpPr/>
          <p:nvPr/>
        </p:nvSpPr>
        <p:spPr>
          <a:xfrm>
            <a:off x="6187926" y="1700041"/>
            <a:ext cx="688881" cy="6999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随堂测试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4153" y="1210037"/>
            <a:ext cx="11823792" cy="18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>
            <a:lvl1pPr indent="508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defTabSz="1219200">
              <a:lnSpc>
                <a:spcPct val="200000"/>
              </a:lnSpc>
              <a:tabLst>
                <a:tab pos="6095365" algn="l"/>
              </a:tabLst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如图在平面直角坐标系中，△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ABC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三个顶点的坐标分别为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(2,3)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，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B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(1,1)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，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(5,1)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．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indent="0" defTabSz="1219200">
              <a:lnSpc>
                <a:spcPct val="200000"/>
              </a:lnSpc>
              <a:tabLst>
                <a:tab pos="6095365" algn="l"/>
              </a:tabLst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(1)△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ABC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平移后，其中点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移到点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(4,5)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，画出平移后得到的△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B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C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 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indent="0" defTabSz="1219200">
              <a:lnSpc>
                <a:spcPct val="200000"/>
              </a:lnSpc>
              <a:tabLst>
                <a:tab pos="6095365" algn="l"/>
              </a:tabLst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(2)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把△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B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C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绕点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1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按逆时针方向旋转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90°</a:t>
            </a:r>
            <a:r>
              <a:rPr lang="zh-CN" altLang="en-US" sz="2000" b="1" dirty="0">
                <a:latin typeface="+mn-lt"/>
                <a:cs typeface="+mn-ea"/>
                <a:sym typeface="+mn-lt"/>
              </a:rPr>
              <a:t>，画出旋转后的△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A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2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B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2</a:t>
            </a:r>
            <a:r>
              <a:rPr lang="en-US" altLang="zh-CN" sz="2000" b="1" i="1" dirty="0">
                <a:latin typeface="+mn-lt"/>
                <a:cs typeface="+mn-ea"/>
                <a:sym typeface="+mn-lt"/>
              </a:rPr>
              <a:t>C</a:t>
            </a:r>
            <a:r>
              <a:rPr lang="en-US" altLang="zh-CN" sz="2000" b="1" baseline="-30000" dirty="0">
                <a:latin typeface="+mn-lt"/>
                <a:cs typeface="+mn-ea"/>
                <a:sym typeface="+mn-lt"/>
              </a:rPr>
              <a:t>2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</a:p>
        </p:txBody>
      </p:sp>
      <p:pic>
        <p:nvPicPr>
          <p:cNvPr id="11" name="图片 9830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9924" y="3091514"/>
            <a:ext cx="3202517" cy="345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随堂测试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968779" y="6392850"/>
            <a:ext cx="2024932" cy="374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随堂测试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2" y="1398270"/>
            <a:ext cx="10273284" cy="5280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占位符 4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7135" r="30945"/>
          <a:stretch>
            <a:fillRect/>
          </a:stretch>
        </p:blipFill>
        <p:spPr>
          <a:xfrm>
            <a:off x="5610225" y="3567112"/>
            <a:ext cx="6581776" cy="6581776"/>
          </a:xfrm>
          <a:ln>
            <a:solidFill>
              <a:srgbClr val="EE6464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8901113" y="530372"/>
            <a:ext cx="3036740" cy="3036740"/>
            <a:chOff x="4019550" y="500204"/>
            <a:chExt cx="1562100" cy="1562100"/>
          </a:xfrm>
        </p:grpSpPr>
        <p:sp>
          <p:nvSpPr>
            <p:cNvPr id="5" name="Oval 4"/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27079" y="-927079"/>
            <a:ext cx="1854158" cy="1854158"/>
            <a:chOff x="4019550" y="500204"/>
            <a:chExt cx="1562100" cy="1562100"/>
          </a:xfrm>
        </p:grpSpPr>
        <p:sp>
          <p:nvSpPr>
            <p:cNvPr id="9" name="Oval 8"/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806687" y="3097088"/>
            <a:ext cx="1739900" cy="17399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: Shape 34"/>
          <p:cNvSpPr/>
          <p:nvPr/>
        </p:nvSpPr>
        <p:spPr bwMode="auto">
          <a:xfrm>
            <a:off x="7174145" y="3463222"/>
            <a:ext cx="1004984" cy="1007632"/>
          </a:xfrm>
          <a:custGeom>
            <a:avLst/>
            <a:gdLst>
              <a:gd name="connsiteX0" fmla="*/ 304568 w 586903"/>
              <a:gd name="connsiteY0" fmla="*/ 168939 h 588448"/>
              <a:gd name="connsiteX1" fmla="*/ 309784 w 586903"/>
              <a:gd name="connsiteY1" fmla="*/ 168939 h 588448"/>
              <a:gd name="connsiteX2" fmla="*/ 419322 w 586903"/>
              <a:gd name="connsiteY2" fmla="*/ 284406 h 588448"/>
              <a:gd name="connsiteX3" fmla="*/ 283704 w 586903"/>
              <a:gd name="connsiteY3" fmla="*/ 420866 h 588448"/>
              <a:gd name="connsiteX4" fmla="*/ 168950 w 586903"/>
              <a:gd name="connsiteY4" fmla="*/ 310648 h 588448"/>
              <a:gd name="connsiteX5" fmla="*/ 168950 w 586903"/>
              <a:gd name="connsiteY5" fmla="*/ 305399 h 588448"/>
              <a:gd name="connsiteX6" fmla="*/ 205463 w 586903"/>
              <a:gd name="connsiteY6" fmla="*/ 289654 h 588448"/>
              <a:gd name="connsiteX7" fmla="*/ 210679 w 586903"/>
              <a:gd name="connsiteY7" fmla="*/ 302775 h 588448"/>
              <a:gd name="connsiteX8" fmla="*/ 312392 w 586903"/>
              <a:gd name="connsiteY8" fmla="*/ 376254 h 588448"/>
              <a:gd name="connsiteX9" fmla="*/ 374985 w 586903"/>
              <a:gd name="connsiteY9" fmla="*/ 310648 h 588448"/>
              <a:gd name="connsiteX10" fmla="*/ 301960 w 586903"/>
              <a:gd name="connsiteY10" fmla="*/ 210927 h 588448"/>
              <a:gd name="connsiteX11" fmla="*/ 288920 w 586903"/>
              <a:gd name="connsiteY11" fmla="*/ 205679 h 588448"/>
              <a:gd name="connsiteX12" fmla="*/ 304568 w 586903"/>
              <a:gd name="connsiteY12" fmla="*/ 168939 h 588448"/>
              <a:gd name="connsiteX13" fmla="*/ 312916 w 586903"/>
              <a:gd name="connsiteY13" fmla="*/ 84247 h 588448"/>
              <a:gd name="connsiteX14" fmla="*/ 503455 w 586903"/>
              <a:gd name="connsiteY14" fmla="*/ 283357 h 588448"/>
              <a:gd name="connsiteX15" fmla="*/ 284205 w 586903"/>
              <a:gd name="connsiteY15" fmla="*/ 503426 h 588448"/>
              <a:gd name="connsiteX16" fmla="*/ 85835 w 586903"/>
              <a:gd name="connsiteY16" fmla="*/ 312175 h 588448"/>
              <a:gd name="connsiteX17" fmla="*/ 98886 w 586903"/>
              <a:gd name="connsiteY17" fmla="*/ 223100 h 588448"/>
              <a:gd name="connsiteX18" fmla="*/ 132818 w 586903"/>
              <a:gd name="connsiteY18" fmla="*/ 215240 h 588448"/>
              <a:gd name="connsiteX19" fmla="*/ 138038 w 586903"/>
              <a:gd name="connsiteY19" fmla="*/ 236199 h 588448"/>
              <a:gd name="connsiteX20" fmla="*/ 130207 w 586903"/>
              <a:gd name="connsiteY20" fmla="*/ 317415 h 588448"/>
              <a:gd name="connsiteX21" fmla="*/ 273764 w 586903"/>
              <a:gd name="connsiteY21" fmla="*/ 461508 h 588448"/>
              <a:gd name="connsiteX22" fmla="*/ 461693 w 586903"/>
              <a:gd name="connsiteY22" fmla="*/ 272877 h 588448"/>
              <a:gd name="connsiteX23" fmla="*/ 318136 w 586903"/>
              <a:gd name="connsiteY23" fmla="*/ 128785 h 588448"/>
              <a:gd name="connsiteX24" fmla="*/ 237222 w 586903"/>
              <a:gd name="connsiteY24" fmla="*/ 136644 h 588448"/>
              <a:gd name="connsiteX25" fmla="*/ 216341 w 586903"/>
              <a:gd name="connsiteY25" fmla="*/ 131405 h 588448"/>
              <a:gd name="connsiteX26" fmla="*/ 224172 w 586903"/>
              <a:gd name="connsiteY26" fmla="*/ 97346 h 588448"/>
              <a:gd name="connsiteX27" fmla="*/ 312916 w 586903"/>
              <a:gd name="connsiteY27" fmla="*/ 84247 h 588448"/>
              <a:gd name="connsiteX28" fmla="*/ 62840 w 586903"/>
              <a:gd name="connsiteY28" fmla="*/ 3320 h 588448"/>
              <a:gd name="connsiteX29" fmla="*/ 74936 w 586903"/>
              <a:gd name="connsiteY29" fmla="*/ 4299 h 588448"/>
              <a:gd name="connsiteX30" fmla="*/ 114168 w 586903"/>
              <a:gd name="connsiteY30" fmla="*/ 43462 h 588448"/>
              <a:gd name="connsiteX31" fmla="*/ 127246 w 586903"/>
              <a:gd name="connsiteY31" fmla="*/ 74792 h 588448"/>
              <a:gd name="connsiteX32" fmla="*/ 142938 w 586903"/>
              <a:gd name="connsiteY32" fmla="*/ 113955 h 588448"/>
              <a:gd name="connsiteX33" fmla="*/ 307713 w 586903"/>
              <a:gd name="connsiteY33" fmla="*/ 278438 h 588448"/>
              <a:gd name="connsiteX34" fmla="*/ 310329 w 586903"/>
              <a:gd name="connsiteY34" fmla="*/ 307158 h 588448"/>
              <a:gd name="connsiteX35" fmla="*/ 294636 w 586903"/>
              <a:gd name="connsiteY35" fmla="*/ 314990 h 588448"/>
              <a:gd name="connsiteX36" fmla="*/ 278943 w 586903"/>
              <a:gd name="connsiteY36" fmla="*/ 309769 h 588448"/>
              <a:gd name="connsiteX37" fmla="*/ 114168 w 586903"/>
              <a:gd name="connsiteY37" fmla="*/ 142674 h 588448"/>
              <a:gd name="connsiteX38" fmla="*/ 74936 w 586903"/>
              <a:gd name="connsiteY38" fmla="*/ 127009 h 588448"/>
              <a:gd name="connsiteX39" fmla="*/ 43550 w 586903"/>
              <a:gd name="connsiteY39" fmla="*/ 113955 h 588448"/>
              <a:gd name="connsiteX40" fmla="*/ 4318 w 586903"/>
              <a:gd name="connsiteY40" fmla="*/ 74792 h 588448"/>
              <a:gd name="connsiteX41" fmla="*/ 12165 w 586903"/>
              <a:gd name="connsiteY41" fmla="*/ 56516 h 588448"/>
              <a:gd name="connsiteX42" fmla="*/ 46166 w 586903"/>
              <a:gd name="connsiteY42" fmla="*/ 56516 h 588448"/>
              <a:gd name="connsiteX43" fmla="*/ 56628 w 586903"/>
              <a:gd name="connsiteY43" fmla="*/ 46073 h 588448"/>
              <a:gd name="connsiteX44" fmla="*/ 56628 w 586903"/>
              <a:gd name="connsiteY44" fmla="*/ 12131 h 588448"/>
              <a:gd name="connsiteX45" fmla="*/ 62840 w 586903"/>
              <a:gd name="connsiteY45" fmla="*/ 3320 h 588448"/>
              <a:gd name="connsiteX46" fmla="*/ 322346 w 586903"/>
              <a:gd name="connsiteY46" fmla="*/ 1139 h 588448"/>
              <a:gd name="connsiteX47" fmla="*/ 586105 w 586903"/>
              <a:gd name="connsiteY47" fmla="*/ 270829 h 588448"/>
              <a:gd name="connsiteX48" fmla="*/ 270117 w 586903"/>
              <a:gd name="connsiteY48" fmla="*/ 587648 h 588448"/>
              <a:gd name="connsiteX49" fmla="*/ 1135 w 586903"/>
              <a:gd name="connsiteY49" fmla="*/ 323196 h 588448"/>
              <a:gd name="connsiteX50" fmla="*/ 35084 w 586903"/>
              <a:gd name="connsiteY50" fmla="*/ 158240 h 588448"/>
              <a:gd name="connsiteX51" fmla="*/ 69033 w 586903"/>
              <a:gd name="connsiteY51" fmla="*/ 153003 h 588448"/>
              <a:gd name="connsiteX52" fmla="*/ 71645 w 586903"/>
              <a:gd name="connsiteY52" fmla="*/ 176568 h 588448"/>
              <a:gd name="connsiteX53" fmla="*/ 45530 w 586903"/>
              <a:gd name="connsiteY53" fmla="*/ 325814 h 588448"/>
              <a:gd name="connsiteX54" fmla="*/ 262282 w 586903"/>
              <a:gd name="connsiteY54" fmla="*/ 543137 h 588448"/>
              <a:gd name="connsiteX55" fmla="*/ 541710 w 586903"/>
              <a:gd name="connsiteY55" fmla="*/ 262974 h 588448"/>
              <a:gd name="connsiteX56" fmla="*/ 324958 w 586903"/>
              <a:gd name="connsiteY56" fmla="*/ 45651 h 588448"/>
              <a:gd name="connsiteX57" fmla="*/ 176104 w 586903"/>
              <a:gd name="connsiteY57" fmla="*/ 71834 h 588448"/>
              <a:gd name="connsiteX58" fmla="*/ 152601 w 586903"/>
              <a:gd name="connsiteY58" fmla="*/ 69216 h 588448"/>
              <a:gd name="connsiteX59" fmla="*/ 157823 w 586903"/>
              <a:gd name="connsiteY59" fmla="*/ 35177 h 588448"/>
              <a:gd name="connsiteX60" fmla="*/ 322346 w 586903"/>
              <a:gd name="connsiteY60" fmla="*/ 1139 h 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6903" h="588448">
                <a:moveTo>
                  <a:pt x="304568" y="168939"/>
                </a:moveTo>
                <a:cubicBezTo>
                  <a:pt x="307176" y="168939"/>
                  <a:pt x="309784" y="168939"/>
                  <a:pt x="309784" y="168939"/>
                </a:cubicBezTo>
                <a:cubicBezTo>
                  <a:pt x="369769" y="176812"/>
                  <a:pt x="414106" y="226672"/>
                  <a:pt x="419322" y="284406"/>
                </a:cubicBezTo>
                <a:cubicBezTo>
                  <a:pt x="424538" y="363133"/>
                  <a:pt x="361945" y="426114"/>
                  <a:pt x="283704" y="420866"/>
                </a:cubicBezTo>
                <a:cubicBezTo>
                  <a:pt x="226327" y="415617"/>
                  <a:pt x="176774" y="371005"/>
                  <a:pt x="168950" y="310648"/>
                </a:cubicBezTo>
                <a:cubicBezTo>
                  <a:pt x="168950" y="310648"/>
                  <a:pt x="168950" y="308024"/>
                  <a:pt x="168950" y="305399"/>
                </a:cubicBezTo>
                <a:cubicBezTo>
                  <a:pt x="168950" y="287030"/>
                  <a:pt x="189815" y="273909"/>
                  <a:pt x="205463" y="289654"/>
                </a:cubicBezTo>
                <a:cubicBezTo>
                  <a:pt x="208071" y="292278"/>
                  <a:pt x="210679" y="297527"/>
                  <a:pt x="210679" y="302775"/>
                </a:cubicBezTo>
                <a:cubicBezTo>
                  <a:pt x="215895" y="350011"/>
                  <a:pt x="260232" y="386751"/>
                  <a:pt x="312392" y="376254"/>
                </a:cubicBezTo>
                <a:cubicBezTo>
                  <a:pt x="346297" y="371005"/>
                  <a:pt x="369769" y="344763"/>
                  <a:pt x="374985" y="310648"/>
                </a:cubicBezTo>
                <a:cubicBezTo>
                  <a:pt x="385418" y="260787"/>
                  <a:pt x="348905" y="216175"/>
                  <a:pt x="301960" y="210927"/>
                </a:cubicBezTo>
                <a:cubicBezTo>
                  <a:pt x="296744" y="210927"/>
                  <a:pt x="291528" y="208303"/>
                  <a:pt x="288920" y="205679"/>
                </a:cubicBezTo>
                <a:cubicBezTo>
                  <a:pt x="273272" y="189933"/>
                  <a:pt x="286312" y="168939"/>
                  <a:pt x="304568" y="168939"/>
                </a:cubicBezTo>
                <a:close/>
                <a:moveTo>
                  <a:pt x="312916" y="84247"/>
                </a:moveTo>
                <a:cubicBezTo>
                  <a:pt x="417321" y="94727"/>
                  <a:pt x="498235" y="181182"/>
                  <a:pt x="503455" y="283357"/>
                </a:cubicBezTo>
                <a:cubicBezTo>
                  <a:pt x="508675" y="406490"/>
                  <a:pt x="406880" y="508665"/>
                  <a:pt x="284205" y="503426"/>
                </a:cubicBezTo>
                <a:cubicBezTo>
                  <a:pt x="182410" y="498186"/>
                  <a:pt x="96276" y="416970"/>
                  <a:pt x="85835" y="312175"/>
                </a:cubicBezTo>
                <a:cubicBezTo>
                  <a:pt x="83225" y="280737"/>
                  <a:pt x="88445" y="249299"/>
                  <a:pt x="98886" y="223100"/>
                </a:cubicBezTo>
                <a:cubicBezTo>
                  <a:pt x="104106" y="207381"/>
                  <a:pt x="122377" y="204761"/>
                  <a:pt x="132818" y="215240"/>
                </a:cubicBezTo>
                <a:cubicBezTo>
                  <a:pt x="138038" y="220480"/>
                  <a:pt x="140648" y="228340"/>
                  <a:pt x="138038" y="236199"/>
                </a:cubicBezTo>
                <a:cubicBezTo>
                  <a:pt x="127597" y="262398"/>
                  <a:pt x="124987" y="288597"/>
                  <a:pt x="130207" y="317415"/>
                </a:cubicBezTo>
                <a:cubicBezTo>
                  <a:pt x="140648" y="390771"/>
                  <a:pt x="200681" y="451028"/>
                  <a:pt x="273764" y="461508"/>
                </a:cubicBezTo>
                <a:cubicBezTo>
                  <a:pt x="383389" y="471987"/>
                  <a:pt x="472134" y="382912"/>
                  <a:pt x="461693" y="272877"/>
                </a:cubicBezTo>
                <a:cubicBezTo>
                  <a:pt x="451253" y="199521"/>
                  <a:pt x="391220" y="139264"/>
                  <a:pt x="318136" y="128785"/>
                </a:cubicBezTo>
                <a:cubicBezTo>
                  <a:pt x="289425" y="123545"/>
                  <a:pt x="263324" y="126165"/>
                  <a:pt x="237222" y="136644"/>
                </a:cubicBezTo>
                <a:cubicBezTo>
                  <a:pt x="229392" y="139264"/>
                  <a:pt x="221562" y="136644"/>
                  <a:pt x="216341" y="131405"/>
                </a:cubicBezTo>
                <a:cubicBezTo>
                  <a:pt x="205901" y="120925"/>
                  <a:pt x="208511" y="102586"/>
                  <a:pt x="224172" y="97346"/>
                </a:cubicBezTo>
                <a:cubicBezTo>
                  <a:pt x="250273" y="86867"/>
                  <a:pt x="281595" y="81627"/>
                  <a:pt x="312916" y="84247"/>
                </a:cubicBezTo>
                <a:close/>
                <a:moveTo>
                  <a:pt x="62840" y="3320"/>
                </a:moveTo>
                <a:cubicBezTo>
                  <a:pt x="66436" y="1688"/>
                  <a:pt x="71013" y="1688"/>
                  <a:pt x="74936" y="4299"/>
                </a:cubicBezTo>
                <a:cubicBezTo>
                  <a:pt x="74936" y="4299"/>
                  <a:pt x="74936" y="4299"/>
                  <a:pt x="114168" y="43462"/>
                </a:cubicBezTo>
                <a:cubicBezTo>
                  <a:pt x="122015" y="53905"/>
                  <a:pt x="127246" y="64349"/>
                  <a:pt x="127246" y="74792"/>
                </a:cubicBezTo>
                <a:cubicBezTo>
                  <a:pt x="127246" y="90457"/>
                  <a:pt x="132476" y="103511"/>
                  <a:pt x="142938" y="113955"/>
                </a:cubicBezTo>
                <a:cubicBezTo>
                  <a:pt x="142938" y="113955"/>
                  <a:pt x="142938" y="113955"/>
                  <a:pt x="307713" y="278438"/>
                </a:cubicBezTo>
                <a:cubicBezTo>
                  <a:pt x="315560" y="286271"/>
                  <a:pt x="318175" y="299325"/>
                  <a:pt x="310329" y="307158"/>
                </a:cubicBezTo>
                <a:cubicBezTo>
                  <a:pt x="305098" y="312379"/>
                  <a:pt x="299867" y="314990"/>
                  <a:pt x="294636" y="314990"/>
                </a:cubicBezTo>
                <a:cubicBezTo>
                  <a:pt x="289405" y="314990"/>
                  <a:pt x="284174" y="312379"/>
                  <a:pt x="278943" y="309769"/>
                </a:cubicBezTo>
                <a:cubicBezTo>
                  <a:pt x="278943" y="309769"/>
                  <a:pt x="278943" y="309769"/>
                  <a:pt x="114168" y="142674"/>
                </a:cubicBezTo>
                <a:cubicBezTo>
                  <a:pt x="103706" y="132231"/>
                  <a:pt x="90629" y="127009"/>
                  <a:pt x="74936" y="127009"/>
                </a:cubicBezTo>
                <a:cubicBezTo>
                  <a:pt x="64474" y="127009"/>
                  <a:pt x="54012" y="121787"/>
                  <a:pt x="43550" y="113955"/>
                </a:cubicBezTo>
                <a:lnTo>
                  <a:pt x="4318" y="74792"/>
                </a:lnTo>
                <a:cubicBezTo>
                  <a:pt x="-913" y="66959"/>
                  <a:pt x="4318" y="56516"/>
                  <a:pt x="12165" y="56516"/>
                </a:cubicBezTo>
                <a:cubicBezTo>
                  <a:pt x="12165" y="56516"/>
                  <a:pt x="12165" y="56516"/>
                  <a:pt x="46166" y="56516"/>
                </a:cubicBezTo>
                <a:cubicBezTo>
                  <a:pt x="54012" y="56516"/>
                  <a:pt x="56628" y="53905"/>
                  <a:pt x="56628" y="46073"/>
                </a:cubicBezTo>
                <a:cubicBezTo>
                  <a:pt x="56628" y="46073"/>
                  <a:pt x="56628" y="46073"/>
                  <a:pt x="56628" y="12131"/>
                </a:cubicBezTo>
                <a:cubicBezTo>
                  <a:pt x="56628" y="8215"/>
                  <a:pt x="59243" y="4952"/>
                  <a:pt x="62840" y="3320"/>
                </a:cubicBezTo>
                <a:close/>
                <a:moveTo>
                  <a:pt x="322346" y="1139"/>
                </a:moveTo>
                <a:cubicBezTo>
                  <a:pt x="460754" y="14231"/>
                  <a:pt x="573048" y="129438"/>
                  <a:pt x="586105" y="270829"/>
                </a:cubicBezTo>
                <a:cubicBezTo>
                  <a:pt x="599162" y="451494"/>
                  <a:pt x="450308" y="600740"/>
                  <a:pt x="270117" y="587648"/>
                </a:cubicBezTo>
                <a:cubicBezTo>
                  <a:pt x="129097" y="574557"/>
                  <a:pt x="14193" y="461968"/>
                  <a:pt x="1135" y="323196"/>
                </a:cubicBezTo>
                <a:cubicBezTo>
                  <a:pt x="-4088" y="262974"/>
                  <a:pt x="8970" y="205370"/>
                  <a:pt x="35084" y="158240"/>
                </a:cubicBezTo>
                <a:cubicBezTo>
                  <a:pt x="42919" y="145148"/>
                  <a:pt x="58588" y="142530"/>
                  <a:pt x="69033" y="153003"/>
                </a:cubicBezTo>
                <a:cubicBezTo>
                  <a:pt x="74256" y="158240"/>
                  <a:pt x="76868" y="168713"/>
                  <a:pt x="71645" y="176568"/>
                </a:cubicBezTo>
                <a:cubicBezTo>
                  <a:pt x="48142" y="221080"/>
                  <a:pt x="37696" y="270829"/>
                  <a:pt x="45530" y="325814"/>
                </a:cubicBezTo>
                <a:cubicBezTo>
                  <a:pt x="58588" y="438403"/>
                  <a:pt x="147378" y="530045"/>
                  <a:pt x="262282" y="543137"/>
                </a:cubicBezTo>
                <a:cubicBezTo>
                  <a:pt x="424194" y="564083"/>
                  <a:pt x="562602" y="425311"/>
                  <a:pt x="541710" y="262974"/>
                </a:cubicBezTo>
                <a:cubicBezTo>
                  <a:pt x="528652" y="147766"/>
                  <a:pt x="437251" y="58743"/>
                  <a:pt x="324958" y="45651"/>
                </a:cubicBezTo>
                <a:cubicBezTo>
                  <a:pt x="270117" y="37796"/>
                  <a:pt x="220499" y="48269"/>
                  <a:pt x="176104" y="71834"/>
                </a:cubicBezTo>
                <a:cubicBezTo>
                  <a:pt x="168269" y="77071"/>
                  <a:pt x="157823" y="74453"/>
                  <a:pt x="152601" y="69216"/>
                </a:cubicBezTo>
                <a:cubicBezTo>
                  <a:pt x="142155" y="58743"/>
                  <a:pt x="144766" y="43032"/>
                  <a:pt x="157823" y="35177"/>
                </a:cubicBezTo>
                <a:cubicBezTo>
                  <a:pt x="204830" y="8994"/>
                  <a:pt x="262282" y="-4098"/>
                  <a:pt x="322346" y="1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93736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277889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04935" y="2484979"/>
            <a:ext cx="6024963" cy="1266153"/>
            <a:chOff x="1538929" y="2802479"/>
            <a:chExt cx="6024963" cy="1266153"/>
          </a:xfrm>
        </p:grpSpPr>
        <p:sp>
          <p:nvSpPr>
            <p:cNvPr id="53" name="矩形 52"/>
            <p:cNvSpPr/>
            <p:nvPr/>
          </p:nvSpPr>
          <p:spPr bwMode="auto">
            <a:xfrm>
              <a:off x="1538929" y="2802479"/>
              <a:ext cx="602496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zh-CN" altLang="en-US" sz="4400" b="1" kern="100" dirty="0"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数学九年级上册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634862" y="3577843"/>
              <a:ext cx="590662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56" name="矩形 55"/>
          <p:cNvSpPr/>
          <p:nvPr/>
        </p:nvSpPr>
        <p:spPr bwMode="auto">
          <a:xfrm>
            <a:off x="899268" y="187645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第二十三章 旋转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4553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1120845" y="502151"/>
            <a:ext cx="324036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>
                <a:ln w="6350">
                  <a:noFill/>
                </a:ln>
                <a:solidFill>
                  <a:srgbClr val="DA5353"/>
                </a:solidFill>
                <a:uLnTx/>
                <a:uFillTx/>
                <a:cs typeface="+mn-ea"/>
                <a:sym typeface="+mn-lt"/>
              </a:rPr>
              <a:t>前 言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3885" y="1541073"/>
            <a:ext cx="4663881" cy="5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5353"/>
                </a:solidFill>
                <a:effectLst/>
                <a:uLnTx/>
                <a:uFillTx/>
                <a:cs typeface="+mn-ea"/>
                <a:sym typeface="+mn-lt"/>
              </a:rPr>
              <a:t>学习目标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3885" y="2699656"/>
            <a:ext cx="10348517" cy="4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运用旋转的性质将简单图形变化为复杂图形。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3885" y="3734679"/>
            <a:ext cx="4663881" cy="5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5353"/>
                </a:solidFill>
                <a:effectLst/>
                <a:uLnTx/>
                <a:uFillTx/>
                <a:cs typeface="+mn-ea"/>
                <a:sym typeface="+mn-lt"/>
              </a:rPr>
              <a:t>重点难点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3884" y="4893262"/>
            <a:ext cx="10493715" cy="11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重点：</a:t>
            </a:r>
            <a:r>
              <a:rPr lang="zh-CN" altLang="en-US" sz="2000" dirty="0">
                <a:cs typeface="+mn-ea"/>
                <a:sym typeface="+mn-lt"/>
              </a:rPr>
              <a:t>了解旋转作图的概念。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难点：</a:t>
            </a:r>
            <a:r>
              <a:rPr lang="zh-CN" altLang="en-US" sz="2000" dirty="0">
                <a:cs typeface="+mn-ea"/>
                <a:sym typeface="+mn-lt"/>
              </a:rPr>
              <a:t>旋转作图的步骤。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55" y="2416497"/>
            <a:ext cx="7268633" cy="38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1"/>
          <p:cNvGrpSpPr/>
          <p:nvPr/>
        </p:nvGrpSpPr>
        <p:grpSpPr bwMode="auto">
          <a:xfrm>
            <a:off x="4643036" y="3500231"/>
            <a:ext cx="5835651" cy="2214033"/>
            <a:chOff x="3630" y="4950"/>
            <a:chExt cx="6893" cy="3488"/>
          </a:xfrm>
        </p:grpSpPr>
        <p:grpSp>
          <p:nvGrpSpPr>
            <p:cNvPr id="8" name="组合 5"/>
            <p:cNvGrpSpPr/>
            <p:nvPr/>
          </p:nvGrpSpPr>
          <p:grpSpPr bwMode="auto">
            <a:xfrm>
              <a:off x="3630" y="4950"/>
              <a:ext cx="3435" cy="1755"/>
              <a:chOff x="3630" y="4950"/>
              <a:chExt cx="3435" cy="175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3650" y="4960"/>
                <a:ext cx="0" cy="1734"/>
              </a:xfrm>
              <a:prstGeom prst="line">
                <a:avLst/>
              </a:prstGeom>
              <a:ln w="412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645" y="6704"/>
                <a:ext cx="2565" cy="0"/>
              </a:xfrm>
              <a:prstGeom prst="line">
                <a:avLst/>
              </a:prstGeom>
              <a:ln w="412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630" y="4950"/>
                <a:ext cx="2580" cy="1711"/>
              </a:xfrm>
              <a:prstGeom prst="line">
                <a:avLst/>
              </a:prstGeom>
              <a:ln w="412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255" y="6691"/>
                <a:ext cx="810" cy="1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6"/>
            <p:cNvGrpSpPr/>
            <p:nvPr/>
          </p:nvGrpSpPr>
          <p:grpSpPr bwMode="auto">
            <a:xfrm rot="10800000">
              <a:off x="7089" y="6684"/>
              <a:ext cx="3435" cy="1755"/>
              <a:chOff x="3630" y="4950"/>
              <a:chExt cx="3435" cy="175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651" y="4961"/>
                <a:ext cx="0" cy="173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664" y="6692"/>
                <a:ext cx="256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649" y="4951"/>
                <a:ext cx="2580" cy="1707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74" y="6678"/>
                <a:ext cx="810" cy="17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1002111" y="1349972"/>
            <a:ext cx="1018777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如图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将△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绕点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顺时针旋转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180°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后得到△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请你画出旋转后的△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856137" y="4577614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4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A'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449054" y="4577614"/>
            <a:ext cx="1329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4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B'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0546421" y="5657114"/>
            <a:ext cx="1638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4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C'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0555" y="3921721"/>
            <a:ext cx="3929975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旋转点：点</a:t>
            </a:r>
            <a:r>
              <a:rPr lang="en-US" altLang="zh-CN" sz="2400" b="1" dirty="0">
                <a:cs typeface="+mn-ea"/>
                <a:sym typeface="+mn-lt"/>
              </a:rPr>
              <a:t>O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旋转角度：顺时针</a:t>
            </a:r>
            <a:r>
              <a:rPr lang="en-US" altLang="zh-CN" sz="2400" b="1" dirty="0">
                <a:cs typeface="+mn-ea"/>
                <a:sym typeface="+mn-lt"/>
              </a:rPr>
              <a:t>180°</a:t>
            </a:r>
            <a:endParaRPr lang="zh-CN" altLang="en-US" sz="2400" b="1" dirty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279206" y="4605343"/>
            <a:ext cx="2182548" cy="2539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279206" y="4618037"/>
            <a:ext cx="2169848" cy="106871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438306" y="4618037"/>
            <a:ext cx="10748" cy="10898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27278" y="4577613"/>
            <a:ext cx="1451928" cy="4042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64204" y="3457778"/>
            <a:ext cx="5683228" cy="22501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664204" y="4573084"/>
            <a:ext cx="5774103" cy="6633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6"/>
          <p:cNvSpPr txBox="1"/>
          <p:nvPr/>
        </p:nvSpPr>
        <p:spPr>
          <a:xfrm>
            <a:off x="1120845" y="502151"/>
            <a:ext cx="324036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>
                <a:ln w="6350">
                  <a:noFill/>
                </a:ln>
                <a:solidFill>
                  <a:srgbClr val="DA5353"/>
                </a:solidFill>
                <a:uLnTx/>
                <a:uFillTx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5026" y="1520785"/>
            <a:ext cx="111025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步骤：</a:t>
            </a:r>
            <a:endParaRPr lang="en-US" altLang="zh-CN" sz="2800" b="1" dirty="0">
              <a:cs typeface="+mn-ea"/>
              <a:sym typeface="+mn-lt"/>
            </a:endParaRPr>
          </a:p>
          <a:p>
            <a:pPr defTabSz="914400">
              <a:lnSpc>
                <a:spcPct val="200000"/>
              </a:lnSpc>
            </a:pPr>
            <a:r>
              <a:rPr lang="en-US" altLang="zh-CN" sz="2800" dirty="0">
                <a:cs typeface="+mn-ea"/>
                <a:sym typeface="+mn-lt"/>
              </a:rPr>
              <a:t>1</a:t>
            </a:r>
            <a:r>
              <a:rPr lang="zh-CN" altLang="en-US" sz="2800" dirty="0">
                <a:cs typeface="+mn-ea"/>
                <a:sym typeface="+mn-lt"/>
              </a:rPr>
              <a:t>）明确旋转的三个要素：</a:t>
            </a:r>
            <a:r>
              <a:rPr lang="zh-CN" altLang="en-US" sz="2800" b="1" dirty="0">
                <a:cs typeface="+mn-ea"/>
                <a:sym typeface="+mn-lt"/>
              </a:rPr>
              <a:t>旋转中心、旋转方向、旋转角度</a:t>
            </a:r>
            <a:r>
              <a:rPr lang="zh-CN" altLang="en-US" sz="2800" dirty="0">
                <a:cs typeface="+mn-ea"/>
                <a:sym typeface="+mn-lt"/>
              </a:rPr>
              <a:t>；</a:t>
            </a:r>
            <a:endParaRPr lang="en-US" altLang="zh-CN" sz="2800" dirty="0">
              <a:cs typeface="+mn-ea"/>
              <a:sym typeface="+mn-lt"/>
            </a:endParaRPr>
          </a:p>
          <a:p>
            <a:pPr defTabSz="914400">
              <a:lnSpc>
                <a:spcPct val="200000"/>
              </a:lnSpc>
            </a:pPr>
            <a:r>
              <a:rPr lang="en-US" altLang="zh-CN" sz="2800" dirty="0">
                <a:cs typeface="+mn-ea"/>
                <a:sym typeface="+mn-lt"/>
              </a:rPr>
              <a:t>2</a:t>
            </a:r>
            <a:r>
              <a:rPr lang="zh-CN" altLang="en-US" sz="2800" dirty="0">
                <a:cs typeface="+mn-ea"/>
                <a:sym typeface="+mn-lt"/>
              </a:rPr>
              <a:t>）确定关键点，并且</a:t>
            </a:r>
            <a:r>
              <a:rPr lang="zh-CN" altLang="en-US" sz="2800" b="1" dirty="0">
                <a:cs typeface="+mn-ea"/>
                <a:sym typeface="+mn-lt"/>
              </a:rPr>
              <a:t>找出旋转后的对应点</a:t>
            </a:r>
            <a:r>
              <a:rPr lang="zh-CN" altLang="en-US" sz="2800" dirty="0">
                <a:cs typeface="+mn-ea"/>
                <a:sym typeface="+mn-lt"/>
              </a:rPr>
              <a:t>；</a:t>
            </a:r>
            <a:endParaRPr lang="en-US" altLang="zh-CN" sz="2800" dirty="0">
              <a:cs typeface="+mn-ea"/>
              <a:sym typeface="+mn-lt"/>
            </a:endParaRPr>
          </a:p>
          <a:p>
            <a:pPr defTabSz="914400">
              <a:lnSpc>
                <a:spcPct val="200000"/>
              </a:lnSpc>
            </a:pP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）顺次连接对应点。</a:t>
            </a:r>
            <a:endParaRPr lang="en-US" altLang="zh-CN" sz="2800" dirty="0">
              <a:cs typeface="+mn-ea"/>
              <a:sym typeface="+mn-lt"/>
            </a:endParaRPr>
          </a:p>
          <a:p>
            <a:pPr defTabSz="914400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旋转作图的步骤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7" y="0"/>
            <a:ext cx="7034893" cy="6858000"/>
          </a:xfrm>
          <a:prstGeom prst="rect">
            <a:avLst/>
          </a:prstGeom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21510" y="2157093"/>
            <a:ext cx="4772597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如图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将△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绕点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O,O’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逆时针旋转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90°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后得到△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观察图像你发现了什么？</a:t>
            </a:r>
            <a:endParaRPr lang="en-US" altLang="zh-CN" sz="24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023059" y="3145823"/>
            <a:ext cx="1229620" cy="1895392"/>
          </a:xfrm>
          <a:prstGeom prst="triangle">
            <a:avLst>
              <a:gd name="adj" fmla="val 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70959" y="2302934"/>
            <a:ext cx="72941" cy="14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1819" y="2854608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A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45414" y="4747800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C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2634" y="4747801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B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0831" y="1788964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231522" y="2671064"/>
            <a:ext cx="72941" cy="14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52119" y="2157093"/>
            <a:ext cx="6756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0’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67287" y="6250237"/>
            <a:ext cx="37097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135" b="1" dirty="0">
                <a:solidFill>
                  <a:srgbClr val="EE6464"/>
                </a:solidFill>
                <a:cs typeface="+mn-ea"/>
                <a:sym typeface="+mn-lt"/>
              </a:rPr>
              <a:t>假设网格内的方格是正方形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808001" y="397481"/>
            <a:ext cx="2990339" cy="1953980"/>
            <a:chOff x="5106001" y="298110"/>
            <a:chExt cx="2242754" cy="1465485"/>
          </a:xfrm>
        </p:grpSpPr>
        <p:sp>
          <p:nvSpPr>
            <p:cNvPr id="19" name="等腰三角形 18"/>
            <p:cNvSpPr/>
            <p:nvPr/>
          </p:nvSpPr>
          <p:spPr>
            <a:xfrm rot="16200000">
              <a:off x="5747187" y="591716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06001" y="1143730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25465" y="1174161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28480" y="298110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48613" y="818341"/>
            <a:ext cx="3289472" cy="2471261"/>
            <a:chOff x="6336460" y="613755"/>
            <a:chExt cx="2467104" cy="1853446"/>
          </a:xfrm>
        </p:grpSpPr>
        <p:sp>
          <p:nvSpPr>
            <p:cNvPr id="20" name="等腰三角形 19"/>
            <p:cNvSpPr/>
            <p:nvPr/>
          </p:nvSpPr>
          <p:spPr>
            <a:xfrm rot="16200000">
              <a:off x="6836691" y="868439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336460" y="1905460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83289" y="1812284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946966" y="613755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21510" y="4131382"/>
            <a:ext cx="4147764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旋转中心不同，旋转角度</a:t>
            </a:r>
            <a:endParaRPr lang="en-US" altLang="zh-CN" sz="2400" b="1" dirty="0">
              <a:cs typeface="+mn-ea"/>
              <a:sym typeface="+mn-lt"/>
            </a:endParaRPr>
          </a:p>
          <a:p>
            <a:pPr defTabSz="914400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所得图形位置不同</a:t>
            </a:r>
          </a:p>
        </p:txBody>
      </p:sp>
      <p:sp>
        <p:nvSpPr>
          <p:cNvPr id="27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旋转作图的练习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8" y="0"/>
            <a:ext cx="7034893" cy="6858000"/>
          </a:xfrm>
          <a:prstGeom prst="rect">
            <a:avLst/>
          </a:prstGeom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38629" y="2054551"/>
            <a:ext cx="4425743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如图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将△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绕点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逆时针旋转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90°,180°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后得到△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baseline="-25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观察图像你发现了什么？</a:t>
            </a:r>
            <a:endParaRPr lang="en-US" altLang="zh-CN" sz="24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14927" y="3066337"/>
            <a:ext cx="72941" cy="14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86310" y="3637379"/>
            <a:ext cx="2309185" cy="2642181"/>
            <a:chOff x="4081975" y="2140956"/>
            <a:chExt cx="1731889" cy="1981636"/>
          </a:xfrm>
        </p:grpSpPr>
        <p:sp>
          <p:nvSpPr>
            <p:cNvPr id="8" name="等腰三角形 7"/>
            <p:cNvSpPr/>
            <p:nvPr/>
          </p:nvSpPr>
          <p:spPr>
            <a:xfrm>
              <a:off x="4517294" y="2359367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03864" y="2140956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09060" y="3560850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81975" y="3560851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604799" y="2552367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2298" y="6392160"/>
            <a:ext cx="37097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135" b="1" dirty="0">
                <a:solidFill>
                  <a:srgbClr val="EE6464"/>
                </a:solidFill>
                <a:cs typeface="+mn-ea"/>
                <a:sym typeface="+mn-lt"/>
              </a:rPr>
              <a:t>假设网格内的方格是正方形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33442" y="1193753"/>
            <a:ext cx="2792953" cy="1953980"/>
            <a:chOff x="5254040" y="298110"/>
            <a:chExt cx="2094715" cy="1465485"/>
          </a:xfrm>
        </p:grpSpPr>
        <p:sp>
          <p:nvSpPr>
            <p:cNvPr id="19" name="等腰三角形 18"/>
            <p:cNvSpPr/>
            <p:nvPr/>
          </p:nvSpPr>
          <p:spPr>
            <a:xfrm rot="16200000">
              <a:off x="5747187" y="591716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54040" y="1091648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25465" y="1174161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28480" y="298110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16200000">
            <a:off x="5593942" y="-236092"/>
            <a:ext cx="2429336" cy="3106244"/>
            <a:chOff x="6480052" y="526158"/>
            <a:chExt cx="1822002" cy="2329683"/>
          </a:xfrm>
        </p:grpSpPr>
        <p:sp>
          <p:nvSpPr>
            <p:cNvPr id="20" name="等腰三角形 19"/>
            <p:cNvSpPr/>
            <p:nvPr/>
          </p:nvSpPr>
          <p:spPr>
            <a:xfrm rot="16200000">
              <a:off x="6836691" y="868439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5400000">
              <a:off x="6400785" y="2089634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5641523">
              <a:off x="7661046" y="2214833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5058465">
              <a:off x="7426044" y="605425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38630" y="4617372"/>
            <a:ext cx="426720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旋转中心相同，旋转角度不同</a:t>
            </a:r>
            <a:endParaRPr lang="en-US" altLang="zh-CN" sz="2400" b="1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所得图形位置不同</a:t>
            </a:r>
          </a:p>
        </p:txBody>
      </p:sp>
      <p:sp>
        <p:nvSpPr>
          <p:cNvPr id="26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旋转作图的练习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8" y="0"/>
            <a:ext cx="7034893" cy="6858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214927" y="3066337"/>
            <a:ext cx="72941" cy="14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86310" y="3637379"/>
            <a:ext cx="2309185" cy="2642181"/>
            <a:chOff x="4081975" y="2140956"/>
            <a:chExt cx="1731889" cy="1981636"/>
          </a:xfrm>
        </p:grpSpPr>
        <p:sp>
          <p:nvSpPr>
            <p:cNvPr id="8" name="等腰三角形 7"/>
            <p:cNvSpPr/>
            <p:nvPr/>
          </p:nvSpPr>
          <p:spPr>
            <a:xfrm>
              <a:off x="4517294" y="2359367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03864" y="2140956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09060" y="3560850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81975" y="3560851"/>
              <a:ext cx="30480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604799" y="2552367"/>
            <a:ext cx="4064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265" dirty="0">
                <a:solidFill>
                  <a:prstClr val="black"/>
                </a:solidFill>
                <a:cs typeface="+mn-ea"/>
                <a:sym typeface="+mn-lt"/>
              </a:rPr>
              <a:t>0</a:t>
            </a:r>
            <a:endParaRPr lang="zh-CN" altLang="en-US" sz="42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2298" y="6392160"/>
            <a:ext cx="37097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135" b="1" dirty="0">
                <a:solidFill>
                  <a:srgbClr val="EE6464"/>
                </a:solidFill>
                <a:cs typeface="+mn-ea"/>
                <a:sym typeface="+mn-lt"/>
              </a:rPr>
              <a:t>假设网格内的方格是正方形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33442" y="1193753"/>
            <a:ext cx="2792953" cy="1953980"/>
            <a:chOff x="5254040" y="298110"/>
            <a:chExt cx="2094715" cy="1465485"/>
          </a:xfrm>
        </p:grpSpPr>
        <p:sp>
          <p:nvSpPr>
            <p:cNvPr id="19" name="等腰三角形 18"/>
            <p:cNvSpPr/>
            <p:nvPr/>
          </p:nvSpPr>
          <p:spPr>
            <a:xfrm rot="16200000">
              <a:off x="5747187" y="591716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54040" y="1091648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25465" y="1174161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28480" y="298110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16200000">
            <a:off x="5593942" y="-236092"/>
            <a:ext cx="2429336" cy="3106244"/>
            <a:chOff x="6480052" y="526158"/>
            <a:chExt cx="1822002" cy="2329683"/>
          </a:xfrm>
        </p:grpSpPr>
        <p:sp>
          <p:nvSpPr>
            <p:cNvPr id="20" name="等腰三角形 19"/>
            <p:cNvSpPr/>
            <p:nvPr/>
          </p:nvSpPr>
          <p:spPr>
            <a:xfrm rot="16200000">
              <a:off x="6836691" y="868439"/>
              <a:ext cx="922215" cy="1421544"/>
            </a:xfrm>
            <a:prstGeom prst="triangle">
              <a:avLst>
                <a:gd name="adj" fmla="val 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5400000">
              <a:off x="6400785" y="2089634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5641523">
              <a:off x="7661046" y="2214833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5058465">
              <a:off x="7426044" y="605425"/>
              <a:ext cx="7202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4265" dirty="0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  <a:r>
                <a:rPr lang="en-US" altLang="zh-CN" sz="4265" b="1" baseline="-250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endParaRPr lang="zh-CN" altLang="en-US" sz="4265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04890" y="2645356"/>
            <a:ext cx="4740241" cy="224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选择不同的旋转中心，</a:t>
            </a:r>
            <a:endParaRPr lang="en-US" altLang="zh-CN" sz="2400" b="1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不同的旋转角</a:t>
            </a:r>
            <a:endParaRPr lang="en-US" altLang="zh-CN" sz="2400" b="1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旋转同一图案</a:t>
            </a:r>
            <a:endParaRPr lang="en-US" altLang="zh-CN" sz="2400" b="1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会出现不同的效果。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83018" y="3949375"/>
            <a:ext cx="114625" cy="13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63964" y="2258362"/>
            <a:ext cx="2327833" cy="3536329"/>
            <a:chOff x="2747972" y="1693771"/>
            <a:chExt cx="1745875" cy="2652247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2764469" y="1693771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10800000" flipV="1">
              <a:off x="2747972" y="4012123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5400000">
            <a:off x="3674961" y="2258362"/>
            <a:ext cx="2327833" cy="3536329"/>
            <a:chOff x="2747972" y="1693771"/>
            <a:chExt cx="1745875" cy="2652247"/>
          </a:xfrm>
        </p:grpSpPr>
        <p:sp>
          <p:nvSpPr>
            <p:cNvPr id="17" name="任意多边形: 形状 16"/>
            <p:cNvSpPr/>
            <p:nvPr/>
          </p:nvSpPr>
          <p:spPr>
            <a:xfrm flipV="1">
              <a:off x="2764469" y="1693771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10800000" flipV="1">
              <a:off x="2747972" y="4012123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>
            <a:off x="3702466" y="2259518"/>
            <a:ext cx="2327833" cy="3536329"/>
            <a:chOff x="2747972" y="1693771"/>
            <a:chExt cx="1745875" cy="2652247"/>
          </a:xfrm>
        </p:grpSpPr>
        <p:sp>
          <p:nvSpPr>
            <p:cNvPr id="21" name="任意多边形: 形状 20"/>
            <p:cNvSpPr/>
            <p:nvPr/>
          </p:nvSpPr>
          <p:spPr>
            <a:xfrm flipV="1">
              <a:off x="2764469" y="1693771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800000" flipV="1">
              <a:off x="2747972" y="4012123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H="1">
            <a:off x="3733726" y="2279202"/>
            <a:ext cx="2327833" cy="3536329"/>
            <a:chOff x="2747972" y="1693771"/>
            <a:chExt cx="1745875" cy="2652247"/>
          </a:xfrm>
        </p:grpSpPr>
        <p:sp>
          <p:nvSpPr>
            <p:cNvPr id="24" name="任意多边形: 形状 23"/>
            <p:cNvSpPr/>
            <p:nvPr/>
          </p:nvSpPr>
          <p:spPr>
            <a:xfrm flipV="1">
              <a:off x="2764469" y="1693771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 rot="10800000" flipV="1">
              <a:off x="2747972" y="4012123"/>
              <a:ext cx="1729378" cy="333895"/>
            </a:xfrm>
            <a:custGeom>
              <a:avLst/>
              <a:gdLst>
                <a:gd name="connsiteX0" fmla="*/ 0 w 1729378"/>
                <a:gd name="connsiteY0" fmla="*/ 0 h 333895"/>
                <a:gd name="connsiteX1" fmla="*/ 1729378 w 1729378"/>
                <a:gd name="connsiteY1" fmla="*/ 0 h 333895"/>
                <a:gd name="connsiteX2" fmla="*/ 1729378 w 1729378"/>
                <a:gd name="connsiteY2" fmla="*/ 1 h 333895"/>
                <a:gd name="connsiteX3" fmla="*/ 864689 w 1729378"/>
                <a:gd name="connsiteY3" fmla="*/ 333895 h 333895"/>
                <a:gd name="connsiteX4" fmla="*/ 0 w 1729378"/>
                <a:gd name="connsiteY4" fmla="*/ 1 h 3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378" h="333895">
                  <a:moveTo>
                    <a:pt x="0" y="0"/>
                  </a:moveTo>
                  <a:lnTo>
                    <a:pt x="1729378" y="0"/>
                  </a:lnTo>
                  <a:lnTo>
                    <a:pt x="1729378" y="1"/>
                  </a:lnTo>
                  <a:cubicBezTo>
                    <a:pt x="1729378" y="184406"/>
                    <a:pt x="1342244" y="333895"/>
                    <a:pt x="864689" y="333895"/>
                  </a:cubicBezTo>
                  <a:cubicBezTo>
                    <a:pt x="387134" y="333895"/>
                    <a:pt x="0" y="184406"/>
                    <a:pt x="0" y="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52472" y="1323406"/>
            <a:ext cx="201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b="1" dirty="0">
                <a:cs typeface="+mn-ea"/>
                <a:sym typeface="+mn-lt"/>
              </a:rPr>
              <a:t>示例一</a:t>
            </a:r>
          </a:p>
        </p:txBody>
      </p:sp>
      <p:sp>
        <p:nvSpPr>
          <p:cNvPr id="26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小组讨论借助旋转设计精美图案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179004" y="3183740"/>
            <a:ext cx="114625" cy="13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2472" y="1323406"/>
            <a:ext cx="201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b="1" dirty="0">
                <a:cs typeface="+mn-ea"/>
                <a:sym typeface="+mn-lt"/>
              </a:rPr>
              <a:t>示例二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71532" y="1482151"/>
            <a:ext cx="2328699" cy="3567007"/>
            <a:chOff x="3053649" y="1111613"/>
            <a:chExt cx="1746524" cy="2675255"/>
          </a:xfrm>
        </p:grpSpPr>
        <p:grpSp>
          <p:nvGrpSpPr>
            <p:cNvPr id="33" name="组合 32"/>
            <p:cNvGrpSpPr/>
            <p:nvPr/>
          </p:nvGrpSpPr>
          <p:grpSpPr>
            <a:xfrm>
              <a:off x="3054298" y="1111613"/>
              <a:ext cx="1745875" cy="2652247"/>
              <a:chOff x="2747972" y="1693771"/>
              <a:chExt cx="1745875" cy="2652247"/>
            </a:xfrm>
          </p:grpSpPr>
          <p:sp>
            <p:nvSpPr>
              <p:cNvPr id="34" name="任意多边形: 形状 33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V="1">
              <a:off x="3053649" y="1134621"/>
              <a:ext cx="1745875" cy="2652247"/>
              <a:chOff x="2747972" y="1693771"/>
              <a:chExt cx="1745875" cy="2652247"/>
            </a:xfrm>
          </p:grpSpPr>
          <p:sp>
            <p:nvSpPr>
              <p:cNvPr id="37" name="任意多边形: 形状 36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rot="3926205">
            <a:off x="4082097" y="1456501"/>
            <a:ext cx="2328699" cy="3567007"/>
            <a:chOff x="3053649" y="1111613"/>
            <a:chExt cx="1746524" cy="2675255"/>
          </a:xfrm>
        </p:grpSpPr>
        <p:grpSp>
          <p:nvGrpSpPr>
            <p:cNvPr id="40" name="组合 39"/>
            <p:cNvGrpSpPr/>
            <p:nvPr/>
          </p:nvGrpSpPr>
          <p:grpSpPr>
            <a:xfrm>
              <a:off x="3054298" y="1111613"/>
              <a:ext cx="1745875" cy="2652247"/>
              <a:chOff x="2747972" y="1693771"/>
              <a:chExt cx="1745875" cy="2652247"/>
            </a:xfrm>
          </p:grpSpPr>
          <p:sp>
            <p:nvSpPr>
              <p:cNvPr id="44" name="任意多边形: 形状 43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flipV="1">
              <a:off x="3053649" y="1134621"/>
              <a:ext cx="1745875" cy="2652247"/>
              <a:chOff x="2747972" y="1693771"/>
              <a:chExt cx="1745875" cy="2652247"/>
            </a:xfrm>
          </p:grpSpPr>
          <p:sp>
            <p:nvSpPr>
              <p:cNvPr id="42" name="任意多边形: 形状 41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 rot="18411235">
            <a:off x="4063893" y="1505037"/>
            <a:ext cx="2328699" cy="3567007"/>
            <a:chOff x="3053649" y="1111613"/>
            <a:chExt cx="1746524" cy="2675255"/>
          </a:xfrm>
        </p:grpSpPr>
        <p:grpSp>
          <p:nvGrpSpPr>
            <p:cNvPr id="47" name="组合 46"/>
            <p:cNvGrpSpPr/>
            <p:nvPr/>
          </p:nvGrpSpPr>
          <p:grpSpPr>
            <a:xfrm>
              <a:off x="3054298" y="1111613"/>
              <a:ext cx="1745875" cy="2652247"/>
              <a:chOff x="2747972" y="1693771"/>
              <a:chExt cx="1745875" cy="2652247"/>
            </a:xfrm>
          </p:grpSpPr>
          <p:sp>
            <p:nvSpPr>
              <p:cNvPr id="51" name="任意多边形: 形状 50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flipV="1">
              <a:off x="3053649" y="1134621"/>
              <a:ext cx="1745875" cy="2652247"/>
              <a:chOff x="2747972" y="1693771"/>
              <a:chExt cx="1745875" cy="2652247"/>
            </a:xfrm>
          </p:grpSpPr>
          <p:sp>
            <p:nvSpPr>
              <p:cNvPr id="49" name="任意多边形: 形状 48"/>
              <p:cNvSpPr/>
              <p:nvPr/>
            </p:nvSpPr>
            <p:spPr>
              <a:xfrm flipV="1">
                <a:off x="2764469" y="1693771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 rot="10800000" flipV="1">
                <a:off x="2747972" y="4012123"/>
                <a:ext cx="1729378" cy="333895"/>
              </a:xfrm>
              <a:custGeom>
                <a:avLst/>
                <a:gdLst>
                  <a:gd name="connsiteX0" fmla="*/ 0 w 1729378"/>
                  <a:gd name="connsiteY0" fmla="*/ 0 h 333895"/>
                  <a:gd name="connsiteX1" fmla="*/ 1729378 w 1729378"/>
                  <a:gd name="connsiteY1" fmla="*/ 0 h 333895"/>
                  <a:gd name="connsiteX2" fmla="*/ 1729378 w 1729378"/>
                  <a:gd name="connsiteY2" fmla="*/ 1 h 333895"/>
                  <a:gd name="connsiteX3" fmla="*/ 864689 w 1729378"/>
                  <a:gd name="connsiteY3" fmla="*/ 333895 h 333895"/>
                  <a:gd name="connsiteX4" fmla="*/ 0 w 1729378"/>
                  <a:gd name="connsiteY4" fmla="*/ 1 h 3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378" h="333895">
                    <a:moveTo>
                      <a:pt x="0" y="0"/>
                    </a:moveTo>
                    <a:lnTo>
                      <a:pt x="1729378" y="0"/>
                    </a:lnTo>
                    <a:lnTo>
                      <a:pt x="1729378" y="1"/>
                    </a:lnTo>
                    <a:cubicBezTo>
                      <a:pt x="1729378" y="184406"/>
                      <a:pt x="1342244" y="333895"/>
                      <a:pt x="864689" y="333895"/>
                    </a:cubicBezTo>
                    <a:cubicBezTo>
                      <a:pt x="387134" y="333895"/>
                      <a:pt x="0" y="184406"/>
                      <a:pt x="0" y="1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6"/>
          <p:cNvSpPr txBox="1"/>
          <p:nvPr/>
        </p:nvSpPr>
        <p:spPr>
          <a:xfrm>
            <a:off x="1120844" y="502151"/>
            <a:ext cx="871984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dirty="0">
                <a:ln w="6350">
                  <a:noFill/>
                </a:ln>
                <a:solidFill>
                  <a:srgbClr val="DA5353"/>
                </a:solidFill>
                <a:cs typeface="+mn-ea"/>
                <a:sym typeface="+mn-lt"/>
              </a:rPr>
              <a:t>小组讨论借助旋转设计精美图案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Newstep Slank Color 6">
      <a:dk1>
        <a:srgbClr val="000000"/>
      </a:dk1>
      <a:lt1>
        <a:srgbClr val="FFFFFF"/>
      </a:lt1>
      <a:dk2>
        <a:srgbClr val="10546A"/>
      </a:dk2>
      <a:lt2>
        <a:srgbClr val="A0A2AA"/>
      </a:lt2>
      <a:accent1>
        <a:srgbClr val="EE6464"/>
      </a:accent1>
      <a:accent2>
        <a:srgbClr val="DA5353"/>
      </a:accent2>
      <a:accent3>
        <a:srgbClr val="A9A6A6"/>
      </a:accent3>
      <a:accent4>
        <a:srgbClr val="7C7978"/>
      </a:accent4>
      <a:accent5>
        <a:srgbClr val="5A7182"/>
      </a:accent5>
      <a:accent6>
        <a:srgbClr val="3C5A66"/>
      </a:accent6>
      <a:hlink>
        <a:srgbClr val="1CADE4"/>
      </a:hlink>
      <a:folHlink>
        <a:srgbClr val="2683C6"/>
      </a:folHlink>
    </a:clrScheme>
    <a:fontScheme name="kwhlnjf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宽屏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Calibri</vt:lpstr>
      <vt:lpstr>思源黑体 CN Regular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2020-04-09T07:09:00Z</dcterms:created>
  <dcterms:modified xsi:type="dcterms:W3CDTF">2023-01-16T22:12:21Z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0FD15C28E96B430382113C1A255540B2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