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256" r:id="rId3"/>
    <p:sldId id="288" r:id="rId4"/>
    <p:sldId id="289" r:id="rId5"/>
    <p:sldId id="258" r:id="rId6"/>
    <p:sldId id="290" r:id="rId7"/>
    <p:sldId id="259" r:id="rId8"/>
    <p:sldId id="291" r:id="rId9"/>
    <p:sldId id="265" r:id="rId10"/>
    <p:sldId id="292" r:id="rId11"/>
    <p:sldId id="293" r:id="rId12"/>
    <p:sldId id="286" r:id="rId13"/>
    <p:sldId id="294" r:id="rId14"/>
    <p:sldId id="295" r:id="rId15"/>
    <p:sldId id="299" r:id="rId16"/>
    <p:sldId id="264" r:id="rId17"/>
    <p:sldId id="279" r:id="rId18"/>
    <p:sldId id="297" r:id="rId19"/>
    <p:sldId id="298" r:id="rId20"/>
    <p:sldId id="296" r:id="rId21"/>
    <p:sldId id="268" r:id="rId22"/>
    <p:sldId id="300" r:id="rId23"/>
    <p:sldId id="302" r:id="rId24"/>
    <p:sldId id="284" r:id="rId25"/>
  </p:sldIdLst>
  <p:sldSz cx="12190413"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7CA"/>
    <a:srgbClr val="0070C0"/>
    <a:srgbClr val="177DC6"/>
    <a:srgbClr val="F7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howGuides="1">
      <p:cViewPr varScale="1">
        <p:scale>
          <a:sx n="58" d="100"/>
          <a:sy n="58" d="100"/>
        </p:scale>
        <p:origin x="-90" y="-1266"/>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D2AE7-7343-4D22-95FE-C7D1451D8A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2888E-6998-43D7-A487-3F22F07D7D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B2888E-6998-43D7-A487-3F22F07D7D09}"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9000" b="-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3"/>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3"/>
            <a:ext cx="284443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058" y="6356353"/>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3"/>
            <a:ext cx="284443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41"/>
            <a:ext cx="274284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2" y="274641"/>
            <a:ext cx="8025355"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3"/>
            <a:ext cx="284443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058" y="6356353"/>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3"/>
            <a:ext cx="284443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7FF4BE-86E3-41C8-8E51-C29B2907D20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3FE51E-68F8-41F4-9BE5-3B71F418C9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FF4BE-86E3-41C8-8E51-C29B2907D20A}" type="datetimeFigureOut">
              <a:rPr lang="zh-CN" altLang="en-US" smtClean="0"/>
              <a:t>2023-01-10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FE51E-68F8-41F4-9BE5-3B71F418C9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矩形 5"/>
          <p:cNvSpPr/>
          <p:nvPr/>
        </p:nvSpPr>
        <p:spPr>
          <a:xfrm>
            <a:off x="-37281" y="2276872"/>
            <a:ext cx="12190413" cy="2769600"/>
          </a:xfrm>
          <a:prstGeom prst="rect">
            <a:avLst/>
          </a:prstGeom>
          <a:solidFill>
            <a:srgbClr val="0070C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6"/>
          <p:cNvSpPr txBox="1"/>
          <p:nvPr/>
        </p:nvSpPr>
        <p:spPr>
          <a:xfrm>
            <a:off x="2951375" y="3207849"/>
            <a:ext cx="6861174" cy="1015663"/>
          </a:xfrm>
          <a:prstGeom prst="rect">
            <a:avLst/>
          </a:prstGeom>
          <a:noFill/>
        </p:spPr>
        <p:txBody>
          <a:bodyPr wrap="none" rtlCol="0">
            <a:spAutoFit/>
          </a:bodyPr>
          <a:lstStyle/>
          <a:p>
            <a:pPr algn="ctr"/>
            <a:r>
              <a:rPr lang="zh-CN" altLang="en-US" sz="6000" b="1" spc="300" dirty="0">
                <a:solidFill>
                  <a:schemeClr val="bg1"/>
                </a:solidFill>
                <a:cs typeface="+mn-ea"/>
                <a:sym typeface="+mn-lt"/>
              </a:rPr>
              <a:t>部门经理竞聘报告 </a:t>
            </a:r>
            <a:endParaRPr lang="en-US" altLang="zh-CN" sz="6000" b="1" spc="300" dirty="0">
              <a:solidFill>
                <a:schemeClr val="bg1"/>
              </a:solidFill>
              <a:cs typeface="+mn-ea"/>
              <a:sym typeface="+mn-lt"/>
            </a:endParaRPr>
          </a:p>
        </p:txBody>
      </p:sp>
      <p:sp>
        <p:nvSpPr>
          <p:cNvPr id="8" name="标题 4"/>
          <p:cNvSpPr txBox="1"/>
          <p:nvPr/>
        </p:nvSpPr>
        <p:spPr>
          <a:xfrm>
            <a:off x="2746834" y="2799711"/>
            <a:ext cx="6212246" cy="267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zh-CN" altLang="en-US" sz="1600" spc="300" dirty="0">
                <a:solidFill>
                  <a:schemeClr val="bg1"/>
                </a:solidFill>
                <a:cs typeface="+mn-ea"/>
                <a:sym typeface="+mn-lt"/>
              </a:rPr>
              <a:t>适用于工作汇报</a:t>
            </a:r>
            <a:r>
              <a:rPr lang="en-US" altLang="zh-CN" sz="1600" spc="300" dirty="0">
                <a:solidFill>
                  <a:schemeClr val="bg1"/>
                </a:solidFill>
                <a:cs typeface="+mn-ea"/>
                <a:sym typeface="+mn-lt"/>
              </a:rPr>
              <a:t>/</a:t>
            </a:r>
            <a:r>
              <a:rPr lang="zh-CN" altLang="en-US" sz="1600" spc="300" dirty="0">
                <a:solidFill>
                  <a:schemeClr val="bg1"/>
                </a:solidFill>
                <a:cs typeface="+mn-ea"/>
                <a:sym typeface="+mn-lt"/>
              </a:rPr>
              <a:t>晋升演讲</a:t>
            </a:r>
            <a:r>
              <a:rPr lang="en-US" altLang="zh-CN" sz="1600" spc="300" dirty="0">
                <a:solidFill>
                  <a:schemeClr val="bg1"/>
                </a:solidFill>
                <a:cs typeface="+mn-ea"/>
                <a:sym typeface="+mn-lt"/>
              </a:rPr>
              <a:t>/</a:t>
            </a:r>
            <a:r>
              <a:rPr lang="zh-CN" altLang="en-US" sz="1600" spc="300" dirty="0">
                <a:solidFill>
                  <a:schemeClr val="bg1"/>
                </a:solidFill>
                <a:cs typeface="+mn-ea"/>
                <a:sym typeface="+mn-lt"/>
              </a:rPr>
              <a:t>岗位竞聘</a:t>
            </a:r>
            <a:endParaRPr lang="en-US" altLang="zh-CN" sz="1600" spc="300" dirty="0">
              <a:solidFill>
                <a:schemeClr val="bg1"/>
              </a:solidFill>
              <a:cs typeface="+mn-ea"/>
              <a:sym typeface="+mn-lt"/>
            </a:endParaRPr>
          </a:p>
        </p:txBody>
      </p:sp>
      <p:sp>
        <p:nvSpPr>
          <p:cNvPr id="9" name="TextBox 59"/>
          <p:cNvSpPr>
            <a:spLocks noChangeArrowheads="1"/>
          </p:cNvSpPr>
          <p:nvPr/>
        </p:nvSpPr>
        <p:spPr bwMode="auto">
          <a:xfrm flipH="1">
            <a:off x="4295006" y="4293096"/>
            <a:ext cx="424847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smtClean="0">
                <a:solidFill>
                  <a:schemeClr val="bg1"/>
                </a:solidFill>
                <a:latin typeface="+mn-lt"/>
                <a:ea typeface="+mn-ea"/>
                <a:cs typeface="+mn-ea"/>
                <a:sym typeface="+mn-lt"/>
              </a:rPr>
              <a:t>竞聘人：</a:t>
            </a:r>
            <a:r>
              <a:rPr lang="en-US" altLang="zh-CN" sz="1600" smtClean="0">
                <a:solidFill>
                  <a:schemeClr val="bg1"/>
                </a:solidFill>
                <a:latin typeface="+mn-lt"/>
                <a:ea typeface="+mn-ea"/>
                <a:cs typeface="+mn-ea"/>
                <a:sym typeface="+mn-lt"/>
              </a:rPr>
              <a:t>PPT818    </a:t>
            </a:r>
            <a:r>
              <a:rPr lang="zh-CN" altLang="en-US" sz="1600" smtClean="0">
                <a:solidFill>
                  <a:schemeClr val="bg1"/>
                </a:solidFill>
                <a:latin typeface="+mn-lt"/>
                <a:ea typeface="+mn-ea"/>
                <a:cs typeface="+mn-ea"/>
                <a:sym typeface="+mn-lt"/>
              </a:rPr>
              <a:t>时间：</a:t>
            </a:r>
            <a:r>
              <a:rPr lang="en-US" altLang="zh-CN" sz="1600" smtClean="0">
                <a:solidFill>
                  <a:schemeClr val="bg1"/>
                </a:solidFill>
                <a:latin typeface="+mn-lt"/>
                <a:ea typeface="+mn-ea"/>
                <a:cs typeface="+mn-ea"/>
                <a:sym typeface="+mn-lt"/>
              </a:rPr>
              <a:t>xxx</a:t>
            </a:r>
            <a:r>
              <a:rPr lang="zh-CN" altLang="en-US" sz="1600" smtClean="0">
                <a:solidFill>
                  <a:schemeClr val="bg1"/>
                </a:solidFill>
                <a:latin typeface="+mn-lt"/>
                <a:ea typeface="+mn-ea"/>
                <a:cs typeface="+mn-ea"/>
                <a:sym typeface="+mn-lt"/>
              </a:rPr>
              <a:t>年</a:t>
            </a:r>
            <a:r>
              <a:rPr lang="en-US" altLang="zh-CN" sz="1600" smtClean="0">
                <a:solidFill>
                  <a:schemeClr val="bg1"/>
                </a:solidFill>
                <a:latin typeface="+mn-lt"/>
                <a:ea typeface="+mn-ea"/>
                <a:cs typeface="+mn-ea"/>
                <a:sym typeface="+mn-lt"/>
              </a:rPr>
              <a:t>xx</a:t>
            </a:r>
            <a:r>
              <a:rPr lang="zh-CN" altLang="en-US" sz="1600" smtClean="0">
                <a:solidFill>
                  <a:schemeClr val="bg1"/>
                </a:solidFill>
                <a:latin typeface="+mn-lt"/>
                <a:ea typeface="+mn-ea"/>
                <a:cs typeface="+mn-ea"/>
                <a:sym typeface="+mn-lt"/>
              </a:rPr>
              <a:t>月</a:t>
            </a:r>
            <a:r>
              <a:rPr lang="en-US" altLang="zh-CN" sz="1600" smtClean="0">
                <a:solidFill>
                  <a:schemeClr val="bg1"/>
                </a:solidFill>
                <a:latin typeface="+mn-lt"/>
                <a:ea typeface="+mn-ea"/>
                <a:cs typeface="+mn-ea"/>
                <a:sym typeface="+mn-lt"/>
              </a:rPr>
              <a:t>xx</a:t>
            </a:r>
            <a:r>
              <a:rPr lang="zh-CN" altLang="en-US" sz="1600" smtClean="0">
                <a:solidFill>
                  <a:schemeClr val="bg1"/>
                </a:solidFill>
                <a:latin typeface="+mn-lt"/>
                <a:ea typeface="+mn-ea"/>
                <a:cs typeface="+mn-ea"/>
                <a:sym typeface="+mn-lt"/>
              </a:rPr>
              <a:t>日</a:t>
            </a:r>
            <a:endParaRPr lang="zh-CN" altLang="en-US" sz="16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2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par>
                                <p:cTn id="20" presetID="12" presetClass="entr" presetSubtype="4"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4" name="矩形 3"/>
          <p:cNvSpPr/>
          <p:nvPr/>
        </p:nvSpPr>
        <p:spPr>
          <a:xfrm>
            <a:off x="6095206" y="0"/>
            <a:ext cx="6091312" cy="6858000"/>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9"/>
          <p:cNvSpPr txBox="1"/>
          <p:nvPr/>
        </p:nvSpPr>
        <p:spPr>
          <a:xfrm>
            <a:off x="7103318" y="3212976"/>
            <a:ext cx="4778763" cy="615553"/>
          </a:xfrm>
          <a:prstGeom prst="rect">
            <a:avLst/>
          </a:prstGeom>
          <a:noFill/>
        </p:spPr>
        <p:txBody>
          <a:bodyPr wrap="square" lIns="0" tIns="0" rIns="0" bIns="0" rtlCol="0">
            <a:spAutoFit/>
          </a:bodyPr>
          <a:lstStyle/>
          <a:p>
            <a:pPr marL="0" lvl="1"/>
            <a:r>
              <a:rPr lang="zh-CN" altLang="en-US" sz="4000" b="1" dirty="0">
                <a:solidFill>
                  <a:schemeClr val="bg1"/>
                </a:solidFill>
                <a:cs typeface="+mn-ea"/>
                <a:sym typeface="+mn-lt"/>
              </a:rPr>
              <a:t>竞聘岗位认知、理解</a:t>
            </a:r>
          </a:p>
        </p:txBody>
      </p:sp>
      <p:sp>
        <p:nvSpPr>
          <p:cNvPr id="36" name="文本框 26"/>
          <p:cNvSpPr txBox="1"/>
          <p:nvPr/>
        </p:nvSpPr>
        <p:spPr>
          <a:xfrm>
            <a:off x="7072758" y="4005064"/>
            <a:ext cx="4625477" cy="338554"/>
          </a:xfrm>
          <a:prstGeom prst="rect">
            <a:avLst/>
          </a:prstGeom>
          <a:noFill/>
        </p:spPr>
        <p:txBody>
          <a:bodyPr wrap="square" rtlCol="0">
            <a:spAutoFit/>
          </a:bodyPr>
          <a:lstStyle/>
          <a:p>
            <a:pPr algn="dist">
              <a:spcAft>
                <a:spcPts val="0"/>
              </a:spcAft>
              <a:defRPr/>
            </a:pPr>
            <a:r>
              <a:rPr lang="en-US" altLang="zh-CN" sz="1600" kern="100" dirty="0">
                <a:solidFill>
                  <a:schemeClr val="bg1"/>
                </a:solidFill>
                <a:cs typeface="+mn-ea"/>
                <a:sym typeface="+mn-lt"/>
              </a:rPr>
              <a:t>Understanding of Job Competition</a:t>
            </a:r>
          </a:p>
        </p:txBody>
      </p:sp>
      <p:grpSp>
        <p:nvGrpSpPr>
          <p:cNvPr id="9" name="组 58"/>
          <p:cNvGrpSpPr/>
          <p:nvPr/>
        </p:nvGrpSpPr>
        <p:grpSpPr>
          <a:xfrm>
            <a:off x="766614" y="1312653"/>
            <a:ext cx="4672018" cy="4416198"/>
            <a:chOff x="52382" y="948267"/>
            <a:chExt cx="5487462" cy="5487462"/>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2" y="948267"/>
              <a:ext cx="5487462" cy="5487462"/>
            </a:xfrm>
            <a:prstGeom prst="rect">
              <a:avLst/>
            </a:prstGeom>
          </p:spPr>
        </p:pic>
        <p:sp>
          <p:nvSpPr>
            <p:cNvPr id="11" name="文本框 10"/>
            <p:cNvSpPr txBox="1"/>
            <p:nvPr/>
          </p:nvSpPr>
          <p:spPr>
            <a:xfrm>
              <a:off x="1889015" y="5734305"/>
              <a:ext cx="1878118" cy="497167"/>
            </a:xfrm>
            <a:prstGeom prst="rect">
              <a:avLst/>
            </a:prstGeom>
            <a:noFill/>
          </p:spPr>
          <p:txBody>
            <a:bodyPr wrap="none" rtlCol="0">
              <a:spAutoFit/>
            </a:bodyPr>
            <a:lstStyle/>
            <a:p>
              <a:r>
                <a:rPr kumimoji="1" lang="en-US" altLang="zh-CN" sz="2000" b="1" dirty="0">
                  <a:solidFill>
                    <a:schemeClr val="accent1"/>
                  </a:solidFill>
                  <a:cs typeface="+mn-ea"/>
                  <a:sym typeface="+mn-lt"/>
                </a:rPr>
                <a:t>TEXT</a:t>
              </a:r>
              <a:r>
                <a:rPr kumimoji="1" lang="zh-CN" altLang="en-US" sz="2000" b="1" dirty="0">
                  <a:solidFill>
                    <a:schemeClr val="accent1"/>
                  </a:solidFill>
                  <a:cs typeface="+mn-ea"/>
                  <a:sym typeface="+mn-lt"/>
                </a:rPr>
                <a:t> </a:t>
              </a:r>
              <a:r>
                <a:rPr kumimoji="1" lang="en-US" altLang="zh-CN" sz="2000" b="1" dirty="0">
                  <a:solidFill>
                    <a:schemeClr val="accent1"/>
                  </a:solidFill>
                  <a:cs typeface="+mn-ea"/>
                  <a:sym typeface="+mn-lt"/>
                </a:rPr>
                <a:t>HERE</a:t>
              </a:r>
              <a:endParaRPr kumimoji="1" lang="zh-CN" altLang="en-US" sz="2000" b="1" dirty="0">
                <a:solidFill>
                  <a:schemeClr val="accent1"/>
                </a:solidFill>
                <a:cs typeface="+mn-ea"/>
                <a:sym typeface="+mn-lt"/>
              </a:endParaRPr>
            </a:p>
          </p:txBody>
        </p:sp>
        <p:grpSp>
          <p:nvGrpSpPr>
            <p:cNvPr id="12" name="组 57"/>
            <p:cNvGrpSpPr/>
            <p:nvPr/>
          </p:nvGrpSpPr>
          <p:grpSpPr>
            <a:xfrm>
              <a:off x="2046444" y="6243609"/>
              <a:ext cx="1223478" cy="0"/>
              <a:chOff x="-2675467" y="6869080"/>
              <a:chExt cx="2167467" cy="0"/>
            </a:xfrm>
          </p:grpSpPr>
          <p:cxnSp>
            <p:nvCxnSpPr>
              <p:cNvPr id="13" name="直线连接符 54"/>
              <p:cNvCxnSpPr/>
              <p:nvPr/>
            </p:nvCxnSpPr>
            <p:spPr>
              <a:xfrm>
                <a:off x="-2675467" y="6869080"/>
                <a:ext cx="5926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线连接符 55"/>
              <p:cNvCxnSpPr/>
              <p:nvPr/>
            </p:nvCxnSpPr>
            <p:spPr>
              <a:xfrm>
                <a:off x="-1888067" y="6869080"/>
                <a:ext cx="59266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线连接符 56"/>
              <p:cNvCxnSpPr/>
              <p:nvPr/>
            </p:nvCxnSpPr>
            <p:spPr>
              <a:xfrm>
                <a:off x="-1100667" y="6869080"/>
                <a:ext cx="59266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16" name="图片 15"/>
          <p:cNvPicPr>
            <a:picLocks noChangeAspect="1"/>
          </p:cNvPicPr>
          <p:nvPr/>
        </p:nvPicPr>
        <p:blipFill>
          <a:blip r:embed="rId4"/>
          <a:stretch>
            <a:fillRect/>
          </a:stretch>
        </p:blipFill>
        <p:spPr>
          <a:xfrm>
            <a:off x="6527254" y="1772816"/>
            <a:ext cx="4109060"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31510" y="260648"/>
            <a:ext cx="3185487" cy="369332"/>
          </a:xfrm>
          <a:prstGeom prst="rect">
            <a:avLst/>
          </a:prstGeom>
          <a:noFill/>
        </p:spPr>
        <p:txBody>
          <a:bodyPr wrap="none" rtlCol="0">
            <a:spAutoFit/>
          </a:bodyPr>
          <a:lstStyle/>
          <a:p>
            <a:r>
              <a:rPr lang="zh-CN" altLang="en-US" dirty="0">
                <a:solidFill>
                  <a:srgbClr val="0070C0"/>
                </a:solidFill>
                <a:cs typeface="+mn-ea"/>
                <a:sym typeface="+mn-lt"/>
              </a:rPr>
              <a:t>第三章：竞聘岗位认知、理解</a:t>
            </a:r>
            <a:endParaRPr lang="zh-CN" altLang="en-US" sz="1400" baseline="-3000" dirty="0">
              <a:solidFill>
                <a:srgbClr val="0070C0"/>
              </a:solidFill>
              <a:cs typeface="+mn-ea"/>
              <a:sym typeface="+mn-lt"/>
            </a:endParaRPr>
          </a:p>
        </p:txBody>
      </p:sp>
      <p:sp>
        <p:nvSpPr>
          <p:cNvPr id="5" name="TextBox 4"/>
          <p:cNvSpPr txBox="1"/>
          <p:nvPr/>
        </p:nvSpPr>
        <p:spPr>
          <a:xfrm>
            <a:off x="17934" y="260648"/>
            <a:ext cx="2262158" cy="369332"/>
          </a:xfrm>
          <a:prstGeom prst="rect">
            <a:avLst/>
          </a:prstGeom>
          <a:noFill/>
        </p:spPr>
        <p:txBody>
          <a:bodyPr wrap="none" rtlCol="0">
            <a:spAutoFit/>
          </a:bodyPr>
          <a:lstStyle/>
          <a:p>
            <a:r>
              <a:rPr lang="zh-CN" altLang="en-US" dirty="0">
                <a:solidFill>
                  <a:schemeClr val="bg1"/>
                </a:solidFill>
                <a:cs typeface="+mn-ea"/>
                <a:sym typeface="+mn-lt"/>
              </a:rPr>
              <a:t>竞聘岗位认知、理解</a:t>
            </a:r>
            <a:endParaRPr lang="zh-CN" altLang="en-US" sz="1400" baseline="-3000" dirty="0">
              <a:solidFill>
                <a:schemeClr val="bg1"/>
              </a:solidFill>
              <a:cs typeface="+mn-ea"/>
              <a:sym typeface="+mn-lt"/>
            </a:endParaRPr>
          </a:p>
        </p:txBody>
      </p:sp>
      <p:sp>
        <p:nvSpPr>
          <p:cNvPr id="6" name="矩形 5"/>
          <p:cNvSpPr/>
          <p:nvPr/>
        </p:nvSpPr>
        <p:spPr>
          <a:xfrm>
            <a:off x="841480" y="3620303"/>
            <a:ext cx="3162635" cy="1598762"/>
          </a:xfrm>
          <a:prstGeom prst="rect">
            <a:avLst/>
          </a:prstGeom>
          <a:blipFill dpi="0" rotWithShape="0">
            <a:blip r:embed="rId3"/>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7" name="矩形 6"/>
          <p:cNvSpPr/>
          <p:nvPr/>
        </p:nvSpPr>
        <p:spPr>
          <a:xfrm>
            <a:off x="4367014" y="3620303"/>
            <a:ext cx="3162635" cy="1598762"/>
          </a:xfrm>
          <a:prstGeom prst="rect">
            <a:avLst/>
          </a:prstGeom>
          <a:blipFill dpi="0" rotWithShape="0">
            <a:blip r:embed="rId4"/>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8" name="矩形 7"/>
          <p:cNvSpPr/>
          <p:nvPr/>
        </p:nvSpPr>
        <p:spPr>
          <a:xfrm>
            <a:off x="7967414" y="3566911"/>
            <a:ext cx="3306858" cy="1671669"/>
          </a:xfrm>
          <a:prstGeom prst="rect">
            <a:avLst/>
          </a:prstGeom>
          <a:blipFill dpi="0" rotWithShape="0">
            <a:blip r:embed="rId5"/>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9" name="矩形 8"/>
          <p:cNvSpPr/>
          <p:nvPr/>
        </p:nvSpPr>
        <p:spPr>
          <a:xfrm>
            <a:off x="841479" y="3252998"/>
            <a:ext cx="3162635" cy="427979"/>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2000" dirty="0">
                <a:cs typeface="+mn-ea"/>
                <a:sym typeface="+mn-lt"/>
              </a:rPr>
              <a:t>组织管理</a:t>
            </a:r>
          </a:p>
        </p:txBody>
      </p:sp>
      <p:sp>
        <p:nvSpPr>
          <p:cNvPr id="10" name="矩形 9"/>
          <p:cNvSpPr/>
          <p:nvPr/>
        </p:nvSpPr>
        <p:spPr>
          <a:xfrm>
            <a:off x="4367013" y="3252998"/>
            <a:ext cx="3162635" cy="427979"/>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2000" dirty="0">
                <a:cs typeface="+mn-ea"/>
                <a:sym typeface="+mn-lt"/>
              </a:rPr>
              <a:t>计划制定与总结</a:t>
            </a:r>
          </a:p>
        </p:txBody>
      </p:sp>
      <p:sp>
        <p:nvSpPr>
          <p:cNvPr id="11" name="矩形 10"/>
          <p:cNvSpPr/>
          <p:nvPr/>
        </p:nvSpPr>
        <p:spPr>
          <a:xfrm>
            <a:off x="7967413" y="3252999"/>
            <a:ext cx="3306860" cy="44749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2000" dirty="0">
                <a:cs typeface="+mn-ea"/>
                <a:sym typeface="+mn-lt"/>
              </a:rPr>
              <a:t>协调与沟通</a:t>
            </a:r>
          </a:p>
        </p:txBody>
      </p:sp>
      <p:sp>
        <p:nvSpPr>
          <p:cNvPr id="27" name="矩形 26"/>
          <p:cNvSpPr/>
          <p:nvPr/>
        </p:nvSpPr>
        <p:spPr>
          <a:xfrm>
            <a:off x="4642101" y="1692853"/>
            <a:ext cx="2714265" cy="50827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2800" dirty="0">
                <a:cs typeface="+mn-ea"/>
                <a:sym typeface="+mn-lt"/>
              </a:rPr>
              <a:t>岗位认知</a:t>
            </a:r>
          </a:p>
        </p:txBody>
      </p:sp>
      <p:sp>
        <p:nvSpPr>
          <p:cNvPr id="28" name="左大括号 27"/>
          <p:cNvSpPr/>
          <p:nvPr/>
        </p:nvSpPr>
        <p:spPr>
          <a:xfrm rot="5400000">
            <a:off x="5552536" y="-765228"/>
            <a:ext cx="771420" cy="6999636"/>
          </a:xfrm>
          <a:prstGeom prst="leftBrace">
            <a:avLst>
              <a:gd name="adj1" fmla="val 0"/>
              <a:gd name="adj2" fmla="val 50000"/>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75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175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down)">
                                      <p:cBhvr>
                                        <p:cTn id="45" dur="500"/>
                                        <p:tgtEl>
                                          <p:spTgt spid="1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p:tgtEl>
                                          <p:spTgt spid="11"/>
                                        </p:tgtEl>
                                        <p:attrNameLst>
                                          <p:attrName>ppt_y</p:attrName>
                                        </p:attrNameLst>
                                      </p:cBhvr>
                                      <p:tavLst>
                                        <p:tav tm="0">
                                          <p:val>
                                            <p:strVal val="#ppt_y-#ppt_h*1.125000"/>
                                          </p:val>
                                        </p:tav>
                                        <p:tav tm="100000">
                                          <p:val>
                                            <p:strVal val="#ppt_y"/>
                                          </p:val>
                                        </p:tav>
                                      </p:tavLst>
                                    </p:anim>
                                    <p:animEffect transition="in" filter="wipe(down)">
                                      <p:cBhvr>
                                        <p:cTn id="49" dur="500"/>
                                        <p:tgtEl>
                                          <p:spTgt spid="11"/>
                                        </p:tgtEl>
                                      </p:cBhvr>
                                    </p:animEffect>
                                  </p:childTnLst>
                                </p:cTn>
                              </p:par>
                            </p:childTnLst>
                          </p:cTn>
                        </p:par>
                        <p:par>
                          <p:cTn id="50" fill="hold">
                            <p:stCondLst>
                              <p:cond delay="2250"/>
                            </p:stCondLst>
                            <p:childTnLst>
                              <p:par>
                                <p:cTn id="51" presetID="12" presetClass="entr" presetSubtype="1"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ppt_y</p:attrName>
                                        </p:attrNameLst>
                                      </p:cBhvr>
                                      <p:tavLst>
                                        <p:tav tm="0">
                                          <p:val>
                                            <p:strVal val="#ppt_y-#ppt_h*1.125000"/>
                                          </p:val>
                                        </p:tav>
                                        <p:tav tm="100000">
                                          <p:val>
                                            <p:strVal val="#ppt_y"/>
                                          </p:val>
                                        </p:tav>
                                      </p:tavLst>
                                    </p:anim>
                                    <p:animEffect transition="in" filter="wipe(down)">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animBg="1"/>
      <p:bldP spid="9" grpId="0" animBg="1"/>
      <p:bldP spid="10" grpId="0" animBg="1"/>
      <p:bldP spid="11"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31510" y="260648"/>
            <a:ext cx="3185487" cy="369332"/>
          </a:xfrm>
          <a:prstGeom prst="rect">
            <a:avLst/>
          </a:prstGeom>
          <a:noFill/>
        </p:spPr>
        <p:txBody>
          <a:bodyPr wrap="none" rtlCol="0">
            <a:spAutoFit/>
          </a:bodyPr>
          <a:lstStyle/>
          <a:p>
            <a:r>
              <a:rPr lang="zh-CN" altLang="en-US" dirty="0">
                <a:solidFill>
                  <a:srgbClr val="0070C0"/>
                </a:solidFill>
                <a:cs typeface="+mn-ea"/>
                <a:sym typeface="+mn-lt"/>
              </a:rPr>
              <a:t>第三章：竞聘岗位认知、理解</a:t>
            </a:r>
            <a:endParaRPr lang="zh-CN" altLang="en-US" sz="1400" baseline="-3000" dirty="0">
              <a:solidFill>
                <a:srgbClr val="0070C0"/>
              </a:solidFill>
              <a:cs typeface="+mn-ea"/>
              <a:sym typeface="+mn-lt"/>
            </a:endParaRPr>
          </a:p>
        </p:txBody>
      </p:sp>
      <p:sp>
        <p:nvSpPr>
          <p:cNvPr id="5" name="TextBox 4"/>
          <p:cNvSpPr txBox="1"/>
          <p:nvPr/>
        </p:nvSpPr>
        <p:spPr>
          <a:xfrm>
            <a:off x="17934" y="260648"/>
            <a:ext cx="2262158" cy="369332"/>
          </a:xfrm>
          <a:prstGeom prst="rect">
            <a:avLst/>
          </a:prstGeom>
          <a:noFill/>
        </p:spPr>
        <p:txBody>
          <a:bodyPr wrap="none" rtlCol="0">
            <a:spAutoFit/>
          </a:bodyPr>
          <a:lstStyle/>
          <a:p>
            <a:r>
              <a:rPr lang="zh-CN" altLang="en-US" dirty="0">
                <a:solidFill>
                  <a:schemeClr val="bg1"/>
                </a:solidFill>
                <a:cs typeface="+mn-ea"/>
                <a:sym typeface="+mn-lt"/>
              </a:rPr>
              <a:t>竞聘岗位认知、理解</a:t>
            </a:r>
            <a:endParaRPr lang="zh-CN" altLang="en-US" sz="1400" baseline="-3000" dirty="0">
              <a:solidFill>
                <a:schemeClr val="bg1"/>
              </a:solidFill>
              <a:cs typeface="+mn-ea"/>
              <a:sym typeface="+mn-lt"/>
            </a:endParaRPr>
          </a:p>
        </p:txBody>
      </p:sp>
      <p:grpSp>
        <p:nvGrpSpPr>
          <p:cNvPr id="14" name="Group 4"/>
          <p:cNvGrpSpPr/>
          <p:nvPr/>
        </p:nvGrpSpPr>
        <p:grpSpPr>
          <a:xfrm>
            <a:off x="1629" y="1893158"/>
            <a:ext cx="4166061" cy="4968480"/>
            <a:chOff x="1629" y="1893158"/>
            <a:chExt cx="4166061" cy="4968480"/>
          </a:xfrm>
        </p:grpSpPr>
        <p:sp>
          <p:nvSpPr>
            <p:cNvPr id="15" name="Freeform 38"/>
            <p:cNvSpPr/>
            <p:nvPr/>
          </p:nvSpPr>
          <p:spPr bwMode="auto">
            <a:xfrm flipH="1">
              <a:off x="48064" y="4646636"/>
              <a:ext cx="2986464" cy="2215002"/>
            </a:xfrm>
            <a:custGeom>
              <a:avLst/>
              <a:gdLst>
                <a:gd name="T0" fmla="*/ 0 w 3666"/>
                <a:gd name="T1" fmla="*/ 929 h 2719"/>
                <a:gd name="T2" fmla="*/ 693 w 3666"/>
                <a:gd name="T3" fmla="*/ 0 h 2719"/>
                <a:gd name="T4" fmla="*/ 3666 w 3666"/>
                <a:gd name="T5" fmla="*/ 2215 h 2719"/>
                <a:gd name="T6" fmla="*/ 3666 w 3666"/>
                <a:gd name="T7" fmla="*/ 2719 h 2719"/>
                <a:gd name="T8" fmla="*/ 2400 w 3666"/>
                <a:gd name="T9" fmla="*/ 2719 h 2719"/>
                <a:gd name="T10" fmla="*/ 0 w 3666"/>
                <a:gd name="T11" fmla="*/ 929 h 2719"/>
              </a:gdLst>
              <a:ahLst/>
              <a:cxnLst>
                <a:cxn ang="0">
                  <a:pos x="T0" y="T1"/>
                </a:cxn>
                <a:cxn ang="0">
                  <a:pos x="T2" y="T3"/>
                </a:cxn>
                <a:cxn ang="0">
                  <a:pos x="T4" y="T5"/>
                </a:cxn>
                <a:cxn ang="0">
                  <a:pos x="T6" y="T7"/>
                </a:cxn>
                <a:cxn ang="0">
                  <a:pos x="T8" y="T9"/>
                </a:cxn>
                <a:cxn ang="0">
                  <a:pos x="T10" y="T11"/>
                </a:cxn>
              </a:cxnLst>
              <a:rect l="0" t="0" r="r" b="b"/>
              <a:pathLst>
                <a:path w="3666" h="2719">
                  <a:moveTo>
                    <a:pt x="0" y="929"/>
                  </a:moveTo>
                  <a:lnTo>
                    <a:pt x="693" y="0"/>
                  </a:lnTo>
                  <a:lnTo>
                    <a:pt x="3666" y="2215"/>
                  </a:lnTo>
                  <a:lnTo>
                    <a:pt x="3666" y="2719"/>
                  </a:lnTo>
                  <a:lnTo>
                    <a:pt x="2400" y="2719"/>
                  </a:lnTo>
                  <a:lnTo>
                    <a:pt x="0" y="929"/>
                  </a:ln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16" name="Freeform 39"/>
            <p:cNvSpPr/>
            <p:nvPr/>
          </p:nvSpPr>
          <p:spPr bwMode="auto">
            <a:xfrm flipH="1">
              <a:off x="712809" y="5228288"/>
              <a:ext cx="2321719" cy="1633350"/>
            </a:xfrm>
            <a:custGeom>
              <a:avLst/>
              <a:gdLst>
                <a:gd name="T0" fmla="*/ 0 w 2850"/>
                <a:gd name="T1" fmla="*/ 217 h 2005"/>
                <a:gd name="T2" fmla="*/ 161 w 2850"/>
                <a:gd name="T3" fmla="*/ 0 h 2005"/>
                <a:gd name="T4" fmla="*/ 2850 w 2850"/>
                <a:gd name="T5" fmla="*/ 2005 h 2005"/>
                <a:gd name="T6" fmla="*/ 2400 w 2850"/>
                <a:gd name="T7" fmla="*/ 2005 h 2005"/>
                <a:gd name="T8" fmla="*/ 0 w 2850"/>
                <a:gd name="T9" fmla="*/ 217 h 2005"/>
              </a:gdLst>
              <a:ahLst/>
              <a:cxnLst>
                <a:cxn ang="0">
                  <a:pos x="T0" y="T1"/>
                </a:cxn>
                <a:cxn ang="0">
                  <a:pos x="T2" y="T3"/>
                </a:cxn>
                <a:cxn ang="0">
                  <a:pos x="T4" y="T5"/>
                </a:cxn>
                <a:cxn ang="0">
                  <a:pos x="T6" y="T7"/>
                </a:cxn>
                <a:cxn ang="0">
                  <a:pos x="T8" y="T9"/>
                </a:cxn>
              </a:cxnLst>
              <a:rect l="0" t="0" r="r" b="b"/>
              <a:pathLst>
                <a:path w="2850" h="2005">
                  <a:moveTo>
                    <a:pt x="0" y="217"/>
                  </a:moveTo>
                  <a:lnTo>
                    <a:pt x="161" y="0"/>
                  </a:lnTo>
                  <a:lnTo>
                    <a:pt x="2850" y="2005"/>
                  </a:lnTo>
                  <a:lnTo>
                    <a:pt x="2400" y="2005"/>
                  </a:lnTo>
                  <a:lnTo>
                    <a:pt x="0" y="217"/>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17" name="Freeform 40"/>
            <p:cNvSpPr/>
            <p:nvPr/>
          </p:nvSpPr>
          <p:spPr bwMode="auto">
            <a:xfrm flipH="1">
              <a:off x="2694009" y="3966413"/>
              <a:ext cx="364143" cy="227284"/>
            </a:xfrm>
            <a:custGeom>
              <a:avLst/>
              <a:gdLst>
                <a:gd name="T0" fmla="*/ 178 w 189"/>
                <a:gd name="T1" fmla="*/ 0 h 118"/>
                <a:gd name="T2" fmla="*/ 0 w 189"/>
                <a:gd name="T3" fmla="*/ 34 h 118"/>
                <a:gd name="T4" fmla="*/ 11 w 189"/>
                <a:gd name="T5" fmla="*/ 103 h 118"/>
                <a:gd name="T6" fmla="*/ 189 w 189"/>
                <a:gd name="T7" fmla="*/ 69 h 118"/>
                <a:gd name="T8" fmla="*/ 178 w 189"/>
                <a:gd name="T9" fmla="*/ 0 h 118"/>
              </a:gdLst>
              <a:ahLst/>
              <a:cxnLst>
                <a:cxn ang="0">
                  <a:pos x="T0" y="T1"/>
                </a:cxn>
                <a:cxn ang="0">
                  <a:pos x="T2" y="T3"/>
                </a:cxn>
                <a:cxn ang="0">
                  <a:pos x="T4" y="T5"/>
                </a:cxn>
                <a:cxn ang="0">
                  <a:pos x="T6" y="T7"/>
                </a:cxn>
                <a:cxn ang="0">
                  <a:pos x="T8" y="T9"/>
                </a:cxn>
              </a:cxnLst>
              <a:rect l="0" t="0" r="r" b="b"/>
              <a:pathLst>
                <a:path w="189" h="118">
                  <a:moveTo>
                    <a:pt x="178" y="0"/>
                  </a:moveTo>
                  <a:cubicBezTo>
                    <a:pt x="0" y="34"/>
                    <a:pt x="0" y="34"/>
                    <a:pt x="0" y="34"/>
                  </a:cubicBezTo>
                  <a:cubicBezTo>
                    <a:pt x="11" y="103"/>
                    <a:pt x="11" y="103"/>
                    <a:pt x="11" y="103"/>
                  </a:cubicBezTo>
                  <a:cubicBezTo>
                    <a:pt x="80" y="118"/>
                    <a:pt x="139" y="107"/>
                    <a:pt x="189" y="69"/>
                  </a:cubicBezTo>
                  <a:lnTo>
                    <a:pt x="178" y="0"/>
                  </a:lnTo>
                  <a:close/>
                </a:path>
              </a:pathLst>
            </a:custGeom>
            <a:solidFill>
              <a:srgbClr val="4971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18" name="Freeform 41"/>
            <p:cNvSpPr/>
            <p:nvPr/>
          </p:nvSpPr>
          <p:spPr bwMode="auto">
            <a:xfrm flipH="1">
              <a:off x="1555145" y="4025881"/>
              <a:ext cx="1731921" cy="2467540"/>
            </a:xfrm>
            <a:custGeom>
              <a:avLst/>
              <a:gdLst>
                <a:gd name="T0" fmla="*/ 768 w 899"/>
                <a:gd name="T1" fmla="*/ 916 h 1281"/>
                <a:gd name="T2" fmla="*/ 838 w 899"/>
                <a:gd name="T3" fmla="*/ 522 h 1281"/>
                <a:gd name="T4" fmla="*/ 623 w 899"/>
                <a:gd name="T5" fmla="*/ 229 h 1281"/>
                <a:gd name="T6" fmla="*/ 354 w 899"/>
                <a:gd name="T7" fmla="*/ 31 h 1281"/>
                <a:gd name="T8" fmla="*/ 270 w 899"/>
                <a:gd name="T9" fmla="*/ 102 h 1281"/>
                <a:gd name="T10" fmla="*/ 175 w 899"/>
                <a:gd name="T11" fmla="*/ 123 h 1281"/>
                <a:gd name="T12" fmla="*/ 37 w 899"/>
                <a:gd name="T13" fmla="*/ 225 h 1281"/>
                <a:gd name="T14" fmla="*/ 72 w 899"/>
                <a:gd name="T15" fmla="*/ 337 h 1281"/>
                <a:gd name="T16" fmla="*/ 1 w 899"/>
                <a:gd name="T17" fmla="*/ 410 h 1281"/>
                <a:gd name="T18" fmla="*/ 105 w 899"/>
                <a:gd name="T19" fmla="*/ 535 h 1281"/>
                <a:gd name="T20" fmla="*/ 36 w 899"/>
                <a:gd name="T21" fmla="*/ 630 h 1281"/>
                <a:gd name="T22" fmla="*/ 106 w 899"/>
                <a:gd name="T23" fmla="*/ 719 h 1281"/>
                <a:gd name="T24" fmla="*/ 105 w 899"/>
                <a:gd name="T25" fmla="*/ 831 h 1281"/>
                <a:gd name="T26" fmla="*/ 768 w 899"/>
                <a:gd name="T27" fmla="*/ 9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281">
                  <a:moveTo>
                    <a:pt x="768" y="916"/>
                  </a:moveTo>
                  <a:cubicBezTo>
                    <a:pt x="836" y="787"/>
                    <a:pt x="899" y="714"/>
                    <a:pt x="838" y="522"/>
                  </a:cubicBezTo>
                  <a:cubicBezTo>
                    <a:pt x="777" y="329"/>
                    <a:pt x="772" y="280"/>
                    <a:pt x="623" y="229"/>
                  </a:cubicBezTo>
                  <a:cubicBezTo>
                    <a:pt x="517" y="194"/>
                    <a:pt x="376" y="94"/>
                    <a:pt x="354" y="31"/>
                  </a:cubicBezTo>
                  <a:cubicBezTo>
                    <a:pt x="343" y="0"/>
                    <a:pt x="262" y="38"/>
                    <a:pt x="270" y="102"/>
                  </a:cubicBezTo>
                  <a:cubicBezTo>
                    <a:pt x="280" y="192"/>
                    <a:pt x="219" y="127"/>
                    <a:pt x="175" y="123"/>
                  </a:cubicBezTo>
                  <a:cubicBezTo>
                    <a:pt x="131" y="118"/>
                    <a:pt x="38" y="154"/>
                    <a:pt x="37" y="225"/>
                  </a:cubicBezTo>
                  <a:cubicBezTo>
                    <a:pt x="35" y="296"/>
                    <a:pt x="72" y="337"/>
                    <a:pt x="72" y="337"/>
                  </a:cubicBezTo>
                  <a:cubicBezTo>
                    <a:pt x="72" y="337"/>
                    <a:pt x="0" y="347"/>
                    <a:pt x="1" y="410"/>
                  </a:cubicBezTo>
                  <a:cubicBezTo>
                    <a:pt x="2" y="473"/>
                    <a:pt x="105" y="535"/>
                    <a:pt x="105" y="535"/>
                  </a:cubicBezTo>
                  <a:cubicBezTo>
                    <a:pt x="105" y="535"/>
                    <a:pt x="31" y="561"/>
                    <a:pt x="36" y="630"/>
                  </a:cubicBezTo>
                  <a:cubicBezTo>
                    <a:pt x="40" y="698"/>
                    <a:pt x="106" y="719"/>
                    <a:pt x="106" y="719"/>
                  </a:cubicBezTo>
                  <a:cubicBezTo>
                    <a:pt x="106" y="719"/>
                    <a:pt x="82" y="761"/>
                    <a:pt x="105" y="831"/>
                  </a:cubicBezTo>
                  <a:cubicBezTo>
                    <a:pt x="129" y="901"/>
                    <a:pt x="576" y="1281"/>
                    <a:pt x="768" y="916"/>
                  </a:cubicBezTo>
                  <a:close/>
                </a:path>
              </a:pathLst>
            </a:custGeom>
            <a:solidFill>
              <a:srgbClr val="FBC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19" name="Freeform 42"/>
            <p:cNvSpPr/>
            <p:nvPr/>
          </p:nvSpPr>
          <p:spPr bwMode="auto">
            <a:xfrm flipH="1">
              <a:off x="2562852" y="4549694"/>
              <a:ext cx="298158" cy="333187"/>
            </a:xfrm>
            <a:custGeom>
              <a:avLst/>
              <a:gdLst>
                <a:gd name="T0" fmla="*/ 6 w 155"/>
                <a:gd name="T1" fmla="*/ 0 h 173"/>
                <a:gd name="T2" fmla="*/ 0 w 155"/>
                <a:gd name="T3" fmla="*/ 101 h 173"/>
                <a:gd name="T4" fmla="*/ 138 w 155"/>
                <a:gd name="T5" fmla="*/ 164 h 173"/>
                <a:gd name="T6" fmla="*/ 155 w 155"/>
                <a:gd name="T7" fmla="*/ 173 h 173"/>
                <a:gd name="T8" fmla="*/ 122 w 155"/>
                <a:gd name="T9" fmla="*/ 12 h 173"/>
                <a:gd name="T10" fmla="*/ 6 w 155"/>
                <a:gd name="T11" fmla="*/ 0 h 173"/>
              </a:gdLst>
              <a:ahLst/>
              <a:cxnLst>
                <a:cxn ang="0">
                  <a:pos x="T0" y="T1"/>
                </a:cxn>
                <a:cxn ang="0">
                  <a:pos x="T2" y="T3"/>
                </a:cxn>
                <a:cxn ang="0">
                  <a:pos x="T4" y="T5"/>
                </a:cxn>
                <a:cxn ang="0">
                  <a:pos x="T6" y="T7"/>
                </a:cxn>
                <a:cxn ang="0">
                  <a:pos x="T8" y="T9"/>
                </a:cxn>
                <a:cxn ang="0">
                  <a:pos x="T10" y="T11"/>
                </a:cxn>
              </a:cxnLst>
              <a:rect l="0" t="0" r="r" b="b"/>
              <a:pathLst>
                <a:path w="155" h="173">
                  <a:moveTo>
                    <a:pt x="6" y="0"/>
                  </a:moveTo>
                  <a:cubicBezTo>
                    <a:pt x="30" y="41"/>
                    <a:pt x="46" y="43"/>
                    <a:pt x="0" y="101"/>
                  </a:cubicBezTo>
                  <a:cubicBezTo>
                    <a:pt x="28" y="124"/>
                    <a:pt x="79" y="155"/>
                    <a:pt x="138" y="164"/>
                  </a:cubicBezTo>
                  <a:cubicBezTo>
                    <a:pt x="143" y="164"/>
                    <a:pt x="150" y="173"/>
                    <a:pt x="155" y="173"/>
                  </a:cubicBezTo>
                  <a:cubicBezTo>
                    <a:pt x="122" y="12"/>
                    <a:pt x="122" y="12"/>
                    <a:pt x="122" y="12"/>
                  </a:cubicBezTo>
                  <a:lnTo>
                    <a:pt x="6" y="0"/>
                  </a:ln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0" name="Freeform 43"/>
            <p:cNvSpPr/>
            <p:nvPr/>
          </p:nvSpPr>
          <p:spPr bwMode="auto">
            <a:xfrm flipH="1">
              <a:off x="2002381" y="1893158"/>
              <a:ext cx="2165309" cy="2165309"/>
            </a:xfrm>
            <a:custGeom>
              <a:avLst/>
              <a:gdLst>
                <a:gd name="T0" fmla="*/ 564 w 1124"/>
                <a:gd name="T1" fmla="*/ 1 h 1124"/>
                <a:gd name="T2" fmla="*/ 1 w 1124"/>
                <a:gd name="T3" fmla="*/ 560 h 1124"/>
                <a:gd name="T4" fmla="*/ 560 w 1124"/>
                <a:gd name="T5" fmla="*/ 1123 h 1124"/>
                <a:gd name="T6" fmla="*/ 1123 w 1124"/>
                <a:gd name="T7" fmla="*/ 564 h 1124"/>
                <a:gd name="T8" fmla="*/ 564 w 1124"/>
                <a:gd name="T9" fmla="*/ 1 h 1124"/>
              </a:gdLst>
              <a:ahLst/>
              <a:cxnLst>
                <a:cxn ang="0">
                  <a:pos x="T0" y="T1"/>
                </a:cxn>
                <a:cxn ang="0">
                  <a:pos x="T2" y="T3"/>
                </a:cxn>
                <a:cxn ang="0">
                  <a:pos x="T4" y="T5"/>
                </a:cxn>
                <a:cxn ang="0">
                  <a:pos x="T6" y="T7"/>
                </a:cxn>
                <a:cxn ang="0">
                  <a:pos x="T8" y="T9"/>
                </a:cxn>
              </a:cxnLst>
              <a:rect l="0" t="0" r="r" b="b"/>
              <a:pathLst>
                <a:path w="1124" h="1124">
                  <a:moveTo>
                    <a:pt x="564" y="1"/>
                  </a:moveTo>
                  <a:cubicBezTo>
                    <a:pt x="254" y="0"/>
                    <a:pt x="2" y="250"/>
                    <a:pt x="1" y="560"/>
                  </a:cubicBezTo>
                  <a:cubicBezTo>
                    <a:pt x="0" y="869"/>
                    <a:pt x="250" y="1121"/>
                    <a:pt x="560" y="1123"/>
                  </a:cubicBezTo>
                  <a:cubicBezTo>
                    <a:pt x="869" y="1124"/>
                    <a:pt x="1121" y="874"/>
                    <a:pt x="1123" y="564"/>
                  </a:cubicBezTo>
                  <a:cubicBezTo>
                    <a:pt x="1124" y="254"/>
                    <a:pt x="874" y="2"/>
                    <a:pt x="564" y="1"/>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1" name="Freeform 44"/>
            <p:cNvSpPr/>
            <p:nvPr/>
          </p:nvSpPr>
          <p:spPr bwMode="auto">
            <a:xfrm flipH="1">
              <a:off x="2119689" y="2008836"/>
              <a:ext cx="1932322" cy="1932323"/>
            </a:xfrm>
            <a:custGeom>
              <a:avLst/>
              <a:gdLst>
                <a:gd name="T0" fmla="*/ 504 w 1003"/>
                <a:gd name="T1" fmla="*/ 1 h 1003"/>
                <a:gd name="T2" fmla="*/ 1 w 1003"/>
                <a:gd name="T3" fmla="*/ 500 h 1003"/>
                <a:gd name="T4" fmla="*/ 500 w 1003"/>
                <a:gd name="T5" fmla="*/ 1002 h 1003"/>
                <a:gd name="T6" fmla="*/ 1002 w 1003"/>
                <a:gd name="T7" fmla="*/ 504 h 1003"/>
                <a:gd name="T8" fmla="*/ 504 w 1003"/>
                <a:gd name="T9" fmla="*/ 1 h 1003"/>
              </a:gdLst>
              <a:ahLst/>
              <a:cxnLst>
                <a:cxn ang="0">
                  <a:pos x="T0" y="T1"/>
                </a:cxn>
                <a:cxn ang="0">
                  <a:pos x="T2" y="T3"/>
                </a:cxn>
                <a:cxn ang="0">
                  <a:pos x="T4" y="T5"/>
                </a:cxn>
                <a:cxn ang="0">
                  <a:pos x="T6" y="T7"/>
                </a:cxn>
                <a:cxn ang="0">
                  <a:pos x="T8" y="T9"/>
                </a:cxn>
              </a:cxnLst>
              <a:rect l="0" t="0" r="r" b="b"/>
              <a:pathLst>
                <a:path w="1003" h="1003">
                  <a:moveTo>
                    <a:pt x="504" y="1"/>
                  </a:moveTo>
                  <a:cubicBezTo>
                    <a:pt x="227" y="0"/>
                    <a:pt x="2" y="223"/>
                    <a:pt x="1" y="500"/>
                  </a:cubicBezTo>
                  <a:cubicBezTo>
                    <a:pt x="0" y="776"/>
                    <a:pt x="223" y="1001"/>
                    <a:pt x="500" y="1002"/>
                  </a:cubicBezTo>
                  <a:cubicBezTo>
                    <a:pt x="776" y="1003"/>
                    <a:pt x="1001" y="780"/>
                    <a:pt x="1002" y="504"/>
                  </a:cubicBezTo>
                  <a:cubicBezTo>
                    <a:pt x="1003" y="227"/>
                    <a:pt x="780" y="2"/>
                    <a:pt x="504"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2" name="Freeform 45"/>
            <p:cNvSpPr/>
            <p:nvPr/>
          </p:nvSpPr>
          <p:spPr bwMode="auto">
            <a:xfrm flipH="1">
              <a:off x="2171826" y="2521244"/>
              <a:ext cx="1398734" cy="1370222"/>
            </a:xfrm>
            <a:custGeom>
              <a:avLst/>
              <a:gdLst>
                <a:gd name="T0" fmla="*/ 0 w 726"/>
                <a:gd name="T1" fmla="*/ 642 h 711"/>
                <a:gd name="T2" fmla="*/ 244 w 726"/>
                <a:gd name="T3" fmla="*/ 710 h 711"/>
                <a:gd name="T4" fmla="*/ 726 w 726"/>
                <a:gd name="T5" fmla="*/ 231 h 711"/>
                <a:gd name="T6" fmla="*/ 667 w 726"/>
                <a:gd name="T7" fmla="*/ 0 h 711"/>
                <a:gd name="T8" fmla="*/ 696 w 726"/>
                <a:gd name="T9" fmla="*/ 171 h 711"/>
                <a:gd name="T10" fmla="*/ 185 w 726"/>
                <a:gd name="T11" fmla="*/ 678 h 711"/>
                <a:gd name="T12" fmla="*/ 0 w 726"/>
                <a:gd name="T13" fmla="*/ 642 h 711"/>
              </a:gdLst>
              <a:ahLst/>
              <a:cxnLst>
                <a:cxn ang="0">
                  <a:pos x="T0" y="T1"/>
                </a:cxn>
                <a:cxn ang="0">
                  <a:pos x="T2" y="T3"/>
                </a:cxn>
                <a:cxn ang="0">
                  <a:pos x="T4" y="T5"/>
                </a:cxn>
                <a:cxn ang="0">
                  <a:pos x="T6" y="T7"/>
                </a:cxn>
                <a:cxn ang="0">
                  <a:pos x="T8" y="T9"/>
                </a:cxn>
                <a:cxn ang="0">
                  <a:pos x="T10" y="T11"/>
                </a:cxn>
                <a:cxn ang="0">
                  <a:pos x="T12" y="T13"/>
                </a:cxn>
              </a:cxnLst>
              <a:rect l="0" t="0" r="r" b="b"/>
              <a:pathLst>
                <a:path w="726" h="711">
                  <a:moveTo>
                    <a:pt x="0" y="642"/>
                  </a:moveTo>
                  <a:cubicBezTo>
                    <a:pt x="72" y="685"/>
                    <a:pt x="155" y="709"/>
                    <a:pt x="244" y="710"/>
                  </a:cubicBezTo>
                  <a:cubicBezTo>
                    <a:pt x="509" y="711"/>
                    <a:pt x="725" y="497"/>
                    <a:pt x="726" y="231"/>
                  </a:cubicBezTo>
                  <a:cubicBezTo>
                    <a:pt x="726" y="147"/>
                    <a:pt x="705" y="69"/>
                    <a:pt x="667" y="0"/>
                  </a:cubicBezTo>
                  <a:cubicBezTo>
                    <a:pt x="686" y="53"/>
                    <a:pt x="696" y="111"/>
                    <a:pt x="696" y="171"/>
                  </a:cubicBezTo>
                  <a:cubicBezTo>
                    <a:pt x="695" y="452"/>
                    <a:pt x="466" y="679"/>
                    <a:pt x="185" y="678"/>
                  </a:cubicBezTo>
                  <a:cubicBezTo>
                    <a:pt x="120" y="677"/>
                    <a:pt x="58" y="665"/>
                    <a:pt x="0" y="642"/>
                  </a:cubicBezTo>
                  <a:close/>
                </a:path>
              </a:pathLst>
            </a:custGeom>
            <a:solidFill>
              <a:srgbClr val="9ECB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3" name="Freeform 46"/>
            <p:cNvSpPr/>
            <p:nvPr/>
          </p:nvSpPr>
          <p:spPr bwMode="auto">
            <a:xfrm flipH="1">
              <a:off x="2597067" y="3931383"/>
              <a:ext cx="416280" cy="932761"/>
            </a:xfrm>
            <a:custGeom>
              <a:avLst/>
              <a:gdLst>
                <a:gd name="T0" fmla="*/ 122 w 216"/>
                <a:gd name="T1" fmla="*/ 0 h 484"/>
                <a:gd name="T2" fmla="*/ 0 w 216"/>
                <a:gd name="T3" fmla="*/ 24 h 484"/>
                <a:gd name="T4" fmla="*/ 29 w 216"/>
                <a:gd name="T5" fmla="*/ 173 h 484"/>
                <a:gd name="T6" fmla="*/ 63 w 216"/>
                <a:gd name="T7" fmla="*/ 421 h 484"/>
                <a:gd name="T8" fmla="*/ 216 w 216"/>
                <a:gd name="T9" fmla="*/ 484 h 484"/>
                <a:gd name="T10" fmla="*/ 178 w 216"/>
                <a:gd name="T11" fmla="*/ 290 h 484"/>
                <a:gd name="T12" fmla="*/ 142 w 216"/>
                <a:gd name="T13" fmla="*/ 101 h 484"/>
                <a:gd name="T14" fmla="*/ 122 w 216"/>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84">
                  <a:moveTo>
                    <a:pt x="122" y="0"/>
                  </a:moveTo>
                  <a:cubicBezTo>
                    <a:pt x="0" y="24"/>
                    <a:pt x="0" y="24"/>
                    <a:pt x="0" y="24"/>
                  </a:cubicBezTo>
                  <a:cubicBezTo>
                    <a:pt x="29" y="173"/>
                    <a:pt x="29" y="173"/>
                    <a:pt x="29" y="173"/>
                  </a:cubicBezTo>
                  <a:cubicBezTo>
                    <a:pt x="27" y="295"/>
                    <a:pt x="141" y="321"/>
                    <a:pt x="63" y="421"/>
                  </a:cubicBezTo>
                  <a:cubicBezTo>
                    <a:pt x="94" y="445"/>
                    <a:pt x="150" y="480"/>
                    <a:pt x="216" y="484"/>
                  </a:cubicBezTo>
                  <a:cubicBezTo>
                    <a:pt x="203" y="420"/>
                    <a:pt x="191" y="355"/>
                    <a:pt x="178" y="290"/>
                  </a:cubicBezTo>
                  <a:cubicBezTo>
                    <a:pt x="141" y="234"/>
                    <a:pt x="124" y="174"/>
                    <a:pt x="142" y="101"/>
                  </a:cubicBezTo>
                  <a:lnTo>
                    <a:pt x="122"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4" name="Freeform 47"/>
            <p:cNvSpPr/>
            <p:nvPr/>
          </p:nvSpPr>
          <p:spPr bwMode="auto">
            <a:xfrm flipH="1">
              <a:off x="1844341" y="4316707"/>
              <a:ext cx="1269207" cy="2043928"/>
            </a:xfrm>
            <a:custGeom>
              <a:avLst/>
              <a:gdLst>
                <a:gd name="T0" fmla="*/ 12 w 659"/>
                <a:gd name="T1" fmla="*/ 382 h 1061"/>
                <a:gd name="T2" fmla="*/ 15 w 659"/>
                <a:gd name="T3" fmla="*/ 384 h 1061"/>
                <a:gd name="T4" fmla="*/ 15 w 659"/>
                <a:gd name="T5" fmla="*/ 384 h 1061"/>
                <a:gd name="T6" fmla="*/ 84 w 659"/>
                <a:gd name="T7" fmla="*/ 421 h 1061"/>
                <a:gd name="T8" fmla="*/ 243 w 659"/>
                <a:gd name="T9" fmla="*/ 453 h 1061"/>
                <a:gd name="T10" fmla="*/ 369 w 659"/>
                <a:gd name="T11" fmla="*/ 438 h 1061"/>
                <a:gd name="T12" fmla="*/ 415 w 659"/>
                <a:gd name="T13" fmla="*/ 492 h 1061"/>
                <a:gd name="T14" fmla="*/ 392 w 659"/>
                <a:gd name="T15" fmla="*/ 559 h 1061"/>
                <a:gd name="T16" fmla="*/ 161 w 659"/>
                <a:gd name="T17" fmla="*/ 582 h 1061"/>
                <a:gd name="T18" fmla="*/ 16 w 659"/>
                <a:gd name="T19" fmla="*/ 568 h 1061"/>
                <a:gd name="T20" fmla="*/ 163 w 659"/>
                <a:gd name="T21" fmla="*/ 589 h 1061"/>
                <a:gd name="T22" fmla="*/ 360 w 659"/>
                <a:gd name="T23" fmla="*/ 585 h 1061"/>
                <a:gd name="T24" fmla="*/ 379 w 659"/>
                <a:gd name="T25" fmla="*/ 635 h 1061"/>
                <a:gd name="T26" fmla="*/ 320 w 659"/>
                <a:gd name="T27" fmla="*/ 699 h 1061"/>
                <a:gd name="T28" fmla="*/ 58 w 659"/>
                <a:gd name="T29" fmla="*/ 725 h 1061"/>
                <a:gd name="T30" fmla="*/ 48 w 659"/>
                <a:gd name="T31" fmla="*/ 725 h 1061"/>
                <a:gd name="T32" fmla="*/ 659 w 659"/>
                <a:gd name="T33" fmla="*/ 798 h 1061"/>
                <a:gd name="T34" fmla="*/ 376 w 659"/>
                <a:gd name="T35" fmla="*/ 877 h 1061"/>
                <a:gd name="T36" fmla="*/ 280 w 659"/>
                <a:gd name="T37" fmla="*/ 770 h 1061"/>
                <a:gd name="T38" fmla="*/ 387 w 659"/>
                <a:gd name="T39" fmla="*/ 634 h 1061"/>
                <a:gd name="T40" fmla="*/ 381 w 659"/>
                <a:gd name="T41" fmla="*/ 577 h 1061"/>
                <a:gd name="T42" fmla="*/ 444 w 659"/>
                <a:gd name="T43" fmla="*/ 705 h 1061"/>
                <a:gd name="T44" fmla="*/ 461 w 659"/>
                <a:gd name="T45" fmla="*/ 694 h 1061"/>
                <a:gd name="T46" fmla="*/ 425 w 659"/>
                <a:gd name="T47" fmla="*/ 494 h 1061"/>
                <a:gd name="T48" fmla="*/ 372 w 659"/>
                <a:gd name="T49" fmla="*/ 411 h 1061"/>
                <a:gd name="T50" fmla="*/ 359 w 659"/>
                <a:gd name="T51" fmla="*/ 328 h 1061"/>
                <a:gd name="T52" fmla="*/ 387 w 659"/>
                <a:gd name="T53" fmla="*/ 263 h 1061"/>
                <a:gd name="T54" fmla="*/ 567 w 659"/>
                <a:gd name="T55" fmla="*/ 294 h 1061"/>
                <a:gd name="T56" fmla="*/ 338 w 659"/>
                <a:gd name="T57" fmla="*/ 109 h 1061"/>
                <a:gd name="T58" fmla="*/ 191 w 659"/>
                <a:gd name="T59" fmla="*/ 0 h 1061"/>
                <a:gd name="T60" fmla="*/ 285 w 659"/>
                <a:gd name="T61" fmla="*/ 192 h 1061"/>
                <a:gd name="T62" fmla="*/ 318 w 659"/>
                <a:gd name="T63" fmla="*/ 275 h 1061"/>
                <a:gd name="T64" fmla="*/ 278 w 659"/>
                <a:gd name="T65" fmla="*/ 287 h 1061"/>
                <a:gd name="T66" fmla="*/ 294 w 659"/>
                <a:gd name="T67" fmla="*/ 307 h 1061"/>
                <a:gd name="T68" fmla="*/ 347 w 659"/>
                <a:gd name="T69" fmla="*/ 331 h 1061"/>
                <a:gd name="T70" fmla="*/ 358 w 659"/>
                <a:gd name="T71" fmla="*/ 412 h 1061"/>
                <a:gd name="T72" fmla="*/ 248 w 659"/>
                <a:gd name="T73" fmla="*/ 441 h 1061"/>
                <a:gd name="T74" fmla="*/ 91 w 659"/>
                <a:gd name="T75" fmla="*/ 411 h 1061"/>
                <a:gd name="T76" fmla="*/ 12 w 659"/>
                <a:gd name="T77" fmla="*/ 38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9" h="1061">
                  <a:moveTo>
                    <a:pt x="12" y="382"/>
                  </a:moveTo>
                  <a:cubicBezTo>
                    <a:pt x="14" y="383"/>
                    <a:pt x="15" y="384"/>
                    <a:pt x="15" y="384"/>
                  </a:cubicBezTo>
                  <a:cubicBezTo>
                    <a:pt x="15" y="384"/>
                    <a:pt x="15" y="384"/>
                    <a:pt x="15" y="384"/>
                  </a:cubicBezTo>
                  <a:cubicBezTo>
                    <a:pt x="25" y="391"/>
                    <a:pt x="39" y="400"/>
                    <a:pt x="84" y="421"/>
                  </a:cubicBezTo>
                  <a:cubicBezTo>
                    <a:pt x="132" y="444"/>
                    <a:pt x="194" y="451"/>
                    <a:pt x="243" y="453"/>
                  </a:cubicBezTo>
                  <a:cubicBezTo>
                    <a:pt x="291" y="455"/>
                    <a:pt x="343" y="431"/>
                    <a:pt x="369" y="438"/>
                  </a:cubicBezTo>
                  <a:cubicBezTo>
                    <a:pt x="394" y="445"/>
                    <a:pt x="408" y="465"/>
                    <a:pt x="415" y="492"/>
                  </a:cubicBezTo>
                  <a:cubicBezTo>
                    <a:pt x="422" y="518"/>
                    <a:pt x="412" y="543"/>
                    <a:pt x="392" y="559"/>
                  </a:cubicBezTo>
                  <a:cubicBezTo>
                    <a:pt x="372" y="575"/>
                    <a:pt x="222" y="584"/>
                    <a:pt x="161" y="582"/>
                  </a:cubicBezTo>
                  <a:cubicBezTo>
                    <a:pt x="101" y="580"/>
                    <a:pt x="0" y="557"/>
                    <a:pt x="16" y="568"/>
                  </a:cubicBezTo>
                  <a:cubicBezTo>
                    <a:pt x="31" y="578"/>
                    <a:pt x="100" y="586"/>
                    <a:pt x="163" y="589"/>
                  </a:cubicBezTo>
                  <a:cubicBezTo>
                    <a:pt x="226" y="593"/>
                    <a:pt x="346" y="576"/>
                    <a:pt x="360" y="585"/>
                  </a:cubicBezTo>
                  <a:cubicBezTo>
                    <a:pt x="374" y="594"/>
                    <a:pt x="380" y="608"/>
                    <a:pt x="379" y="635"/>
                  </a:cubicBezTo>
                  <a:cubicBezTo>
                    <a:pt x="378" y="663"/>
                    <a:pt x="358" y="684"/>
                    <a:pt x="320" y="699"/>
                  </a:cubicBezTo>
                  <a:cubicBezTo>
                    <a:pt x="281" y="715"/>
                    <a:pt x="124" y="731"/>
                    <a:pt x="58" y="725"/>
                  </a:cubicBezTo>
                  <a:cubicBezTo>
                    <a:pt x="55" y="725"/>
                    <a:pt x="52" y="725"/>
                    <a:pt x="48" y="725"/>
                  </a:cubicBezTo>
                  <a:cubicBezTo>
                    <a:pt x="155" y="838"/>
                    <a:pt x="486" y="1061"/>
                    <a:pt x="659" y="798"/>
                  </a:cubicBezTo>
                  <a:cubicBezTo>
                    <a:pt x="583" y="877"/>
                    <a:pt x="470" y="896"/>
                    <a:pt x="376" y="877"/>
                  </a:cubicBezTo>
                  <a:cubicBezTo>
                    <a:pt x="312" y="865"/>
                    <a:pt x="222" y="807"/>
                    <a:pt x="280" y="770"/>
                  </a:cubicBezTo>
                  <a:cubicBezTo>
                    <a:pt x="337" y="732"/>
                    <a:pt x="383" y="683"/>
                    <a:pt x="387" y="634"/>
                  </a:cubicBezTo>
                  <a:cubicBezTo>
                    <a:pt x="391" y="586"/>
                    <a:pt x="358" y="578"/>
                    <a:pt x="381" y="577"/>
                  </a:cubicBezTo>
                  <a:cubicBezTo>
                    <a:pt x="403" y="575"/>
                    <a:pt x="418" y="649"/>
                    <a:pt x="444" y="705"/>
                  </a:cubicBezTo>
                  <a:cubicBezTo>
                    <a:pt x="470" y="760"/>
                    <a:pt x="499" y="758"/>
                    <a:pt x="461" y="694"/>
                  </a:cubicBezTo>
                  <a:cubicBezTo>
                    <a:pt x="424" y="630"/>
                    <a:pt x="432" y="553"/>
                    <a:pt x="425" y="494"/>
                  </a:cubicBezTo>
                  <a:cubicBezTo>
                    <a:pt x="417" y="435"/>
                    <a:pt x="363" y="425"/>
                    <a:pt x="372" y="411"/>
                  </a:cubicBezTo>
                  <a:cubicBezTo>
                    <a:pt x="380" y="398"/>
                    <a:pt x="386" y="358"/>
                    <a:pt x="359" y="328"/>
                  </a:cubicBezTo>
                  <a:cubicBezTo>
                    <a:pt x="333" y="298"/>
                    <a:pt x="349" y="248"/>
                    <a:pt x="387" y="263"/>
                  </a:cubicBezTo>
                  <a:cubicBezTo>
                    <a:pt x="425" y="279"/>
                    <a:pt x="535" y="303"/>
                    <a:pt x="567" y="294"/>
                  </a:cubicBezTo>
                  <a:cubicBezTo>
                    <a:pt x="369" y="261"/>
                    <a:pt x="379" y="117"/>
                    <a:pt x="338" y="109"/>
                  </a:cubicBezTo>
                  <a:cubicBezTo>
                    <a:pt x="296" y="102"/>
                    <a:pt x="215" y="53"/>
                    <a:pt x="191" y="0"/>
                  </a:cubicBezTo>
                  <a:cubicBezTo>
                    <a:pt x="218" y="98"/>
                    <a:pt x="256" y="161"/>
                    <a:pt x="285" y="192"/>
                  </a:cubicBezTo>
                  <a:cubicBezTo>
                    <a:pt x="315" y="223"/>
                    <a:pt x="321" y="241"/>
                    <a:pt x="318" y="275"/>
                  </a:cubicBezTo>
                  <a:cubicBezTo>
                    <a:pt x="314" y="310"/>
                    <a:pt x="301" y="301"/>
                    <a:pt x="278" y="287"/>
                  </a:cubicBezTo>
                  <a:cubicBezTo>
                    <a:pt x="256" y="273"/>
                    <a:pt x="273" y="293"/>
                    <a:pt x="294" y="307"/>
                  </a:cubicBezTo>
                  <a:cubicBezTo>
                    <a:pt x="314" y="320"/>
                    <a:pt x="328" y="311"/>
                    <a:pt x="347" y="331"/>
                  </a:cubicBezTo>
                  <a:cubicBezTo>
                    <a:pt x="366" y="352"/>
                    <a:pt x="370" y="376"/>
                    <a:pt x="358" y="412"/>
                  </a:cubicBezTo>
                  <a:cubicBezTo>
                    <a:pt x="347" y="447"/>
                    <a:pt x="300" y="437"/>
                    <a:pt x="248" y="441"/>
                  </a:cubicBezTo>
                  <a:cubicBezTo>
                    <a:pt x="196" y="445"/>
                    <a:pt x="134" y="430"/>
                    <a:pt x="91" y="411"/>
                  </a:cubicBezTo>
                  <a:cubicBezTo>
                    <a:pt x="49" y="392"/>
                    <a:pt x="6" y="377"/>
                    <a:pt x="12" y="382"/>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5" name="Freeform 48"/>
            <p:cNvSpPr/>
            <p:nvPr/>
          </p:nvSpPr>
          <p:spPr bwMode="auto">
            <a:xfrm flipH="1">
              <a:off x="2543301" y="4072316"/>
              <a:ext cx="79020" cy="117308"/>
            </a:xfrm>
            <a:custGeom>
              <a:avLst/>
              <a:gdLst>
                <a:gd name="T0" fmla="*/ 41 w 41"/>
                <a:gd name="T1" fmla="*/ 55 h 61"/>
                <a:gd name="T2" fmla="*/ 9 w 41"/>
                <a:gd name="T3" fmla="*/ 7 h 61"/>
                <a:gd name="T4" fmla="*/ 5 w 41"/>
                <a:gd name="T5" fmla="*/ 0 h 61"/>
                <a:gd name="T6" fmla="*/ 18 w 41"/>
                <a:gd name="T7" fmla="*/ 53 h 61"/>
                <a:gd name="T8" fmla="*/ 41 w 41"/>
                <a:gd name="T9" fmla="*/ 55 h 61"/>
              </a:gdLst>
              <a:ahLst/>
              <a:cxnLst>
                <a:cxn ang="0">
                  <a:pos x="T0" y="T1"/>
                </a:cxn>
                <a:cxn ang="0">
                  <a:pos x="T2" y="T3"/>
                </a:cxn>
                <a:cxn ang="0">
                  <a:pos x="T4" y="T5"/>
                </a:cxn>
                <a:cxn ang="0">
                  <a:pos x="T6" y="T7"/>
                </a:cxn>
                <a:cxn ang="0">
                  <a:pos x="T8" y="T9"/>
                </a:cxn>
              </a:cxnLst>
              <a:rect l="0" t="0" r="r" b="b"/>
              <a:pathLst>
                <a:path w="41" h="61">
                  <a:moveTo>
                    <a:pt x="41" y="55"/>
                  </a:moveTo>
                  <a:cubicBezTo>
                    <a:pt x="25" y="38"/>
                    <a:pt x="14" y="21"/>
                    <a:pt x="9" y="7"/>
                  </a:cubicBezTo>
                  <a:cubicBezTo>
                    <a:pt x="8" y="4"/>
                    <a:pt x="6" y="2"/>
                    <a:pt x="5" y="0"/>
                  </a:cubicBezTo>
                  <a:cubicBezTo>
                    <a:pt x="0" y="17"/>
                    <a:pt x="7" y="39"/>
                    <a:pt x="18" y="53"/>
                  </a:cubicBezTo>
                  <a:cubicBezTo>
                    <a:pt x="24" y="61"/>
                    <a:pt x="32" y="60"/>
                    <a:pt x="41" y="5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6" name="Freeform 49"/>
            <p:cNvSpPr/>
            <p:nvPr/>
          </p:nvSpPr>
          <p:spPr bwMode="auto">
            <a:xfrm flipH="1">
              <a:off x="2891966" y="4661299"/>
              <a:ext cx="283494" cy="221582"/>
            </a:xfrm>
            <a:custGeom>
              <a:avLst/>
              <a:gdLst>
                <a:gd name="T0" fmla="*/ 9 w 147"/>
                <a:gd name="T1" fmla="*/ 0 h 115"/>
                <a:gd name="T2" fmla="*/ 14 w 147"/>
                <a:gd name="T3" fmla="*/ 7 h 115"/>
                <a:gd name="T4" fmla="*/ 0 w 147"/>
                <a:gd name="T5" fmla="*/ 10 h 115"/>
                <a:gd name="T6" fmla="*/ 99 w 147"/>
                <a:gd name="T7" fmla="*/ 94 h 115"/>
                <a:gd name="T8" fmla="*/ 147 w 147"/>
                <a:gd name="T9" fmla="*/ 44 h 115"/>
                <a:gd name="T10" fmla="*/ 108 w 147"/>
                <a:gd name="T11" fmla="*/ 51 h 115"/>
                <a:gd name="T12" fmla="*/ 14 w 147"/>
                <a:gd name="T13" fmla="*/ 3 h 115"/>
                <a:gd name="T14" fmla="*/ 9 w 147"/>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5">
                  <a:moveTo>
                    <a:pt x="9" y="0"/>
                  </a:moveTo>
                  <a:cubicBezTo>
                    <a:pt x="12" y="5"/>
                    <a:pt x="14" y="7"/>
                    <a:pt x="14" y="7"/>
                  </a:cubicBezTo>
                  <a:cubicBezTo>
                    <a:pt x="14" y="7"/>
                    <a:pt x="8" y="8"/>
                    <a:pt x="0" y="10"/>
                  </a:cubicBezTo>
                  <a:cubicBezTo>
                    <a:pt x="28" y="35"/>
                    <a:pt x="69" y="75"/>
                    <a:pt x="99" y="94"/>
                  </a:cubicBezTo>
                  <a:cubicBezTo>
                    <a:pt x="131" y="115"/>
                    <a:pt x="147" y="53"/>
                    <a:pt x="147" y="44"/>
                  </a:cubicBezTo>
                  <a:cubicBezTo>
                    <a:pt x="147" y="35"/>
                    <a:pt x="136" y="49"/>
                    <a:pt x="108" y="51"/>
                  </a:cubicBezTo>
                  <a:cubicBezTo>
                    <a:pt x="80" y="54"/>
                    <a:pt x="35" y="21"/>
                    <a:pt x="14" y="3"/>
                  </a:cubicBezTo>
                  <a:cubicBezTo>
                    <a:pt x="12" y="2"/>
                    <a:pt x="11" y="1"/>
                    <a:pt x="9"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29" name="Freeform 50"/>
            <p:cNvSpPr/>
            <p:nvPr/>
          </p:nvSpPr>
          <p:spPr bwMode="auto">
            <a:xfrm flipH="1">
              <a:off x="2389334" y="5441723"/>
              <a:ext cx="162113" cy="171889"/>
            </a:xfrm>
            <a:custGeom>
              <a:avLst/>
              <a:gdLst>
                <a:gd name="T0" fmla="*/ 5 w 84"/>
                <a:gd name="T1" fmla="*/ 20 h 89"/>
                <a:gd name="T2" fmla="*/ 5 w 84"/>
                <a:gd name="T3" fmla="*/ 75 h 89"/>
                <a:gd name="T4" fmla="*/ 68 w 84"/>
                <a:gd name="T5" fmla="*/ 76 h 89"/>
                <a:gd name="T6" fmla="*/ 60 w 84"/>
                <a:gd name="T7" fmla="*/ 5 h 89"/>
                <a:gd name="T8" fmla="*/ 5 w 84"/>
                <a:gd name="T9" fmla="*/ 20 h 89"/>
              </a:gdLst>
              <a:ahLst/>
              <a:cxnLst>
                <a:cxn ang="0">
                  <a:pos x="T0" y="T1"/>
                </a:cxn>
                <a:cxn ang="0">
                  <a:pos x="T2" y="T3"/>
                </a:cxn>
                <a:cxn ang="0">
                  <a:pos x="T4" y="T5"/>
                </a:cxn>
                <a:cxn ang="0">
                  <a:pos x="T6" y="T7"/>
                </a:cxn>
                <a:cxn ang="0">
                  <a:pos x="T8" y="T9"/>
                </a:cxn>
              </a:cxnLst>
              <a:rect l="0" t="0" r="r" b="b"/>
              <a:pathLst>
                <a:path w="84" h="89">
                  <a:moveTo>
                    <a:pt x="5" y="20"/>
                  </a:moveTo>
                  <a:cubicBezTo>
                    <a:pt x="2" y="26"/>
                    <a:pt x="0" y="66"/>
                    <a:pt x="5" y="75"/>
                  </a:cubicBezTo>
                  <a:cubicBezTo>
                    <a:pt x="10" y="83"/>
                    <a:pt x="57" y="89"/>
                    <a:pt x="68" y="76"/>
                  </a:cubicBezTo>
                  <a:cubicBezTo>
                    <a:pt x="79" y="64"/>
                    <a:pt x="84" y="11"/>
                    <a:pt x="60" y="5"/>
                  </a:cubicBezTo>
                  <a:cubicBezTo>
                    <a:pt x="42" y="0"/>
                    <a:pt x="9" y="14"/>
                    <a:pt x="5" y="2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30" name="Freeform 51"/>
            <p:cNvSpPr/>
            <p:nvPr/>
          </p:nvSpPr>
          <p:spPr bwMode="auto">
            <a:xfrm flipH="1">
              <a:off x="2867527" y="4511406"/>
              <a:ext cx="236245" cy="248465"/>
            </a:xfrm>
            <a:custGeom>
              <a:avLst/>
              <a:gdLst>
                <a:gd name="T0" fmla="*/ 25 w 123"/>
                <a:gd name="T1" fmla="*/ 24 h 129"/>
                <a:gd name="T2" fmla="*/ 49 w 123"/>
                <a:gd name="T3" fmla="*/ 110 h 129"/>
                <a:gd name="T4" fmla="*/ 100 w 123"/>
                <a:gd name="T5" fmla="*/ 40 h 129"/>
                <a:gd name="T6" fmla="*/ 25 w 123"/>
                <a:gd name="T7" fmla="*/ 24 h 129"/>
              </a:gdLst>
              <a:ahLst/>
              <a:cxnLst>
                <a:cxn ang="0">
                  <a:pos x="T0" y="T1"/>
                </a:cxn>
                <a:cxn ang="0">
                  <a:pos x="T2" y="T3"/>
                </a:cxn>
                <a:cxn ang="0">
                  <a:pos x="T4" y="T5"/>
                </a:cxn>
                <a:cxn ang="0">
                  <a:pos x="T6" y="T7"/>
                </a:cxn>
              </a:cxnLst>
              <a:rect l="0" t="0" r="r" b="b"/>
              <a:pathLst>
                <a:path w="123" h="129">
                  <a:moveTo>
                    <a:pt x="25" y="24"/>
                  </a:moveTo>
                  <a:cubicBezTo>
                    <a:pt x="0" y="57"/>
                    <a:pt x="37" y="100"/>
                    <a:pt x="49" y="110"/>
                  </a:cubicBezTo>
                  <a:cubicBezTo>
                    <a:pt x="69" y="129"/>
                    <a:pt x="123" y="58"/>
                    <a:pt x="100" y="40"/>
                  </a:cubicBezTo>
                  <a:cubicBezTo>
                    <a:pt x="82" y="25"/>
                    <a:pt x="43" y="0"/>
                    <a:pt x="25" y="24"/>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31" name="Freeform 52"/>
            <p:cNvSpPr/>
            <p:nvPr/>
          </p:nvSpPr>
          <p:spPr bwMode="auto">
            <a:xfrm flipH="1">
              <a:off x="2408886" y="4943164"/>
              <a:ext cx="217508" cy="207733"/>
            </a:xfrm>
            <a:custGeom>
              <a:avLst/>
              <a:gdLst>
                <a:gd name="T0" fmla="*/ 16 w 113"/>
                <a:gd name="T1" fmla="*/ 90 h 108"/>
                <a:gd name="T2" fmla="*/ 83 w 113"/>
                <a:gd name="T3" fmla="*/ 104 h 108"/>
                <a:gd name="T4" fmla="*/ 82 w 113"/>
                <a:gd name="T5" fmla="*/ 8 h 108"/>
                <a:gd name="T6" fmla="*/ 16 w 113"/>
                <a:gd name="T7" fmla="*/ 24 h 108"/>
                <a:gd name="T8" fmla="*/ 16 w 113"/>
                <a:gd name="T9" fmla="*/ 90 h 108"/>
              </a:gdLst>
              <a:ahLst/>
              <a:cxnLst>
                <a:cxn ang="0">
                  <a:pos x="T0" y="T1"/>
                </a:cxn>
                <a:cxn ang="0">
                  <a:pos x="T2" y="T3"/>
                </a:cxn>
                <a:cxn ang="0">
                  <a:pos x="T4" y="T5"/>
                </a:cxn>
                <a:cxn ang="0">
                  <a:pos x="T6" y="T7"/>
                </a:cxn>
                <a:cxn ang="0">
                  <a:pos x="T8" y="T9"/>
                </a:cxn>
              </a:cxnLst>
              <a:rect l="0" t="0" r="r" b="b"/>
              <a:pathLst>
                <a:path w="113" h="108">
                  <a:moveTo>
                    <a:pt x="16" y="90"/>
                  </a:moveTo>
                  <a:cubicBezTo>
                    <a:pt x="35" y="103"/>
                    <a:pt x="67" y="108"/>
                    <a:pt x="83" y="104"/>
                  </a:cubicBezTo>
                  <a:cubicBezTo>
                    <a:pt x="106" y="97"/>
                    <a:pt x="113" y="22"/>
                    <a:pt x="82" y="8"/>
                  </a:cubicBezTo>
                  <a:cubicBezTo>
                    <a:pt x="64" y="0"/>
                    <a:pt x="32" y="8"/>
                    <a:pt x="16" y="24"/>
                  </a:cubicBezTo>
                  <a:cubicBezTo>
                    <a:pt x="0" y="40"/>
                    <a:pt x="1" y="79"/>
                    <a:pt x="16" y="90"/>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32" name="Freeform 53"/>
            <p:cNvSpPr/>
            <p:nvPr/>
          </p:nvSpPr>
          <p:spPr bwMode="auto">
            <a:xfrm flipH="1">
              <a:off x="2302983" y="5177780"/>
              <a:ext cx="197957" cy="219952"/>
            </a:xfrm>
            <a:custGeom>
              <a:avLst/>
              <a:gdLst>
                <a:gd name="T0" fmla="*/ 7 w 103"/>
                <a:gd name="T1" fmla="*/ 25 h 114"/>
                <a:gd name="T2" fmla="*/ 65 w 103"/>
                <a:gd name="T3" fmla="*/ 6 h 114"/>
                <a:gd name="T4" fmla="*/ 75 w 103"/>
                <a:gd name="T5" fmla="*/ 94 h 114"/>
                <a:gd name="T6" fmla="*/ 11 w 103"/>
                <a:gd name="T7" fmla="*/ 97 h 114"/>
                <a:gd name="T8" fmla="*/ 7 w 103"/>
                <a:gd name="T9" fmla="*/ 25 h 114"/>
              </a:gdLst>
              <a:ahLst/>
              <a:cxnLst>
                <a:cxn ang="0">
                  <a:pos x="T0" y="T1"/>
                </a:cxn>
                <a:cxn ang="0">
                  <a:pos x="T2" y="T3"/>
                </a:cxn>
                <a:cxn ang="0">
                  <a:pos x="T4" y="T5"/>
                </a:cxn>
                <a:cxn ang="0">
                  <a:pos x="T6" y="T7"/>
                </a:cxn>
                <a:cxn ang="0">
                  <a:pos x="T8" y="T9"/>
                </a:cxn>
              </a:cxnLst>
              <a:rect l="0" t="0" r="r" b="b"/>
              <a:pathLst>
                <a:path w="103" h="114">
                  <a:moveTo>
                    <a:pt x="7" y="25"/>
                  </a:moveTo>
                  <a:cubicBezTo>
                    <a:pt x="14" y="16"/>
                    <a:pt x="47" y="0"/>
                    <a:pt x="65" y="6"/>
                  </a:cubicBezTo>
                  <a:cubicBezTo>
                    <a:pt x="83" y="12"/>
                    <a:pt x="103" y="74"/>
                    <a:pt x="75" y="94"/>
                  </a:cubicBezTo>
                  <a:cubicBezTo>
                    <a:pt x="47" y="114"/>
                    <a:pt x="18" y="112"/>
                    <a:pt x="11" y="97"/>
                  </a:cubicBezTo>
                  <a:cubicBezTo>
                    <a:pt x="4" y="82"/>
                    <a:pt x="0" y="34"/>
                    <a:pt x="7" y="25"/>
                  </a:cubicBezTo>
                  <a:close/>
                </a:path>
              </a:pathLst>
            </a:custGeom>
            <a:solidFill>
              <a:srgbClr val="FF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33" name="Freeform 54"/>
            <p:cNvSpPr/>
            <p:nvPr/>
          </p:nvSpPr>
          <p:spPr bwMode="auto">
            <a:xfrm flipH="1">
              <a:off x="1531520" y="5180224"/>
              <a:ext cx="441534" cy="604462"/>
            </a:xfrm>
            <a:custGeom>
              <a:avLst/>
              <a:gdLst>
                <a:gd name="T0" fmla="*/ 175 w 229"/>
                <a:gd name="T1" fmla="*/ 0 h 314"/>
                <a:gd name="T2" fmla="*/ 0 w 229"/>
                <a:gd name="T3" fmla="*/ 274 h 314"/>
                <a:gd name="T4" fmla="*/ 175 w 229"/>
                <a:gd name="T5" fmla="*/ 0 h 314"/>
              </a:gdLst>
              <a:ahLst/>
              <a:cxnLst>
                <a:cxn ang="0">
                  <a:pos x="T0" y="T1"/>
                </a:cxn>
                <a:cxn ang="0">
                  <a:pos x="T2" y="T3"/>
                </a:cxn>
                <a:cxn ang="0">
                  <a:pos x="T4" y="T5"/>
                </a:cxn>
              </a:cxnLst>
              <a:rect l="0" t="0" r="r" b="b"/>
              <a:pathLst>
                <a:path w="229" h="314">
                  <a:moveTo>
                    <a:pt x="175" y="0"/>
                  </a:moveTo>
                  <a:cubicBezTo>
                    <a:pt x="229" y="107"/>
                    <a:pt x="93" y="314"/>
                    <a:pt x="0" y="274"/>
                  </a:cubicBezTo>
                  <a:cubicBezTo>
                    <a:pt x="98" y="224"/>
                    <a:pt x="178" y="113"/>
                    <a:pt x="175" y="0"/>
                  </a:cubicBezTo>
                  <a:close/>
                </a:path>
              </a:pathLst>
            </a:custGeom>
            <a:solidFill>
              <a:srgbClr val="F1A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1C1C1C"/>
                </a:solidFill>
                <a:cs typeface="+mn-ea"/>
                <a:sym typeface="+mn-lt"/>
              </a:endParaRPr>
            </a:p>
          </p:txBody>
        </p:sp>
        <p:sp>
          <p:nvSpPr>
            <p:cNvPr id="34" name="Freeform 55"/>
            <p:cNvSpPr/>
            <p:nvPr/>
          </p:nvSpPr>
          <p:spPr bwMode="auto">
            <a:xfrm flipH="1">
              <a:off x="1629" y="5397733"/>
              <a:ext cx="2006454" cy="1463905"/>
            </a:xfrm>
            <a:custGeom>
              <a:avLst/>
              <a:gdLst>
                <a:gd name="T0" fmla="*/ 0 w 2463"/>
                <a:gd name="T1" fmla="*/ 1102 h 1797"/>
                <a:gd name="T2" fmla="*/ 821 w 2463"/>
                <a:gd name="T3" fmla="*/ 0 h 1797"/>
                <a:gd name="T4" fmla="*/ 2463 w 2463"/>
                <a:gd name="T5" fmla="*/ 1227 h 1797"/>
                <a:gd name="T6" fmla="*/ 2463 w 2463"/>
                <a:gd name="T7" fmla="*/ 1797 h 1797"/>
                <a:gd name="T8" fmla="*/ 935 w 2463"/>
                <a:gd name="T9" fmla="*/ 1797 h 1797"/>
                <a:gd name="T10" fmla="*/ 0 w 2463"/>
                <a:gd name="T11" fmla="*/ 1102 h 1797"/>
              </a:gdLst>
              <a:ahLst/>
              <a:cxnLst>
                <a:cxn ang="0">
                  <a:pos x="T0" y="T1"/>
                </a:cxn>
                <a:cxn ang="0">
                  <a:pos x="T2" y="T3"/>
                </a:cxn>
                <a:cxn ang="0">
                  <a:pos x="T4" y="T5"/>
                </a:cxn>
                <a:cxn ang="0">
                  <a:pos x="T6" y="T7"/>
                </a:cxn>
                <a:cxn ang="0">
                  <a:pos x="T8" y="T9"/>
                </a:cxn>
                <a:cxn ang="0">
                  <a:pos x="T10" y="T11"/>
                </a:cxn>
              </a:cxnLst>
              <a:rect l="0" t="0" r="r" b="b"/>
              <a:pathLst>
                <a:path w="2463" h="1797">
                  <a:moveTo>
                    <a:pt x="0" y="1102"/>
                  </a:moveTo>
                  <a:lnTo>
                    <a:pt x="821" y="0"/>
                  </a:lnTo>
                  <a:lnTo>
                    <a:pt x="2463" y="1227"/>
                  </a:lnTo>
                  <a:lnTo>
                    <a:pt x="2463" y="1797"/>
                  </a:lnTo>
                  <a:lnTo>
                    <a:pt x="935" y="1797"/>
                  </a:lnTo>
                  <a:lnTo>
                    <a:pt x="0" y="1102"/>
                  </a:lnTo>
                  <a:close/>
                </a:path>
              </a:pathLst>
            </a:custGeom>
            <a:solidFill>
              <a:srgbClr val="0070C0"/>
            </a:solidFill>
            <a:ln>
              <a:noFill/>
            </a:ln>
          </p:spPr>
          <p:txBody>
            <a:bodyPr vert="horz" wrap="square" lIns="91440" tIns="45720" rIns="91440" bIns="45720" numCol="1" anchor="t" anchorCtr="0" compatLnSpc="1"/>
            <a:lstStyle/>
            <a:p>
              <a:endParaRPr lang="en-US">
                <a:solidFill>
                  <a:srgbClr val="1C1C1C"/>
                </a:solidFill>
                <a:cs typeface="+mn-ea"/>
                <a:sym typeface="+mn-lt"/>
              </a:endParaRPr>
            </a:p>
          </p:txBody>
        </p:sp>
      </p:grpSp>
      <p:grpSp>
        <p:nvGrpSpPr>
          <p:cNvPr id="35" name="组合 34"/>
          <p:cNvGrpSpPr/>
          <p:nvPr/>
        </p:nvGrpSpPr>
        <p:grpSpPr>
          <a:xfrm>
            <a:off x="4584325" y="1181935"/>
            <a:ext cx="6630589" cy="594425"/>
            <a:chOff x="1361909" y="2154847"/>
            <a:chExt cx="6630589" cy="594425"/>
          </a:xfrm>
        </p:grpSpPr>
        <p:sp>
          <p:nvSpPr>
            <p:cNvPr id="39" name="Oval 59"/>
            <p:cNvSpPr/>
            <p:nvPr/>
          </p:nvSpPr>
          <p:spPr>
            <a:xfrm>
              <a:off x="1361909" y="2154847"/>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01</a:t>
              </a:r>
            </a:p>
          </p:txBody>
        </p:sp>
        <p:sp>
          <p:nvSpPr>
            <p:cNvPr id="38" name="TextBox 27"/>
            <p:cNvSpPr txBox="1"/>
            <p:nvPr/>
          </p:nvSpPr>
          <p:spPr>
            <a:xfrm>
              <a:off x="1952317" y="2183350"/>
              <a:ext cx="6040181" cy="461628"/>
            </a:xfrm>
            <a:prstGeom prst="rect">
              <a:avLst/>
            </a:prstGeom>
            <a:noFill/>
          </p:spPr>
          <p:txBody>
            <a:bodyPr wrap="square" lIns="182843" tIns="91422" rIns="182843" bIns="91422" rtlCol="0">
              <a:spAutoFit/>
            </a:bodyPr>
            <a:lstStyle/>
            <a:p>
              <a:r>
                <a:rPr lang="zh-CN" altLang="en-US" dirty="0">
                  <a:solidFill>
                    <a:srgbClr val="0070C0"/>
                  </a:solidFill>
                  <a:cs typeface="+mn-ea"/>
                  <a:sym typeface="+mn-lt"/>
                </a:rPr>
                <a:t>负责组建项目团队、分解项目任务、实施项目计划 </a:t>
              </a:r>
            </a:p>
          </p:txBody>
        </p:sp>
      </p:grpSp>
      <p:grpSp>
        <p:nvGrpSpPr>
          <p:cNvPr id="60" name="组合 59"/>
          <p:cNvGrpSpPr/>
          <p:nvPr/>
        </p:nvGrpSpPr>
        <p:grpSpPr>
          <a:xfrm>
            <a:off x="4602982" y="1916629"/>
            <a:ext cx="6745188" cy="966254"/>
            <a:chOff x="1354153" y="2102365"/>
            <a:chExt cx="6745188" cy="966254"/>
          </a:xfrm>
        </p:grpSpPr>
        <p:sp>
          <p:nvSpPr>
            <p:cNvPr id="61"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02</a:t>
              </a:r>
            </a:p>
          </p:txBody>
        </p:sp>
        <p:sp>
          <p:nvSpPr>
            <p:cNvPr id="62" name="TextBox 27"/>
            <p:cNvSpPr txBox="1"/>
            <p:nvPr/>
          </p:nvSpPr>
          <p:spPr>
            <a:xfrm>
              <a:off x="2059160" y="2102365"/>
              <a:ext cx="6040181" cy="966254"/>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负责指导、督促项目成员对项目进行调研、论证，制定项目分析评估报告、项目研发实施计划</a:t>
              </a:r>
            </a:p>
          </p:txBody>
        </p:sp>
      </p:grpSp>
      <p:grpSp>
        <p:nvGrpSpPr>
          <p:cNvPr id="63" name="组合 62"/>
          <p:cNvGrpSpPr/>
          <p:nvPr/>
        </p:nvGrpSpPr>
        <p:grpSpPr>
          <a:xfrm>
            <a:off x="4602982" y="2974997"/>
            <a:ext cx="7145619" cy="1431125"/>
            <a:chOff x="1354153" y="2102365"/>
            <a:chExt cx="7145619" cy="1431125"/>
          </a:xfrm>
        </p:grpSpPr>
        <p:sp>
          <p:nvSpPr>
            <p:cNvPr id="64"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03</a:t>
              </a:r>
            </a:p>
          </p:txBody>
        </p:sp>
        <p:sp>
          <p:nvSpPr>
            <p:cNvPr id="65" name="TextBox 27"/>
            <p:cNvSpPr txBox="1"/>
            <p:nvPr/>
          </p:nvSpPr>
          <p:spPr>
            <a:xfrm>
              <a:off x="2059160" y="2102365"/>
              <a:ext cx="6440612" cy="1431125"/>
            </a:xfrm>
            <a:prstGeom prst="rect">
              <a:avLst/>
            </a:prstGeom>
            <a:noFill/>
          </p:spPr>
          <p:txBody>
            <a:bodyPr wrap="square" lIns="182843" tIns="91422" rIns="182843" bIns="91422" rtlCol="0">
              <a:spAutoFit/>
            </a:bodyPr>
            <a:lstStyle/>
            <a:p>
              <a:pPr>
                <a:lnSpc>
                  <a:spcPct val="150000"/>
                </a:lnSpc>
              </a:pPr>
              <a:r>
                <a:rPr lang="zh-CN" altLang="en-US" dirty="0">
                  <a:solidFill>
                    <a:srgbClr val="2A87CA"/>
                  </a:solidFill>
                  <a:cs typeface="+mn-ea"/>
                  <a:sym typeface="+mn-lt"/>
                </a:rPr>
                <a:t>指导各项目的研究开发工作；对项目关键性问题进行  决策和指导，保证项目的顺利实施；定期组织和安排相关项目的评定会议和难点问题等进行讨论活动；</a:t>
              </a:r>
            </a:p>
          </p:txBody>
        </p:sp>
      </p:grpSp>
      <p:grpSp>
        <p:nvGrpSpPr>
          <p:cNvPr id="66" name="组合 65"/>
          <p:cNvGrpSpPr/>
          <p:nvPr/>
        </p:nvGrpSpPr>
        <p:grpSpPr>
          <a:xfrm>
            <a:off x="4591890" y="4457472"/>
            <a:ext cx="6745188" cy="966254"/>
            <a:chOff x="1354153" y="2102365"/>
            <a:chExt cx="6745188" cy="966254"/>
          </a:xfrm>
        </p:grpSpPr>
        <p:sp>
          <p:nvSpPr>
            <p:cNvPr id="67"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04</a:t>
              </a:r>
            </a:p>
          </p:txBody>
        </p:sp>
        <p:sp>
          <p:nvSpPr>
            <p:cNvPr id="68" name="TextBox 27"/>
            <p:cNvSpPr txBox="1"/>
            <p:nvPr/>
          </p:nvSpPr>
          <p:spPr>
            <a:xfrm>
              <a:off x="2059160" y="2102365"/>
              <a:ext cx="6040181" cy="966254"/>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负责督促、整合项目资料，指导产品试行标准的制订与实施，对项目进行总结和评估； </a:t>
              </a:r>
            </a:p>
          </p:txBody>
        </p:sp>
      </p:grpSp>
      <p:grpSp>
        <p:nvGrpSpPr>
          <p:cNvPr id="69" name="组合 68"/>
          <p:cNvGrpSpPr/>
          <p:nvPr/>
        </p:nvGrpSpPr>
        <p:grpSpPr>
          <a:xfrm>
            <a:off x="4634930" y="5673418"/>
            <a:ext cx="6745188" cy="615122"/>
            <a:chOff x="1354153" y="2287839"/>
            <a:chExt cx="6745188" cy="615122"/>
          </a:xfrm>
        </p:grpSpPr>
        <p:sp>
          <p:nvSpPr>
            <p:cNvPr id="70"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05</a:t>
              </a:r>
            </a:p>
          </p:txBody>
        </p:sp>
        <p:sp>
          <p:nvSpPr>
            <p:cNvPr id="71" name="TextBox 27"/>
            <p:cNvSpPr txBox="1"/>
            <p:nvPr/>
          </p:nvSpPr>
          <p:spPr>
            <a:xfrm>
              <a:off x="2059160" y="2287839"/>
              <a:ext cx="6040181" cy="550755"/>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负责或组织搜集、整理与工作相关的资料和信息</a:t>
              </a: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2" presetClass="entr" presetSubtype="1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anim calcmode="lin" valueType="num">
                                      <p:cBhvr>
                                        <p:cTn id="45" dur="1000" fill="hold"/>
                                        <p:tgtEl>
                                          <p:spTgt spid="63"/>
                                        </p:tgtEl>
                                        <p:attrNameLst>
                                          <p:attrName>ppt_x</p:attrName>
                                        </p:attrNameLst>
                                      </p:cBhvr>
                                      <p:tavLst>
                                        <p:tav tm="0">
                                          <p:val>
                                            <p:strVal val="#ppt_x"/>
                                          </p:val>
                                        </p:tav>
                                        <p:tav tm="100000">
                                          <p:val>
                                            <p:strVal val="#ppt_x"/>
                                          </p:val>
                                        </p:tav>
                                      </p:tavLst>
                                    </p:anim>
                                    <p:anim calcmode="lin" valueType="num">
                                      <p:cBhvr>
                                        <p:cTn id="4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0"/>
                                        <p:tgtEl>
                                          <p:spTgt spid="66"/>
                                        </p:tgtEl>
                                      </p:cBhvr>
                                    </p:animEffect>
                                    <p:anim calcmode="lin" valueType="num">
                                      <p:cBhvr>
                                        <p:cTn id="52" dur="1000" fill="hold"/>
                                        <p:tgtEl>
                                          <p:spTgt spid="66"/>
                                        </p:tgtEl>
                                        <p:attrNameLst>
                                          <p:attrName>ppt_x</p:attrName>
                                        </p:attrNameLst>
                                      </p:cBhvr>
                                      <p:tavLst>
                                        <p:tav tm="0">
                                          <p:val>
                                            <p:strVal val="#ppt_x"/>
                                          </p:val>
                                        </p:tav>
                                        <p:tav tm="100000">
                                          <p:val>
                                            <p:strVal val="#ppt_x"/>
                                          </p:val>
                                        </p:tav>
                                      </p:tavLst>
                                    </p:anim>
                                    <p:anim calcmode="lin" valueType="num">
                                      <p:cBhvr>
                                        <p:cTn id="5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1000"/>
                                        <p:tgtEl>
                                          <p:spTgt spid="69"/>
                                        </p:tgtEl>
                                      </p:cBhvr>
                                    </p:animEffect>
                                    <p:anim calcmode="lin" valueType="num">
                                      <p:cBhvr>
                                        <p:cTn id="59" dur="1000" fill="hold"/>
                                        <p:tgtEl>
                                          <p:spTgt spid="69"/>
                                        </p:tgtEl>
                                        <p:attrNameLst>
                                          <p:attrName>ppt_x</p:attrName>
                                        </p:attrNameLst>
                                      </p:cBhvr>
                                      <p:tavLst>
                                        <p:tav tm="0">
                                          <p:val>
                                            <p:strVal val="#ppt_x"/>
                                          </p:val>
                                        </p:tav>
                                        <p:tav tm="100000">
                                          <p:val>
                                            <p:strVal val="#ppt_x"/>
                                          </p:val>
                                        </p:tav>
                                      </p:tavLst>
                                    </p:anim>
                                    <p:anim calcmode="lin" valueType="num">
                                      <p:cBhvr>
                                        <p:cTn id="6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31510" y="260648"/>
            <a:ext cx="3185487" cy="369332"/>
          </a:xfrm>
          <a:prstGeom prst="rect">
            <a:avLst/>
          </a:prstGeom>
          <a:noFill/>
        </p:spPr>
        <p:txBody>
          <a:bodyPr wrap="none" rtlCol="0">
            <a:spAutoFit/>
          </a:bodyPr>
          <a:lstStyle/>
          <a:p>
            <a:r>
              <a:rPr lang="zh-CN" altLang="en-US" dirty="0">
                <a:solidFill>
                  <a:srgbClr val="0070C0"/>
                </a:solidFill>
                <a:cs typeface="+mn-ea"/>
                <a:sym typeface="+mn-lt"/>
              </a:rPr>
              <a:t>第三章：竞聘岗位认知、理解</a:t>
            </a:r>
            <a:endParaRPr lang="zh-CN" altLang="en-US" sz="1400" baseline="-3000" dirty="0">
              <a:solidFill>
                <a:srgbClr val="0070C0"/>
              </a:solidFill>
              <a:cs typeface="+mn-ea"/>
              <a:sym typeface="+mn-lt"/>
            </a:endParaRPr>
          </a:p>
        </p:txBody>
      </p:sp>
      <p:sp>
        <p:nvSpPr>
          <p:cNvPr id="5" name="TextBox 4"/>
          <p:cNvSpPr txBox="1"/>
          <p:nvPr/>
        </p:nvSpPr>
        <p:spPr>
          <a:xfrm>
            <a:off x="17934" y="260648"/>
            <a:ext cx="2262158" cy="369332"/>
          </a:xfrm>
          <a:prstGeom prst="rect">
            <a:avLst/>
          </a:prstGeom>
          <a:noFill/>
        </p:spPr>
        <p:txBody>
          <a:bodyPr wrap="none" rtlCol="0">
            <a:spAutoFit/>
          </a:bodyPr>
          <a:lstStyle/>
          <a:p>
            <a:r>
              <a:rPr lang="zh-CN" altLang="en-US" dirty="0">
                <a:solidFill>
                  <a:schemeClr val="bg1"/>
                </a:solidFill>
                <a:cs typeface="+mn-ea"/>
                <a:sym typeface="+mn-lt"/>
              </a:rPr>
              <a:t>竞聘岗位认知、理解</a:t>
            </a:r>
            <a:endParaRPr lang="zh-CN" altLang="en-US" sz="1400" baseline="-3000" dirty="0">
              <a:solidFill>
                <a:schemeClr val="bg1"/>
              </a:solidFill>
              <a:cs typeface="+mn-ea"/>
              <a:sym typeface="+mn-lt"/>
            </a:endParaRPr>
          </a:p>
        </p:txBody>
      </p:sp>
      <p:grpSp>
        <p:nvGrpSpPr>
          <p:cNvPr id="35" name="组合 34"/>
          <p:cNvGrpSpPr/>
          <p:nvPr/>
        </p:nvGrpSpPr>
        <p:grpSpPr>
          <a:xfrm>
            <a:off x="4578916" y="1078940"/>
            <a:ext cx="7035038" cy="966254"/>
            <a:chOff x="1356500" y="2051852"/>
            <a:chExt cx="7035038" cy="966254"/>
          </a:xfrm>
        </p:grpSpPr>
        <p:sp>
          <p:nvSpPr>
            <p:cNvPr id="39" name="Oval 59"/>
            <p:cNvSpPr/>
            <p:nvPr/>
          </p:nvSpPr>
          <p:spPr>
            <a:xfrm>
              <a:off x="1356500" y="2273759"/>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06</a:t>
              </a:r>
            </a:p>
          </p:txBody>
        </p:sp>
        <p:sp>
          <p:nvSpPr>
            <p:cNvPr id="38" name="TextBox 27"/>
            <p:cNvSpPr txBox="1"/>
            <p:nvPr/>
          </p:nvSpPr>
          <p:spPr>
            <a:xfrm>
              <a:off x="1950926" y="2051852"/>
              <a:ext cx="6440612" cy="966254"/>
            </a:xfrm>
            <a:prstGeom prst="rect">
              <a:avLst/>
            </a:prstGeom>
            <a:noFill/>
          </p:spPr>
          <p:txBody>
            <a:bodyPr wrap="square" lIns="182843" tIns="91422" rIns="182843" bIns="91422" rtlCol="0">
              <a:spAutoFit/>
            </a:bodyPr>
            <a:lstStyle/>
            <a:p>
              <a:pPr>
                <a:lnSpc>
                  <a:spcPct val="150000"/>
                </a:lnSpc>
              </a:pPr>
              <a:r>
                <a:rPr lang="zh-CN" altLang="en-US" dirty="0">
                  <a:solidFill>
                    <a:srgbClr val="0070C0"/>
                  </a:solidFill>
                  <a:cs typeface="+mn-ea"/>
                  <a:sym typeface="+mn-lt"/>
                </a:rPr>
                <a:t>协调部门成员同公司管理层的意见沟通，协调本部门内成员之间的合作和本部门同其它部门的合作，维持团队合作精神</a:t>
              </a:r>
            </a:p>
          </p:txBody>
        </p:sp>
      </p:grpSp>
      <p:grpSp>
        <p:nvGrpSpPr>
          <p:cNvPr id="60" name="组合 59"/>
          <p:cNvGrpSpPr/>
          <p:nvPr/>
        </p:nvGrpSpPr>
        <p:grpSpPr>
          <a:xfrm>
            <a:off x="4591890" y="2348633"/>
            <a:ext cx="6745188" cy="966254"/>
            <a:chOff x="1354153" y="2102365"/>
            <a:chExt cx="6745188" cy="966254"/>
          </a:xfrm>
        </p:grpSpPr>
        <p:sp>
          <p:nvSpPr>
            <p:cNvPr id="61"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07</a:t>
              </a:r>
            </a:p>
          </p:txBody>
        </p:sp>
        <p:sp>
          <p:nvSpPr>
            <p:cNvPr id="62" name="TextBox 27"/>
            <p:cNvSpPr txBox="1"/>
            <p:nvPr/>
          </p:nvSpPr>
          <p:spPr>
            <a:xfrm>
              <a:off x="2059160" y="2102365"/>
              <a:ext cx="6040181" cy="966254"/>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服从领导安排并完成上级领导交办的各项工作任务，及时向领导部门反映工作有关情况与信息</a:t>
              </a:r>
            </a:p>
          </p:txBody>
        </p:sp>
      </p:grpSp>
      <p:grpSp>
        <p:nvGrpSpPr>
          <p:cNvPr id="63" name="组合 62"/>
          <p:cNvGrpSpPr/>
          <p:nvPr/>
        </p:nvGrpSpPr>
        <p:grpSpPr>
          <a:xfrm>
            <a:off x="4584325" y="3573877"/>
            <a:ext cx="7134527" cy="653719"/>
            <a:chOff x="1354153" y="2275405"/>
            <a:chExt cx="7134527" cy="653719"/>
          </a:xfrm>
        </p:grpSpPr>
        <p:sp>
          <p:nvSpPr>
            <p:cNvPr id="64" name="Oval 59"/>
            <p:cNvSpPr/>
            <p:nvPr/>
          </p:nvSpPr>
          <p:spPr>
            <a:xfrm>
              <a:off x="1354153" y="2308536"/>
              <a:ext cx="620588" cy="620588"/>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08</a:t>
              </a:r>
            </a:p>
          </p:txBody>
        </p:sp>
        <p:sp>
          <p:nvSpPr>
            <p:cNvPr id="65" name="TextBox 27"/>
            <p:cNvSpPr txBox="1"/>
            <p:nvPr/>
          </p:nvSpPr>
          <p:spPr>
            <a:xfrm>
              <a:off x="2048068" y="2275405"/>
              <a:ext cx="6440612" cy="550755"/>
            </a:xfrm>
            <a:prstGeom prst="rect">
              <a:avLst/>
            </a:prstGeom>
            <a:noFill/>
          </p:spPr>
          <p:txBody>
            <a:bodyPr wrap="square" lIns="182843" tIns="91422" rIns="182843" bIns="91422" rtlCol="0">
              <a:spAutoFit/>
            </a:bodyPr>
            <a:lstStyle/>
            <a:p>
              <a:pPr>
                <a:lnSpc>
                  <a:spcPct val="150000"/>
                </a:lnSpc>
              </a:pPr>
              <a:r>
                <a:rPr lang="zh-CN" altLang="en-US" dirty="0">
                  <a:solidFill>
                    <a:srgbClr val="2A87CA"/>
                  </a:solidFill>
                  <a:cs typeface="+mn-ea"/>
                  <a:sym typeface="+mn-lt"/>
                </a:rPr>
                <a:t>严格执行各项管理制度，提升团队执行力</a:t>
              </a:r>
            </a:p>
          </p:txBody>
        </p:sp>
      </p:grpSp>
      <p:grpSp>
        <p:nvGrpSpPr>
          <p:cNvPr id="66" name="组合 65"/>
          <p:cNvGrpSpPr/>
          <p:nvPr/>
        </p:nvGrpSpPr>
        <p:grpSpPr>
          <a:xfrm>
            <a:off x="4591890" y="4457472"/>
            <a:ext cx="6745188" cy="966254"/>
            <a:chOff x="1354153" y="2102365"/>
            <a:chExt cx="6745188" cy="966254"/>
          </a:xfrm>
        </p:grpSpPr>
        <p:sp>
          <p:nvSpPr>
            <p:cNvPr id="67"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09</a:t>
              </a:r>
            </a:p>
          </p:txBody>
        </p:sp>
        <p:sp>
          <p:nvSpPr>
            <p:cNvPr id="68" name="TextBox 27"/>
            <p:cNvSpPr txBox="1"/>
            <p:nvPr/>
          </p:nvSpPr>
          <p:spPr>
            <a:xfrm>
              <a:off x="2059160" y="2102365"/>
              <a:ext cx="6040181" cy="966254"/>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指导、鼓励、鞭策团队成员，有办法提升团队的工作效果和工作效率。 </a:t>
              </a:r>
            </a:p>
          </p:txBody>
        </p:sp>
      </p:grpSp>
      <p:grpSp>
        <p:nvGrpSpPr>
          <p:cNvPr id="69" name="组合 68"/>
          <p:cNvGrpSpPr/>
          <p:nvPr/>
        </p:nvGrpSpPr>
        <p:grpSpPr>
          <a:xfrm>
            <a:off x="4634930" y="5673418"/>
            <a:ext cx="6745188" cy="615122"/>
            <a:chOff x="1354153" y="2287839"/>
            <a:chExt cx="6745188" cy="615122"/>
          </a:xfrm>
        </p:grpSpPr>
        <p:sp>
          <p:nvSpPr>
            <p:cNvPr id="70" name="Oval 59"/>
            <p:cNvSpPr/>
            <p:nvPr/>
          </p:nvSpPr>
          <p:spPr>
            <a:xfrm>
              <a:off x="1354153" y="2308536"/>
              <a:ext cx="594425" cy="594425"/>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mn-ea"/>
                  <a:sym typeface="+mn-lt"/>
                </a:rPr>
                <a:t>10</a:t>
              </a:r>
            </a:p>
          </p:txBody>
        </p:sp>
        <p:sp>
          <p:nvSpPr>
            <p:cNvPr id="71" name="TextBox 27"/>
            <p:cNvSpPr txBox="1"/>
            <p:nvPr/>
          </p:nvSpPr>
          <p:spPr>
            <a:xfrm>
              <a:off x="2059160" y="2287839"/>
              <a:ext cx="6040181" cy="550755"/>
            </a:xfrm>
            <a:prstGeom prst="rect">
              <a:avLst/>
            </a:prstGeom>
            <a:noFill/>
          </p:spPr>
          <p:txBody>
            <a:bodyPr wrap="square" lIns="182843" tIns="91422" rIns="182843" bIns="91422" rtlCol="0">
              <a:spAutoFit/>
            </a:bodyPr>
            <a:lstStyle/>
            <a:p>
              <a:pPr>
                <a:lnSpc>
                  <a:spcPct val="150000"/>
                </a:lnSpc>
              </a:pPr>
              <a:r>
                <a:rPr lang="zh-CN" altLang="en-US" dirty="0">
                  <a:cs typeface="+mn-ea"/>
                  <a:sym typeface="+mn-lt"/>
                </a:rPr>
                <a:t>做好模范带头作用，为团队树立良好的标杆</a:t>
              </a:r>
            </a:p>
          </p:txBody>
        </p:sp>
      </p:grpSp>
      <p:grpSp>
        <p:nvGrpSpPr>
          <p:cNvPr id="40" name="组合 39"/>
          <p:cNvGrpSpPr/>
          <p:nvPr/>
        </p:nvGrpSpPr>
        <p:grpSpPr>
          <a:xfrm>
            <a:off x="1170336" y="1823590"/>
            <a:ext cx="2219511" cy="4476050"/>
            <a:chOff x="1027113" y="3082926"/>
            <a:chExt cx="1524000" cy="3635375"/>
          </a:xfrm>
        </p:grpSpPr>
        <p:sp>
          <p:nvSpPr>
            <p:cNvPr id="41" name="Rectangle 8"/>
            <p:cNvSpPr>
              <a:spLocks noChangeArrowheads="1"/>
            </p:cNvSpPr>
            <p:nvPr/>
          </p:nvSpPr>
          <p:spPr bwMode="auto">
            <a:xfrm>
              <a:off x="1317625" y="4587876"/>
              <a:ext cx="30163" cy="11763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Rectangle 15"/>
            <p:cNvSpPr>
              <a:spLocks noChangeArrowheads="1"/>
            </p:cNvSpPr>
            <p:nvPr/>
          </p:nvSpPr>
          <p:spPr bwMode="auto">
            <a:xfrm>
              <a:off x="1651000" y="4587876"/>
              <a:ext cx="22225" cy="11763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Oval 38"/>
            <p:cNvSpPr>
              <a:spLocks noChangeArrowheads="1"/>
            </p:cNvSpPr>
            <p:nvPr/>
          </p:nvSpPr>
          <p:spPr bwMode="auto">
            <a:xfrm>
              <a:off x="1539875" y="5503863"/>
              <a:ext cx="252413" cy="252413"/>
            </a:xfrm>
            <a:prstGeom prst="ellipse">
              <a:avLst/>
            </a:pr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Oval 39"/>
            <p:cNvSpPr>
              <a:spLocks noChangeArrowheads="1"/>
            </p:cNvSpPr>
            <p:nvPr/>
          </p:nvSpPr>
          <p:spPr bwMode="auto">
            <a:xfrm>
              <a:off x="1606550" y="5570538"/>
              <a:ext cx="119063" cy="119063"/>
            </a:xfrm>
            <a:prstGeom prst="ellipse">
              <a:avLst/>
            </a:pr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4"/>
            <p:cNvSpPr/>
            <p:nvPr/>
          </p:nvSpPr>
          <p:spPr bwMode="auto">
            <a:xfrm>
              <a:off x="1273175" y="3098801"/>
              <a:ext cx="742950" cy="744538"/>
            </a:xfrm>
            <a:custGeom>
              <a:avLst/>
              <a:gdLst>
                <a:gd name="T0" fmla="*/ 1 w 100"/>
                <a:gd name="T1" fmla="*/ 51 h 100"/>
                <a:gd name="T2" fmla="*/ 52 w 100"/>
                <a:gd name="T3" fmla="*/ 99 h 100"/>
                <a:gd name="T4" fmla="*/ 100 w 100"/>
                <a:gd name="T5" fmla="*/ 48 h 100"/>
                <a:gd name="T6" fmla="*/ 49 w 100"/>
                <a:gd name="T7" fmla="*/ 0 h 100"/>
                <a:gd name="T8" fmla="*/ 1 w 100"/>
                <a:gd name="T9" fmla="*/ 51 h 100"/>
              </a:gdLst>
              <a:ahLst/>
              <a:cxnLst>
                <a:cxn ang="0">
                  <a:pos x="T0" y="T1"/>
                </a:cxn>
                <a:cxn ang="0">
                  <a:pos x="T2" y="T3"/>
                </a:cxn>
                <a:cxn ang="0">
                  <a:pos x="T4" y="T5"/>
                </a:cxn>
                <a:cxn ang="0">
                  <a:pos x="T6" y="T7"/>
                </a:cxn>
                <a:cxn ang="0">
                  <a:pos x="T8" y="T9"/>
                </a:cxn>
              </a:cxnLst>
              <a:rect l="0" t="0" r="r" b="b"/>
              <a:pathLst>
                <a:path w="100" h="100">
                  <a:moveTo>
                    <a:pt x="1" y="51"/>
                  </a:moveTo>
                  <a:cubicBezTo>
                    <a:pt x="2" y="78"/>
                    <a:pt x="24" y="100"/>
                    <a:pt x="52" y="99"/>
                  </a:cubicBezTo>
                  <a:cubicBezTo>
                    <a:pt x="79" y="98"/>
                    <a:pt x="100" y="76"/>
                    <a:pt x="100" y="48"/>
                  </a:cubicBezTo>
                  <a:cubicBezTo>
                    <a:pt x="99" y="21"/>
                    <a:pt x="76" y="0"/>
                    <a:pt x="49" y="0"/>
                  </a:cubicBezTo>
                  <a:cubicBezTo>
                    <a:pt x="22" y="1"/>
                    <a:pt x="0" y="24"/>
                    <a:pt x="1" y="51"/>
                  </a:cubicBez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5"/>
            <p:cNvSpPr/>
            <p:nvPr/>
          </p:nvSpPr>
          <p:spPr bwMode="auto">
            <a:xfrm>
              <a:off x="1481138" y="3217863"/>
              <a:ext cx="534988" cy="788988"/>
            </a:xfrm>
            <a:custGeom>
              <a:avLst/>
              <a:gdLst>
                <a:gd name="T0" fmla="*/ 1 w 72"/>
                <a:gd name="T1" fmla="*/ 66 h 106"/>
                <a:gd name="T2" fmla="*/ 32 w 72"/>
                <a:gd name="T3" fmla="*/ 106 h 106"/>
                <a:gd name="T4" fmla="*/ 42 w 72"/>
                <a:gd name="T5" fmla="*/ 106 h 106"/>
                <a:gd name="T6" fmla="*/ 72 w 72"/>
                <a:gd name="T7" fmla="*/ 65 h 106"/>
                <a:gd name="T8" fmla="*/ 72 w 72"/>
                <a:gd name="T9" fmla="*/ 30 h 106"/>
                <a:gd name="T10" fmla="*/ 40 w 72"/>
                <a:gd name="T11" fmla="*/ 0 h 106"/>
                <a:gd name="T12" fmla="*/ 31 w 72"/>
                <a:gd name="T13" fmla="*/ 0 h 106"/>
                <a:gd name="T14" fmla="*/ 0 w 72"/>
                <a:gd name="T15" fmla="*/ 31 h 106"/>
                <a:gd name="T16" fmla="*/ 1 w 72"/>
                <a:gd name="T17"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6">
                  <a:moveTo>
                    <a:pt x="1" y="66"/>
                  </a:moveTo>
                  <a:cubicBezTo>
                    <a:pt x="1" y="83"/>
                    <a:pt x="15" y="106"/>
                    <a:pt x="32" y="106"/>
                  </a:cubicBezTo>
                  <a:cubicBezTo>
                    <a:pt x="42" y="106"/>
                    <a:pt x="42" y="106"/>
                    <a:pt x="42" y="106"/>
                  </a:cubicBezTo>
                  <a:cubicBezTo>
                    <a:pt x="59" y="106"/>
                    <a:pt x="72" y="82"/>
                    <a:pt x="72" y="65"/>
                  </a:cubicBezTo>
                  <a:cubicBezTo>
                    <a:pt x="72" y="30"/>
                    <a:pt x="72" y="30"/>
                    <a:pt x="72" y="30"/>
                  </a:cubicBezTo>
                  <a:cubicBezTo>
                    <a:pt x="71" y="13"/>
                    <a:pt x="57" y="0"/>
                    <a:pt x="40" y="0"/>
                  </a:cubicBezTo>
                  <a:cubicBezTo>
                    <a:pt x="31" y="0"/>
                    <a:pt x="31" y="0"/>
                    <a:pt x="31" y="0"/>
                  </a:cubicBezTo>
                  <a:cubicBezTo>
                    <a:pt x="14" y="0"/>
                    <a:pt x="0" y="14"/>
                    <a:pt x="0" y="31"/>
                  </a:cubicBezTo>
                  <a:lnTo>
                    <a:pt x="1" y="66"/>
                  </a:ln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6"/>
            <p:cNvSpPr/>
            <p:nvPr/>
          </p:nvSpPr>
          <p:spPr bwMode="auto">
            <a:xfrm>
              <a:off x="1295400" y="3589338"/>
              <a:ext cx="571500" cy="431800"/>
            </a:xfrm>
            <a:custGeom>
              <a:avLst/>
              <a:gdLst>
                <a:gd name="T0" fmla="*/ 0 w 77"/>
                <a:gd name="T1" fmla="*/ 0 h 58"/>
                <a:gd name="T2" fmla="*/ 50 w 77"/>
                <a:gd name="T3" fmla="*/ 56 h 58"/>
                <a:gd name="T4" fmla="*/ 48 w 77"/>
                <a:gd name="T5" fmla="*/ 2 h 58"/>
                <a:gd name="T6" fmla="*/ 0 w 77"/>
                <a:gd name="T7" fmla="*/ 0 h 58"/>
              </a:gdLst>
              <a:ahLst/>
              <a:cxnLst>
                <a:cxn ang="0">
                  <a:pos x="T0" y="T1"/>
                </a:cxn>
                <a:cxn ang="0">
                  <a:pos x="T2" y="T3"/>
                </a:cxn>
                <a:cxn ang="0">
                  <a:pos x="T4" y="T5"/>
                </a:cxn>
                <a:cxn ang="0">
                  <a:pos x="T6" y="T7"/>
                </a:cxn>
              </a:cxnLst>
              <a:rect l="0" t="0" r="r" b="b"/>
              <a:pathLst>
                <a:path w="77" h="58">
                  <a:moveTo>
                    <a:pt x="0" y="0"/>
                  </a:moveTo>
                  <a:cubicBezTo>
                    <a:pt x="0" y="0"/>
                    <a:pt x="23" y="54"/>
                    <a:pt x="50" y="56"/>
                  </a:cubicBezTo>
                  <a:cubicBezTo>
                    <a:pt x="77" y="58"/>
                    <a:pt x="48" y="2"/>
                    <a:pt x="48" y="2"/>
                  </a:cubicBezTo>
                  <a:lnTo>
                    <a:pt x="0" y="0"/>
                  </a:ln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7"/>
            <p:cNvSpPr/>
            <p:nvPr/>
          </p:nvSpPr>
          <p:spPr bwMode="auto">
            <a:xfrm>
              <a:off x="1525588" y="3873501"/>
              <a:ext cx="230188" cy="296863"/>
            </a:xfrm>
            <a:custGeom>
              <a:avLst/>
              <a:gdLst>
                <a:gd name="T0" fmla="*/ 1 w 31"/>
                <a:gd name="T1" fmla="*/ 37 h 40"/>
                <a:gd name="T2" fmla="*/ 5 w 31"/>
                <a:gd name="T3" fmla="*/ 40 h 40"/>
                <a:gd name="T4" fmla="*/ 28 w 31"/>
                <a:gd name="T5" fmla="*/ 40 h 40"/>
                <a:gd name="T6" fmla="*/ 31 w 31"/>
                <a:gd name="T7" fmla="*/ 36 h 40"/>
                <a:gd name="T8" fmla="*/ 31 w 31"/>
                <a:gd name="T9" fmla="*/ 3 h 40"/>
                <a:gd name="T10" fmla="*/ 27 w 31"/>
                <a:gd name="T11" fmla="*/ 0 h 40"/>
                <a:gd name="T12" fmla="*/ 4 w 31"/>
                <a:gd name="T13" fmla="*/ 0 h 40"/>
                <a:gd name="T14" fmla="*/ 0 w 31"/>
                <a:gd name="T15" fmla="*/ 4 h 40"/>
                <a:gd name="T16" fmla="*/ 1 w 31"/>
                <a:gd name="T1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1" y="37"/>
                  </a:moveTo>
                  <a:cubicBezTo>
                    <a:pt x="1" y="39"/>
                    <a:pt x="3" y="40"/>
                    <a:pt x="5" y="40"/>
                  </a:cubicBezTo>
                  <a:cubicBezTo>
                    <a:pt x="28" y="40"/>
                    <a:pt x="28" y="40"/>
                    <a:pt x="28" y="40"/>
                  </a:cubicBezTo>
                  <a:cubicBezTo>
                    <a:pt x="30" y="40"/>
                    <a:pt x="31" y="38"/>
                    <a:pt x="31" y="36"/>
                  </a:cubicBezTo>
                  <a:cubicBezTo>
                    <a:pt x="31" y="3"/>
                    <a:pt x="31" y="3"/>
                    <a:pt x="31" y="3"/>
                  </a:cubicBezTo>
                  <a:cubicBezTo>
                    <a:pt x="31" y="1"/>
                    <a:pt x="29" y="0"/>
                    <a:pt x="27" y="0"/>
                  </a:cubicBezTo>
                  <a:cubicBezTo>
                    <a:pt x="4" y="0"/>
                    <a:pt x="4" y="0"/>
                    <a:pt x="4" y="0"/>
                  </a:cubicBezTo>
                  <a:cubicBezTo>
                    <a:pt x="2" y="0"/>
                    <a:pt x="0" y="2"/>
                    <a:pt x="0" y="4"/>
                  </a:cubicBezTo>
                  <a:lnTo>
                    <a:pt x="1" y="37"/>
                  </a:ln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8"/>
            <p:cNvSpPr/>
            <p:nvPr/>
          </p:nvSpPr>
          <p:spPr bwMode="auto">
            <a:xfrm>
              <a:off x="1228725" y="3082926"/>
              <a:ext cx="682625" cy="708025"/>
            </a:xfrm>
            <a:custGeom>
              <a:avLst/>
              <a:gdLst>
                <a:gd name="T0" fmla="*/ 23 w 92"/>
                <a:gd name="T1" fmla="*/ 95 h 95"/>
                <a:gd name="T2" fmla="*/ 25 w 92"/>
                <a:gd name="T3" fmla="*/ 39 h 95"/>
                <a:gd name="T4" fmla="*/ 28 w 92"/>
                <a:gd name="T5" fmla="*/ 25 h 95"/>
                <a:gd name="T6" fmla="*/ 45 w 92"/>
                <a:gd name="T7" fmla="*/ 23 h 95"/>
                <a:gd name="T8" fmla="*/ 92 w 92"/>
                <a:gd name="T9" fmla="*/ 18 h 95"/>
                <a:gd name="T10" fmla="*/ 49 w 92"/>
                <a:gd name="T11" fmla="*/ 0 h 95"/>
                <a:gd name="T12" fmla="*/ 20 w 92"/>
                <a:gd name="T13" fmla="*/ 9 h 95"/>
                <a:gd name="T14" fmla="*/ 4 w 92"/>
                <a:gd name="T15" fmla="*/ 40 h 95"/>
                <a:gd name="T16" fmla="*/ 23 w 92"/>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5">
                  <a:moveTo>
                    <a:pt x="23" y="95"/>
                  </a:moveTo>
                  <a:cubicBezTo>
                    <a:pt x="23" y="95"/>
                    <a:pt x="33" y="62"/>
                    <a:pt x="25" y="39"/>
                  </a:cubicBezTo>
                  <a:cubicBezTo>
                    <a:pt x="23" y="33"/>
                    <a:pt x="25" y="28"/>
                    <a:pt x="28" y="25"/>
                  </a:cubicBezTo>
                  <a:cubicBezTo>
                    <a:pt x="31" y="22"/>
                    <a:pt x="36" y="21"/>
                    <a:pt x="45" y="23"/>
                  </a:cubicBezTo>
                  <a:cubicBezTo>
                    <a:pt x="59" y="25"/>
                    <a:pt x="73" y="24"/>
                    <a:pt x="92" y="18"/>
                  </a:cubicBezTo>
                  <a:cubicBezTo>
                    <a:pt x="81" y="5"/>
                    <a:pt x="69" y="0"/>
                    <a:pt x="49" y="0"/>
                  </a:cubicBezTo>
                  <a:cubicBezTo>
                    <a:pt x="34" y="0"/>
                    <a:pt x="25" y="5"/>
                    <a:pt x="20" y="9"/>
                  </a:cubicBezTo>
                  <a:cubicBezTo>
                    <a:pt x="11" y="17"/>
                    <a:pt x="7" y="27"/>
                    <a:pt x="4" y="40"/>
                  </a:cubicBezTo>
                  <a:cubicBezTo>
                    <a:pt x="0" y="66"/>
                    <a:pt x="23" y="95"/>
                    <a:pt x="23" y="95"/>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9"/>
            <p:cNvSpPr/>
            <p:nvPr/>
          </p:nvSpPr>
          <p:spPr bwMode="auto">
            <a:xfrm>
              <a:off x="1347788" y="3500438"/>
              <a:ext cx="155575" cy="171450"/>
            </a:xfrm>
            <a:custGeom>
              <a:avLst/>
              <a:gdLst>
                <a:gd name="T0" fmla="*/ 0 w 21"/>
                <a:gd name="T1" fmla="*/ 12 h 23"/>
                <a:gd name="T2" fmla="*/ 11 w 21"/>
                <a:gd name="T3" fmla="*/ 23 h 23"/>
                <a:gd name="T4" fmla="*/ 21 w 21"/>
                <a:gd name="T5" fmla="*/ 11 h 23"/>
                <a:gd name="T6" fmla="*/ 10 w 21"/>
                <a:gd name="T7" fmla="*/ 0 h 23"/>
                <a:gd name="T8" fmla="*/ 0 w 21"/>
                <a:gd name="T9" fmla="*/ 12 h 23"/>
              </a:gdLst>
              <a:ahLst/>
              <a:cxnLst>
                <a:cxn ang="0">
                  <a:pos x="T0" y="T1"/>
                </a:cxn>
                <a:cxn ang="0">
                  <a:pos x="T2" y="T3"/>
                </a:cxn>
                <a:cxn ang="0">
                  <a:pos x="T4" y="T5"/>
                </a:cxn>
                <a:cxn ang="0">
                  <a:pos x="T6" y="T7"/>
                </a:cxn>
                <a:cxn ang="0">
                  <a:pos x="T8" y="T9"/>
                </a:cxn>
              </a:cxnLst>
              <a:rect l="0" t="0" r="r" b="b"/>
              <a:pathLst>
                <a:path w="21" h="23">
                  <a:moveTo>
                    <a:pt x="0" y="12"/>
                  </a:moveTo>
                  <a:cubicBezTo>
                    <a:pt x="0" y="18"/>
                    <a:pt x="5" y="23"/>
                    <a:pt x="11" y="23"/>
                  </a:cubicBezTo>
                  <a:cubicBezTo>
                    <a:pt x="16" y="22"/>
                    <a:pt x="21" y="17"/>
                    <a:pt x="21" y="11"/>
                  </a:cubicBezTo>
                  <a:cubicBezTo>
                    <a:pt x="20" y="5"/>
                    <a:pt x="16" y="0"/>
                    <a:pt x="10" y="0"/>
                  </a:cubicBezTo>
                  <a:cubicBezTo>
                    <a:pt x="5" y="0"/>
                    <a:pt x="0" y="5"/>
                    <a:pt x="0" y="12"/>
                  </a:cubicBez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50"/>
            <p:cNvSpPr>
              <a:spLocks noEditPoints="1"/>
            </p:cNvSpPr>
            <p:nvPr/>
          </p:nvSpPr>
          <p:spPr bwMode="auto">
            <a:xfrm>
              <a:off x="1398588" y="3367088"/>
              <a:ext cx="698500" cy="319088"/>
            </a:xfrm>
            <a:custGeom>
              <a:avLst/>
              <a:gdLst>
                <a:gd name="T0" fmla="*/ 74 w 94"/>
                <a:gd name="T1" fmla="*/ 0 h 43"/>
                <a:gd name="T2" fmla="*/ 55 w 94"/>
                <a:gd name="T3" fmla="*/ 15 h 43"/>
                <a:gd name="T4" fmla="*/ 50 w 94"/>
                <a:gd name="T5" fmla="*/ 15 h 43"/>
                <a:gd name="T6" fmla="*/ 48 w 94"/>
                <a:gd name="T7" fmla="*/ 16 h 43"/>
                <a:gd name="T8" fmla="*/ 28 w 94"/>
                <a:gd name="T9" fmla="*/ 2 h 43"/>
                <a:gd name="T10" fmla="*/ 12 w 94"/>
                <a:gd name="T11" fmla="*/ 12 h 43"/>
                <a:gd name="T12" fmla="*/ 11 w 94"/>
                <a:gd name="T13" fmla="*/ 12 h 43"/>
                <a:gd name="T14" fmla="*/ 4 w 94"/>
                <a:gd name="T15" fmla="*/ 12 h 43"/>
                <a:gd name="T16" fmla="*/ 0 w 94"/>
                <a:gd name="T17" fmla="*/ 17 h 43"/>
                <a:gd name="T18" fmla="*/ 4 w 94"/>
                <a:gd name="T19" fmla="*/ 21 h 43"/>
                <a:gd name="T20" fmla="*/ 9 w 94"/>
                <a:gd name="T21" fmla="*/ 21 h 43"/>
                <a:gd name="T22" fmla="*/ 9 w 94"/>
                <a:gd name="T23" fmla="*/ 23 h 43"/>
                <a:gd name="T24" fmla="*/ 29 w 94"/>
                <a:gd name="T25" fmla="*/ 43 h 43"/>
                <a:gd name="T26" fmla="*/ 49 w 94"/>
                <a:gd name="T27" fmla="*/ 23 h 43"/>
                <a:gd name="T28" fmla="*/ 50 w 94"/>
                <a:gd name="T29" fmla="*/ 23 h 43"/>
                <a:gd name="T30" fmla="*/ 54 w 94"/>
                <a:gd name="T31" fmla="*/ 23 h 43"/>
                <a:gd name="T32" fmla="*/ 74 w 94"/>
                <a:gd name="T33" fmla="*/ 40 h 43"/>
                <a:gd name="T34" fmla="*/ 94 w 94"/>
                <a:gd name="T35" fmla="*/ 20 h 43"/>
                <a:gd name="T36" fmla="*/ 74 w 94"/>
                <a:gd name="T37" fmla="*/ 0 h 43"/>
                <a:gd name="T38" fmla="*/ 29 w 94"/>
                <a:gd name="T39" fmla="*/ 35 h 43"/>
                <a:gd name="T40" fmla="*/ 16 w 94"/>
                <a:gd name="T41" fmla="*/ 23 h 43"/>
                <a:gd name="T42" fmla="*/ 28 w 94"/>
                <a:gd name="T43" fmla="*/ 10 h 43"/>
                <a:gd name="T44" fmla="*/ 41 w 94"/>
                <a:gd name="T45" fmla="*/ 22 h 43"/>
                <a:gd name="T46" fmla="*/ 29 w 94"/>
                <a:gd name="T47" fmla="*/ 35 h 43"/>
                <a:gd name="T48" fmla="*/ 75 w 94"/>
                <a:gd name="T49" fmla="*/ 32 h 43"/>
                <a:gd name="T50" fmla="*/ 62 w 94"/>
                <a:gd name="T51" fmla="*/ 20 h 43"/>
                <a:gd name="T52" fmla="*/ 74 w 94"/>
                <a:gd name="T53" fmla="*/ 7 h 43"/>
                <a:gd name="T54" fmla="*/ 87 w 94"/>
                <a:gd name="T55" fmla="*/ 20 h 43"/>
                <a:gd name="T56" fmla="*/ 75 w 94"/>
                <a:gd name="T5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43">
                  <a:moveTo>
                    <a:pt x="74" y="0"/>
                  </a:moveTo>
                  <a:cubicBezTo>
                    <a:pt x="64" y="0"/>
                    <a:pt x="57" y="7"/>
                    <a:pt x="55" y="15"/>
                  </a:cubicBezTo>
                  <a:cubicBezTo>
                    <a:pt x="50" y="15"/>
                    <a:pt x="50" y="15"/>
                    <a:pt x="50" y="15"/>
                  </a:cubicBezTo>
                  <a:cubicBezTo>
                    <a:pt x="49" y="15"/>
                    <a:pt x="48" y="16"/>
                    <a:pt x="48" y="16"/>
                  </a:cubicBezTo>
                  <a:cubicBezTo>
                    <a:pt x="45" y="8"/>
                    <a:pt x="37" y="2"/>
                    <a:pt x="28" y="2"/>
                  </a:cubicBezTo>
                  <a:cubicBezTo>
                    <a:pt x="21" y="3"/>
                    <a:pt x="15" y="6"/>
                    <a:pt x="12" y="12"/>
                  </a:cubicBezTo>
                  <a:cubicBezTo>
                    <a:pt x="11" y="12"/>
                    <a:pt x="11" y="12"/>
                    <a:pt x="11" y="12"/>
                  </a:cubicBezTo>
                  <a:cubicBezTo>
                    <a:pt x="4" y="12"/>
                    <a:pt x="4" y="12"/>
                    <a:pt x="4" y="12"/>
                  </a:cubicBezTo>
                  <a:cubicBezTo>
                    <a:pt x="2" y="12"/>
                    <a:pt x="0" y="14"/>
                    <a:pt x="0" y="17"/>
                  </a:cubicBezTo>
                  <a:cubicBezTo>
                    <a:pt x="0" y="19"/>
                    <a:pt x="2" y="21"/>
                    <a:pt x="4" y="21"/>
                  </a:cubicBezTo>
                  <a:cubicBezTo>
                    <a:pt x="9" y="21"/>
                    <a:pt x="9" y="21"/>
                    <a:pt x="9" y="21"/>
                  </a:cubicBezTo>
                  <a:cubicBezTo>
                    <a:pt x="9" y="22"/>
                    <a:pt x="9" y="22"/>
                    <a:pt x="9" y="23"/>
                  </a:cubicBezTo>
                  <a:cubicBezTo>
                    <a:pt x="9" y="34"/>
                    <a:pt x="18" y="43"/>
                    <a:pt x="29" y="43"/>
                  </a:cubicBezTo>
                  <a:cubicBezTo>
                    <a:pt x="40" y="42"/>
                    <a:pt x="48" y="34"/>
                    <a:pt x="49" y="23"/>
                  </a:cubicBezTo>
                  <a:cubicBezTo>
                    <a:pt x="49" y="23"/>
                    <a:pt x="49" y="23"/>
                    <a:pt x="50" y="23"/>
                  </a:cubicBezTo>
                  <a:cubicBezTo>
                    <a:pt x="54" y="23"/>
                    <a:pt x="54" y="23"/>
                    <a:pt x="54" y="23"/>
                  </a:cubicBezTo>
                  <a:cubicBezTo>
                    <a:pt x="56" y="33"/>
                    <a:pt x="64" y="40"/>
                    <a:pt x="74" y="40"/>
                  </a:cubicBezTo>
                  <a:cubicBezTo>
                    <a:pt x="85" y="40"/>
                    <a:pt x="94" y="31"/>
                    <a:pt x="94" y="20"/>
                  </a:cubicBezTo>
                  <a:cubicBezTo>
                    <a:pt x="94" y="8"/>
                    <a:pt x="85" y="0"/>
                    <a:pt x="74" y="0"/>
                  </a:cubicBezTo>
                  <a:close/>
                  <a:moveTo>
                    <a:pt x="29" y="35"/>
                  </a:moveTo>
                  <a:cubicBezTo>
                    <a:pt x="22" y="35"/>
                    <a:pt x="16" y="29"/>
                    <a:pt x="16" y="23"/>
                  </a:cubicBezTo>
                  <a:cubicBezTo>
                    <a:pt x="16" y="16"/>
                    <a:pt x="21" y="10"/>
                    <a:pt x="28" y="10"/>
                  </a:cubicBezTo>
                  <a:cubicBezTo>
                    <a:pt x="35" y="10"/>
                    <a:pt x="41" y="15"/>
                    <a:pt x="41" y="22"/>
                  </a:cubicBezTo>
                  <a:cubicBezTo>
                    <a:pt x="41" y="29"/>
                    <a:pt x="35" y="35"/>
                    <a:pt x="29" y="35"/>
                  </a:cubicBezTo>
                  <a:close/>
                  <a:moveTo>
                    <a:pt x="75" y="32"/>
                  </a:moveTo>
                  <a:cubicBezTo>
                    <a:pt x="68" y="33"/>
                    <a:pt x="62" y="27"/>
                    <a:pt x="62" y="20"/>
                  </a:cubicBezTo>
                  <a:cubicBezTo>
                    <a:pt x="62" y="13"/>
                    <a:pt x="67" y="8"/>
                    <a:pt x="74" y="7"/>
                  </a:cubicBezTo>
                  <a:cubicBezTo>
                    <a:pt x="81" y="7"/>
                    <a:pt x="87" y="13"/>
                    <a:pt x="87" y="20"/>
                  </a:cubicBezTo>
                  <a:cubicBezTo>
                    <a:pt x="87" y="27"/>
                    <a:pt x="82" y="32"/>
                    <a:pt x="75" y="32"/>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51"/>
            <p:cNvSpPr/>
            <p:nvPr/>
          </p:nvSpPr>
          <p:spPr bwMode="auto">
            <a:xfrm>
              <a:off x="2246313" y="4073526"/>
              <a:ext cx="230188" cy="260350"/>
            </a:xfrm>
            <a:custGeom>
              <a:avLst/>
              <a:gdLst>
                <a:gd name="T0" fmla="*/ 10 w 31"/>
                <a:gd name="T1" fmla="*/ 3 h 35"/>
                <a:gd name="T2" fmla="*/ 17 w 31"/>
                <a:gd name="T3" fmla="*/ 1 h 35"/>
                <a:gd name="T4" fmla="*/ 27 w 31"/>
                <a:gd name="T5" fmla="*/ 6 h 35"/>
                <a:gd name="T6" fmla="*/ 29 w 31"/>
                <a:gd name="T7" fmla="*/ 13 h 35"/>
                <a:gd name="T8" fmla="*/ 20 w 31"/>
                <a:gd name="T9" fmla="*/ 31 h 35"/>
                <a:gd name="T10" fmla="*/ 13 w 31"/>
                <a:gd name="T11" fmla="*/ 33 h 35"/>
                <a:gd name="T12" fmla="*/ 3 w 31"/>
                <a:gd name="T13" fmla="*/ 28 h 35"/>
                <a:gd name="T14" fmla="*/ 1 w 31"/>
                <a:gd name="T15" fmla="*/ 21 h 35"/>
                <a:gd name="T16" fmla="*/ 10 w 31"/>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5">
                  <a:moveTo>
                    <a:pt x="10" y="3"/>
                  </a:moveTo>
                  <a:cubicBezTo>
                    <a:pt x="12" y="1"/>
                    <a:pt x="15" y="0"/>
                    <a:pt x="17" y="1"/>
                  </a:cubicBezTo>
                  <a:cubicBezTo>
                    <a:pt x="27" y="6"/>
                    <a:pt x="27" y="6"/>
                    <a:pt x="27" y="6"/>
                  </a:cubicBezTo>
                  <a:cubicBezTo>
                    <a:pt x="30" y="8"/>
                    <a:pt x="31" y="11"/>
                    <a:pt x="29" y="13"/>
                  </a:cubicBezTo>
                  <a:cubicBezTo>
                    <a:pt x="20" y="31"/>
                    <a:pt x="20" y="31"/>
                    <a:pt x="20" y="31"/>
                  </a:cubicBezTo>
                  <a:cubicBezTo>
                    <a:pt x="19" y="34"/>
                    <a:pt x="16" y="35"/>
                    <a:pt x="13" y="33"/>
                  </a:cubicBezTo>
                  <a:cubicBezTo>
                    <a:pt x="3" y="28"/>
                    <a:pt x="3" y="28"/>
                    <a:pt x="3" y="28"/>
                  </a:cubicBezTo>
                  <a:cubicBezTo>
                    <a:pt x="1" y="27"/>
                    <a:pt x="0" y="24"/>
                    <a:pt x="1" y="21"/>
                  </a:cubicBezTo>
                  <a:lnTo>
                    <a:pt x="10" y="3"/>
                  </a:ln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2"/>
            <p:cNvSpPr/>
            <p:nvPr/>
          </p:nvSpPr>
          <p:spPr bwMode="auto">
            <a:xfrm>
              <a:off x="2044700" y="4178301"/>
              <a:ext cx="401638" cy="536575"/>
            </a:xfrm>
            <a:custGeom>
              <a:avLst/>
              <a:gdLst>
                <a:gd name="T0" fmla="*/ 0 w 253"/>
                <a:gd name="T1" fmla="*/ 281 h 338"/>
                <a:gd name="T2" fmla="*/ 146 w 253"/>
                <a:gd name="T3" fmla="*/ 0 h 338"/>
                <a:gd name="T4" fmla="*/ 253 w 253"/>
                <a:gd name="T5" fmla="*/ 56 h 338"/>
                <a:gd name="T6" fmla="*/ 108 w 253"/>
                <a:gd name="T7" fmla="*/ 338 h 338"/>
                <a:gd name="T8" fmla="*/ 0 w 253"/>
                <a:gd name="T9" fmla="*/ 281 h 338"/>
              </a:gdLst>
              <a:ahLst/>
              <a:cxnLst>
                <a:cxn ang="0">
                  <a:pos x="T0" y="T1"/>
                </a:cxn>
                <a:cxn ang="0">
                  <a:pos x="T2" y="T3"/>
                </a:cxn>
                <a:cxn ang="0">
                  <a:pos x="T4" y="T5"/>
                </a:cxn>
                <a:cxn ang="0">
                  <a:pos x="T6" y="T7"/>
                </a:cxn>
                <a:cxn ang="0">
                  <a:pos x="T8" y="T9"/>
                </a:cxn>
              </a:cxnLst>
              <a:rect l="0" t="0" r="r" b="b"/>
              <a:pathLst>
                <a:path w="253" h="338">
                  <a:moveTo>
                    <a:pt x="0" y="281"/>
                  </a:moveTo>
                  <a:lnTo>
                    <a:pt x="146" y="0"/>
                  </a:lnTo>
                  <a:lnTo>
                    <a:pt x="253" y="56"/>
                  </a:lnTo>
                  <a:lnTo>
                    <a:pt x="108" y="338"/>
                  </a:lnTo>
                  <a:lnTo>
                    <a:pt x="0" y="281"/>
                  </a:ln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53"/>
            <p:cNvSpPr/>
            <p:nvPr/>
          </p:nvSpPr>
          <p:spPr bwMode="auto">
            <a:xfrm>
              <a:off x="2016125" y="4573588"/>
              <a:ext cx="214313" cy="215900"/>
            </a:xfrm>
            <a:custGeom>
              <a:avLst/>
              <a:gdLst>
                <a:gd name="T0" fmla="*/ 9 w 29"/>
                <a:gd name="T1" fmla="*/ 26 h 29"/>
                <a:gd name="T2" fmla="*/ 3 w 29"/>
                <a:gd name="T3" fmla="*/ 8 h 29"/>
                <a:gd name="T4" fmla="*/ 21 w 29"/>
                <a:gd name="T5" fmla="*/ 3 h 29"/>
                <a:gd name="T6" fmla="*/ 26 w 29"/>
                <a:gd name="T7" fmla="*/ 20 h 29"/>
                <a:gd name="T8" fmla="*/ 9 w 29"/>
                <a:gd name="T9" fmla="*/ 26 h 29"/>
              </a:gdLst>
              <a:ahLst/>
              <a:cxnLst>
                <a:cxn ang="0">
                  <a:pos x="T0" y="T1"/>
                </a:cxn>
                <a:cxn ang="0">
                  <a:pos x="T2" y="T3"/>
                </a:cxn>
                <a:cxn ang="0">
                  <a:pos x="T4" y="T5"/>
                </a:cxn>
                <a:cxn ang="0">
                  <a:pos x="T6" y="T7"/>
                </a:cxn>
                <a:cxn ang="0">
                  <a:pos x="T8" y="T9"/>
                </a:cxn>
              </a:cxnLst>
              <a:rect l="0" t="0" r="r" b="b"/>
              <a:pathLst>
                <a:path w="29" h="29">
                  <a:moveTo>
                    <a:pt x="9" y="26"/>
                  </a:moveTo>
                  <a:cubicBezTo>
                    <a:pt x="3" y="22"/>
                    <a:pt x="0" y="15"/>
                    <a:pt x="3" y="8"/>
                  </a:cubicBezTo>
                  <a:cubicBezTo>
                    <a:pt x="7" y="2"/>
                    <a:pt x="14" y="0"/>
                    <a:pt x="21" y="3"/>
                  </a:cubicBezTo>
                  <a:cubicBezTo>
                    <a:pt x="27" y="6"/>
                    <a:pt x="29" y="14"/>
                    <a:pt x="26" y="20"/>
                  </a:cubicBezTo>
                  <a:cubicBezTo>
                    <a:pt x="23" y="27"/>
                    <a:pt x="15" y="29"/>
                    <a:pt x="9" y="26"/>
                  </a:cubicBezTo>
                  <a:close/>
                </a:path>
              </a:pathLst>
            </a:custGeom>
            <a:solidFill>
              <a:srgbClr val="F4B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4"/>
            <p:cNvSpPr/>
            <p:nvPr/>
          </p:nvSpPr>
          <p:spPr bwMode="auto">
            <a:xfrm>
              <a:off x="1792288" y="4117976"/>
              <a:ext cx="423863" cy="566738"/>
            </a:xfrm>
            <a:custGeom>
              <a:avLst/>
              <a:gdLst>
                <a:gd name="T0" fmla="*/ 159 w 267"/>
                <a:gd name="T1" fmla="*/ 357 h 357"/>
                <a:gd name="T2" fmla="*/ 0 w 267"/>
                <a:gd name="T3" fmla="*/ 57 h 357"/>
                <a:gd name="T4" fmla="*/ 103 w 267"/>
                <a:gd name="T5" fmla="*/ 0 h 357"/>
                <a:gd name="T6" fmla="*/ 267 w 267"/>
                <a:gd name="T7" fmla="*/ 301 h 357"/>
                <a:gd name="T8" fmla="*/ 159 w 267"/>
                <a:gd name="T9" fmla="*/ 357 h 357"/>
              </a:gdLst>
              <a:ahLst/>
              <a:cxnLst>
                <a:cxn ang="0">
                  <a:pos x="T0" y="T1"/>
                </a:cxn>
                <a:cxn ang="0">
                  <a:pos x="T2" y="T3"/>
                </a:cxn>
                <a:cxn ang="0">
                  <a:pos x="T4" y="T5"/>
                </a:cxn>
                <a:cxn ang="0">
                  <a:pos x="T6" y="T7"/>
                </a:cxn>
                <a:cxn ang="0">
                  <a:pos x="T8" y="T9"/>
                </a:cxn>
              </a:cxnLst>
              <a:rect l="0" t="0" r="r" b="b"/>
              <a:pathLst>
                <a:path w="267" h="357">
                  <a:moveTo>
                    <a:pt x="159" y="357"/>
                  </a:moveTo>
                  <a:lnTo>
                    <a:pt x="0" y="57"/>
                  </a:lnTo>
                  <a:lnTo>
                    <a:pt x="103" y="0"/>
                  </a:lnTo>
                  <a:lnTo>
                    <a:pt x="267" y="301"/>
                  </a:lnTo>
                  <a:lnTo>
                    <a:pt x="159" y="35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5"/>
            <p:cNvSpPr/>
            <p:nvPr/>
          </p:nvSpPr>
          <p:spPr bwMode="auto">
            <a:xfrm>
              <a:off x="2030413" y="4543426"/>
              <a:ext cx="215900" cy="215900"/>
            </a:xfrm>
            <a:custGeom>
              <a:avLst/>
              <a:gdLst>
                <a:gd name="T0" fmla="*/ 20 w 29"/>
                <a:gd name="T1" fmla="*/ 26 h 29"/>
                <a:gd name="T2" fmla="*/ 3 w 29"/>
                <a:gd name="T3" fmla="*/ 21 h 29"/>
                <a:gd name="T4" fmla="*/ 8 w 29"/>
                <a:gd name="T5" fmla="*/ 4 h 29"/>
                <a:gd name="T6" fmla="*/ 25 w 29"/>
                <a:gd name="T7" fmla="*/ 9 h 29"/>
                <a:gd name="T8" fmla="*/ 20 w 29"/>
                <a:gd name="T9" fmla="*/ 26 h 29"/>
              </a:gdLst>
              <a:ahLst/>
              <a:cxnLst>
                <a:cxn ang="0">
                  <a:pos x="T0" y="T1"/>
                </a:cxn>
                <a:cxn ang="0">
                  <a:pos x="T2" y="T3"/>
                </a:cxn>
                <a:cxn ang="0">
                  <a:pos x="T4" y="T5"/>
                </a:cxn>
                <a:cxn ang="0">
                  <a:pos x="T6" y="T7"/>
                </a:cxn>
                <a:cxn ang="0">
                  <a:pos x="T8" y="T9"/>
                </a:cxn>
              </a:cxnLst>
              <a:rect l="0" t="0" r="r" b="b"/>
              <a:pathLst>
                <a:path w="29" h="29">
                  <a:moveTo>
                    <a:pt x="20" y="26"/>
                  </a:moveTo>
                  <a:cubicBezTo>
                    <a:pt x="14" y="29"/>
                    <a:pt x="6" y="27"/>
                    <a:pt x="3" y="21"/>
                  </a:cubicBezTo>
                  <a:cubicBezTo>
                    <a:pt x="0" y="15"/>
                    <a:pt x="2" y="7"/>
                    <a:pt x="8" y="4"/>
                  </a:cubicBezTo>
                  <a:cubicBezTo>
                    <a:pt x="14" y="0"/>
                    <a:pt x="22" y="3"/>
                    <a:pt x="25" y="9"/>
                  </a:cubicBezTo>
                  <a:cubicBezTo>
                    <a:pt x="29" y="15"/>
                    <a:pt x="26" y="23"/>
                    <a:pt x="20" y="26"/>
                  </a:cubicBezTo>
                  <a:close/>
                </a:path>
              </a:pathLst>
            </a:custGeom>
            <a:solidFill>
              <a:srgbClr val="F4B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56"/>
            <p:cNvSpPr/>
            <p:nvPr/>
          </p:nvSpPr>
          <p:spPr bwMode="auto">
            <a:xfrm>
              <a:off x="1770063" y="4067176"/>
              <a:ext cx="223838" cy="215900"/>
            </a:xfrm>
            <a:custGeom>
              <a:avLst/>
              <a:gdLst>
                <a:gd name="T0" fmla="*/ 21 w 30"/>
                <a:gd name="T1" fmla="*/ 26 h 29"/>
                <a:gd name="T2" fmla="*/ 4 w 30"/>
                <a:gd name="T3" fmla="*/ 21 h 29"/>
                <a:gd name="T4" fmla="*/ 9 w 30"/>
                <a:gd name="T5" fmla="*/ 3 h 29"/>
                <a:gd name="T6" fmla="*/ 26 w 30"/>
                <a:gd name="T7" fmla="*/ 9 h 29"/>
                <a:gd name="T8" fmla="*/ 21 w 30"/>
                <a:gd name="T9" fmla="*/ 26 h 29"/>
              </a:gdLst>
              <a:ahLst/>
              <a:cxnLst>
                <a:cxn ang="0">
                  <a:pos x="T0" y="T1"/>
                </a:cxn>
                <a:cxn ang="0">
                  <a:pos x="T2" y="T3"/>
                </a:cxn>
                <a:cxn ang="0">
                  <a:pos x="T4" y="T5"/>
                </a:cxn>
                <a:cxn ang="0">
                  <a:pos x="T6" y="T7"/>
                </a:cxn>
                <a:cxn ang="0">
                  <a:pos x="T8" y="T9"/>
                </a:cxn>
              </a:cxnLst>
              <a:rect l="0" t="0" r="r" b="b"/>
              <a:pathLst>
                <a:path w="30" h="29">
                  <a:moveTo>
                    <a:pt x="21" y="26"/>
                  </a:moveTo>
                  <a:cubicBezTo>
                    <a:pt x="15" y="29"/>
                    <a:pt x="7" y="27"/>
                    <a:pt x="4" y="21"/>
                  </a:cubicBezTo>
                  <a:cubicBezTo>
                    <a:pt x="0" y="14"/>
                    <a:pt x="3" y="7"/>
                    <a:pt x="9" y="3"/>
                  </a:cubicBezTo>
                  <a:cubicBezTo>
                    <a:pt x="15" y="0"/>
                    <a:pt x="23" y="2"/>
                    <a:pt x="26" y="9"/>
                  </a:cubicBezTo>
                  <a:cubicBezTo>
                    <a:pt x="30" y="15"/>
                    <a:pt x="27" y="23"/>
                    <a:pt x="21" y="26"/>
                  </a:cubicBez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7"/>
            <p:cNvSpPr/>
            <p:nvPr/>
          </p:nvSpPr>
          <p:spPr bwMode="auto">
            <a:xfrm>
              <a:off x="1719263" y="5116513"/>
              <a:ext cx="214313" cy="1355725"/>
            </a:xfrm>
            <a:custGeom>
              <a:avLst/>
              <a:gdLst>
                <a:gd name="T0" fmla="*/ 0 w 29"/>
                <a:gd name="T1" fmla="*/ 14 h 182"/>
                <a:gd name="T2" fmla="*/ 0 w 29"/>
                <a:gd name="T3" fmla="*/ 14 h 182"/>
                <a:gd name="T4" fmla="*/ 0 w 29"/>
                <a:gd name="T5" fmla="*/ 13 h 182"/>
                <a:gd name="T6" fmla="*/ 0 w 29"/>
                <a:gd name="T7" fmla="*/ 12 h 182"/>
                <a:gd name="T8" fmla="*/ 0 w 29"/>
                <a:gd name="T9" fmla="*/ 12 h 182"/>
                <a:gd name="T10" fmla="*/ 13 w 29"/>
                <a:gd name="T11" fmla="*/ 1 h 182"/>
                <a:gd name="T12" fmla="*/ 26 w 29"/>
                <a:gd name="T13" fmla="*/ 11 h 182"/>
                <a:gd name="T14" fmla="*/ 26 w 29"/>
                <a:gd name="T15" fmla="*/ 11 h 182"/>
                <a:gd name="T16" fmla="*/ 29 w 29"/>
                <a:gd name="T17" fmla="*/ 181 h 182"/>
                <a:gd name="T18" fmla="*/ 3 w 29"/>
                <a:gd name="T19" fmla="*/ 182 h 182"/>
                <a:gd name="T20" fmla="*/ 0 w 29"/>
                <a:gd name="T21" fmla="*/ 1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82">
                  <a:moveTo>
                    <a:pt x="0" y="14"/>
                  </a:moveTo>
                  <a:cubicBezTo>
                    <a:pt x="0" y="14"/>
                    <a:pt x="0" y="14"/>
                    <a:pt x="0" y="14"/>
                  </a:cubicBezTo>
                  <a:cubicBezTo>
                    <a:pt x="0" y="14"/>
                    <a:pt x="0" y="13"/>
                    <a:pt x="0" y="13"/>
                  </a:cubicBezTo>
                  <a:cubicBezTo>
                    <a:pt x="0" y="12"/>
                    <a:pt x="0" y="12"/>
                    <a:pt x="0" y="12"/>
                  </a:cubicBezTo>
                  <a:cubicBezTo>
                    <a:pt x="0" y="12"/>
                    <a:pt x="0" y="12"/>
                    <a:pt x="0" y="12"/>
                  </a:cubicBezTo>
                  <a:cubicBezTo>
                    <a:pt x="1" y="6"/>
                    <a:pt x="7" y="1"/>
                    <a:pt x="13" y="1"/>
                  </a:cubicBezTo>
                  <a:cubicBezTo>
                    <a:pt x="20" y="0"/>
                    <a:pt x="25" y="5"/>
                    <a:pt x="26" y="11"/>
                  </a:cubicBezTo>
                  <a:cubicBezTo>
                    <a:pt x="26" y="11"/>
                    <a:pt x="26" y="11"/>
                    <a:pt x="26" y="11"/>
                  </a:cubicBezTo>
                  <a:cubicBezTo>
                    <a:pt x="29" y="181"/>
                    <a:pt x="29" y="181"/>
                    <a:pt x="29" y="181"/>
                  </a:cubicBezTo>
                  <a:cubicBezTo>
                    <a:pt x="3" y="182"/>
                    <a:pt x="3" y="182"/>
                    <a:pt x="3" y="182"/>
                  </a:cubicBezTo>
                  <a:lnTo>
                    <a:pt x="0" y="14"/>
                  </a:ln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58"/>
            <p:cNvSpPr/>
            <p:nvPr/>
          </p:nvSpPr>
          <p:spPr bwMode="auto">
            <a:xfrm>
              <a:off x="1741488" y="6427788"/>
              <a:ext cx="460375" cy="147638"/>
            </a:xfrm>
            <a:custGeom>
              <a:avLst/>
              <a:gdLst>
                <a:gd name="T0" fmla="*/ 4 w 62"/>
                <a:gd name="T1" fmla="*/ 1 h 20"/>
                <a:gd name="T2" fmla="*/ 24 w 62"/>
                <a:gd name="T3" fmla="*/ 0 h 20"/>
                <a:gd name="T4" fmla="*/ 26 w 62"/>
                <a:gd name="T5" fmla="*/ 1 h 20"/>
                <a:gd name="T6" fmla="*/ 59 w 62"/>
                <a:gd name="T7" fmla="*/ 13 h 20"/>
                <a:gd name="T8" fmla="*/ 61 w 62"/>
                <a:gd name="T9" fmla="*/ 17 h 20"/>
                <a:gd name="T10" fmla="*/ 57 w 62"/>
                <a:gd name="T11" fmla="*/ 19 h 20"/>
                <a:gd name="T12" fmla="*/ 26 w 62"/>
                <a:gd name="T13" fmla="*/ 20 h 20"/>
                <a:gd name="T14" fmla="*/ 15 w 62"/>
                <a:gd name="T15" fmla="*/ 16 h 20"/>
                <a:gd name="T16" fmla="*/ 15 w 62"/>
                <a:gd name="T17" fmla="*/ 20 h 20"/>
                <a:gd name="T18" fmla="*/ 4 w 62"/>
                <a:gd name="T19" fmla="*/ 20 h 20"/>
                <a:gd name="T20" fmla="*/ 0 w 62"/>
                <a:gd name="T21" fmla="*/ 17 h 20"/>
                <a:gd name="T22" fmla="*/ 0 w 62"/>
                <a:gd name="T23" fmla="*/ 4 h 20"/>
                <a:gd name="T24" fmla="*/ 4 w 62"/>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20">
                  <a:moveTo>
                    <a:pt x="4" y="1"/>
                  </a:moveTo>
                  <a:cubicBezTo>
                    <a:pt x="24" y="0"/>
                    <a:pt x="24" y="0"/>
                    <a:pt x="24" y="0"/>
                  </a:cubicBezTo>
                  <a:cubicBezTo>
                    <a:pt x="25" y="0"/>
                    <a:pt x="26" y="1"/>
                    <a:pt x="26" y="1"/>
                  </a:cubicBezTo>
                  <a:cubicBezTo>
                    <a:pt x="59" y="13"/>
                    <a:pt x="59" y="13"/>
                    <a:pt x="59" y="13"/>
                  </a:cubicBezTo>
                  <a:cubicBezTo>
                    <a:pt x="61" y="14"/>
                    <a:pt x="62" y="15"/>
                    <a:pt x="61" y="17"/>
                  </a:cubicBezTo>
                  <a:cubicBezTo>
                    <a:pt x="61" y="18"/>
                    <a:pt x="59" y="19"/>
                    <a:pt x="57" y="19"/>
                  </a:cubicBezTo>
                  <a:cubicBezTo>
                    <a:pt x="26" y="20"/>
                    <a:pt x="26" y="20"/>
                    <a:pt x="26" y="20"/>
                  </a:cubicBezTo>
                  <a:cubicBezTo>
                    <a:pt x="15" y="16"/>
                    <a:pt x="15" y="16"/>
                    <a:pt x="15" y="16"/>
                  </a:cubicBezTo>
                  <a:cubicBezTo>
                    <a:pt x="15" y="20"/>
                    <a:pt x="15" y="20"/>
                    <a:pt x="15" y="20"/>
                  </a:cubicBezTo>
                  <a:cubicBezTo>
                    <a:pt x="4" y="20"/>
                    <a:pt x="4" y="20"/>
                    <a:pt x="4" y="20"/>
                  </a:cubicBezTo>
                  <a:cubicBezTo>
                    <a:pt x="2" y="20"/>
                    <a:pt x="0" y="18"/>
                    <a:pt x="0" y="17"/>
                  </a:cubicBezTo>
                  <a:cubicBezTo>
                    <a:pt x="0" y="4"/>
                    <a:pt x="0" y="4"/>
                    <a:pt x="0" y="4"/>
                  </a:cubicBezTo>
                  <a:cubicBezTo>
                    <a:pt x="0" y="2"/>
                    <a:pt x="2" y="1"/>
                    <a:pt x="4" y="1"/>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59"/>
            <p:cNvSpPr/>
            <p:nvPr/>
          </p:nvSpPr>
          <p:spPr bwMode="auto">
            <a:xfrm>
              <a:off x="1325563" y="4073526"/>
              <a:ext cx="623888" cy="1117600"/>
            </a:xfrm>
            <a:custGeom>
              <a:avLst/>
              <a:gdLst>
                <a:gd name="T0" fmla="*/ 0 w 84"/>
                <a:gd name="T1" fmla="*/ 11 h 150"/>
                <a:gd name="T2" fmla="*/ 10 w 84"/>
                <a:gd name="T3" fmla="*/ 1 h 150"/>
                <a:gd name="T4" fmla="*/ 72 w 84"/>
                <a:gd name="T5" fmla="*/ 0 h 150"/>
                <a:gd name="T6" fmla="*/ 82 w 84"/>
                <a:gd name="T7" fmla="*/ 10 h 150"/>
                <a:gd name="T8" fmla="*/ 84 w 84"/>
                <a:gd name="T9" fmla="*/ 149 h 150"/>
                <a:gd name="T10" fmla="*/ 3 w 84"/>
                <a:gd name="T11" fmla="*/ 150 h 150"/>
                <a:gd name="T12" fmla="*/ 0 w 84"/>
                <a:gd name="T13" fmla="*/ 11 h 150"/>
              </a:gdLst>
              <a:ahLst/>
              <a:cxnLst>
                <a:cxn ang="0">
                  <a:pos x="T0" y="T1"/>
                </a:cxn>
                <a:cxn ang="0">
                  <a:pos x="T2" y="T3"/>
                </a:cxn>
                <a:cxn ang="0">
                  <a:pos x="T4" y="T5"/>
                </a:cxn>
                <a:cxn ang="0">
                  <a:pos x="T6" y="T7"/>
                </a:cxn>
                <a:cxn ang="0">
                  <a:pos x="T8" y="T9"/>
                </a:cxn>
                <a:cxn ang="0">
                  <a:pos x="T10" y="T11"/>
                </a:cxn>
                <a:cxn ang="0">
                  <a:pos x="T12" y="T13"/>
                </a:cxn>
              </a:cxnLst>
              <a:rect l="0" t="0" r="r" b="b"/>
              <a:pathLst>
                <a:path w="84" h="150">
                  <a:moveTo>
                    <a:pt x="0" y="11"/>
                  </a:moveTo>
                  <a:cubicBezTo>
                    <a:pt x="0" y="6"/>
                    <a:pt x="5" y="1"/>
                    <a:pt x="10" y="1"/>
                  </a:cubicBezTo>
                  <a:cubicBezTo>
                    <a:pt x="72" y="0"/>
                    <a:pt x="72" y="0"/>
                    <a:pt x="72" y="0"/>
                  </a:cubicBezTo>
                  <a:cubicBezTo>
                    <a:pt x="77" y="0"/>
                    <a:pt x="82" y="5"/>
                    <a:pt x="82" y="10"/>
                  </a:cubicBezTo>
                  <a:cubicBezTo>
                    <a:pt x="84" y="149"/>
                    <a:pt x="84" y="149"/>
                    <a:pt x="84" y="149"/>
                  </a:cubicBezTo>
                  <a:cubicBezTo>
                    <a:pt x="3" y="150"/>
                    <a:pt x="3" y="150"/>
                    <a:pt x="3" y="150"/>
                  </a:cubicBezTo>
                  <a:lnTo>
                    <a:pt x="0" y="1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60"/>
            <p:cNvSpPr/>
            <p:nvPr/>
          </p:nvSpPr>
          <p:spPr bwMode="auto">
            <a:xfrm>
              <a:off x="1317625" y="5102226"/>
              <a:ext cx="609600" cy="334963"/>
            </a:xfrm>
            <a:custGeom>
              <a:avLst/>
              <a:gdLst>
                <a:gd name="T0" fmla="*/ 81 w 82"/>
                <a:gd name="T1" fmla="*/ 0 h 45"/>
                <a:gd name="T2" fmla="*/ 81 w 82"/>
                <a:gd name="T3" fmla="*/ 23 h 45"/>
                <a:gd name="T4" fmla="*/ 61 w 82"/>
                <a:gd name="T5" fmla="*/ 45 h 45"/>
                <a:gd name="T6" fmla="*/ 22 w 82"/>
                <a:gd name="T7" fmla="*/ 45 h 45"/>
                <a:gd name="T8" fmla="*/ 0 w 82"/>
                <a:gd name="T9" fmla="*/ 24 h 45"/>
                <a:gd name="T10" fmla="*/ 0 w 82"/>
                <a:gd name="T11" fmla="*/ 2 h 45"/>
                <a:gd name="T12" fmla="*/ 81 w 8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2" h="45">
                  <a:moveTo>
                    <a:pt x="81" y="0"/>
                  </a:moveTo>
                  <a:cubicBezTo>
                    <a:pt x="81" y="23"/>
                    <a:pt x="81" y="23"/>
                    <a:pt x="81" y="23"/>
                  </a:cubicBezTo>
                  <a:cubicBezTo>
                    <a:pt x="82" y="35"/>
                    <a:pt x="72" y="44"/>
                    <a:pt x="61" y="45"/>
                  </a:cubicBezTo>
                  <a:cubicBezTo>
                    <a:pt x="22" y="45"/>
                    <a:pt x="22" y="45"/>
                    <a:pt x="22" y="45"/>
                  </a:cubicBezTo>
                  <a:cubicBezTo>
                    <a:pt x="10" y="45"/>
                    <a:pt x="1" y="36"/>
                    <a:pt x="0" y="24"/>
                  </a:cubicBezTo>
                  <a:cubicBezTo>
                    <a:pt x="0" y="2"/>
                    <a:pt x="0" y="2"/>
                    <a:pt x="0" y="2"/>
                  </a:cubicBezTo>
                  <a:lnTo>
                    <a:pt x="81" y="0"/>
                  </a:ln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61"/>
            <p:cNvSpPr/>
            <p:nvPr/>
          </p:nvSpPr>
          <p:spPr bwMode="auto">
            <a:xfrm>
              <a:off x="1398588" y="5265738"/>
              <a:ext cx="215900" cy="1347788"/>
            </a:xfrm>
            <a:custGeom>
              <a:avLst/>
              <a:gdLst>
                <a:gd name="T0" fmla="*/ 0 w 29"/>
                <a:gd name="T1" fmla="*/ 14 h 181"/>
                <a:gd name="T2" fmla="*/ 0 w 29"/>
                <a:gd name="T3" fmla="*/ 13 h 181"/>
                <a:gd name="T4" fmla="*/ 0 w 29"/>
                <a:gd name="T5" fmla="*/ 13 h 181"/>
                <a:gd name="T6" fmla="*/ 0 w 29"/>
                <a:gd name="T7" fmla="*/ 11 h 181"/>
                <a:gd name="T8" fmla="*/ 0 w 29"/>
                <a:gd name="T9" fmla="*/ 11 h 181"/>
                <a:gd name="T10" fmla="*/ 13 w 29"/>
                <a:gd name="T11" fmla="*/ 0 h 181"/>
                <a:gd name="T12" fmla="*/ 26 w 29"/>
                <a:gd name="T13" fmla="*/ 11 h 181"/>
                <a:gd name="T14" fmla="*/ 26 w 29"/>
                <a:gd name="T15" fmla="*/ 11 h 181"/>
                <a:gd name="T16" fmla="*/ 29 w 29"/>
                <a:gd name="T17" fmla="*/ 181 h 181"/>
                <a:gd name="T18" fmla="*/ 3 w 29"/>
                <a:gd name="T19" fmla="*/ 181 h 181"/>
                <a:gd name="T20" fmla="*/ 0 w 29"/>
                <a:gd name="T21" fmla="*/ 1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81">
                  <a:moveTo>
                    <a:pt x="0" y="14"/>
                  </a:moveTo>
                  <a:cubicBezTo>
                    <a:pt x="0" y="14"/>
                    <a:pt x="0" y="13"/>
                    <a:pt x="0" y="13"/>
                  </a:cubicBezTo>
                  <a:cubicBezTo>
                    <a:pt x="0" y="13"/>
                    <a:pt x="0" y="13"/>
                    <a:pt x="0" y="13"/>
                  </a:cubicBezTo>
                  <a:cubicBezTo>
                    <a:pt x="0" y="11"/>
                    <a:pt x="0" y="11"/>
                    <a:pt x="0" y="11"/>
                  </a:cubicBezTo>
                  <a:cubicBezTo>
                    <a:pt x="0" y="11"/>
                    <a:pt x="0" y="11"/>
                    <a:pt x="0" y="11"/>
                  </a:cubicBezTo>
                  <a:cubicBezTo>
                    <a:pt x="1" y="5"/>
                    <a:pt x="6" y="0"/>
                    <a:pt x="13" y="0"/>
                  </a:cubicBezTo>
                  <a:cubicBezTo>
                    <a:pt x="19" y="0"/>
                    <a:pt x="25" y="5"/>
                    <a:pt x="26" y="11"/>
                  </a:cubicBezTo>
                  <a:cubicBezTo>
                    <a:pt x="26" y="11"/>
                    <a:pt x="26" y="11"/>
                    <a:pt x="26" y="11"/>
                  </a:cubicBezTo>
                  <a:cubicBezTo>
                    <a:pt x="29" y="181"/>
                    <a:pt x="29" y="181"/>
                    <a:pt x="29" y="181"/>
                  </a:cubicBezTo>
                  <a:cubicBezTo>
                    <a:pt x="3" y="181"/>
                    <a:pt x="3" y="181"/>
                    <a:pt x="3" y="181"/>
                  </a:cubicBezTo>
                  <a:lnTo>
                    <a:pt x="0" y="14"/>
                  </a:ln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62"/>
            <p:cNvSpPr/>
            <p:nvPr/>
          </p:nvSpPr>
          <p:spPr bwMode="auto">
            <a:xfrm>
              <a:off x="1414463" y="6575426"/>
              <a:ext cx="468313" cy="142875"/>
            </a:xfrm>
            <a:custGeom>
              <a:avLst/>
              <a:gdLst>
                <a:gd name="T0" fmla="*/ 5 w 63"/>
                <a:gd name="T1" fmla="*/ 0 h 19"/>
                <a:gd name="T2" fmla="*/ 25 w 63"/>
                <a:gd name="T3" fmla="*/ 0 h 19"/>
                <a:gd name="T4" fmla="*/ 27 w 63"/>
                <a:gd name="T5" fmla="*/ 0 h 19"/>
                <a:gd name="T6" fmla="*/ 60 w 63"/>
                <a:gd name="T7" fmla="*/ 12 h 19"/>
                <a:gd name="T8" fmla="*/ 62 w 63"/>
                <a:gd name="T9" fmla="*/ 16 h 19"/>
                <a:gd name="T10" fmla="*/ 58 w 63"/>
                <a:gd name="T11" fmla="*/ 19 h 19"/>
                <a:gd name="T12" fmla="*/ 26 w 63"/>
                <a:gd name="T13" fmla="*/ 19 h 19"/>
                <a:gd name="T14" fmla="*/ 16 w 63"/>
                <a:gd name="T15" fmla="*/ 15 h 19"/>
                <a:gd name="T16" fmla="*/ 16 w 63"/>
                <a:gd name="T17" fmla="*/ 19 h 19"/>
                <a:gd name="T18" fmla="*/ 5 w 63"/>
                <a:gd name="T19" fmla="*/ 19 h 19"/>
                <a:gd name="T20" fmla="*/ 0 w 63"/>
                <a:gd name="T21" fmla="*/ 16 h 19"/>
                <a:gd name="T22" fmla="*/ 0 w 63"/>
                <a:gd name="T23" fmla="*/ 4 h 19"/>
                <a:gd name="T24" fmla="*/ 5 w 6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9">
                  <a:moveTo>
                    <a:pt x="5" y="0"/>
                  </a:moveTo>
                  <a:cubicBezTo>
                    <a:pt x="25" y="0"/>
                    <a:pt x="25" y="0"/>
                    <a:pt x="25" y="0"/>
                  </a:cubicBezTo>
                  <a:cubicBezTo>
                    <a:pt x="26" y="0"/>
                    <a:pt x="26" y="0"/>
                    <a:pt x="27" y="0"/>
                  </a:cubicBezTo>
                  <a:cubicBezTo>
                    <a:pt x="60" y="12"/>
                    <a:pt x="60" y="12"/>
                    <a:pt x="60" y="12"/>
                  </a:cubicBezTo>
                  <a:cubicBezTo>
                    <a:pt x="62" y="13"/>
                    <a:pt x="63" y="15"/>
                    <a:pt x="62" y="16"/>
                  </a:cubicBezTo>
                  <a:cubicBezTo>
                    <a:pt x="62" y="18"/>
                    <a:pt x="60" y="19"/>
                    <a:pt x="58" y="19"/>
                  </a:cubicBezTo>
                  <a:cubicBezTo>
                    <a:pt x="26" y="19"/>
                    <a:pt x="26" y="19"/>
                    <a:pt x="26" y="19"/>
                  </a:cubicBezTo>
                  <a:cubicBezTo>
                    <a:pt x="16" y="15"/>
                    <a:pt x="16" y="15"/>
                    <a:pt x="16" y="15"/>
                  </a:cubicBezTo>
                  <a:cubicBezTo>
                    <a:pt x="16" y="19"/>
                    <a:pt x="16" y="19"/>
                    <a:pt x="16" y="19"/>
                  </a:cubicBezTo>
                  <a:cubicBezTo>
                    <a:pt x="5" y="19"/>
                    <a:pt x="5" y="19"/>
                    <a:pt x="5" y="19"/>
                  </a:cubicBezTo>
                  <a:cubicBezTo>
                    <a:pt x="3" y="19"/>
                    <a:pt x="0" y="18"/>
                    <a:pt x="0" y="16"/>
                  </a:cubicBezTo>
                  <a:cubicBezTo>
                    <a:pt x="0" y="4"/>
                    <a:pt x="0" y="4"/>
                    <a:pt x="0" y="4"/>
                  </a:cubicBezTo>
                  <a:cubicBezTo>
                    <a:pt x="0" y="2"/>
                    <a:pt x="2" y="0"/>
                    <a:pt x="5" y="0"/>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63"/>
            <p:cNvSpPr/>
            <p:nvPr/>
          </p:nvSpPr>
          <p:spPr bwMode="auto">
            <a:xfrm>
              <a:off x="1057275" y="4141788"/>
              <a:ext cx="407988" cy="587375"/>
            </a:xfrm>
            <a:custGeom>
              <a:avLst/>
              <a:gdLst>
                <a:gd name="T0" fmla="*/ 112 w 257"/>
                <a:gd name="T1" fmla="*/ 370 h 370"/>
                <a:gd name="T2" fmla="*/ 257 w 257"/>
                <a:gd name="T3" fmla="*/ 42 h 370"/>
                <a:gd name="T4" fmla="*/ 145 w 257"/>
                <a:gd name="T5" fmla="*/ 0 h 370"/>
                <a:gd name="T6" fmla="*/ 0 w 257"/>
                <a:gd name="T7" fmla="*/ 328 h 370"/>
                <a:gd name="T8" fmla="*/ 112 w 257"/>
                <a:gd name="T9" fmla="*/ 370 h 370"/>
              </a:gdLst>
              <a:ahLst/>
              <a:cxnLst>
                <a:cxn ang="0">
                  <a:pos x="T0" y="T1"/>
                </a:cxn>
                <a:cxn ang="0">
                  <a:pos x="T2" y="T3"/>
                </a:cxn>
                <a:cxn ang="0">
                  <a:pos x="T4" y="T5"/>
                </a:cxn>
                <a:cxn ang="0">
                  <a:pos x="T6" y="T7"/>
                </a:cxn>
                <a:cxn ang="0">
                  <a:pos x="T8" y="T9"/>
                </a:cxn>
              </a:cxnLst>
              <a:rect l="0" t="0" r="r" b="b"/>
              <a:pathLst>
                <a:path w="257" h="370">
                  <a:moveTo>
                    <a:pt x="112" y="370"/>
                  </a:moveTo>
                  <a:lnTo>
                    <a:pt x="257" y="42"/>
                  </a:lnTo>
                  <a:lnTo>
                    <a:pt x="145" y="0"/>
                  </a:lnTo>
                  <a:lnTo>
                    <a:pt x="0" y="328"/>
                  </a:lnTo>
                  <a:lnTo>
                    <a:pt x="112" y="370"/>
                  </a:ln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64"/>
            <p:cNvSpPr/>
            <p:nvPr/>
          </p:nvSpPr>
          <p:spPr bwMode="auto">
            <a:xfrm>
              <a:off x="1027113" y="4602163"/>
              <a:ext cx="215900" cy="215900"/>
            </a:xfrm>
            <a:custGeom>
              <a:avLst/>
              <a:gdLst>
                <a:gd name="T0" fmla="*/ 10 w 29"/>
                <a:gd name="T1" fmla="*/ 26 h 29"/>
                <a:gd name="T2" fmla="*/ 27 w 29"/>
                <a:gd name="T3" fmla="*/ 19 h 29"/>
                <a:gd name="T4" fmla="*/ 19 w 29"/>
                <a:gd name="T5" fmla="*/ 2 h 29"/>
                <a:gd name="T6" fmla="*/ 3 w 29"/>
                <a:gd name="T7" fmla="*/ 10 h 29"/>
                <a:gd name="T8" fmla="*/ 10 w 29"/>
                <a:gd name="T9" fmla="*/ 26 h 29"/>
              </a:gdLst>
              <a:ahLst/>
              <a:cxnLst>
                <a:cxn ang="0">
                  <a:pos x="T0" y="T1"/>
                </a:cxn>
                <a:cxn ang="0">
                  <a:pos x="T2" y="T3"/>
                </a:cxn>
                <a:cxn ang="0">
                  <a:pos x="T4" y="T5"/>
                </a:cxn>
                <a:cxn ang="0">
                  <a:pos x="T6" y="T7"/>
                </a:cxn>
                <a:cxn ang="0">
                  <a:pos x="T8" y="T9"/>
                </a:cxn>
              </a:cxnLst>
              <a:rect l="0" t="0" r="r" b="b"/>
              <a:pathLst>
                <a:path w="29" h="29">
                  <a:moveTo>
                    <a:pt x="10" y="26"/>
                  </a:moveTo>
                  <a:cubicBezTo>
                    <a:pt x="17" y="29"/>
                    <a:pt x="24" y="25"/>
                    <a:pt x="27" y="19"/>
                  </a:cubicBezTo>
                  <a:cubicBezTo>
                    <a:pt x="29" y="12"/>
                    <a:pt x="26" y="5"/>
                    <a:pt x="19" y="2"/>
                  </a:cubicBezTo>
                  <a:cubicBezTo>
                    <a:pt x="13" y="0"/>
                    <a:pt x="5" y="3"/>
                    <a:pt x="3" y="10"/>
                  </a:cubicBezTo>
                  <a:cubicBezTo>
                    <a:pt x="0" y="16"/>
                    <a:pt x="4" y="24"/>
                    <a:pt x="10" y="26"/>
                  </a:cubicBez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65"/>
            <p:cNvSpPr/>
            <p:nvPr/>
          </p:nvSpPr>
          <p:spPr bwMode="auto">
            <a:xfrm>
              <a:off x="1265238" y="4073526"/>
              <a:ext cx="215900" cy="215900"/>
            </a:xfrm>
            <a:custGeom>
              <a:avLst/>
              <a:gdLst>
                <a:gd name="T0" fmla="*/ 10 w 29"/>
                <a:gd name="T1" fmla="*/ 27 h 29"/>
                <a:gd name="T2" fmla="*/ 26 w 29"/>
                <a:gd name="T3" fmla="*/ 19 h 29"/>
                <a:gd name="T4" fmla="*/ 19 w 29"/>
                <a:gd name="T5" fmla="*/ 3 h 29"/>
                <a:gd name="T6" fmla="*/ 2 w 29"/>
                <a:gd name="T7" fmla="*/ 10 h 29"/>
                <a:gd name="T8" fmla="*/ 10 w 29"/>
                <a:gd name="T9" fmla="*/ 27 h 29"/>
              </a:gdLst>
              <a:ahLst/>
              <a:cxnLst>
                <a:cxn ang="0">
                  <a:pos x="T0" y="T1"/>
                </a:cxn>
                <a:cxn ang="0">
                  <a:pos x="T2" y="T3"/>
                </a:cxn>
                <a:cxn ang="0">
                  <a:pos x="T4" y="T5"/>
                </a:cxn>
                <a:cxn ang="0">
                  <a:pos x="T6" y="T7"/>
                </a:cxn>
                <a:cxn ang="0">
                  <a:pos x="T8" y="T9"/>
                </a:cxn>
              </a:cxnLst>
              <a:rect l="0" t="0" r="r" b="b"/>
              <a:pathLst>
                <a:path w="29" h="29">
                  <a:moveTo>
                    <a:pt x="10" y="27"/>
                  </a:moveTo>
                  <a:cubicBezTo>
                    <a:pt x="16" y="29"/>
                    <a:pt x="24" y="26"/>
                    <a:pt x="26" y="19"/>
                  </a:cubicBezTo>
                  <a:cubicBezTo>
                    <a:pt x="29" y="13"/>
                    <a:pt x="25" y="5"/>
                    <a:pt x="19" y="3"/>
                  </a:cubicBezTo>
                  <a:cubicBezTo>
                    <a:pt x="12" y="0"/>
                    <a:pt x="5" y="4"/>
                    <a:pt x="2" y="10"/>
                  </a:cubicBezTo>
                  <a:cubicBezTo>
                    <a:pt x="0" y="17"/>
                    <a:pt x="3" y="24"/>
                    <a:pt x="10" y="27"/>
                  </a:cubicBez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66"/>
            <p:cNvSpPr/>
            <p:nvPr/>
          </p:nvSpPr>
          <p:spPr bwMode="auto">
            <a:xfrm>
              <a:off x="1882775" y="3470276"/>
              <a:ext cx="88900" cy="90488"/>
            </a:xfrm>
            <a:custGeom>
              <a:avLst/>
              <a:gdLst>
                <a:gd name="T0" fmla="*/ 0 w 12"/>
                <a:gd name="T1" fmla="*/ 7 h 12"/>
                <a:gd name="T2" fmla="*/ 6 w 12"/>
                <a:gd name="T3" fmla="*/ 12 h 12"/>
                <a:gd name="T4" fmla="*/ 12 w 12"/>
                <a:gd name="T5" fmla="*/ 6 h 12"/>
                <a:gd name="T6" fmla="*/ 6 w 12"/>
                <a:gd name="T7" fmla="*/ 1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cubicBezTo>
                    <a:pt x="0" y="10"/>
                    <a:pt x="3" y="12"/>
                    <a:pt x="6" y="12"/>
                  </a:cubicBezTo>
                  <a:cubicBezTo>
                    <a:pt x="9" y="12"/>
                    <a:pt x="12" y="9"/>
                    <a:pt x="12" y="6"/>
                  </a:cubicBezTo>
                  <a:cubicBezTo>
                    <a:pt x="11" y="3"/>
                    <a:pt x="9" y="0"/>
                    <a:pt x="6" y="1"/>
                  </a:cubicBezTo>
                  <a:cubicBezTo>
                    <a:pt x="3" y="1"/>
                    <a:pt x="0" y="3"/>
                    <a:pt x="0" y="7"/>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Oval 67"/>
            <p:cNvSpPr>
              <a:spLocks noChangeArrowheads="1"/>
            </p:cNvSpPr>
            <p:nvPr/>
          </p:nvSpPr>
          <p:spPr bwMode="auto">
            <a:xfrm>
              <a:off x="1562100" y="3492501"/>
              <a:ext cx="88900" cy="90488"/>
            </a:xfrm>
            <a:prstGeom prst="ellipse">
              <a:avLst/>
            </a:pr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68"/>
            <p:cNvSpPr/>
            <p:nvPr/>
          </p:nvSpPr>
          <p:spPr bwMode="auto">
            <a:xfrm>
              <a:off x="1487488" y="3433763"/>
              <a:ext cx="201613" cy="201613"/>
            </a:xfrm>
            <a:custGeom>
              <a:avLst/>
              <a:gdLst>
                <a:gd name="T0" fmla="*/ 27 w 27"/>
                <a:gd name="T1" fmla="*/ 13 h 27"/>
                <a:gd name="T2" fmla="*/ 14 w 27"/>
                <a:gd name="T3" fmla="*/ 27 h 27"/>
                <a:gd name="T4" fmla="*/ 0 w 27"/>
                <a:gd name="T5" fmla="*/ 14 h 27"/>
                <a:gd name="T6" fmla="*/ 13 w 27"/>
                <a:gd name="T7" fmla="*/ 0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21"/>
                    <a:pt x="21" y="27"/>
                    <a:pt x="14" y="27"/>
                  </a:cubicBezTo>
                  <a:cubicBezTo>
                    <a:pt x="6" y="27"/>
                    <a:pt x="0" y="21"/>
                    <a:pt x="0" y="14"/>
                  </a:cubicBezTo>
                  <a:cubicBezTo>
                    <a:pt x="0" y="6"/>
                    <a:pt x="6" y="0"/>
                    <a:pt x="13" y="0"/>
                  </a:cubicBezTo>
                  <a:cubicBezTo>
                    <a:pt x="20" y="0"/>
                    <a:pt x="26" y="6"/>
                    <a:pt x="27" y="13"/>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69"/>
            <p:cNvSpPr/>
            <p:nvPr/>
          </p:nvSpPr>
          <p:spPr bwMode="auto">
            <a:xfrm>
              <a:off x="1830388" y="3419476"/>
              <a:ext cx="200025" cy="192088"/>
            </a:xfrm>
            <a:custGeom>
              <a:avLst/>
              <a:gdLst>
                <a:gd name="T0" fmla="*/ 27 w 27"/>
                <a:gd name="T1" fmla="*/ 13 h 26"/>
                <a:gd name="T2" fmla="*/ 14 w 27"/>
                <a:gd name="T3" fmla="*/ 26 h 26"/>
                <a:gd name="T4" fmla="*/ 0 w 27"/>
                <a:gd name="T5" fmla="*/ 13 h 26"/>
                <a:gd name="T6" fmla="*/ 13 w 27"/>
                <a:gd name="T7" fmla="*/ 0 h 26"/>
                <a:gd name="T8" fmla="*/ 27 w 27"/>
                <a:gd name="T9" fmla="*/ 13 h 26"/>
              </a:gdLst>
              <a:ahLst/>
              <a:cxnLst>
                <a:cxn ang="0">
                  <a:pos x="T0" y="T1"/>
                </a:cxn>
                <a:cxn ang="0">
                  <a:pos x="T2" y="T3"/>
                </a:cxn>
                <a:cxn ang="0">
                  <a:pos x="T4" y="T5"/>
                </a:cxn>
                <a:cxn ang="0">
                  <a:pos x="T6" y="T7"/>
                </a:cxn>
                <a:cxn ang="0">
                  <a:pos x="T8" y="T9"/>
                </a:cxn>
              </a:cxnLst>
              <a:rect l="0" t="0" r="r" b="b"/>
              <a:pathLst>
                <a:path w="27" h="26">
                  <a:moveTo>
                    <a:pt x="27" y="13"/>
                  </a:moveTo>
                  <a:cubicBezTo>
                    <a:pt x="27" y="20"/>
                    <a:pt x="21" y="26"/>
                    <a:pt x="14" y="26"/>
                  </a:cubicBezTo>
                  <a:cubicBezTo>
                    <a:pt x="6" y="26"/>
                    <a:pt x="0" y="21"/>
                    <a:pt x="0" y="13"/>
                  </a:cubicBezTo>
                  <a:cubicBezTo>
                    <a:pt x="0" y="6"/>
                    <a:pt x="6" y="0"/>
                    <a:pt x="13" y="0"/>
                  </a:cubicBezTo>
                  <a:cubicBezTo>
                    <a:pt x="21" y="0"/>
                    <a:pt x="27" y="6"/>
                    <a:pt x="27" y="13"/>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70"/>
            <p:cNvSpPr/>
            <p:nvPr/>
          </p:nvSpPr>
          <p:spPr bwMode="auto">
            <a:xfrm>
              <a:off x="1747838" y="3500438"/>
              <a:ext cx="157163" cy="268288"/>
            </a:xfrm>
            <a:custGeom>
              <a:avLst/>
              <a:gdLst>
                <a:gd name="T0" fmla="*/ 7 w 21"/>
                <a:gd name="T1" fmla="*/ 36 h 36"/>
                <a:gd name="T2" fmla="*/ 0 w 21"/>
                <a:gd name="T3" fmla="*/ 36 h 36"/>
                <a:gd name="T4" fmla="*/ 0 w 21"/>
                <a:gd name="T5" fmla="*/ 30 h 36"/>
                <a:gd name="T6" fmla="*/ 15 w 21"/>
                <a:gd name="T7" fmla="*/ 29 h 36"/>
                <a:gd name="T8" fmla="*/ 0 w 21"/>
                <a:gd name="T9" fmla="*/ 4 h 36"/>
                <a:gd name="T10" fmla="*/ 5 w 21"/>
                <a:gd name="T11" fmla="*/ 0 h 36"/>
                <a:gd name="T12" fmla="*/ 21 w 21"/>
                <a:gd name="T13" fmla="*/ 30 h 36"/>
                <a:gd name="T14" fmla="*/ 19 w 21"/>
                <a:gd name="T15" fmla="*/ 33 h 36"/>
                <a:gd name="T16" fmla="*/ 7 w 2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7" y="36"/>
                  </a:moveTo>
                  <a:cubicBezTo>
                    <a:pt x="4" y="36"/>
                    <a:pt x="1" y="36"/>
                    <a:pt x="0" y="36"/>
                  </a:cubicBezTo>
                  <a:cubicBezTo>
                    <a:pt x="0" y="30"/>
                    <a:pt x="0" y="30"/>
                    <a:pt x="0" y="30"/>
                  </a:cubicBezTo>
                  <a:cubicBezTo>
                    <a:pt x="6" y="30"/>
                    <a:pt x="12" y="30"/>
                    <a:pt x="15" y="29"/>
                  </a:cubicBezTo>
                  <a:cubicBezTo>
                    <a:pt x="13" y="25"/>
                    <a:pt x="6" y="14"/>
                    <a:pt x="0" y="4"/>
                  </a:cubicBezTo>
                  <a:cubicBezTo>
                    <a:pt x="5" y="0"/>
                    <a:pt x="5" y="0"/>
                    <a:pt x="5" y="0"/>
                  </a:cubicBezTo>
                  <a:cubicBezTo>
                    <a:pt x="10" y="8"/>
                    <a:pt x="21" y="25"/>
                    <a:pt x="21" y="30"/>
                  </a:cubicBezTo>
                  <a:cubicBezTo>
                    <a:pt x="21" y="31"/>
                    <a:pt x="20" y="32"/>
                    <a:pt x="19" y="33"/>
                  </a:cubicBezTo>
                  <a:cubicBezTo>
                    <a:pt x="17" y="35"/>
                    <a:pt x="12" y="36"/>
                    <a:pt x="7" y="36"/>
                  </a:cubicBezTo>
                  <a:close/>
                </a:path>
              </a:pathLst>
            </a:custGeom>
            <a:solidFill>
              <a:srgbClr val="686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71"/>
            <p:cNvSpPr/>
            <p:nvPr/>
          </p:nvSpPr>
          <p:spPr bwMode="auto">
            <a:xfrm>
              <a:off x="1495425" y="4081463"/>
              <a:ext cx="304800" cy="304800"/>
            </a:xfrm>
            <a:custGeom>
              <a:avLst/>
              <a:gdLst>
                <a:gd name="T0" fmla="*/ 0 w 192"/>
                <a:gd name="T1" fmla="*/ 0 h 192"/>
                <a:gd name="T2" fmla="*/ 192 w 192"/>
                <a:gd name="T3" fmla="*/ 0 h 192"/>
                <a:gd name="T4" fmla="*/ 98 w 192"/>
                <a:gd name="T5" fmla="*/ 192 h 192"/>
                <a:gd name="T6" fmla="*/ 0 w 192"/>
                <a:gd name="T7" fmla="*/ 0 h 192"/>
              </a:gdLst>
              <a:ahLst/>
              <a:cxnLst>
                <a:cxn ang="0">
                  <a:pos x="T0" y="T1"/>
                </a:cxn>
                <a:cxn ang="0">
                  <a:pos x="T2" y="T3"/>
                </a:cxn>
                <a:cxn ang="0">
                  <a:pos x="T4" y="T5"/>
                </a:cxn>
                <a:cxn ang="0">
                  <a:pos x="T6" y="T7"/>
                </a:cxn>
              </a:cxnLst>
              <a:rect l="0" t="0" r="r" b="b"/>
              <a:pathLst>
                <a:path w="192" h="192">
                  <a:moveTo>
                    <a:pt x="0" y="0"/>
                  </a:moveTo>
                  <a:lnTo>
                    <a:pt x="192" y="0"/>
                  </a:lnTo>
                  <a:lnTo>
                    <a:pt x="98" y="192"/>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72"/>
            <p:cNvSpPr/>
            <p:nvPr/>
          </p:nvSpPr>
          <p:spPr bwMode="auto">
            <a:xfrm>
              <a:off x="1584325" y="4095751"/>
              <a:ext cx="134938" cy="298450"/>
            </a:xfrm>
            <a:custGeom>
              <a:avLst/>
              <a:gdLst>
                <a:gd name="T0" fmla="*/ 14 w 85"/>
                <a:gd name="T1" fmla="*/ 127 h 188"/>
                <a:gd name="T2" fmla="*/ 28 w 85"/>
                <a:gd name="T3" fmla="*/ 66 h 188"/>
                <a:gd name="T4" fmla="*/ 0 w 85"/>
                <a:gd name="T5" fmla="*/ 43 h 188"/>
                <a:gd name="T6" fmla="*/ 42 w 85"/>
                <a:gd name="T7" fmla="*/ 0 h 188"/>
                <a:gd name="T8" fmla="*/ 85 w 85"/>
                <a:gd name="T9" fmla="*/ 43 h 188"/>
                <a:gd name="T10" fmla="*/ 56 w 85"/>
                <a:gd name="T11" fmla="*/ 66 h 188"/>
                <a:gd name="T12" fmla="*/ 71 w 85"/>
                <a:gd name="T13" fmla="*/ 127 h 188"/>
                <a:gd name="T14" fmla="*/ 42 w 85"/>
                <a:gd name="T15" fmla="*/ 188 h 188"/>
                <a:gd name="T16" fmla="*/ 14 w 85"/>
                <a:gd name="T17" fmla="*/ 1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88">
                  <a:moveTo>
                    <a:pt x="14" y="127"/>
                  </a:moveTo>
                  <a:lnTo>
                    <a:pt x="28" y="66"/>
                  </a:lnTo>
                  <a:lnTo>
                    <a:pt x="0" y="43"/>
                  </a:lnTo>
                  <a:lnTo>
                    <a:pt x="42" y="0"/>
                  </a:lnTo>
                  <a:lnTo>
                    <a:pt x="85" y="43"/>
                  </a:lnTo>
                  <a:lnTo>
                    <a:pt x="56" y="66"/>
                  </a:lnTo>
                  <a:lnTo>
                    <a:pt x="71" y="127"/>
                  </a:lnTo>
                  <a:lnTo>
                    <a:pt x="42" y="188"/>
                  </a:lnTo>
                  <a:lnTo>
                    <a:pt x="14" y="127"/>
                  </a:lnTo>
                  <a:close/>
                </a:path>
              </a:pathLst>
            </a:custGeom>
            <a:solidFill>
              <a:srgbClr val="82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73"/>
            <p:cNvSpPr/>
            <p:nvPr/>
          </p:nvSpPr>
          <p:spPr bwMode="auto">
            <a:xfrm>
              <a:off x="1279525" y="4073526"/>
              <a:ext cx="742950" cy="2011363"/>
            </a:xfrm>
            <a:custGeom>
              <a:avLst/>
              <a:gdLst>
                <a:gd name="T0" fmla="*/ 422 w 468"/>
                <a:gd name="T1" fmla="*/ 268 h 1267"/>
                <a:gd name="T2" fmla="*/ 468 w 468"/>
                <a:gd name="T3" fmla="*/ 1262 h 1267"/>
                <a:gd name="T4" fmla="*/ 277 w 468"/>
                <a:gd name="T5" fmla="*/ 1262 h 1267"/>
                <a:gd name="T6" fmla="*/ 248 w 468"/>
                <a:gd name="T7" fmla="*/ 1056 h 1267"/>
                <a:gd name="T8" fmla="*/ 234 w 468"/>
                <a:gd name="T9" fmla="*/ 1267 h 1267"/>
                <a:gd name="T10" fmla="*/ 0 w 468"/>
                <a:gd name="T11" fmla="*/ 1253 h 1267"/>
                <a:gd name="T12" fmla="*/ 38 w 468"/>
                <a:gd name="T13" fmla="*/ 258 h 1267"/>
                <a:gd name="T14" fmla="*/ 52 w 468"/>
                <a:gd name="T15" fmla="*/ 14 h 1267"/>
                <a:gd name="T16" fmla="*/ 150 w 468"/>
                <a:gd name="T17" fmla="*/ 5 h 1267"/>
                <a:gd name="T18" fmla="*/ 239 w 468"/>
                <a:gd name="T19" fmla="*/ 221 h 1267"/>
                <a:gd name="T20" fmla="*/ 337 w 468"/>
                <a:gd name="T21" fmla="*/ 0 h 1267"/>
                <a:gd name="T22" fmla="*/ 384 w 468"/>
                <a:gd name="T23" fmla="*/ 0 h 1267"/>
                <a:gd name="T24" fmla="*/ 422 w 468"/>
                <a:gd name="T25" fmla="*/ 26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1267">
                  <a:moveTo>
                    <a:pt x="422" y="268"/>
                  </a:moveTo>
                  <a:lnTo>
                    <a:pt x="468" y="1262"/>
                  </a:lnTo>
                  <a:lnTo>
                    <a:pt x="277" y="1262"/>
                  </a:lnTo>
                  <a:lnTo>
                    <a:pt x="248" y="1056"/>
                  </a:lnTo>
                  <a:lnTo>
                    <a:pt x="234" y="1267"/>
                  </a:lnTo>
                  <a:lnTo>
                    <a:pt x="0" y="1253"/>
                  </a:lnTo>
                  <a:lnTo>
                    <a:pt x="38" y="258"/>
                  </a:lnTo>
                  <a:lnTo>
                    <a:pt x="52" y="14"/>
                  </a:lnTo>
                  <a:lnTo>
                    <a:pt x="150" y="5"/>
                  </a:lnTo>
                  <a:lnTo>
                    <a:pt x="239" y="221"/>
                  </a:lnTo>
                  <a:lnTo>
                    <a:pt x="337" y="0"/>
                  </a:lnTo>
                  <a:lnTo>
                    <a:pt x="384" y="0"/>
                  </a:lnTo>
                  <a:lnTo>
                    <a:pt x="422" y="26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74"/>
            <p:cNvSpPr/>
            <p:nvPr/>
          </p:nvSpPr>
          <p:spPr bwMode="auto">
            <a:xfrm>
              <a:off x="1606550" y="4430713"/>
              <a:ext cx="60325" cy="60325"/>
            </a:xfrm>
            <a:custGeom>
              <a:avLst/>
              <a:gdLst>
                <a:gd name="T0" fmla="*/ 0 w 8"/>
                <a:gd name="T1" fmla="*/ 4 h 8"/>
                <a:gd name="T2" fmla="*/ 4 w 8"/>
                <a:gd name="T3" fmla="*/ 7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7"/>
                  </a:cubicBezTo>
                  <a:cubicBezTo>
                    <a:pt x="6" y="7"/>
                    <a:pt x="8" y="6"/>
                    <a:pt x="8" y="4"/>
                  </a:cubicBezTo>
                  <a:cubicBezTo>
                    <a:pt x="8" y="1"/>
                    <a:pt x="6" y="0"/>
                    <a:pt x="4" y="0"/>
                  </a:cubicBezTo>
                  <a:cubicBezTo>
                    <a:pt x="2" y="0"/>
                    <a:pt x="0" y="2"/>
                    <a:pt x="0" y="4"/>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75"/>
            <p:cNvSpPr/>
            <p:nvPr/>
          </p:nvSpPr>
          <p:spPr bwMode="auto">
            <a:xfrm>
              <a:off x="1606550" y="4676776"/>
              <a:ext cx="60325" cy="60325"/>
            </a:xfrm>
            <a:custGeom>
              <a:avLst/>
              <a:gdLst>
                <a:gd name="T0" fmla="*/ 0 w 8"/>
                <a:gd name="T1" fmla="*/ 4 h 8"/>
                <a:gd name="T2" fmla="*/ 4 w 8"/>
                <a:gd name="T3" fmla="*/ 8 h 8"/>
                <a:gd name="T4" fmla="*/ 8 w 8"/>
                <a:gd name="T5" fmla="*/ 4 h 8"/>
                <a:gd name="T6" fmla="*/ 4 w 8"/>
                <a:gd name="T7" fmla="*/ 1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7"/>
                    <a:pt x="2" y="8"/>
                    <a:pt x="4" y="8"/>
                  </a:cubicBezTo>
                  <a:cubicBezTo>
                    <a:pt x="7" y="8"/>
                    <a:pt x="8" y="6"/>
                    <a:pt x="8" y="4"/>
                  </a:cubicBezTo>
                  <a:cubicBezTo>
                    <a:pt x="8" y="2"/>
                    <a:pt x="6" y="0"/>
                    <a:pt x="4" y="1"/>
                  </a:cubicBezTo>
                  <a:cubicBezTo>
                    <a:pt x="2" y="1"/>
                    <a:pt x="0" y="2"/>
                    <a:pt x="0" y="4"/>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Oval 76"/>
            <p:cNvSpPr>
              <a:spLocks noChangeArrowheads="1"/>
            </p:cNvSpPr>
            <p:nvPr/>
          </p:nvSpPr>
          <p:spPr bwMode="auto">
            <a:xfrm>
              <a:off x="1614488" y="4930776"/>
              <a:ext cx="58738" cy="58738"/>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77"/>
            <p:cNvSpPr/>
            <p:nvPr/>
          </p:nvSpPr>
          <p:spPr bwMode="auto">
            <a:xfrm>
              <a:off x="1614488" y="5183188"/>
              <a:ext cx="58738" cy="60325"/>
            </a:xfrm>
            <a:custGeom>
              <a:avLst/>
              <a:gdLst>
                <a:gd name="T0" fmla="*/ 0 w 8"/>
                <a:gd name="T1" fmla="*/ 4 h 8"/>
                <a:gd name="T2" fmla="*/ 4 w 8"/>
                <a:gd name="T3" fmla="*/ 8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7" y="8"/>
                    <a:pt x="8" y="6"/>
                    <a:pt x="8" y="4"/>
                  </a:cubicBezTo>
                  <a:cubicBezTo>
                    <a:pt x="8" y="2"/>
                    <a:pt x="6" y="0"/>
                    <a:pt x="4" y="0"/>
                  </a:cubicBezTo>
                  <a:cubicBezTo>
                    <a:pt x="2" y="0"/>
                    <a:pt x="0" y="2"/>
                    <a:pt x="0" y="4"/>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Oval 78"/>
            <p:cNvSpPr>
              <a:spLocks noChangeArrowheads="1"/>
            </p:cNvSpPr>
            <p:nvPr/>
          </p:nvSpPr>
          <p:spPr bwMode="auto">
            <a:xfrm>
              <a:off x="1622425" y="5437188"/>
              <a:ext cx="58738" cy="58738"/>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79"/>
            <p:cNvSpPr/>
            <p:nvPr/>
          </p:nvSpPr>
          <p:spPr bwMode="auto">
            <a:xfrm>
              <a:off x="2290763" y="3970338"/>
              <a:ext cx="163513" cy="498475"/>
            </a:xfrm>
            <a:custGeom>
              <a:avLst/>
              <a:gdLst>
                <a:gd name="T0" fmla="*/ 61 w 103"/>
                <a:gd name="T1" fmla="*/ 314 h 314"/>
                <a:gd name="T2" fmla="*/ 103 w 103"/>
                <a:gd name="T3" fmla="*/ 305 h 314"/>
                <a:gd name="T4" fmla="*/ 37 w 103"/>
                <a:gd name="T5" fmla="*/ 0 h 314"/>
                <a:gd name="T6" fmla="*/ 0 w 103"/>
                <a:gd name="T7" fmla="*/ 9 h 314"/>
                <a:gd name="T8" fmla="*/ 61 w 103"/>
                <a:gd name="T9" fmla="*/ 314 h 314"/>
              </a:gdLst>
              <a:ahLst/>
              <a:cxnLst>
                <a:cxn ang="0">
                  <a:pos x="T0" y="T1"/>
                </a:cxn>
                <a:cxn ang="0">
                  <a:pos x="T2" y="T3"/>
                </a:cxn>
                <a:cxn ang="0">
                  <a:pos x="T4" y="T5"/>
                </a:cxn>
                <a:cxn ang="0">
                  <a:pos x="T6" y="T7"/>
                </a:cxn>
                <a:cxn ang="0">
                  <a:pos x="T8" y="T9"/>
                </a:cxn>
              </a:cxnLst>
              <a:rect l="0" t="0" r="r" b="b"/>
              <a:pathLst>
                <a:path w="103" h="314">
                  <a:moveTo>
                    <a:pt x="61" y="314"/>
                  </a:moveTo>
                  <a:lnTo>
                    <a:pt x="103" y="305"/>
                  </a:lnTo>
                  <a:lnTo>
                    <a:pt x="37" y="0"/>
                  </a:lnTo>
                  <a:lnTo>
                    <a:pt x="0" y="9"/>
                  </a:lnTo>
                  <a:lnTo>
                    <a:pt x="61" y="314"/>
                  </a:lnTo>
                  <a:close/>
                </a:path>
              </a:pathLst>
            </a:custGeom>
            <a:solidFill>
              <a:srgbClr val="82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80"/>
            <p:cNvSpPr/>
            <p:nvPr/>
          </p:nvSpPr>
          <p:spPr bwMode="auto">
            <a:xfrm>
              <a:off x="2416175" y="4454526"/>
              <a:ext cx="60325" cy="66675"/>
            </a:xfrm>
            <a:custGeom>
              <a:avLst/>
              <a:gdLst>
                <a:gd name="T0" fmla="*/ 29 w 38"/>
                <a:gd name="T1" fmla="*/ 42 h 42"/>
                <a:gd name="T2" fmla="*/ 0 w 38"/>
                <a:gd name="T3" fmla="*/ 4 h 42"/>
                <a:gd name="T4" fmla="*/ 38 w 38"/>
                <a:gd name="T5" fmla="*/ 0 h 42"/>
                <a:gd name="T6" fmla="*/ 29 w 38"/>
                <a:gd name="T7" fmla="*/ 42 h 42"/>
              </a:gdLst>
              <a:ahLst/>
              <a:cxnLst>
                <a:cxn ang="0">
                  <a:pos x="T0" y="T1"/>
                </a:cxn>
                <a:cxn ang="0">
                  <a:pos x="T2" y="T3"/>
                </a:cxn>
                <a:cxn ang="0">
                  <a:pos x="T4" y="T5"/>
                </a:cxn>
                <a:cxn ang="0">
                  <a:pos x="T6" y="T7"/>
                </a:cxn>
              </a:cxnLst>
              <a:rect l="0" t="0" r="r" b="b"/>
              <a:pathLst>
                <a:path w="38" h="42">
                  <a:moveTo>
                    <a:pt x="29" y="42"/>
                  </a:moveTo>
                  <a:lnTo>
                    <a:pt x="0" y="4"/>
                  </a:lnTo>
                  <a:lnTo>
                    <a:pt x="38" y="0"/>
                  </a:lnTo>
                  <a:lnTo>
                    <a:pt x="29" y="42"/>
                  </a:lnTo>
                  <a:close/>
                </a:path>
              </a:pathLst>
            </a:custGeom>
            <a:solidFill>
              <a:srgbClr val="F4B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81"/>
            <p:cNvSpPr/>
            <p:nvPr/>
          </p:nvSpPr>
          <p:spPr bwMode="auto">
            <a:xfrm>
              <a:off x="2446338" y="4498976"/>
              <a:ext cx="22225" cy="22225"/>
            </a:xfrm>
            <a:custGeom>
              <a:avLst/>
              <a:gdLst>
                <a:gd name="T0" fmla="*/ 5 w 14"/>
                <a:gd name="T1" fmla="*/ 14 h 14"/>
                <a:gd name="T2" fmla="*/ 14 w 14"/>
                <a:gd name="T3" fmla="*/ 14 h 14"/>
                <a:gd name="T4" fmla="*/ 10 w 14"/>
                <a:gd name="T5" fmla="*/ 0 h 14"/>
                <a:gd name="T6" fmla="*/ 0 w 14"/>
                <a:gd name="T7" fmla="*/ 0 h 14"/>
                <a:gd name="T8" fmla="*/ 5 w 14"/>
                <a:gd name="T9" fmla="*/ 14 h 14"/>
              </a:gdLst>
              <a:ahLst/>
              <a:cxnLst>
                <a:cxn ang="0">
                  <a:pos x="T0" y="T1"/>
                </a:cxn>
                <a:cxn ang="0">
                  <a:pos x="T2" y="T3"/>
                </a:cxn>
                <a:cxn ang="0">
                  <a:pos x="T4" y="T5"/>
                </a:cxn>
                <a:cxn ang="0">
                  <a:pos x="T6" y="T7"/>
                </a:cxn>
                <a:cxn ang="0">
                  <a:pos x="T8" y="T9"/>
                </a:cxn>
              </a:cxnLst>
              <a:rect l="0" t="0" r="r" b="b"/>
              <a:pathLst>
                <a:path w="14" h="14">
                  <a:moveTo>
                    <a:pt x="5" y="14"/>
                  </a:moveTo>
                  <a:lnTo>
                    <a:pt x="14" y="14"/>
                  </a:lnTo>
                  <a:lnTo>
                    <a:pt x="10" y="0"/>
                  </a:lnTo>
                  <a:lnTo>
                    <a:pt x="0" y="0"/>
                  </a:lnTo>
                  <a:lnTo>
                    <a:pt x="5" y="14"/>
                  </a:lnTo>
                  <a:close/>
                </a:path>
              </a:pathLst>
            </a:custGeom>
            <a:solidFill>
              <a:srgbClr val="F4B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82"/>
            <p:cNvSpPr/>
            <p:nvPr/>
          </p:nvSpPr>
          <p:spPr bwMode="auto">
            <a:xfrm>
              <a:off x="2282825" y="3851276"/>
              <a:ext cx="119063" cy="207963"/>
            </a:xfrm>
            <a:custGeom>
              <a:avLst/>
              <a:gdLst>
                <a:gd name="T0" fmla="*/ 5 w 16"/>
                <a:gd name="T1" fmla="*/ 28 h 28"/>
                <a:gd name="T2" fmla="*/ 1 w 16"/>
                <a:gd name="T3" fmla="*/ 7 h 28"/>
                <a:gd name="T4" fmla="*/ 5 w 16"/>
                <a:gd name="T5" fmla="*/ 0 h 28"/>
                <a:gd name="T6" fmla="*/ 12 w 16"/>
                <a:gd name="T7" fmla="*/ 5 h 28"/>
                <a:gd name="T8" fmla="*/ 16 w 16"/>
                <a:gd name="T9" fmla="*/ 26 h 28"/>
                <a:gd name="T10" fmla="*/ 5 w 16"/>
                <a:gd name="T11" fmla="*/ 28 h 28"/>
              </a:gdLst>
              <a:ahLst/>
              <a:cxnLst>
                <a:cxn ang="0">
                  <a:pos x="T0" y="T1"/>
                </a:cxn>
                <a:cxn ang="0">
                  <a:pos x="T2" y="T3"/>
                </a:cxn>
                <a:cxn ang="0">
                  <a:pos x="T4" y="T5"/>
                </a:cxn>
                <a:cxn ang="0">
                  <a:pos x="T6" y="T7"/>
                </a:cxn>
                <a:cxn ang="0">
                  <a:pos x="T8" y="T9"/>
                </a:cxn>
                <a:cxn ang="0">
                  <a:pos x="T10" y="T11"/>
                </a:cxn>
              </a:cxnLst>
              <a:rect l="0" t="0" r="r" b="b"/>
              <a:pathLst>
                <a:path w="16" h="28">
                  <a:moveTo>
                    <a:pt x="5" y="28"/>
                  </a:moveTo>
                  <a:cubicBezTo>
                    <a:pt x="1" y="7"/>
                    <a:pt x="1" y="7"/>
                    <a:pt x="1" y="7"/>
                  </a:cubicBezTo>
                  <a:cubicBezTo>
                    <a:pt x="0" y="4"/>
                    <a:pt x="2" y="1"/>
                    <a:pt x="5" y="0"/>
                  </a:cubicBezTo>
                  <a:cubicBezTo>
                    <a:pt x="8" y="0"/>
                    <a:pt x="11" y="2"/>
                    <a:pt x="12" y="5"/>
                  </a:cubicBezTo>
                  <a:cubicBezTo>
                    <a:pt x="16" y="26"/>
                    <a:pt x="16" y="26"/>
                    <a:pt x="16" y="26"/>
                  </a:cubicBezTo>
                  <a:lnTo>
                    <a:pt x="5" y="28"/>
                  </a:ln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83"/>
            <p:cNvSpPr/>
            <p:nvPr/>
          </p:nvSpPr>
          <p:spPr bwMode="auto">
            <a:xfrm>
              <a:off x="2260600" y="3910013"/>
              <a:ext cx="52388" cy="157163"/>
            </a:xfrm>
            <a:custGeom>
              <a:avLst/>
              <a:gdLst>
                <a:gd name="T0" fmla="*/ 4 w 7"/>
                <a:gd name="T1" fmla="*/ 19 h 21"/>
                <a:gd name="T2" fmla="*/ 6 w 7"/>
                <a:gd name="T3" fmla="*/ 21 h 21"/>
                <a:gd name="T4" fmla="*/ 6 w 7"/>
                <a:gd name="T5" fmla="*/ 21 h 21"/>
                <a:gd name="T6" fmla="*/ 7 w 7"/>
                <a:gd name="T7" fmla="*/ 19 h 21"/>
                <a:gd name="T8" fmla="*/ 3 w 7"/>
                <a:gd name="T9" fmla="*/ 1 h 21"/>
                <a:gd name="T10" fmla="*/ 2 w 7"/>
                <a:gd name="T11" fmla="*/ 0 h 21"/>
                <a:gd name="T12" fmla="*/ 2 w 7"/>
                <a:gd name="T13" fmla="*/ 0 h 21"/>
                <a:gd name="T14" fmla="*/ 1 w 7"/>
                <a:gd name="T15" fmla="*/ 2 h 21"/>
                <a:gd name="T16" fmla="*/ 4 w 7"/>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4" y="19"/>
                  </a:moveTo>
                  <a:cubicBezTo>
                    <a:pt x="4" y="20"/>
                    <a:pt x="5" y="21"/>
                    <a:pt x="6" y="21"/>
                  </a:cubicBezTo>
                  <a:cubicBezTo>
                    <a:pt x="6" y="21"/>
                    <a:pt x="6" y="21"/>
                    <a:pt x="6" y="21"/>
                  </a:cubicBezTo>
                  <a:cubicBezTo>
                    <a:pt x="6" y="20"/>
                    <a:pt x="7" y="20"/>
                    <a:pt x="7" y="19"/>
                  </a:cubicBezTo>
                  <a:cubicBezTo>
                    <a:pt x="3" y="1"/>
                    <a:pt x="3" y="1"/>
                    <a:pt x="3" y="1"/>
                  </a:cubicBezTo>
                  <a:cubicBezTo>
                    <a:pt x="3" y="1"/>
                    <a:pt x="2" y="0"/>
                    <a:pt x="2" y="0"/>
                  </a:cubicBezTo>
                  <a:cubicBezTo>
                    <a:pt x="2" y="0"/>
                    <a:pt x="2" y="0"/>
                    <a:pt x="2" y="0"/>
                  </a:cubicBezTo>
                  <a:cubicBezTo>
                    <a:pt x="1" y="0"/>
                    <a:pt x="0" y="1"/>
                    <a:pt x="1" y="2"/>
                  </a:cubicBezTo>
                  <a:lnTo>
                    <a:pt x="4" y="19"/>
                  </a:ln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84"/>
            <p:cNvSpPr/>
            <p:nvPr/>
          </p:nvSpPr>
          <p:spPr bwMode="auto">
            <a:xfrm>
              <a:off x="2268538" y="3924301"/>
              <a:ext cx="44450" cy="30163"/>
            </a:xfrm>
            <a:custGeom>
              <a:avLst/>
              <a:gdLst>
                <a:gd name="T0" fmla="*/ 0 w 6"/>
                <a:gd name="T1" fmla="*/ 2 h 4"/>
                <a:gd name="T2" fmla="*/ 2 w 6"/>
                <a:gd name="T3" fmla="*/ 4 h 4"/>
                <a:gd name="T4" fmla="*/ 5 w 6"/>
                <a:gd name="T5" fmla="*/ 3 h 4"/>
                <a:gd name="T6" fmla="*/ 5 w 6"/>
                <a:gd name="T7" fmla="*/ 1 h 4"/>
                <a:gd name="T8" fmla="*/ 5 w 6"/>
                <a:gd name="T9" fmla="*/ 1 h 4"/>
                <a:gd name="T10" fmla="*/ 4 w 6"/>
                <a:gd name="T11" fmla="*/ 0 h 4"/>
                <a:gd name="T12" fmla="*/ 1 w 6"/>
                <a:gd name="T13" fmla="*/ 0 h 4"/>
                <a:gd name="T14" fmla="*/ 0 w 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2"/>
                  </a:moveTo>
                  <a:cubicBezTo>
                    <a:pt x="1" y="3"/>
                    <a:pt x="1" y="4"/>
                    <a:pt x="2" y="4"/>
                  </a:cubicBezTo>
                  <a:cubicBezTo>
                    <a:pt x="5" y="3"/>
                    <a:pt x="5" y="3"/>
                    <a:pt x="5" y="3"/>
                  </a:cubicBezTo>
                  <a:cubicBezTo>
                    <a:pt x="5" y="3"/>
                    <a:pt x="6" y="2"/>
                    <a:pt x="5" y="1"/>
                  </a:cubicBezTo>
                  <a:cubicBezTo>
                    <a:pt x="5" y="1"/>
                    <a:pt x="5" y="1"/>
                    <a:pt x="5" y="1"/>
                  </a:cubicBezTo>
                  <a:cubicBezTo>
                    <a:pt x="5" y="1"/>
                    <a:pt x="5" y="0"/>
                    <a:pt x="4" y="0"/>
                  </a:cubicBezTo>
                  <a:cubicBezTo>
                    <a:pt x="1" y="0"/>
                    <a:pt x="1" y="0"/>
                    <a:pt x="1" y="0"/>
                  </a:cubicBezTo>
                  <a:cubicBezTo>
                    <a:pt x="1" y="0"/>
                    <a:pt x="0" y="2"/>
                    <a:pt x="0" y="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86"/>
            <p:cNvSpPr/>
            <p:nvPr/>
          </p:nvSpPr>
          <p:spPr bwMode="auto">
            <a:xfrm>
              <a:off x="1830388" y="4289426"/>
              <a:ext cx="720725" cy="633413"/>
            </a:xfrm>
            <a:custGeom>
              <a:avLst/>
              <a:gdLst>
                <a:gd name="T0" fmla="*/ 126 w 454"/>
                <a:gd name="T1" fmla="*/ 5 h 399"/>
                <a:gd name="T2" fmla="*/ 454 w 454"/>
                <a:gd name="T3" fmla="*/ 0 h 399"/>
                <a:gd name="T4" fmla="*/ 327 w 454"/>
                <a:gd name="T5" fmla="*/ 394 h 399"/>
                <a:gd name="T6" fmla="*/ 0 w 454"/>
                <a:gd name="T7" fmla="*/ 399 h 399"/>
                <a:gd name="T8" fmla="*/ 126 w 454"/>
                <a:gd name="T9" fmla="*/ 5 h 399"/>
              </a:gdLst>
              <a:ahLst/>
              <a:cxnLst>
                <a:cxn ang="0">
                  <a:pos x="T0" y="T1"/>
                </a:cxn>
                <a:cxn ang="0">
                  <a:pos x="T2" y="T3"/>
                </a:cxn>
                <a:cxn ang="0">
                  <a:pos x="T4" y="T5"/>
                </a:cxn>
                <a:cxn ang="0">
                  <a:pos x="T6" y="T7"/>
                </a:cxn>
                <a:cxn ang="0">
                  <a:pos x="T8" y="T9"/>
                </a:cxn>
              </a:cxnLst>
              <a:rect l="0" t="0" r="r" b="b"/>
              <a:pathLst>
                <a:path w="454" h="399">
                  <a:moveTo>
                    <a:pt x="126" y="5"/>
                  </a:moveTo>
                  <a:lnTo>
                    <a:pt x="454" y="0"/>
                  </a:lnTo>
                  <a:lnTo>
                    <a:pt x="327" y="394"/>
                  </a:lnTo>
                  <a:lnTo>
                    <a:pt x="0" y="399"/>
                  </a:lnTo>
                  <a:lnTo>
                    <a:pt x="126" y="5"/>
                  </a:lnTo>
                  <a:close/>
                </a:path>
              </a:pathLst>
            </a:custGeom>
            <a:solidFill>
              <a:srgbClr val="82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87"/>
            <p:cNvSpPr/>
            <p:nvPr/>
          </p:nvSpPr>
          <p:spPr bwMode="auto">
            <a:xfrm>
              <a:off x="1741488" y="4624388"/>
              <a:ext cx="230188" cy="157163"/>
            </a:xfrm>
            <a:custGeom>
              <a:avLst/>
              <a:gdLst>
                <a:gd name="T0" fmla="*/ 26 w 31"/>
                <a:gd name="T1" fmla="*/ 21 h 21"/>
                <a:gd name="T2" fmla="*/ 31 w 31"/>
                <a:gd name="T3" fmla="*/ 16 h 21"/>
                <a:gd name="T4" fmla="*/ 30 w 31"/>
                <a:gd name="T5" fmla="*/ 5 h 21"/>
                <a:gd name="T6" fmla="*/ 25 w 31"/>
                <a:gd name="T7" fmla="*/ 0 h 21"/>
                <a:gd name="T8" fmla="*/ 5 w 31"/>
                <a:gd name="T9" fmla="*/ 0 h 21"/>
                <a:gd name="T10" fmla="*/ 0 w 31"/>
                <a:gd name="T11" fmla="*/ 5 h 21"/>
                <a:gd name="T12" fmla="*/ 0 w 31"/>
                <a:gd name="T13" fmla="*/ 16 h 21"/>
                <a:gd name="T14" fmla="*/ 5 w 31"/>
                <a:gd name="T15" fmla="*/ 21 h 21"/>
                <a:gd name="T16" fmla="*/ 26 w 3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26" y="21"/>
                  </a:moveTo>
                  <a:cubicBezTo>
                    <a:pt x="28" y="21"/>
                    <a:pt x="31" y="19"/>
                    <a:pt x="31" y="16"/>
                  </a:cubicBezTo>
                  <a:cubicBezTo>
                    <a:pt x="30" y="5"/>
                    <a:pt x="30" y="5"/>
                    <a:pt x="30" y="5"/>
                  </a:cubicBezTo>
                  <a:cubicBezTo>
                    <a:pt x="30" y="2"/>
                    <a:pt x="28" y="0"/>
                    <a:pt x="25" y="0"/>
                  </a:cubicBezTo>
                  <a:cubicBezTo>
                    <a:pt x="5" y="0"/>
                    <a:pt x="5" y="0"/>
                    <a:pt x="5" y="0"/>
                  </a:cubicBezTo>
                  <a:cubicBezTo>
                    <a:pt x="2" y="0"/>
                    <a:pt x="0" y="2"/>
                    <a:pt x="0" y="5"/>
                  </a:cubicBezTo>
                  <a:cubicBezTo>
                    <a:pt x="0" y="16"/>
                    <a:pt x="0" y="16"/>
                    <a:pt x="0" y="16"/>
                  </a:cubicBezTo>
                  <a:cubicBezTo>
                    <a:pt x="0" y="19"/>
                    <a:pt x="3" y="21"/>
                    <a:pt x="5" y="21"/>
                  </a:cubicBezTo>
                  <a:lnTo>
                    <a:pt x="26" y="21"/>
                  </a:lnTo>
                  <a:close/>
                </a:path>
              </a:pathLst>
            </a:custGeom>
            <a:solidFill>
              <a:srgbClr val="F5C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88"/>
            <p:cNvSpPr/>
            <p:nvPr/>
          </p:nvSpPr>
          <p:spPr bwMode="auto">
            <a:xfrm>
              <a:off x="1154113" y="4610101"/>
              <a:ext cx="698500" cy="201613"/>
            </a:xfrm>
            <a:custGeom>
              <a:avLst/>
              <a:gdLst>
                <a:gd name="T0" fmla="*/ 5 w 440"/>
                <a:gd name="T1" fmla="*/ 127 h 127"/>
                <a:gd name="T2" fmla="*/ 440 w 440"/>
                <a:gd name="T3" fmla="*/ 117 h 127"/>
                <a:gd name="T4" fmla="*/ 440 w 440"/>
                <a:gd name="T5" fmla="*/ 0 h 127"/>
                <a:gd name="T6" fmla="*/ 0 w 440"/>
                <a:gd name="T7" fmla="*/ 5 h 127"/>
                <a:gd name="T8" fmla="*/ 5 w 440"/>
                <a:gd name="T9" fmla="*/ 127 h 127"/>
              </a:gdLst>
              <a:ahLst/>
              <a:cxnLst>
                <a:cxn ang="0">
                  <a:pos x="T0" y="T1"/>
                </a:cxn>
                <a:cxn ang="0">
                  <a:pos x="T2" y="T3"/>
                </a:cxn>
                <a:cxn ang="0">
                  <a:pos x="T4" y="T5"/>
                </a:cxn>
                <a:cxn ang="0">
                  <a:pos x="T6" y="T7"/>
                </a:cxn>
                <a:cxn ang="0">
                  <a:pos x="T8" y="T9"/>
                </a:cxn>
              </a:cxnLst>
              <a:rect l="0" t="0" r="r" b="b"/>
              <a:pathLst>
                <a:path w="440" h="127">
                  <a:moveTo>
                    <a:pt x="5" y="127"/>
                  </a:moveTo>
                  <a:lnTo>
                    <a:pt x="440" y="117"/>
                  </a:lnTo>
                  <a:lnTo>
                    <a:pt x="440" y="0"/>
                  </a:lnTo>
                  <a:lnTo>
                    <a:pt x="0" y="5"/>
                  </a:lnTo>
                  <a:lnTo>
                    <a:pt x="5" y="127"/>
                  </a:lnTo>
                  <a:close/>
                </a:path>
              </a:pathLst>
            </a:cu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Oval 89"/>
            <p:cNvSpPr>
              <a:spLocks noChangeArrowheads="1"/>
            </p:cNvSpPr>
            <p:nvPr/>
          </p:nvSpPr>
          <p:spPr bwMode="auto">
            <a:xfrm>
              <a:off x="1049338" y="4618038"/>
              <a:ext cx="193675" cy="193675"/>
            </a:xfrm>
            <a:prstGeom prst="ellipse">
              <a:avLst/>
            </a:prstGeom>
            <a:solidFill>
              <a:srgbClr val="0060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42"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4" name="矩形 3"/>
          <p:cNvSpPr/>
          <p:nvPr/>
        </p:nvSpPr>
        <p:spPr>
          <a:xfrm>
            <a:off x="6095206" y="0"/>
            <a:ext cx="6091312" cy="6858000"/>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9"/>
          <p:cNvSpPr txBox="1"/>
          <p:nvPr/>
        </p:nvSpPr>
        <p:spPr>
          <a:xfrm>
            <a:off x="7103318" y="3212976"/>
            <a:ext cx="4778763" cy="615553"/>
          </a:xfrm>
          <a:prstGeom prst="rect">
            <a:avLst/>
          </a:prstGeom>
          <a:noFill/>
        </p:spPr>
        <p:txBody>
          <a:bodyPr wrap="square" lIns="0" tIns="0" rIns="0" bIns="0" rtlCol="0">
            <a:spAutoFit/>
          </a:bodyPr>
          <a:lstStyle/>
          <a:p>
            <a:pPr marL="0" lvl="1"/>
            <a:r>
              <a:rPr lang="zh-CN" altLang="en-US" sz="4000" b="1" dirty="0">
                <a:solidFill>
                  <a:schemeClr val="bg1"/>
                </a:solidFill>
                <a:cs typeface="+mn-ea"/>
                <a:sym typeface="+mn-lt"/>
              </a:rPr>
              <a:t>工作目标与落实策略</a:t>
            </a:r>
          </a:p>
        </p:txBody>
      </p:sp>
      <p:sp>
        <p:nvSpPr>
          <p:cNvPr id="36" name="文本框 26"/>
          <p:cNvSpPr txBox="1"/>
          <p:nvPr/>
        </p:nvSpPr>
        <p:spPr>
          <a:xfrm>
            <a:off x="7072758" y="4005064"/>
            <a:ext cx="4625477" cy="338554"/>
          </a:xfrm>
          <a:prstGeom prst="rect">
            <a:avLst/>
          </a:prstGeom>
          <a:noFill/>
        </p:spPr>
        <p:txBody>
          <a:bodyPr wrap="square" rtlCol="0">
            <a:spAutoFit/>
          </a:bodyPr>
          <a:lstStyle/>
          <a:p>
            <a:pPr algn="dist">
              <a:spcAft>
                <a:spcPts val="0"/>
              </a:spcAft>
              <a:defRPr/>
            </a:pPr>
            <a:r>
              <a:rPr lang="en-US" altLang="zh-CN" sz="1600" kern="100" dirty="0">
                <a:solidFill>
                  <a:schemeClr val="bg1"/>
                </a:solidFill>
                <a:cs typeface="+mn-ea"/>
                <a:sym typeface="+mn-lt"/>
              </a:rPr>
              <a:t>Goals and Implementation Strategies</a:t>
            </a: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041" y="1645385"/>
            <a:ext cx="3750733" cy="3750733"/>
          </a:xfrm>
          <a:prstGeom prst="rect">
            <a:avLst/>
          </a:prstGeom>
        </p:spPr>
      </p:pic>
      <p:pic>
        <p:nvPicPr>
          <p:cNvPr id="18" name="图片 17"/>
          <p:cNvPicPr>
            <a:picLocks noChangeAspect="1"/>
          </p:cNvPicPr>
          <p:nvPr/>
        </p:nvPicPr>
        <p:blipFill>
          <a:blip r:embed="rId4"/>
          <a:stretch>
            <a:fillRect/>
          </a:stretch>
        </p:blipFill>
        <p:spPr>
          <a:xfrm>
            <a:off x="6527254" y="1772816"/>
            <a:ext cx="4151736"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39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998862"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816891" y="184426"/>
            <a:ext cx="9373520"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47887" y="251743"/>
            <a:ext cx="3185487" cy="512961"/>
          </a:xfrm>
          <a:prstGeom prst="rect">
            <a:avLst/>
          </a:prstGeom>
          <a:noFill/>
        </p:spPr>
        <p:txBody>
          <a:bodyPr wrap="none" rtlCol="0">
            <a:spAutoFit/>
          </a:bodyPr>
          <a:lstStyle/>
          <a:p>
            <a:r>
              <a:rPr lang="zh-CN" altLang="en-US" dirty="0">
                <a:solidFill>
                  <a:srgbClr val="0070C0"/>
                </a:solidFill>
                <a:cs typeface="+mn-ea"/>
                <a:sym typeface="+mn-lt"/>
              </a:rPr>
              <a:t>第四章：工作目标与落实策略</a:t>
            </a:r>
          </a:p>
          <a:p>
            <a:endParaRPr lang="zh-CN" altLang="en-US" sz="1400" baseline="-3000" dirty="0">
              <a:solidFill>
                <a:srgbClr val="0070C0"/>
              </a:solidFill>
              <a:cs typeface="+mn-ea"/>
              <a:sym typeface="+mn-lt"/>
            </a:endParaRPr>
          </a:p>
        </p:txBody>
      </p:sp>
      <p:sp>
        <p:nvSpPr>
          <p:cNvPr id="5" name="TextBox 4"/>
          <p:cNvSpPr txBox="1"/>
          <p:nvPr/>
        </p:nvSpPr>
        <p:spPr>
          <a:xfrm>
            <a:off x="46534" y="240799"/>
            <a:ext cx="2723823" cy="369332"/>
          </a:xfrm>
          <a:prstGeom prst="rect">
            <a:avLst/>
          </a:prstGeom>
          <a:noFill/>
        </p:spPr>
        <p:txBody>
          <a:bodyPr wrap="none" rtlCol="0">
            <a:spAutoFit/>
          </a:bodyPr>
          <a:lstStyle/>
          <a:p>
            <a:r>
              <a:rPr lang="zh-CN" altLang="en-US" dirty="0">
                <a:solidFill>
                  <a:schemeClr val="bg1"/>
                </a:solidFill>
                <a:cs typeface="+mn-ea"/>
                <a:sym typeface="+mn-lt"/>
              </a:rPr>
              <a:t>如何履行职责、实现目标</a:t>
            </a:r>
            <a:endParaRPr lang="zh-CN" altLang="en-US" sz="1400" baseline="-3000" dirty="0">
              <a:solidFill>
                <a:schemeClr val="bg1"/>
              </a:solidFill>
              <a:cs typeface="+mn-ea"/>
              <a:sym typeface="+mn-lt"/>
            </a:endParaRPr>
          </a:p>
        </p:txBody>
      </p:sp>
      <p:pic>
        <p:nvPicPr>
          <p:cNvPr id="36"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984" y="2307645"/>
            <a:ext cx="3829683" cy="2317966"/>
          </a:xfrm>
          <a:prstGeom prst="rect">
            <a:avLst/>
          </a:prstGeom>
        </p:spPr>
      </p:pic>
      <p:pic>
        <p:nvPicPr>
          <p:cNvPr id="37"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0985" y="2389726"/>
            <a:ext cx="2952328" cy="1888740"/>
          </a:xfrm>
          <a:prstGeom prst="rect">
            <a:avLst/>
          </a:prstGeom>
        </p:spPr>
      </p:pic>
      <p:grpSp>
        <p:nvGrpSpPr>
          <p:cNvPr id="38" name="组合 37"/>
          <p:cNvGrpSpPr/>
          <p:nvPr/>
        </p:nvGrpSpPr>
        <p:grpSpPr>
          <a:xfrm>
            <a:off x="4718570" y="1524606"/>
            <a:ext cx="2612112" cy="523219"/>
            <a:chOff x="1632065" y="2708735"/>
            <a:chExt cx="2265841" cy="298295"/>
          </a:xfrm>
        </p:grpSpPr>
        <p:sp>
          <p:nvSpPr>
            <p:cNvPr id="39" name="Rounded Rectangle 11"/>
            <p:cNvSpPr/>
            <p:nvPr/>
          </p:nvSpPr>
          <p:spPr>
            <a:xfrm>
              <a:off x="1632065" y="2719126"/>
              <a:ext cx="2265841" cy="28491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1"/>
                </a:solidFill>
                <a:cs typeface="+mn-ea"/>
                <a:sym typeface="+mn-lt"/>
              </a:endParaRPr>
            </a:p>
          </p:txBody>
        </p:sp>
        <p:sp>
          <p:nvSpPr>
            <p:cNvPr id="40" name="Rectangle 47"/>
            <p:cNvSpPr/>
            <p:nvPr/>
          </p:nvSpPr>
          <p:spPr>
            <a:xfrm>
              <a:off x="2327534" y="2708735"/>
              <a:ext cx="874904" cy="298295"/>
            </a:xfrm>
            <a:prstGeom prst="rect">
              <a:avLst/>
            </a:prstGeom>
          </p:spPr>
          <p:txBody>
            <a:bodyPr wrap="none">
              <a:spAutoFit/>
            </a:bodyPr>
            <a:lstStyle/>
            <a:p>
              <a:pPr algn="ctr"/>
              <a:r>
                <a:rPr lang="zh-CN" altLang="en-US" sz="2800" dirty="0">
                  <a:solidFill>
                    <a:schemeClr val="bg1"/>
                  </a:solidFill>
                  <a:cs typeface="+mn-ea"/>
                  <a:sym typeface="+mn-lt"/>
                </a:rPr>
                <a:t>经 理</a:t>
              </a:r>
              <a:endParaRPr lang="en-US" sz="2800" dirty="0">
                <a:solidFill>
                  <a:schemeClr val="bg1"/>
                </a:solidFill>
                <a:cs typeface="+mn-ea"/>
                <a:sym typeface="+mn-lt"/>
              </a:endParaRPr>
            </a:p>
          </p:txBody>
        </p:sp>
      </p:grpSp>
      <p:sp>
        <p:nvSpPr>
          <p:cNvPr id="41" name="Freeform 5"/>
          <p:cNvSpPr>
            <a:spLocks noEditPoints="1"/>
          </p:cNvSpPr>
          <p:nvPr/>
        </p:nvSpPr>
        <p:spPr bwMode="auto">
          <a:xfrm>
            <a:off x="5132876" y="1024302"/>
            <a:ext cx="2308909" cy="2107765"/>
          </a:xfrm>
          <a:custGeom>
            <a:avLst/>
            <a:gdLst>
              <a:gd name="T0" fmla="*/ 2244 w 2282"/>
              <a:gd name="T1" fmla="*/ 1868 h 2084"/>
              <a:gd name="T2" fmla="*/ 1631 w 2282"/>
              <a:gd name="T3" fmla="*/ 1320 h 2084"/>
              <a:gd name="T4" fmla="*/ 1588 w 2282"/>
              <a:gd name="T5" fmla="*/ 1314 h 2084"/>
              <a:gd name="T6" fmla="*/ 1569 w 2282"/>
              <a:gd name="T7" fmla="*/ 1297 h 2084"/>
              <a:gd name="T8" fmla="*/ 1556 w 2282"/>
              <a:gd name="T9" fmla="*/ 1312 h 2084"/>
              <a:gd name="T10" fmla="*/ 1521 w 2282"/>
              <a:gd name="T11" fmla="*/ 1281 h 2084"/>
              <a:gd name="T12" fmla="*/ 1383 w 2282"/>
              <a:gd name="T13" fmla="*/ 286 h 2084"/>
              <a:gd name="T14" fmla="*/ 286 w 2282"/>
              <a:gd name="T15" fmla="*/ 347 h 2084"/>
              <a:gd name="T16" fmla="*/ 347 w 2282"/>
              <a:gd name="T17" fmla="*/ 1443 h 2084"/>
              <a:gd name="T18" fmla="*/ 1422 w 2282"/>
              <a:gd name="T19" fmla="*/ 1406 h 2084"/>
              <a:gd name="T20" fmla="*/ 1450 w 2282"/>
              <a:gd name="T21" fmla="*/ 1431 h 2084"/>
              <a:gd name="T22" fmla="*/ 1436 w 2282"/>
              <a:gd name="T23" fmla="*/ 1446 h 2084"/>
              <a:gd name="T24" fmla="*/ 1455 w 2282"/>
              <a:gd name="T25" fmla="*/ 1463 h 2084"/>
              <a:gd name="T26" fmla="*/ 1466 w 2282"/>
              <a:gd name="T27" fmla="*/ 1505 h 2084"/>
              <a:gd name="T28" fmla="*/ 2078 w 2282"/>
              <a:gd name="T29" fmla="*/ 2053 h 2084"/>
              <a:gd name="T30" fmla="*/ 2197 w 2282"/>
              <a:gd name="T31" fmla="*/ 2048 h 2084"/>
              <a:gd name="T32" fmla="*/ 2252 w 2282"/>
              <a:gd name="T33" fmla="*/ 1986 h 2084"/>
              <a:gd name="T34" fmla="*/ 2244 w 2282"/>
              <a:gd name="T35" fmla="*/ 1868 h 2084"/>
              <a:gd name="T36" fmla="*/ 436 w 2282"/>
              <a:gd name="T37" fmla="*/ 1344 h 2084"/>
              <a:gd name="T38" fmla="*/ 386 w 2282"/>
              <a:gd name="T39" fmla="*/ 436 h 2084"/>
              <a:gd name="T40" fmla="*/ 1294 w 2282"/>
              <a:gd name="T41" fmla="*/ 385 h 2084"/>
              <a:gd name="T42" fmla="*/ 1344 w 2282"/>
              <a:gd name="T43" fmla="*/ 1293 h 2084"/>
              <a:gd name="T44" fmla="*/ 436 w 2282"/>
              <a:gd name="T45" fmla="*/ 134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2" h="2084">
                <a:moveTo>
                  <a:pt x="2244" y="1868"/>
                </a:moveTo>
                <a:cubicBezTo>
                  <a:pt x="1631" y="1320"/>
                  <a:pt x="1631" y="1320"/>
                  <a:pt x="1631" y="1320"/>
                </a:cubicBezTo>
                <a:cubicBezTo>
                  <a:pt x="1614" y="1304"/>
                  <a:pt x="1601" y="1305"/>
                  <a:pt x="1588" y="1314"/>
                </a:cubicBezTo>
                <a:cubicBezTo>
                  <a:pt x="1569" y="1297"/>
                  <a:pt x="1569" y="1297"/>
                  <a:pt x="1569" y="1297"/>
                </a:cubicBezTo>
                <a:cubicBezTo>
                  <a:pt x="1556" y="1312"/>
                  <a:pt x="1556" y="1312"/>
                  <a:pt x="1556" y="1312"/>
                </a:cubicBezTo>
                <a:cubicBezTo>
                  <a:pt x="1521" y="1281"/>
                  <a:pt x="1521" y="1281"/>
                  <a:pt x="1521" y="1281"/>
                </a:cubicBezTo>
                <a:cubicBezTo>
                  <a:pt x="1721" y="966"/>
                  <a:pt x="1670" y="543"/>
                  <a:pt x="1383" y="286"/>
                </a:cubicBezTo>
                <a:cubicBezTo>
                  <a:pt x="1063" y="0"/>
                  <a:pt x="572" y="27"/>
                  <a:pt x="286" y="347"/>
                </a:cubicBezTo>
                <a:cubicBezTo>
                  <a:pt x="0" y="666"/>
                  <a:pt x="28" y="1157"/>
                  <a:pt x="347" y="1443"/>
                </a:cubicBezTo>
                <a:cubicBezTo>
                  <a:pt x="659" y="1722"/>
                  <a:pt x="1133" y="1703"/>
                  <a:pt x="1422" y="1406"/>
                </a:cubicBezTo>
                <a:cubicBezTo>
                  <a:pt x="1450" y="1431"/>
                  <a:pt x="1450" y="1431"/>
                  <a:pt x="1450" y="1431"/>
                </a:cubicBezTo>
                <a:cubicBezTo>
                  <a:pt x="1436" y="1446"/>
                  <a:pt x="1436" y="1446"/>
                  <a:pt x="1436" y="1446"/>
                </a:cubicBezTo>
                <a:cubicBezTo>
                  <a:pt x="1455" y="1463"/>
                  <a:pt x="1455" y="1463"/>
                  <a:pt x="1455" y="1463"/>
                </a:cubicBezTo>
                <a:cubicBezTo>
                  <a:pt x="1447" y="1476"/>
                  <a:pt x="1448" y="1489"/>
                  <a:pt x="1466" y="1505"/>
                </a:cubicBezTo>
                <a:cubicBezTo>
                  <a:pt x="2078" y="2053"/>
                  <a:pt x="2078" y="2053"/>
                  <a:pt x="2078" y="2053"/>
                </a:cubicBezTo>
                <a:cubicBezTo>
                  <a:pt x="2113" y="2084"/>
                  <a:pt x="2166" y="2082"/>
                  <a:pt x="2197" y="2048"/>
                </a:cubicBezTo>
                <a:cubicBezTo>
                  <a:pt x="2252" y="1986"/>
                  <a:pt x="2252" y="1986"/>
                  <a:pt x="2252" y="1986"/>
                </a:cubicBezTo>
                <a:cubicBezTo>
                  <a:pt x="2282" y="1952"/>
                  <a:pt x="2279" y="1899"/>
                  <a:pt x="2244" y="1868"/>
                </a:cubicBezTo>
                <a:close/>
                <a:moveTo>
                  <a:pt x="436" y="1344"/>
                </a:moveTo>
                <a:cubicBezTo>
                  <a:pt x="172" y="1107"/>
                  <a:pt x="149" y="701"/>
                  <a:pt x="386" y="436"/>
                </a:cubicBezTo>
                <a:cubicBezTo>
                  <a:pt x="623" y="171"/>
                  <a:pt x="1029" y="149"/>
                  <a:pt x="1294" y="385"/>
                </a:cubicBezTo>
                <a:cubicBezTo>
                  <a:pt x="1558" y="622"/>
                  <a:pt x="1581" y="1028"/>
                  <a:pt x="1344" y="1293"/>
                </a:cubicBezTo>
                <a:cubicBezTo>
                  <a:pt x="1107" y="1558"/>
                  <a:pt x="701" y="1580"/>
                  <a:pt x="436" y="1344"/>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bg-BG">
              <a:cs typeface="+mn-ea"/>
              <a:sym typeface="+mn-lt"/>
            </a:endParaRPr>
          </a:p>
        </p:txBody>
      </p:sp>
      <p:grpSp>
        <p:nvGrpSpPr>
          <p:cNvPr id="42" name="组合 41"/>
          <p:cNvGrpSpPr/>
          <p:nvPr/>
        </p:nvGrpSpPr>
        <p:grpSpPr>
          <a:xfrm>
            <a:off x="1488516" y="2628010"/>
            <a:ext cx="1561168" cy="504056"/>
            <a:chOff x="4673997" y="2012460"/>
            <a:chExt cx="1152127" cy="348608"/>
          </a:xfrm>
        </p:grpSpPr>
        <p:sp>
          <p:nvSpPr>
            <p:cNvPr id="43" name="Round Same Side Corner Rectangle 48"/>
            <p:cNvSpPr/>
            <p:nvPr/>
          </p:nvSpPr>
          <p:spPr>
            <a:xfrm rot="5400000">
              <a:off x="5075757" y="1610700"/>
              <a:ext cx="348608" cy="1152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44" name="Rectangle 49"/>
            <p:cNvSpPr/>
            <p:nvPr/>
          </p:nvSpPr>
          <p:spPr>
            <a:xfrm>
              <a:off x="4708720" y="2048404"/>
              <a:ext cx="1082683" cy="276718"/>
            </a:xfrm>
            <a:prstGeom prst="rect">
              <a:avLst/>
            </a:prstGeom>
          </p:spPr>
          <p:txBody>
            <a:bodyPr wrap="none">
              <a:spAutoFit/>
            </a:bodyPr>
            <a:lstStyle/>
            <a:p>
              <a:pPr algn="ctr"/>
              <a:r>
                <a:rPr lang="zh-CN" altLang="en-US" sz="2000" b="1" dirty="0">
                  <a:solidFill>
                    <a:schemeClr val="bg1"/>
                  </a:solidFill>
                  <a:cs typeface="+mn-ea"/>
                  <a:sym typeface="+mn-lt"/>
                </a:rPr>
                <a:t>道德、责任</a:t>
              </a:r>
              <a:endParaRPr lang="en-US" sz="2000" dirty="0">
                <a:solidFill>
                  <a:schemeClr val="bg1"/>
                </a:solidFill>
                <a:cs typeface="+mn-ea"/>
                <a:sym typeface="+mn-lt"/>
              </a:endParaRPr>
            </a:p>
          </p:txBody>
        </p:sp>
      </p:grpSp>
      <p:grpSp>
        <p:nvGrpSpPr>
          <p:cNvPr id="45" name="组合 44"/>
          <p:cNvGrpSpPr/>
          <p:nvPr/>
        </p:nvGrpSpPr>
        <p:grpSpPr>
          <a:xfrm>
            <a:off x="1339969" y="3132066"/>
            <a:ext cx="1874917" cy="2593486"/>
            <a:chOff x="1237465" y="2643758"/>
            <a:chExt cx="1234193" cy="1308454"/>
          </a:xfrm>
          <a:solidFill>
            <a:srgbClr val="0070C0"/>
          </a:solidFill>
        </p:grpSpPr>
        <p:sp>
          <p:nvSpPr>
            <p:cNvPr id="46" name="矩形 15"/>
            <p:cNvSpPr/>
            <p:nvPr/>
          </p:nvSpPr>
          <p:spPr>
            <a:xfrm>
              <a:off x="1237465" y="2643758"/>
              <a:ext cx="1234193" cy="1296144"/>
            </a:xfrm>
            <a:prstGeom prst="roundRect">
              <a:avLst/>
            </a:prstGeom>
            <a:noFill/>
            <a:ln w="28575">
              <a:solidFill>
                <a:srgbClr val="2A8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8" name="TextBox 50"/>
            <p:cNvSpPr txBox="1"/>
            <p:nvPr/>
          </p:nvSpPr>
          <p:spPr>
            <a:xfrm>
              <a:off x="1420371" y="2647876"/>
              <a:ext cx="817992" cy="1304336"/>
            </a:xfrm>
            <a:prstGeom prst="rect">
              <a:avLst/>
            </a:prstGeom>
            <a:noFill/>
          </p:spPr>
          <p:txBody>
            <a:bodyPr wrap="none" rtlCol="0">
              <a:spAutoFit/>
            </a:bodyPr>
            <a:lstStyle/>
            <a:p>
              <a:pPr>
                <a:lnSpc>
                  <a:spcPct val="150000"/>
                </a:lnSpc>
              </a:pPr>
              <a:r>
                <a:rPr lang="en-US" altLang="zh-CN" dirty="0">
                  <a:cs typeface="+mn-ea"/>
                  <a:sym typeface="+mn-lt"/>
                </a:rPr>
                <a:t>1</a:t>
              </a:r>
              <a:r>
                <a:rPr lang="zh-CN" altLang="en-US" dirty="0">
                  <a:cs typeface="+mn-ea"/>
                  <a:sym typeface="+mn-lt"/>
                </a:rPr>
                <a:t>、忠诚度</a:t>
              </a:r>
            </a:p>
            <a:p>
              <a:pPr>
                <a:lnSpc>
                  <a:spcPct val="150000"/>
                </a:lnSpc>
              </a:pPr>
              <a:r>
                <a:rPr lang="en-US" altLang="zh-CN" dirty="0">
                  <a:cs typeface="+mn-ea"/>
                  <a:sym typeface="+mn-lt"/>
                </a:rPr>
                <a:t>2</a:t>
              </a:r>
              <a:r>
                <a:rPr lang="zh-CN" altLang="en-US" dirty="0">
                  <a:cs typeface="+mn-ea"/>
                  <a:sym typeface="+mn-lt"/>
                </a:rPr>
                <a:t>、使命感</a:t>
              </a:r>
            </a:p>
            <a:p>
              <a:pPr>
                <a:lnSpc>
                  <a:spcPct val="150000"/>
                </a:lnSpc>
              </a:pPr>
              <a:r>
                <a:rPr lang="en-US" altLang="zh-CN" dirty="0">
                  <a:cs typeface="+mn-ea"/>
                  <a:sym typeface="+mn-lt"/>
                </a:rPr>
                <a:t>3</a:t>
              </a:r>
              <a:r>
                <a:rPr lang="zh-CN" altLang="en-US" dirty="0">
                  <a:cs typeface="+mn-ea"/>
                  <a:sym typeface="+mn-lt"/>
                </a:rPr>
                <a:t>、职业化</a:t>
              </a:r>
            </a:p>
            <a:p>
              <a:pPr>
                <a:lnSpc>
                  <a:spcPct val="150000"/>
                </a:lnSpc>
              </a:pPr>
              <a:r>
                <a:rPr lang="en-US" altLang="zh-CN" dirty="0">
                  <a:cs typeface="+mn-ea"/>
                  <a:sym typeface="+mn-lt"/>
                </a:rPr>
                <a:t>4</a:t>
              </a:r>
              <a:r>
                <a:rPr lang="zh-CN" altLang="en-US" dirty="0">
                  <a:cs typeface="+mn-ea"/>
                  <a:sym typeface="+mn-lt"/>
                </a:rPr>
                <a:t>、包容心</a:t>
              </a:r>
            </a:p>
            <a:p>
              <a:pPr>
                <a:lnSpc>
                  <a:spcPct val="150000"/>
                </a:lnSpc>
              </a:pPr>
              <a:r>
                <a:rPr lang="en-US" altLang="zh-CN" dirty="0">
                  <a:cs typeface="+mn-ea"/>
                  <a:sym typeface="+mn-lt"/>
                </a:rPr>
                <a:t>5</a:t>
              </a:r>
              <a:r>
                <a:rPr lang="zh-CN" altLang="en-US" dirty="0">
                  <a:cs typeface="+mn-ea"/>
                  <a:sym typeface="+mn-lt"/>
                </a:rPr>
                <a:t>、责任心</a:t>
              </a:r>
            </a:p>
            <a:p>
              <a:pPr>
                <a:lnSpc>
                  <a:spcPct val="150000"/>
                </a:lnSpc>
              </a:pPr>
              <a:r>
                <a:rPr lang="en-US" altLang="zh-CN" dirty="0">
                  <a:cs typeface="+mn-ea"/>
                  <a:sym typeface="+mn-lt"/>
                </a:rPr>
                <a:t>6</a:t>
              </a:r>
              <a:r>
                <a:rPr lang="zh-CN" altLang="en-US" dirty="0">
                  <a:cs typeface="+mn-ea"/>
                  <a:sym typeface="+mn-lt"/>
                </a:rPr>
                <a:t>、执行力</a:t>
              </a:r>
            </a:p>
          </p:txBody>
        </p:sp>
      </p:grpSp>
      <p:cxnSp>
        <p:nvCxnSpPr>
          <p:cNvPr id="49" name="直接连接符 48"/>
          <p:cNvCxnSpPr/>
          <p:nvPr/>
        </p:nvCxnSpPr>
        <p:spPr>
          <a:xfrm flipH="1">
            <a:off x="3214886" y="2852936"/>
            <a:ext cx="1048783" cy="0"/>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9370804" y="2576035"/>
            <a:ext cx="1561168" cy="504056"/>
            <a:chOff x="4673997" y="2012460"/>
            <a:chExt cx="1152127" cy="348608"/>
          </a:xfrm>
        </p:grpSpPr>
        <p:sp>
          <p:nvSpPr>
            <p:cNvPr id="57" name="Round Same Side Corner Rectangle 48"/>
            <p:cNvSpPr/>
            <p:nvPr/>
          </p:nvSpPr>
          <p:spPr>
            <a:xfrm rot="5400000">
              <a:off x="5075757" y="1610700"/>
              <a:ext cx="348608" cy="1152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58" name="Rectangle 49"/>
            <p:cNvSpPr/>
            <p:nvPr/>
          </p:nvSpPr>
          <p:spPr>
            <a:xfrm>
              <a:off x="4803360" y="2048404"/>
              <a:ext cx="893402" cy="276718"/>
            </a:xfrm>
            <a:prstGeom prst="rect">
              <a:avLst/>
            </a:prstGeom>
          </p:spPr>
          <p:txBody>
            <a:bodyPr wrap="none">
              <a:spAutoFit/>
            </a:bodyPr>
            <a:lstStyle/>
            <a:p>
              <a:pPr algn="ctr"/>
              <a:r>
                <a:rPr lang="zh-CN" altLang="en-US" sz="2000" b="1" dirty="0">
                  <a:solidFill>
                    <a:schemeClr val="bg1"/>
                  </a:solidFill>
                  <a:cs typeface="+mn-ea"/>
                  <a:sym typeface="+mn-lt"/>
                </a:rPr>
                <a:t>为人作风</a:t>
              </a:r>
            </a:p>
          </p:txBody>
        </p:sp>
      </p:grpSp>
      <p:grpSp>
        <p:nvGrpSpPr>
          <p:cNvPr id="59" name="组合 58"/>
          <p:cNvGrpSpPr/>
          <p:nvPr/>
        </p:nvGrpSpPr>
        <p:grpSpPr>
          <a:xfrm>
            <a:off x="9222257" y="3080090"/>
            <a:ext cx="1874917" cy="2610720"/>
            <a:chOff x="1237465" y="2643758"/>
            <a:chExt cx="1234193" cy="1317149"/>
          </a:xfrm>
          <a:solidFill>
            <a:srgbClr val="0070C0"/>
          </a:solidFill>
        </p:grpSpPr>
        <p:sp>
          <p:nvSpPr>
            <p:cNvPr id="60" name="矩形 15"/>
            <p:cNvSpPr/>
            <p:nvPr/>
          </p:nvSpPr>
          <p:spPr>
            <a:xfrm>
              <a:off x="1237465" y="2643758"/>
              <a:ext cx="1234193" cy="1296144"/>
            </a:xfrm>
            <a:prstGeom prst="roundRect">
              <a:avLst/>
            </a:prstGeom>
            <a:noFill/>
            <a:ln w="28575">
              <a:solidFill>
                <a:srgbClr val="2A8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61" name="TextBox 50"/>
            <p:cNvSpPr txBox="1"/>
            <p:nvPr/>
          </p:nvSpPr>
          <p:spPr>
            <a:xfrm>
              <a:off x="1364110" y="2656571"/>
              <a:ext cx="969941" cy="1304336"/>
            </a:xfrm>
            <a:prstGeom prst="rect">
              <a:avLst/>
            </a:prstGeom>
            <a:noFill/>
          </p:spPr>
          <p:txBody>
            <a:bodyPr wrap="none" rtlCol="0">
              <a:spAutoFit/>
            </a:bodyPr>
            <a:lstStyle/>
            <a:p>
              <a:pPr>
                <a:lnSpc>
                  <a:spcPct val="150000"/>
                </a:lnSpc>
              </a:pPr>
              <a:r>
                <a:rPr lang="en-US" altLang="zh-CN" dirty="0">
                  <a:cs typeface="+mn-ea"/>
                  <a:sym typeface="+mn-lt"/>
                </a:rPr>
                <a:t>1</a:t>
              </a:r>
              <a:r>
                <a:rPr lang="zh-CN" altLang="en-US" dirty="0">
                  <a:cs typeface="+mn-ea"/>
                  <a:sym typeface="+mn-lt"/>
                </a:rPr>
                <a:t>、勇于担当</a:t>
              </a:r>
            </a:p>
            <a:p>
              <a:pPr>
                <a:lnSpc>
                  <a:spcPct val="150000"/>
                </a:lnSpc>
              </a:pPr>
              <a:r>
                <a:rPr lang="en-US" altLang="zh-CN" dirty="0">
                  <a:cs typeface="+mn-ea"/>
                  <a:sym typeface="+mn-lt"/>
                </a:rPr>
                <a:t>2</a:t>
              </a:r>
              <a:r>
                <a:rPr lang="zh-CN" altLang="en-US" dirty="0">
                  <a:cs typeface="+mn-ea"/>
                  <a:sym typeface="+mn-lt"/>
                </a:rPr>
                <a:t>、情绪稳定</a:t>
              </a:r>
            </a:p>
            <a:p>
              <a:pPr>
                <a:lnSpc>
                  <a:spcPct val="150000"/>
                </a:lnSpc>
              </a:pPr>
              <a:r>
                <a:rPr lang="en-US" altLang="zh-CN" dirty="0">
                  <a:cs typeface="+mn-ea"/>
                  <a:sym typeface="+mn-lt"/>
                </a:rPr>
                <a:t>3</a:t>
              </a:r>
              <a:r>
                <a:rPr lang="zh-CN" altLang="en-US" dirty="0">
                  <a:cs typeface="+mn-ea"/>
                  <a:sym typeface="+mn-lt"/>
                </a:rPr>
                <a:t>、心胸开阔</a:t>
              </a:r>
            </a:p>
            <a:p>
              <a:pPr>
                <a:lnSpc>
                  <a:spcPct val="150000"/>
                </a:lnSpc>
              </a:pPr>
              <a:r>
                <a:rPr lang="en-US" altLang="zh-CN" dirty="0">
                  <a:cs typeface="+mn-ea"/>
                  <a:sym typeface="+mn-lt"/>
                </a:rPr>
                <a:t>4</a:t>
              </a:r>
              <a:r>
                <a:rPr lang="zh-CN" altLang="en-US" dirty="0">
                  <a:cs typeface="+mn-ea"/>
                  <a:sym typeface="+mn-lt"/>
                </a:rPr>
                <a:t>、成熟稳重</a:t>
              </a:r>
            </a:p>
            <a:p>
              <a:pPr>
                <a:lnSpc>
                  <a:spcPct val="150000"/>
                </a:lnSpc>
              </a:pPr>
              <a:r>
                <a:rPr lang="en-US" altLang="zh-CN" dirty="0">
                  <a:cs typeface="+mn-ea"/>
                  <a:sym typeface="+mn-lt"/>
                </a:rPr>
                <a:t>5</a:t>
              </a:r>
              <a:r>
                <a:rPr lang="zh-CN" altLang="en-US" dirty="0">
                  <a:cs typeface="+mn-ea"/>
                  <a:sym typeface="+mn-lt"/>
                </a:rPr>
                <a:t>、善于沟通</a:t>
              </a:r>
            </a:p>
            <a:p>
              <a:pPr>
                <a:lnSpc>
                  <a:spcPct val="150000"/>
                </a:lnSpc>
              </a:pPr>
              <a:r>
                <a:rPr lang="en-US" altLang="zh-CN" dirty="0">
                  <a:cs typeface="+mn-ea"/>
                  <a:sym typeface="+mn-lt"/>
                </a:rPr>
                <a:t>6</a:t>
              </a:r>
              <a:r>
                <a:rPr lang="zh-CN" altLang="en-US" dirty="0">
                  <a:cs typeface="+mn-ea"/>
                  <a:sym typeface="+mn-lt"/>
                </a:rPr>
                <a:t>、有爱心</a:t>
              </a:r>
            </a:p>
          </p:txBody>
        </p:sp>
      </p:grpSp>
      <p:cxnSp>
        <p:nvCxnSpPr>
          <p:cNvPr id="62" name="直接连接符 61"/>
          <p:cNvCxnSpPr/>
          <p:nvPr/>
        </p:nvCxnSpPr>
        <p:spPr>
          <a:xfrm flipH="1">
            <a:off x="7887667" y="2852936"/>
            <a:ext cx="1048783" cy="0"/>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42"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22" presetClass="entr" presetSubtype="4"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250"/>
                            </p:stCondLst>
                            <p:childTnLst>
                              <p:par>
                                <p:cTn id="32" presetID="10"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2750"/>
                            </p:stCondLst>
                            <p:childTnLst>
                              <p:par>
                                <p:cTn id="36" presetID="43"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
                                        <p:tgtEl>
                                          <p:spTgt spid="41"/>
                                        </p:tgtEl>
                                      </p:cBhvr>
                                    </p:animEffect>
                                    <p:anim calcmode="lin" valueType="num">
                                      <p:cBhvr>
                                        <p:cTn id="39" dur="400" fill="hold"/>
                                        <p:tgtEl>
                                          <p:spTgt spid="41"/>
                                        </p:tgtEl>
                                        <p:attrNameLst>
                                          <p:attrName>ppt_x</p:attrName>
                                        </p:attrNameLst>
                                      </p:cBhvr>
                                      <p:tavLst>
                                        <p:tav tm="0">
                                          <p:val>
                                            <p:strVal val="#ppt_x"/>
                                          </p:val>
                                        </p:tav>
                                        <p:tav tm="100000">
                                          <p:val>
                                            <p:strVal val="#ppt_x"/>
                                          </p:val>
                                        </p:tav>
                                      </p:tavLst>
                                    </p:anim>
                                    <p:anim calcmode="lin" valueType="num">
                                      <p:cBhvr>
                                        <p:cTn id="40" dur="400" fill="hold"/>
                                        <p:tgtEl>
                                          <p:spTgt spid="41"/>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right)">
                                      <p:cBhvr>
                                        <p:cTn id="47" dur="500"/>
                                        <p:tgtEl>
                                          <p:spTgt spid="49"/>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par>
                                <p:cTn id="54" presetID="31" presetClass="entr" presetSubtype="0" fill="hold" nodeType="withEffect">
                                  <p:stCondLst>
                                    <p:cond delay="1500"/>
                                  </p:stCondLst>
                                  <p:childTnLst>
                                    <p:set>
                                      <p:cBhvr>
                                        <p:cTn id="55" dur="1" fill="hold">
                                          <p:stCondLst>
                                            <p:cond delay="0"/>
                                          </p:stCondLst>
                                        </p:cTn>
                                        <p:tgtEl>
                                          <p:spTgt spid="45"/>
                                        </p:tgtEl>
                                        <p:attrNameLst>
                                          <p:attrName>style.visibility</p:attrName>
                                        </p:attrNameLst>
                                      </p:cBhvr>
                                      <p:to>
                                        <p:strVal val="visible"/>
                                      </p:to>
                                    </p:set>
                                    <p:anim calcmode="lin" valueType="num">
                                      <p:cBhvr>
                                        <p:cTn id="56" dur="1000" fill="hold"/>
                                        <p:tgtEl>
                                          <p:spTgt spid="45"/>
                                        </p:tgtEl>
                                        <p:attrNameLst>
                                          <p:attrName>ppt_w</p:attrName>
                                        </p:attrNameLst>
                                      </p:cBhvr>
                                      <p:tavLst>
                                        <p:tav tm="0">
                                          <p:val>
                                            <p:fltVal val="0"/>
                                          </p:val>
                                        </p:tav>
                                        <p:tav tm="100000">
                                          <p:val>
                                            <p:strVal val="#ppt_w"/>
                                          </p:val>
                                        </p:tav>
                                      </p:tavLst>
                                    </p:anim>
                                    <p:anim calcmode="lin" valueType="num">
                                      <p:cBhvr>
                                        <p:cTn id="57" dur="1000" fill="hold"/>
                                        <p:tgtEl>
                                          <p:spTgt spid="45"/>
                                        </p:tgtEl>
                                        <p:attrNameLst>
                                          <p:attrName>ppt_h</p:attrName>
                                        </p:attrNameLst>
                                      </p:cBhvr>
                                      <p:tavLst>
                                        <p:tav tm="0">
                                          <p:val>
                                            <p:fltVal val="0"/>
                                          </p:val>
                                        </p:tav>
                                        <p:tav tm="100000">
                                          <p:val>
                                            <p:strVal val="#ppt_h"/>
                                          </p:val>
                                        </p:tav>
                                      </p:tavLst>
                                    </p:anim>
                                    <p:anim calcmode="lin" valueType="num">
                                      <p:cBhvr>
                                        <p:cTn id="58" dur="1000" fill="hold"/>
                                        <p:tgtEl>
                                          <p:spTgt spid="45"/>
                                        </p:tgtEl>
                                        <p:attrNameLst>
                                          <p:attrName>style.rotation</p:attrName>
                                        </p:attrNameLst>
                                      </p:cBhvr>
                                      <p:tavLst>
                                        <p:tav tm="0">
                                          <p:val>
                                            <p:fltVal val="90"/>
                                          </p:val>
                                        </p:tav>
                                        <p:tav tm="100000">
                                          <p:val>
                                            <p:fltVal val="0"/>
                                          </p:val>
                                        </p:tav>
                                      </p:tavLst>
                                    </p:anim>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par>
                                <p:cTn id="71" presetID="31" presetClass="entr" presetSubtype="0" fill="hold" nodeType="withEffect">
                                  <p:stCondLst>
                                    <p:cond delay="1500"/>
                                  </p:stCondLst>
                                  <p:childTnLst>
                                    <p:set>
                                      <p:cBhvr>
                                        <p:cTn id="72" dur="1" fill="hold">
                                          <p:stCondLst>
                                            <p:cond delay="0"/>
                                          </p:stCondLst>
                                        </p:cTn>
                                        <p:tgtEl>
                                          <p:spTgt spid="59"/>
                                        </p:tgtEl>
                                        <p:attrNameLst>
                                          <p:attrName>style.visibility</p:attrName>
                                        </p:attrNameLst>
                                      </p:cBhvr>
                                      <p:to>
                                        <p:strVal val="visible"/>
                                      </p:to>
                                    </p:set>
                                    <p:anim calcmode="lin" valueType="num">
                                      <p:cBhvr>
                                        <p:cTn id="73" dur="1000" fill="hold"/>
                                        <p:tgtEl>
                                          <p:spTgt spid="59"/>
                                        </p:tgtEl>
                                        <p:attrNameLst>
                                          <p:attrName>ppt_w</p:attrName>
                                        </p:attrNameLst>
                                      </p:cBhvr>
                                      <p:tavLst>
                                        <p:tav tm="0">
                                          <p:val>
                                            <p:fltVal val="0"/>
                                          </p:val>
                                        </p:tav>
                                        <p:tav tm="100000">
                                          <p:val>
                                            <p:strVal val="#ppt_w"/>
                                          </p:val>
                                        </p:tav>
                                      </p:tavLst>
                                    </p:anim>
                                    <p:anim calcmode="lin" valueType="num">
                                      <p:cBhvr>
                                        <p:cTn id="74" dur="1000" fill="hold"/>
                                        <p:tgtEl>
                                          <p:spTgt spid="59"/>
                                        </p:tgtEl>
                                        <p:attrNameLst>
                                          <p:attrName>ppt_h</p:attrName>
                                        </p:attrNameLst>
                                      </p:cBhvr>
                                      <p:tavLst>
                                        <p:tav tm="0">
                                          <p:val>
                                            <p:fltVal val="0"/>
                                          </p:val>
                                        </p:tav>
                                        <p:tav tm="100000">
                                          <p:val>
                                            <p:strVal val="#ppt_h"/>
                                          </p:val>
                                        </p:tav>
                                      </p:tavLst>
                                    </p:anim>
                                    <p:anim calcmode="lin" valueType="num">
                                      <p:cBhvr>
                                        <p:cTn id="75" dur="1000" fill="hold"/>
                                        <p:tgtEl>
                                          <p:spTgt spid="59"/>
                                        </p:tgtEl>
                                        <p:attrNameLst>
                                          <p:attrName>style.rotation</p:attrName>
                                        </p:attrNameLst>
                                      </p:cBhvr>
                                      <p:tavLst>
                                        <p:tav tm="0">
                                          <p:val>
                                            <p:fltVal val="90"/>
                                          </p:val>
                                        </p:tav>
                                        <p:tav tm="100000">
                                          <p:val>
                                            <p:fltVal val="0"/>
                                          </p:val>
                                        </p:tav>
                                      </p:tavLst>
                                    </p:anim>
                                    <p:animEffect transition="in" filter="fade">
                                      <p:cBhvr>
                                        <p:cTn id="7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p:nvPr/>
        </p:nvSpPr>
        <p:spPr>
          <a:xfrm>
            <a:off x="958623" y="981096"/>
            <a:ext cx="1699437" cy="45883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b="1" dirty="0">
                <a:solidFill>
                  <a:srgbClr val="0070C0"/>
                </a:solidFill>
                <a:cs typeface="+mn-ea"/>
                <a:sym typeface="+mn-lt"/>
              </a:rPr>
              <a:t>工作目标</a:t>
            </a:r>
            <a:endParaRPr lang="en-US" altLang="zh-CN" sz="2400" b="1" dirty="0">
              <a:solidFill>
                <a:srgbClr val="0070C0"/>
              </a:solidFill>
              <a:cs typeface="+mn-ea"/>
              <a:sym typeface="+mn-lt"/>
            </a:endParaRPr>
          </a:p>
        </p:txBody>
      </p:sp>
      <p:sp>
        <p:nvSpPr>
          <p:cNvPr id="33" name="Oval 29"/>
          <p:cNvSpPr/>
          <p:nvPr/>
        </p:nvSpPr>
        <p:spPr>
          <a:xfrm>
            <a:off x="964725" y="1573309"/>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a:cs typeface="+mn-ea"/>
                <a:sym typeface="+mn-lt"/>
              </a:rPr>
              <a:t>01</a:t>
            </a:r>
          </a:p>
        </p:txBody>
      </p:sp>
      <p:sp>
        <p:nvSpPr>
          <p:cNvPr id="34" name="TextBox 33"/>
          <p:cNvSpPr txBox="1"/>
          <p:nvPr/>
        </p:nvSpPr>
        <p:spPr>
          <a:xfrm>
            <a:off x="1586778" y="1571279"/>
            <a:ext cx="9142567" cy="2585323"/>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做好团队建设</a:t>
            </a:r>
            <a:endParaRPr lang="en-US" altLang="zh-CN" b="1" dirty="0">
              <a:solidFill>
                <a:srgbClr val="2A87CA"/>
              </a:solidFill>
              <a:cs typeface="+mn-ea"/>
              <a:sym typeface="+mn-lt"/>
            </a:endParaRPr>
          </a:p>
          <a:p>
            <a:pPr>
              <a:lnSpc>
                <a:spcPct val="150000"/>
              </a:lnSpc>
            </a:pPr>
            <a:r>
              <a:rPr lang="zh-CN" altLang="en-US" dirty="0">
                <a:cs typeface="+mn-ea"/>
                <a:sym typeface="+mn-lt"/>
              </a:rPr>
              <a:t>好的团队是一个项目成败的至关重要的因素，所以在这里我把它放在第一位。首先，团队必须有一个共同的目标。没有共同的目标，那怕你的理想多么美好，你的计划再切实际，都不会做出一个好的结果。其次，团队成员间必须相互高度信任。这信任必须是出至内心的真实感受，半点来不得虚假，而且团队成员都有为团队献身的精神和高度的责任心。我的目标是：打造一个有共同目标、有责任心、有奉献精神的团队。</a:t>
            </a:r>
          </a:p>
        </p:txBody>
      </p:sp>
      <p:sp>
        <p:nvSpPr>
          <p:cNvPr id="39" name="矩形 1"/>
          <p:cNvSpPr/>
          <p:nvPr/>
        </p:nvSpPr>
        <p:spPr>
          <a:xfrm>
            <a:off x="0" y="186533"/>
            <a:ext cx="2998862"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17"/>
          <p:cNvSpPr/>
          <p:nvPr/>
        </p:nvSpPr>
        <p:spPr>
          <a:xfrm>
            <a:off x="2816891" y="184426"/>
            <a:ext cx="9373520"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TextBox 3"/>
          <p:cNvSpPr txBox="1"/>
          <p:nvPr/>
        </p:nvSpPr>
        <p:spPr>
          <a:xfrm>
            <a:off x="8847887" y="251743"/>
            <a:ext cx="3185487" cy="512961"/>
          </a:xfrm>
          <a:prstGeom prst="rect">
            <a:avLst/>
          </a:prstGeom>
          <a:noFill/>
        </p:spPr>
        <p:txBody>
          <a:bodyPr wrap="none" rtlCol="0">
            <a:spAutoFit/>
          </a:bodyPr>
          <a:lstStyle/>
          <a:p>
            <a:r>
              <a:rPr lang="zh-CN" altLang="en-US" dirty="0">
                <a:solidFill>
                  <a:srgbClr val="0070C0"/>
                </a:solidFill>
                <a:cs typeface="+mn-ea"/>
                <a:sym typeface="+mn-lt"/>
              </a:rPr>
              <a:t>第四章：工作目标与落实策略</a:t>
            </a:r>
          </a:p>
          <a:p>
            <a:endParaRPr lang="zh-CN" altLang="en-US" sz="1400" baseline="-3000" dirty="0">
              <a:solidFill>
                <a:srgbClr val="0070C0"/>
              </a:solidFill>
              <a:cs typeface="+mn-ea"/>
              <a:sym typeface="+mn-lt"/>
            </a:endParaRPr>
          </a:p>
        </p:txBody>
      </p:sp>
      <p:sp>
        <p:nvSpPr>
          <p:cNvPr id="42" name="TextBox 4"/>
          <p:cNvSpPr txBox="1"/>
          <p:nvPr/>
        </p:nvSpPr>
        <p:spPr>
          <a:xfrm>
            <a:off x="46534" y="240799"/>
            <a:ext cx="2723823" cy="369332"/>
          </a:xfrm>
          <a:prstGeom prst="rect">
            <a:avLst/>
          </a:prstGeom>
          <a:noFill/>
        </p:spPr>
        <p:txBody>
          <a:bodyPr wrap="none" rtlCol="0">
            <a:spAutoFit/>
          </a:bodyPr>
          <a:lstStyle/>
          <a:p>
            <a:r>
              <a:rPr lang="zh-CN" altLang="en-US" dirty="0">
                <a:solidFill>
                  <a:schemeClr val="bg1"/>
                </a:solidFill>
                <a:cs typeface="+mn-ea"/>
                <a:sym typeface="+mn-lt"/>
              </a:rPr>
              <a:t>如何履行职责、实现目标</a:t>
            </a:r>
            <a:endParaRPr lang="zh-CN" altLang="en-US" sz="1400" baseline="-3000" dirty="0">
              <a:solidFill>
                <a:schemeClr val="bg1"/>
              </a:solidFill>
              <a:cs typeface="+mn-ea"/>
              <a:sym typeface="+mn-lt"/>
            </a:endParaRPr>
          </a:p>
        </p:txBody>
      </p:sp>
      <p:sp>
        <p:nvSpPr>
          <p:cNvPr id="44" name="TextBox 33"/>
          <p:cNvSpPr txBox="1"/>
          <p:nvPr/>
        </p:nvSpPr>
        <p:spPr>
          <a:xfrm>
            <a:off x="1588881" y="4322915"/>
            <a:ext cx="9306939" cy="1754326"/>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做好项目管理</a:t>
            </a:r>
            <a:endParaRPr lang="en-US" altLang="zh-CN" b="1" dirty="0">
              <a:solidFill>
                <a:srgbClr val="2A87CA"/>
              </a:solidFill>
              <a:cs typeface="+mn-ea"/>
              <a:sym typeface="+mn-lt"/>
            </a:endParaRPr>
          </a:p>
          <a:p>
            <a:pPr>
              <a:lnSpc>
                <a:spcPct val="150000"/>
              </a:lnSpc>
            </a:pPr>
            <a:r>
              <a:rPr lang="zh-CN" altLang="en-US" dirty="0">
                <a:cs typeface="+mn-ea"/>
                <a:sym typeface="+mn-lt"/>
              </a:rPr>
              <a:t> 仅有一个好的团队还是不够的，还要有有效的项目管理。我的项目管理目标是：把握项目的开发技术路线，管理项目开发的整个周期，制定详细的项目开发计划，做好项目风险评估和风险补救措施，拿出合理的人员分工、详细的时间计划方案。</a:t>
            </a:r>
          </a:p>
        </p:txBody>
      </p:sp>
      <p:sp>
        <p:nvSpPr>
          <p:cNvPr id="45" name="Oval 29"/>
          <p:cNvSpPr/>
          <p:nvPr/>
        </p:nvSpPr>
        <p:spPr>
          <a:xfrm>
            <a:off x="934562" y="4248530"/>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02</a:t>
            </a:r>
            <a:endParaRPr lang="id-ID" sz="1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ppt_x"/>
                                          </p:val>
                                        </p:tav>
                                        <p:tav tm="100000">
                                          <p:val>
                                            <p:strVal val="#ppt_x"/>
                                          </p:val>
                                        </p:tav>
                                      </p:tavLst>
                                    </p:anim>
                                    <p:anim calcmode="lin" valueType="num">
                                      <p:cBhvr additive="base">
                                        <p:cTn id="18" dur="1000" fill="hold"/>
                                        <p:tgtEl>
                                          <p:spTgt spid="41"/>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ppt_x"/>
                                          </p:val>
                                        </p:tav>
                                        <p:tav tm="100000">
                                          <p:val>
                                            <p:strVal val="#ppt_x"/>
                                          </p:val>
                                        </p:tav>
                                      </p:tavLst>
                                    </p:anim>
                                    <p:anim calcmode="lin" valueType="num">
                                      <p:cBhvr additive="base">
                                        <p:cTn id="23" dur="10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9" grpId="0" animBg="1"/>
      <p:bldP spid="40" grpId="0" animBg="1"/>
      <p:bldP spid="41" grpId="0"/>
      <p:bldP spid="42" grpId="0"/>
      <p:bldP spid="44" grpId="0"/>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p:nvPr/>
        </p:nvSpPr>
        <p:spPr>
          <a:xfrm>
            <a:off x="958623" y="981096"/>
            <a:ext cx="1699437" cy="45883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b="1" dirty="0">
                <a:solidFill>
                  <a:srgbClr val="0070C0"/>
                </a:solidFill>
                <a:cs typeface="+mn-ea"/>
                <a:sym typeface="+mn-lt"/>
              </a:rPr>
              <a:t>工作目标</a:t>
            </a:r>
            <a:endParaRPr lang="en-US" altLang="zh-CN" sz="2400" b="1" dirty="0">
              <a:solidFill>
                <a:srgbClr val="0070C0"/>
              </a:solidFill>
              <a:cs typeface="+mn-ea"/>
              <a:sym typeface="+mn-lt"/>
            </a:endParaRPr>
          </a:p>
        </p:txBody>
      </p:sp>
      <p:sp>
        <p:nvSpPr>
          <p:cNvPr id="33" name="Oval 29"/>
          <p:cNvSpPr/>
          <p:nvPr/>
        </p:nvSpPr>
        <p:spPr>
          <a:xfrm>
            <a:off x="927498" y="1803463"/>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a:cs typeface="+mn-ea"/>
                <a:sym typeface="+mn-lt"/>
              </a:rPr>
              <a:t>0</a:t>
            </a:r>
            <a:r>
              <a:rPr lang="en-US" sz="1600" b="1" dirty="0">
                <a:cs typeface="+mn-ea"/>
                <a:sym typeface="+mn-lt"/>
              </a:rPr>
              <a:t>3</a:t>
            </a:r>
            <a:endParaRPr lang="id-ID" sz="1600" b="1" dirty="0">
              <a:cs typeface="+mn-ea"/>
              <a:sym typeface="+mn-lt"/>
            </a:endParaRPr>
          </a:p>
        </p:txBody>
      </p:sp>
      <p:sp>
        <p:nvSpPr>
          <p:cNvPr id="34" name="TextBox 33"/>
          <p:cNvSpPr txBox="1"/>
          <p:nvPr/>
        </p:nvSpPr>
        <p:spPr>
          <a:xfrm>
            <a:off x="1549551" y="1801433"/>
            <a:ext cx="9142567" cy="1754326"/>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做好新产品开发实现</a:t>
            </a:r>
            <a:endParaRPr lang="en-US" altLang="zh-CN" b="1" dirty="0">
              <a:solidFill>
                <a:srgbClr val="2A87CA"/>
              </a:solidFill>
              <a:cs typeface="+mn-ea"/>
              <a:sym typeface="+mn-lt"/>
            </a:endParaRPr>
          </a:p>
          <a:p>
            <a:pPr>
              <a:lnSpc>
                <a:spcPct val="150000"/>
              </a:lnSpc>
            </a:pPr>
            <a:r>
              <a:rPr lang="zh-CN" altLang="en-US" dirty="0">
                <a:cs typeface="+mn-ea"/>
                <a:sym typeface="+mn-lt"/>
              </a:rPr>
              <a:t>当有了一个优秀的团队和一个良好的项目管理措施，那么我就有信心做好新产品的开发和定制项目。就拿我们新产品醒酒机项目来说，我的目标是：认真分析产品，组织项目干系人进行需求评审，组织团队，做好项目管理，按期交付成果。</a:t>
            </a:r>
          </a:p>
        </p:txBody>
      </p:sp>
      <p:sp>
        <p:nvSpPr>
          <p:cNvPr id="39" name="矩形 1"/>
          <p:cNvSpPr/>
          <p:nvPr/>
        </p:nvSpPr>
        <p:spPr>
          <a:xfrm>
            <a:off x="0" y="186533"/>
            <a:ext cx="2998862"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17"/>
          <p:cNvSpPr/>
          <p:nvPr/>
        </p:nvSpPr>
        <p:spPr>
          <a:xfrm>
            <a:off x="2816891" y="184426"/>
            <a:ext cx="9373520"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TextBox 3"/>
          <p:cNvSpPr txBox="1"/>
          <p:nvPr/>
        </p:nvSpPr>
        <p:spPr>
          <a:xfrm>
            <a:off x="8847887" y="251743"/>
            <a:ext cx="3185487" cy="512961"/>
          </a:xfrm>
          <a:prstGeom prst="rect">
            <a:avLst/>
          </a:prstGeom>
          <a:noFill/>
        </p:spPr>
        <p:txBody>
          <a:bodyPr wrap="none" rtlCol="0">
            <a:spAutoFit/>
          </a:bodyPr>
          <a:lstStyle/>
          <a:p>
            <a:r>
              <a:rPr lang="zh-CN" altLang="en-US" dirty="0">
                <a:solidFill>
                  <a:srgbClr val="0070C0"/>
                </a:solidFill>
                <a:cs typeface="+mn-ea"/>
                <a:sym typeface="+mn-lt"/>
              </a:rPr>
              <a:t>第四章：工作目标与落实策略</a:t>
            </a:r>
          </a:p>
          <a:p>
            <a:endParaRPr lang="zh-CN" altLang="en-US" sz="1400" baseline="-3000" dirty="0">
              <a:solidFill>
                <a:srgbClr val="0070C0"/>
              </a:solidFill>
              <a:cs typeface="+mn-ea"/>
              <a:sym typeface="+mn-lt"/>
            </a:endParaRPr>
          </a:p>
        </p:txBody>
      </p:sp>
      <p:sp>
        <p:nvSpPr>
          <p:cNvPr id="42" name="TextBox 4"/>
          <p:cNvSpPr txBox="1"/>
          <p:nvPr/>
        </p:nvSpPr>
        <p:spPr>
          <a:xfrm>
            <a:off x="46534" y="240799"/>
            <a:ext cx="2723823" cy="369332"/>
          </a:xfrm>
          <a:prstGeom prst="rect">
            <a:avLst/>
          </a:prstGeom>
          <a:noFill/>
        </p:spPr>
        <p:txBody>
          <a:bodyPr wrap="none" rtlCol="0">
            <a:spAutoFit/>
          </a:bodyPr>
          <a:lstStyle/>
          <a:p>
            <a:r>
              <a:rPr lang="zh-CN" altLang="en-US" dirty="0">
                <a:solidFill>
                  <a:schemeClr val="bg1"/>
                </a:solidFill>
                <a:cs typeface="+mn-ea"/>
                <a:sym typeface="+mn-lt"/>
              </a:rPr>
              <a:t>如何履行职责、实现目标</a:t>
            </a:r>
            <a:endParaRPr lang="zh-CN" altLang="en-US" sz="1400" baseline="-3000" dirty="0">
              <a:solidFill>
                <a:schemeClr val="bg1"/>
              </a:solidFill>
              <a:cs typeface="+mn-ea"/>
              <a:sym typeface="+mn-lt"/>
            </a:endParaRPr>
          </a:p>
        </p:txBody>
      </p:sp>
      <p:sp>
        <p:nvSpPr>
          <p:cNvPr id="44" name="TextBox 33"/>
          <p:cNvSpPr txBox="1"/>
          <p:nvPr/>
        </p:nvSpPr>
        <p:spPr>
          <a:xfrm>
            <a:off x="1540795" y="4182064"/>
            <a:ext cx="6066579" cy="1754326"/>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与实验室协作解决产品缺陷</a:t>
            </a:r>
            <a:endParaRPr lang="en-US" altLang="zh-CN" b="1" dirty="0">
              <a:solidFill>
                <a:srgbClr val="2A87CA"/>
              </a:solidFill>
              <a:cs typeface="+mn-ea"/>
              <a:sym typeface="+mn-lt"/>
            </a:endParaRPr>
          </a:p>
          <a:p>
            <a:pPr>
              <a:lnSpc>
                <a:spcPct val="150000"/>
              </a:lnSpc>
            </a:pPr>
            <a:r>
              <a:rPr lang="zh-CN" altLang="en-US" dirty="0">
                <a:cs typeface="+mn-ea"/>
                <a:sym typeface="+mn-lt"/>
              </a:rPr>
              <a:t>交付的成果是否是让客户、让公司、让自己满意呢？那倒不一定，所以我的目标是：与实验室通力协作，及时解决测试提出的</a:t>
            </a:r>
            <a:r>
              <a:rPr lang="en-US" altLang="zh-CN" dirty="0">
                <a:cs typeface="+mn-ea"/>
                <a:sym typeface="+mn-lt"/>
              </a:rPr>
              <a:t>BUG</a:t>
            </a:r>
            <a:r>
              <a:rPr lang="zh-CN" altLang="en-US" dirty="0">
                <a:cs typeface="+mn-ea"/>
                <a:sym typeface="+mn-lt"/>
              </a:rPr>
              <a:t>，做好质量把控，让我们的产品完美。</a:t>
            </a:r>
          </a:p>
        </p:txBody>
      </p:sp>
      <p:sp>
        <p:nvSpPr>
          <p:cNvPr id="45" name="Oval 29"/>
          <p:cNvSpPr/>
          <p:nvPr/>
        </p:nvSpPr>
        <p:spPr>
          <a:xfrm>
            <a:off x="886475" y="4107679"/>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04</a:t>
            </a:r>
            <a:endParaRPr lang="id-ID" sz="1600" b="1" dirty="0">
              <a:cs typeface="+mn-ea"/>
              <a:sym typeface="+mn-lt"/>
            </a:endParaRPr>
          </a:p>
        </p:txBody>
      </p:sp>
      <p:grpSp>
        <p:nvGrpSpPr>
          <p:cNvPr id="38" name="Group 6"/>
          <p:cNvGrpSpPr/>
          <p:nvPr/>
        </p:nvGrpSpPr>
        <p:grpSpPr>
          <a:xfrm flipH="1">
            <a:off x="8183438" y="4437112"/>
            <a:ext cx="4008561" cy="2420888"/>
            <a:chOff x="-1" y="3219148"/>
            <a:chExt cx="10870193" cy="3638852"/>
          </a:xfrm>
        </p:grpSpPr>
        <p:grpSp>
          <p:nvGrpSpPr>
            <p:cNvPr id="43" name="Group 7"/>
            <p:cNvGrpSpPr/>
            <p:nvPr/>
          </p:nvGrpSpPr>
          <p:grpSpPr>
            <a:xfrm>
              <a:off x="8407979" y="5698593"/>
              <a:ext cx="2462213" cy="1159407"/>
              <a:chOff x="8407979" y="5698593"/>
              <a:chExt cx="2462213" cy="1159407"/>
            </a:xfrm>
          </p:grpSpPr>
          <p:sp>
            <p:nvSpPr>
              <p:cNvPr id="66" name="Freeform 33"/>
              <p:cNvSpPr/>
              <p:nvPr/>
            </p:nvSpPr>
            <p:spPr bwMode="auto">
              <a:xfrm>
                <a:off x="8407979" y="5698594"/>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rgbClr val="0070C0"/>
              </a:solidFill>
              <a:ln>
                <a:noFill/>
              </a:ln>
            </p:spPr>
            <p:txBody>
              <a:bodyPr vert="horz" wrap="square" lIns="91440" tIns="45720" rIns="91440" bIns="45720" numCol="1" anchor="t" anchorCtr="0" compatLnSpc="1"/>
              <a:lstStyle/>
              <a:p>
                <a:endParaRPr lang="id-ID">
                  <a:cs typeface="+mn-ea"/>
                  <a:sym typeface="+mn-lt"/>
                </a:endParaRPr>
              </a:p>
            </p:txBody>
          </p:sp>
          <p:sp>
            <p:nvSpPr>
              <p:cNvPr id="67" name="Freeform 34"/>
              <p:cNvSpPr/>
              <p:nvPr/>
            </p:nvSpPr>
            <p:spPr>
              <a:xfrm>
                <a:off x="8407979" y="6541556"/>
                <a:ext cx="1816100" cy="316444"/>
              </a:xfrm>
              <a:custGeom>
                <a:avLst/>
                <a:gdLst>
                  <a:gd name="connsiteX0" fmla="*/ 0 w 1816100"/>
                  <a:gd name="connsiteY0" fmla="*/ 0 h 316444"/>
                  <a:gd name="connsiteX1" fmla="*/ 1816100 w 1816100"/>
                  <a:gd name="connsiteY1" fmla="*/ 0 h 316444"/>
                  <a:gd name="connsiteX2" fmla="*/ 1816100 w 1816100"/>
                  <a:gd name="connsiteY2" fmla="*/ 316444 h 316444"/>
                  <a:gd name="connsiteX3" fmla="*/ 0 w 1816100"/>
                  <a:gd name="connsiteY3" fmla="*/ 316444 h 316444"/>
                  <a:gd name="connsiteX4" fmla="*/ 0 w 1816100"/>
                  <a:gd name="connsiteY4" fmla="*/ 0 h 316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316444">
                    <a:moveTo>
                      <a:pt x="0" y="0"/>
                    </a:moveTo>
                    <a:lnTo>
                      <a:pt x="1816100" y="0"/>
                    </a:lnTo>
                    <a:lnTo>
                      <a:pt x="1816100" y="316444"/>
                    </a:lnTo>
                    <a:lnTo>
                      <a:pt x="0" y="316444"/>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8" name="Freeform 35"/>
              <p:cNvSpPr/>
              <p:nvPr/>
            </p:nvSpPr>
            <p:spPr>
              <a:xfrm>
                <a:off x="10214555" y="5698593"/>
                <a:ext cx="646113" cy="1159406"/>
              </a:xfrm>
              <a:custGeom>
                <a:avLst/>
                <a:gdLst>
                  <a:gd name="connsiteX0" fmla="*/ 646113 w 646113"/>
                  <a:gd name="connsiteY0" fmla="*/ 0 h 1159406"/>
                  <a:gd name="connsiteX1" fmla="*/ 646113 w 646113"/>
                  <a:gd name="connsiteY1" fmla="*/ 421481 h 1159406"/>
                  <a:gd name="connsiteX2" fmla="*/ 646113 w 646113"/>
                  <a:gd name="connsiteY2" fmla="*/ 496887 h 1159406"/>
                  <a:gd name="connsiteX3" fmla="*/ 646113 w 646113"/>
                  <a:gd name="connsiteY3" fmla="*/ 842962 h 1159406"/>
                  <a:gd name="connsiteX4" fmla="*/ 646113 w 646113"/>
                  <a:gd name="connsiteY4" fmla="*/ 918368 h 1159406"/>
                  <a:gd name="connsiteX5" fmla="*/ 646113 w 646113"/>
                  <a:gd name="connsiteY5" fmla="*/ 1159406 h 1159406"/>
                  <a:gd name="connsiteX6" fmla="*/ 0 w 646113"/>
                  <a:gd name="connsiteY6" fmla="*/ 1159406 h 1159406"/>
                  <a:gd name="connsiteX7" fmla="*/ 0 w 646113"/>
                  <a:gd name="connsiteY7" fmla="*/ 842962 h 1159406"/>
                  <a:gd name="connsiteX8" fmla="*/ 646113 w 646113"/>
                  <a:gd name="connsiteY8" fmla="*/ 0 h 115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113" h="1159406">
                    <a:moveTo>
                      <a:pt x="646113" y="0"/>
                    </a:moveTo>
                    <a:lnTo>
                      <a:pt x="646113" y="421481"/>
                    </a:lnTo>
                    <a:lnTo>
                      <a:pt x="646113" y="496887"/>
                    </a:lnTo>
                    <a:lnTo>
                      <a:pt x="646113" y="842962"/>
                    </a:lnTo>
                    <a:lnTo>
                      <a:pt x="646113" y="918368"/>
                    </a:lnTo>
                    <a:lnTo>
                      <a:pt x="646113" y="1159406"/>
                    </a:lnTo>
                    <a:lnTo>
                      <a:pt x="0" y="1159406"/>
                    </a:lnTo>
                    <a:lnTo>
                      <a:pt x="0" y="842962"/>
                    </a:lnTo>
                    <a:lnTo>
                      <a:pt x="646113"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46" name="Group 8"/>
            <p:cNvGrpSpPr/>
            <p:nvPr/>
          </p:nvGrpSpPr>
          <p:grpSpPr>
            <a:xfrm>
              <a:off x="-1" y="3219148"/>
              <a:ext cx="1813456" cy="1339850"/>
              <a:chOff x="-1" y="3219148"/>
              <a:chExt cx="1813456" cy="1339850"/>
            </a:xfrm>
          </p:grpSpPr>
          <p:sp>
            <p:nvSpPr>
              <p:cNvPr id="63" name="Freeform 29"/>
              <p:cNvSpPr/>
              <p:nvPr/>
            </p:nvSpPr>
            <p:spPr bwMode="auto">
              <a:xfrm>
                <a:off x="1167342" y="3219148"/>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sp>
            <p:nvSpPr>
              <p:cNvPr id="64" name="Freeform 30"/>
              <p:cNvSpPr/>
              <p:nvPr/>
            </p:nvSpPr>
            <p:spPr>
              <a:xfrm>
                <a:off x="-1" y="4057122"/>
                <a:ext cx="1167342" cy="496888"/>
              </a:xfrm>
              <a:custGeom>
                <a:avLst/>
                <a:gdLst>
                  <a:gd name="connsiteX0" fmla="*/ 0 w 1167342"/>
                  <a:gd name="connsiteY0" fmla="*/ 0 h 496888"/>
                  <a:gd name="connsiteX1" fmla="*/ 1167342 w 1167342"/>
                  <a:gd name="connsiteY1" fmla="*/ 0 h 496888"/>
                  <a:gd name="connsiteX2" fmla="*/ 1167342 w 1167342"/>
                  <a:gd name="connsiteY2" fmla="*/ 496888 h 496888"/>
                  <a:gd name="connsiteX3" fmla="*/ 0 w 1167342"/>
                  <a:gd name="connsiteY3" fmla="*/ 496888 h 496888"/>
                  <a:gd name="connsiteX4" fmla="*/ 0 w 1167342"/>
                  <a:gd name="connsiteY4" fmla="*/ 0 h 49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342" h="496888">
                    <a:moveTo>
                      <a:pt x="0" y="0"/>
                    </a:moveTo>
                    <a:lnTo>
                      <a:pt x="1167342" y="0"/>
                    </a:lnTo>
                    <a:lnTo>
                      <a:pt x="1167342" y="496888"/>
                    </a:lnTo>
                    <a:lnTo>
                      <a:pt x="0" y="496888"/>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5" name="Freeform 31"/>
              <p:cNvSpPr/>
              <p:nvPr/>
            </p:nvSpPr>
            <p:spPr>
              <a:xfrm>
                <a:off x="0" y="3228673"/>
                <a:ext cx="1813455" cy="842963"/>
              </a:xfrm>
              <a:custGeom>
                <a:avLst/>
                <a:gdLst>
                  <a:gd name="connsiteX0" fmla="*/ 0 w 1813455"/>
                  <a:gd name="connsiteY0" fmla="*/ 0 h 842963"/>
                  <a:gd name="connsiteX1" fmla="*/ 1813455 w 1813455"/>
                  <a:gd name="connsiteY1" fmla="*/ 0 h 842963"/>
                  <a:gd name="connsiteX2" fmla="*/ 1167342 w 1813455"/>
                  <a:gd name="connsiteY2" fmla="*/ 842963 h 842963"/>
                  <a:gd name="connsiteX3" fmla="*/ 0 w 1813455"/>
                  <a:gd name="connsiteY3" fmla="*/ 842963 h 842963"/>
                  <a:gd name="connsiteX4" fmla="*/ 0 w 1813455"/>
                  <a:gd name="connsiteY4" fmla="*/ 0 h 84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455" h="842963">
                    <a:moveTo>
                      <a:pt x="0" y="0"/>
                    </a:moveTo>
                    <a:lnTo>
                      <a:pt x="1813455" y="0"/>
                    </a:lnTo>
                    <a:lnTo>
                      <a:pt x="1167342" y="842963"/>
                    </a:lnTo>
                    <a:lnTo>
                      <a:pt x="0" y="842963"/>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47" name="Group 9"/>
            <p:cNvGrpSpPr/>
            <p:nvPr/>
          </p:nvGrpSpPr>
          <p:grpSpPr>
            <a:xfrm>
              <a:off x="1157817" y="3707721"/>
              <a:ext cx="2462213" cy="1343176"/>
              <a:chOff x="1157817" y="3707721"/>
              <a:chExt cx="2462213" cy="1343176"/>
            </a:xfrm>
          </p:grpSpPr>
          <p:sp>
            <p:nvSpPr>
              <p:cNvPr id="60" name="Rectangle 25"/>
              <p:cNvSpPr>
                <a:spLocks noChangeArrowheads="1"/>
              </p:cNvSpPr>
              <p:nvPr/>
            </p:nvSpPr>
            <p:spPr bwMode="auto">
              <a:xfrm>
                <a:off x="1157817" y="4554009"/>
                <a:ext cx="1816100" cy="496888"/>
              </a:xfrm>
              <a:prstGeom prst="rect">
                <a:avLst/>
              </a:pr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sp>
            <p:nvSpPr>
              <p:cNvPr id="61" name="Freeform 26"/>
              <p:cNvSpPr/>
              <p:nvPr/>
            </p:nvSpPr>
            <p:spPr bwMode="auto">
              <a:xfrm>
                <a:off x="1157817" y="3711046"/>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rgbClr val="0070C0"/>
              </a:solidFill>
              <a:ln>
                <a:noFill/>
              </a:ln>
            </p:spPr>
            <p:txBody>
              <a:bodyPr vert="horz" wrap="square" lIns="91440" tIns="45720" rIns="91440" bIns="45720" numCol="1" anchor="t" anchorCtr="0" compatLnSpc="1"/>
              <a:lstStyle/>
              <a:p>
                <a:endParaRPr lang="id-ID">
                  <a:cs typeface="+mn-ea"/>
                  <a:sym typeface="+mn-lt"/>
                </a:endParaRPr>
              </a:p>
            </p:txBody>
          </p:sp>
          <p:sp>
            <p:nvSpPr>
              <p:cNvPr id="62" name="Freeform 27"/>
              <p:cNvSpPr/>
              <p:nvPr/>
            </p:nvSpPr>
            <p:spPr bwMode="auto">
              <a:xfrm>
                <a:off x="2973917" y="3707721"/>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8" name="Group 10"/>
            <p:cNvGrpSpPr/>
            <p:nvPr/>
          </p:nvGrpSpPr>
          <p:grpSpPr>
            <a:xfrm>
              <a:off x="2969204" y="4207933"/>
              <a:ext cx="2462213" cy="1339851"/>
              <a:chOff x="2969204" y="4207933"/>
              <a:chExt cx="2462213" cy="1339851"/>
            </a:xfrm>
          </p:grpSpPr>
          <p:sp>
            <p:nvSpPr>
              <p:cNvPr id="57" name="Rectangle 21"/>
              <p:cNvSpPr>
                <a:spLocks noChangeArrowheads="1"/>
              </p:cNvSpPr>
              <p:nvPr/>
            </p:nvSpPr>
            <p:spPr bwMode="auto">
              <a:xfrm>
                <a:off x="2969204" y="5050896"/>
                <a:ext cx="1816100" cy="496888"/>
              </a:xfrm>
              <a:prstGeom prst="rect">
                <a:avLst/>
              </a:pr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sp>
            <p:nvSpPr>
              <p:cNvPr id="58" name="Freeform 22"/>
              <p:cNvSpPr/>
              <p:nvPr/>
            </p:nvSpPr>
            <p:spPr bwMode="auto">
              <a:xfrm>
                <a:off x="2969204" y="4207933"/>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rgbClr val="0070C0"/>
              </a:solidFill>
              <a:ln>
                <a:noFill/>
              </a:ln>
            </p:spPr>
            <p:txBody>
              <a:bodyPr vert="horz" wrap="square" lIns="91440" tIns="45720" rIns="91440" bIns="45720" numCol="1" anchor="t" anchorCtr="0" compatLnSpc="1"/>
              <a:lstStyle/>
              <a:p>
                <a:endParaRPr lang="id-ID">
                  <a:cs typeface="+mn-ea"/>
                  <a:sym typeface="+mn-lt"/>
                </a:endParaRPr>
              </a:p>
            </p:txBody>
          </p:sp>
          <p:sp>
            <p:nvSpPr>
              <p:cNvPr id="59" name="Freeform 23"/>
              <p:cNvSpPr/>
              <p:nvPr/>
            </p:nvSpPr>
            <p:spPr bwMode="auto">
              <a:xfrm>
                <a:off x="4785304" y="4207933"/>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9" name="Group 11"/>
            <p:cNvGrpSpPr/>
            <p:nvPr/>
          </p:nvGrpSpPr>
          <p:grpSpPr>
            <a:xfrm>
              <a:off x="4777847" y="4695295"/>
              <a:ext cx="2469670" cy="1349376"/>
              <a:chOff x="4777847" y="4695295"/>
              <a:chExt cx="2469670" cy="1349376"/>
            </a:xfrm>
          </p:grpSpPr>
          <p:sp>
            <p:nvSpPr>
              <p:cNvPr id="54" name="Rectangle 17"/>
              <p:cNvSpPr>
                <a:spLocks noChangeArrowheads="1"/>
              </p:cNvSpPr>
              <p:nvPr/>
            </p:nvSpPr>
            <p:spPr bwMode="auto">
              <a:xfrm>
                <a:off x="4777847" y="5547783"/>
                <a:ext cx="1823557" cy="496888"/>
              </a:xfrm>
              <a:prstGeom prst="rect">
                <a:avLst/>
              </a:pr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sp>
            <p:nvSpPr>
              <p:cNvPr id="55" name="Freeform 18"/>
              <p:cNvSpPr/>
              <p:nvPr/>
            </p:nvSpPr>
            <p:spPr bwMode="auto">
              <a:xfrm>
                <a:off x="4785304" y="4704820"/>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rgbClr val="0070C0"/>
              </a:solidFill>
              <a:ln>
                <a:noFill/>
              </a:ln>
            </p:spPr>
            <p:txBody>
              <a:bodyPr vert="horz" wrap="square" lIns="91440" tIns="45720" rIns="91440" bIns="45720" numCol="1" anchor="t" anchorCtr="0" compatLnSpc="1"/>
              <a:lstStyle/>
              <a:p>
                <a:endParaRPr lang="id-ID">
                  <a:cs typeface="+mn-ea"/>
                  <a:sym typeface="+mn-lt"/>
                </a:endParaRPr>
              </a:p>
            </p:txBody>
          </p:sp>
          <p:sp>
            <p:nvSpPr>
              <p:cNvPr id="56" name="Freeform 19"/>
              <p:cNvSpPr/>
              <p:nvPr/>
            </p:nvSpPr>
            <p:spPr bwMode="auto">
              <a:xfrm>
                <a:off x="6601404" y="4695295"/>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50" name="Group 12"/>
            <p:cNvGrpSpPr/>
            <p:nvPr/>
          </p:nvGrpSpPr>
          <p:grpSpPr>
            <a:xfrm>
              <a:off x="6591879" y="5201707"/>
              <a:ext cx="2462213" cy="1339851"/>
              <a:chOff x="6591879" y="5201707"/>
              <a:chExt cx="2462213" cy="1339851"/>
            </a:xfrm>
          </p:grpSpPr>
          <p:sp>
            <p:nvSpPr>
              <p:cNvPr id="51" name="Rectangle 13"/>
              <p:cNvSpPr>
                <a:spLocks noChangeArrowheads="1"/>
              </p:cNvSpPr>
              <p:nvPr/>
            </p:nvSpPr>
            <p:spPr bwMode="auto">
              <a:xfrm>
                <a:off x="6591879" y="6044670"/>
                <a:ext cx="1816100" cy="496888"/>
              </a:xfrm>
              <a:prstGeom prst="rect">
                <a:avLst/>
              </a:pr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sp>
            <p:nvSpPr>
              <p:cNvPr id="52" name="Freeform 14"/>
              <p:cNvSpPr/>
              <p:nvPr/>
            </p:nvSpPr>
            <p:spPr bwMode="auto">
              <a:xfrm>
                <a:off x="6591879" y="5201707"/>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rgbClr val="0070C0"/>
              </a:solidFill>
              <a:ln>
                <a:noFill/>
              </a:ln>
            </p:spPr>
            <p:txBody>
              <a:bodyPr vert="horz" wrap="square" lIns="91440" tIns="45720" rIns="91440" bIns="45720" numCol="1" anchor="t" anchorCtr="0" compatLnSpc="1"/>
              <a:lstStyle/>
              <a:p>
                <a:endParaRPr lang="id-ID">
                  <a:cs typeface="+mn-ea"/>
                  <a:sym typeface="+mn-lt"/>
                </a:endParaRPr>
              </a:p>
            </p:txBody>
          </p:sp>
          <p:sp>
            <p:nvSpPr>
              <p:cNvPr id="53" name="Freeform 15"/>
              <p:cNvSpPr/>
              <p:nvPr/>
            </p:nvSpPr>
            <p:spPr bwMode="auto">
              <a:xfrm>
                <a:off x="8407979" y="5201707"/>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rgbClr val="005A9E"/>
              </a:solidFill>
              <a:ln>
                <a:noFill/>
              </a:ln>
            </p:spPr>
            <p:txBody>
              <a:bodyPr vert="horz" wrap="square" lIns="91440" tIns="45720" rIns="91440" bIns="45720" numCol="1" anchor="t" anchorCtr="0" compatLnSpc="1"/>
              <a:lstStyle/>
              <a:p>
                <a:endParaRPr lang="id-ID">
                  <a:cs typeface="+mn-ea"/>
                  <a:sym typeface="+mn-lt"/>
                </a:endParaRPr>
              </a:p>
            </p:txBody>
          </p:sp>
        </p:grpSp>
      </p:grpSp>
      <p:sp>
        <p:nvSpPr>
          <p:cNvPr id="69" name="Freeform 42"/>
          <p:cNvSpPr>
            <a:spLocks noEditPoints="1"/>
          </p:cNvSpPr>
          <p:nvPr/>
        </p:nvSpPr>
        <p:spPr bwMode="auto">
          <a:xfrm rot="898892">
            <a:off x="9033573" y="3410028"/>
            <a:ext cx="2547395" cy="2510927"/>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0070C0"/>
          </a:solidFill>
          <a:ln w="44450">
            <a:noFill/>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lstStyle/>
          <a:p>
            <a:endParaRPr lang="id-ID">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ppt_x"/>
                                          </p:val>
                                        </p:tav>
                                        <p:tav tm="100000">
                                          <p:val>
                                            <p:strVal val="#ppt_x"/>
                                          </p:val>
                                        </p:tav>
                                      </p:tavLst>
                                    </p:anim>
                                    <p:anim calcmode="lin" valueType="num">
                                      <p:cBhvr additive="base">
                                        <p:cTn id="18" dur="1000" fill="hold"/>
                                        <p:tgtEl>
                                          <p:spTgt spid="41"/>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ppt_x"/>
                                          </p:val>
                                        </p:tav>
                                        <p:tav tm="100000">
                                          <p:val>
                                            <p:strVal val="#ppt_x"/>
                                          </p:val>
                                        </p:tav>
                                      </p:tavLst>
                                    </p:anim>
                                    <p:anim calcmode="lin" valueType="num">
                                      <p:cBhvr additive="base">
                                        <p:cTn id="23" dur="10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9" grpId="0" animBg="1"/>
      <p:bldP spid="40" grpId="0" animBg="1"/>
      <p:bldP spid="41" grpId="0"/>
      <p:bldP spid="42" grpId="0"/>
      <p:bldP spid="44" grpId="0"/>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p:nvPr/>
        </p:nvSpPr>
        <p:spPr>
          <a:xfrm>
            <a:off x="958623" y="981096"/>
            <a:ext cx="1699437" cy="45883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b="1" dirty="0">
                <a:solidFill>
                  <a:srgbClr val="0070C0"/>
                </a:solidFill>
                <a:cs typeface="+mn-ea"/>
                <a:sym typeface="+mn-lt"/>
              </a:rPr>
              <a:t>工作目标</a:t>
            </a:r>
            <a:endParaRPr lang="en-US" altLang="zh-CN" sz="2400" b="1" dirty="0">
              <a:solidFill>
                <a:srgbClr val="0070C0"/>
              </a:solidFill>
              <a:cs typeface="+mn-ea"/>
              <a:sym typeface="+mn-lt"/>
            </a:endParaRPr>
          </a:p>
        </p:txBody>
      </p:sp>
      <p:sp>
        <p:nvSpPr>
          <p:cNvPr id="33" name="Oval 29"/>
          <p:cNvSpPr/>
          <p:nvPr/>
        </p:nvSpPr>
        <p:spPr>
          <a:xfrm>
            <a:off x="927498" y="1803463"/>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a:cs typeface="+mn-ea"/>
                <a:sym typeface="+mn-lt"/>
              </a:rPr>
              <a:t>0</a:t>
            </a:r>
            <a:r>
              <a:rPr lang="en-US" sz="1600" b="1" dirty="0">
                <a:cs typeface="+mn-ea"/>
                <a:sym typeface="+mn-lt"/>
              </a:rPr>
              <a:t>3</a:t>
            </a:r>
            <a:endParaRPr lang="id-ID" sz="1600" b="1" dirty="0">
              <a:cs typeface="+mn-ea"/>
              <a:sym typeface="+mn-lt"/>
            </a:endParaRPr>
          </a:p>
        </p:txBody>
      </p:sp>
      <p:sp>
        <p:nvSpPr>
          <p:cNvPr id="34" name="TextBox 33"/>
          <p:cNvSpPr txBox="1"/>
          <p:nvPr/>
        </p:nvSpPr>
        <p:spPr>
          <a:xfrm>
            <a:off x="1549551" y="1801433"/>
            <a:ext cx="9142567" cy="1754326"/>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合理利用外部资源</a:t>
            </a:r>
            <a:endParaRPr lang="en-US" altLang="zh-CN" b="1" dirty="0">
              <a:solidFill>
                <a:srgbClr val="2A87CA"/>
              </a:solidFill>
              <a:cs typeface="+mn-ea"/>
              <a:sym typeface="+mn-lt"/>
            </a:endParaRPr>
          </a:p>
          <a:p>
            <a:pPr>
              <a:lnSpc>
                <a:spcPct val="150000"/>
              </a:lnSpc>
            </a:pPr>
            <a:r>
              <a:rPr lang="zh-CN" altLang="en-US" dirty="0">
                <a:cs typeface="+mn-ea"/>
                <a:sym typeface="+mn-lt"/>
              </a:rPr>
              <a:t>在项目管理过程中，项目经理不能做井底之蛙，要吸取同行合作伙伴的长处，来弥补自己的不足，同时努力寻找外部新资源和新技术来解决项目的瓶颈和技术难点。我的目标是：多关注同行解决方案和同行产品，多关注新技术。</a:t>
            </a:r>
          </a:p>
        </p:txBody>
      </p:sp>
      <p:sp>
        <p:nvSpPr>
          <p:cNvPr id="39" name="矩形 1"/>
          <p:cNvSpPr/>
          <p:nvPr/>
        </p:nvSpPr>
        <p:spPr>
          <a:xfrm>
            <a:off x="0" y="186533"/>
            <a:ext cx="2998862"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17"/>
          <p:cNvSpPr/>
          <p:nvPr/>
        </p:nvSpPr>
        <p:spPr>
          <a:xfrm>
            <a:off x="2816891" y="184426"/>
            <a:ext cx="9373520"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TextBox 3"/>
          <p:cNvSpPr txBox="1"/>
          <p:nvPr/>
        </p:nvSpPr>
        <p:spPr>
          <a:xfrm>
            <a:off x="8847887" y="251743"/>
            <a:ext cx="3185487" cy="512961"/>
          </a:xfrm>
          <a:prstGeom prst="rect">
            <a:avLst/>
          </a:prstGeom>
          <a:noFill/>
        </p:spPr>
        <p:txBody>
          <a:bodyPr wrap="none" rtlCol="0">
            <a:spAutoFit/>
          </a:bodyPr>
          <a:lstStyle/>
          <a:p>
            <a:r>
              <a:rPr lang="zh-CN" altLang="en-US" dirty="0">
                <a:solidFill>
                  <a:srgbClr val="0070C0"/>
                </a:solidFill>
                <a:cs typeface="+mn-ea"/>
                <a:sym typeface="+mn-lt"/>
              </a:rPr>
              <a:t>第四章：工作目标与落实策略</a:t>
            </a:r>
          </a:p>
          <a:p>
            <a:endParaRPr lang="zh-CN" altLang="en-US" sz="1400" baseline="-3000" dirty="0">
              <a:solidFill>
                <a:srgbClr val="0070C0"/>
              </a:solidFill>
              <a:cs typeface="+mn-ea"/>
              <a:sym typeface="+mn-lt"/>
            </a:endParaRPr>
          </a:p>
        </p:txBody>
      </p:sp>
      <p:sp>
        <p:nvSpPr>
          <p:cNvPr id="42" name="TextBox 4"/>
          <p:cNvSpPr txBox="1"/>
          <p:nvPr/>
        </p:nvSpPr>
        <p:spPr>
          <a:xfrm>
            <a:off x="46534" y="240799"/>
            <a:ext cx="2723823" cy="369332"/>
          </a:xfrm>
          <a:prstGeom prst="rect">
            <a:avLst/>
          </a:prstGeom>
          <a:noFill/>
        </p:spPr>
        <p:txBody>
          <a:bodyPr wrap="none" rtlCol="0">
            <a:spAutoFit/>
          </a:bodyPr>
          <a:lstStyle/>
          <a:p>
            <a:r>
              <a:rPr lang="zh-CN" altLang="en-US" dirty="0">
                <a:solidFill>
                  <a:schemeClr val="bg1"/>
                </a:solidFill>
                <a:cs typeface="+mn-ea"/>
                <a:sym typeface="+mn-lt"/>
              </a:rPr>
              <a:t>如何履行职责、实现目标</a:t>
            </a:r>
            <a:endParaRPr lang="zh-CN" altLang="en-US" sz="1400" baseline="-3000" dirty="0">
              <a:solidFill>
                <a:schemeClr val="bg1"/>
              </a:solidFill>
              <a:cs typeface="+mn-ea"/>
              <a:sym typeface="+mn-lt"/>
            </a:endParaRPr>
          </a:p>
        </p:txBody>
      </p:sp>
      <p:sp>
        <p:nvSpPr>
          <p:cNvPr id="44" name="TextBox 33"/>
          <p:cNvSpPr txBox="1"/>
          <p:nvPr/>
        </p:nvSpPr>
        <p:spPr>
          <a:xfrm>
            <a:off x="1540795" y="4182064"/>
            <a:ext cx="6066579" cy="1754326"/>
          </a:xfrm>
          <a:prstGeom prst="rect">
            <a:avLst/>
          </a:prstGeom>
          <a:noFill/>
        </p:spPr>
        <p:txBody>
          <a:bodyPr wrap="square" rtlCol="0">
            <a:spAutoFit/>
          </a:bodyPr>
          <a:lstStyle/>
          <a:p>
            <a:pPr>
              <a:lnSpc>
                <a:spcPct val="150000"/>
              </a:lnSpc>
            </a:pPr>
            <a:r>
              <a:rPr lang="zh-CN" altLang="en-US" b="1" dirty="0">
                <a:solidFill>
                  <a:srgbClr val="2A87CA"/>
                </a:solidFill>
                <a:cs typeface="+mn-ea"/>
                <a:sym typeface="+mn-lt"/>
              </a:rPr>
              <a:t>提升团队各方面技能</a:t>
            </a:r>
          </a:p>
          <a:p>
            <a:pPr>
              <a:lnSpc>
                <a:spcPct val="150000"/>
              </a:lnSpc>
            </a:pPr>
            <a:r>
              <a:rPr lang="zh-CN" altLang="en-US" dirty="0">
                <a:cs typeface="+mn-ea"/>
                <a:sym typeface="+mn-lt"/>
              </a:rPr>
              <a:t>社会在发展，人类在进步，所以团队更需要进步。我的目标是：团队人员都发挥自己的专长，分享自己的经验和优势技术，另外注重公司启动的培训。</a:t>
            </a:r>
          </a:p>
        </p:txBody>
      </p:sp>
      <p:sp>
        <p:nvSpPr>
          <p:cNvPr id="45" name="Oval 29"/>
          <p:cNvSpPr/>
          <p:nvPr/>
        </p:nvSpPr>
        <p:spPr>
          <a:xfrm>
            <a:off x="886475" y="4107679"/>
            <a:ext cx="584826" cy="5950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04</a:t>
            </a:r>
            <a:endParaRPr lang="id-ID" sz="1600" b="1" dirty="0">
              <a:cs typeface="+mn-ea"/>
              <a:sym typeface="+mn-lt"/>
            </a:endParaRPr>
          </a:p>
        </p:txBody>
      </p:sp>
      <p:pic>
        <p:nvPicPr>
          <p:cNvPr id="2" name="图片 1"/>
          <p:cNvPicPr>
            <a:picLocks noChangeAspect="1"/>
          </p:cNvPicPr>
          <p:nvPr/>
        </p:nvPicPr>
        <p:blipFill>
          <a:blip r:embed="rId3"/>
          <a:stretch>
            <a:fillRect/>
          </a:stretch>
        </p:blipFill>
        <p:spPr>
          <a:xfrm>
            <a:off x="8687494" y="3380872"/>
            <a:ext cx="2671141" cy="3477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ppt_x"/>
                                          </p:val>
                                        </p:tav>
                                        <p:tav tm="100000">
                                          <p:val>
                                            <p:strVal val="#ppt_x"/>
                                          </p:val>
                                        </p:tav>
                                      </p:tavLst>
                                    </p:anim>
                                    <p:anim calcmode="lin" valueType="num">
                                      <p:cBhvr additive="base">
                                        <p:cTn id="18" dur="1000" fill="hold"/>
                                        <p:tgtEl>
                                          <p:spTgt spid="41"/>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ppt_x"/>
                                          </p:val>
                                        </p:tav>
                                        <p:tav tm="100000">
                                          <p:val>
                                            <p:strVal val="#ppt_x"/>
                                          </p:val>
                                        </p:tav>
                                      </p:tavLst>
                                    </p:anim>
                                    <p:anim calcmode="lin" valueType="num">
                                      <p:cBhvr additive="base">
                                        <p:cTn id="23" dur="10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9" grpId="0" animBg="1"/>
      <p:bldP spid="40" grpId="0" animBg="1"/>
      <p:bldP spid="41" grpId="0"/>
      <p:bldP spid="42" grpId="0"/>
      <p:bldP spid="44"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4" name="矩形 3"/>
          <p:cNvSpPr/>
          <p:nvPr/>
        </p:nvSpPr>
        <p:spPr>
          <a:xfrm>
            <a:off x="6095206" y="0"/>
            <a:ext cx="6091312" cy="6858000"/>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文本框 9"/>
          <p:cNvSpPr txBox="1"/>
          <p:nvPr/>
        </p:nvSpPr>
        <p:spPr>
          <a:xfrm>
            <a:off x="7103318" y="3212976"/>
            <a:ext cx="4778763" cy="615553"/>
          </a:xfrm>
          <a:prstGeom prst="rect">
            <a:avLst/>
          </a:prstGeom>
          <a:noFill/>
        </p:spPr>
        <p:txBody>
          <a:bodyPr wrap="square" lIns="0" tIns="0" rIns="0" bIns="0" rtlCol="0">
            <a:spAutoFit/>
          </a:bodyPr>
          <a:lstStyle/>
          <a:p>
            <a:pPr marL="0" lvl="1"/>
            <a:r>
              <a:rPr lang="zh-CN" altLang="en-US" sz="4000" b="1" dirty="0">
                <a:solidFill>
                  <a:schemeClr val="bg1"/>
                </a:solidFill>
                <a:cs typeface="+mn-ea"/>
                <a:sym typeface="+mn-lt"/>
              </a:rPr>
              <a:t>几点小建议</a:t>
            </a:r>
          </a:p>
        </p:txBody>
      </p:sp>
      <p:sp>
        <p:nvSpPr>
          <p:cNvPr id="36" name="文本框 26"/>
          <p:cNvSpPr txBox="1"/>
          <p:nvPr/>
        </p:nvSpPr>
        <p:spPr>
          <a:xfrm>
            <a:off x="7072759" y="4005064"/>
            <a:ext cx="2478831" cy="338554"/>
          </a:xfrm>
          <a:prstGeom prst="rect">
            <a:avLst/>
          </a:prstGeom>
          <a:noFill/>
        </p:spPr>
        <p:txBody>
          <a:bodyPr wrap="square" rtlCol="0">
            <a:spAutoFit/>
          </a:bodyPr>
          <a:lstStyle/>
          <a:p>
            <a:pPr algn="dist">
              <a:spcAft>
                <a:spcPts val="0"/>
              </a:spcAft>
              <a:defRPr/>
            </a:pPr>
            <a:r>
              <a:rPr lang="en-US" altLang="zh-CN" sz="1600" kern="100" dirty="0">
                <a:solidFill>
                  <a:schemeClr val="bg1"/>
                </a:solidFill>
                <a:cs typeface="+mn-ea"/>
                <a:sym typeface="+mn-lt"/>
              </a:rPr>
              <a:t>proposal</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61" y="1772816"/>
            <a:ext cx="3989060" cy="4033109"/>
          </a:xfrm>
          <a:prstGeom prst="rect">
            <a:avLst/>
          </a:prstGeom>
        </p:spPr>
      </p:pic>
      <p:pic>
        <p:nvPicPr>
          <p:cNvPr id="3" name="图片 2"/>
          <p:cNvPicPr>
            <a:picLocks noChangeAspect="1"/>
          </p:cNvPicPr>
          <p:nvPr/>
        </p:nvPicPr>
        <p:blipFill>
          <a:blip r:embed="rId4"/>
          <a:stretch>
            <a:fillRect/>
          </a:stretch>
        </p:blipFill>
        <p:spPr>
          <a:xfrm>
            <a:off x="6527254" y="1772816"/>
            <a:ext cx="4084674"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120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387424"/>
            <a:ext cx="12190413" cy="6911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Rectangle 51"/>
          <p:cNvSpPr/>
          <p:nvPr/>
        </p:nvSpPr>
        <p:spPr>
          <a:xfrm>
            <a:off x="3175" y="-387883"/>
            <a:ext cx="12187238" cy="2695697"/>
          </a:xfrm>
          <a:prstGeom prst="rect">
            <a:avLst/>
          </a:prstGeom>
          <a:solidFill>
            <a:srgbClr val="177DC6"/>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28" tIns="45714" rIns="91428" bIns="45714" numCol="1" spcCol="0" rtlCol="0" fromWordArt="0" anchor="ctr" anchorCtr="0" forceAA="0" compatLnSpc="1">
            <a:noAutofit/>
          </a:bodyPr>
          <a:lstStyle/>
          <a:p>
            <a:pPr algn="ctr" defTabSz="914400">
              <a:defRPr/>
            </a:pPr>
            <a:endParaRPr lang="en-US" kern="0">
              <a:solidFill>
                <a:prstClr val="white"/>
              </a:solidFill>
              <a:cs typeface="+mn-ea"/>
              <a:sym typeface="+mn-lt"/>
            </a:endParaRPr>
          </a:p>
        </p:txBody>
      </p:sp>
      <p:pic>
        <p:nvPicPr>
          <p:cNvPr id="70" name="图片 69"/>
          <p:cNvPicPr>
            <a:picLocks noChangeAspect="1"/>
          </p:cNvPicPr>
          <p:nvPr/>
        </p:nvPicPr>
        <p:blipFill>
          <a:blip r:embed="rId2"/>
          <a:stretch>
            <a:fillRect/>
          </a:stretch>
        </p:blipFill>
        <p:spPr>
          <a:xfrm>
            <a:off x="3790950" y="116632"/>
            <a:ext cx="5224045" cy="1926252"/>
          </a:xfrm>
          <a:prstGeom prst="rect">
            <a:avLst/>
          </a:prstGeom>
        </p:spPr>
      </p:pic>
      <p:sp>
        <p:nvSpPr>
          <p:cNvPr id="8" name="矩形 2"/>
          <p:cNvSpPr>
            <a:spLocks noChangeArrowheads="1"/>
          </p:cNvSpPr>
          <p:nvPr/>
        </p:nvSpPr>
        <p:spPr bwMode="auto">
          <a:xfrm>
            <a:off x="1198662" y="2924944"/>
            <a:ext cx="99371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ea typeface="幼圆" panose="02010509060101010101" pitchFamily="49" charset="-122"/>
              </a:defRPr>
            </a:lvl1pPr>
            <a:lvl2pPr marL="742950" indent="-285750">
              <a:defRPr>
                <a:solidFill>
                  <a:schemeClr val="tx1"/>
                </a:solidFill>
                <a:latin typeface="Gill Sans MT" panose="020B0502020104020203" pitchFamily="34" charset="0"/>
                <a:ea typeface="幼圆" panose="02010509060101010101" pitchFamily="49" charset="-122"/>
              </a:defRPr>
            </a:lvl2pPr>
            <a:lvl3pPr marL="1143000" indent="-228600">
              <a:defRPr>
                <a:solidFill>
                  <a:schemeClr val="tx1"/>
                </a:solidFill>
                <a:latin typeface="Gill Sans MT" panose="020B0502020104020203" pitchFamily="34" charset="0"/>
                <a:ea typeface="幼圆" panose="02010509060101010101" pitchFamily="49" charset="-122"/>
              </a:defRPr>
            </a:lvl3pPr>
            <a:lvl4pPr marL="1600200" indent="-228600">
              <a:defRPr>
                <a:solidFill>
                  <a:schemeClr val="tx1"/>
                </a:solidFill>
                <a:latin typeface="Gill Sans MT" panose="020B0502020104020203" pitchFamily="34" charset="0"/>
                <a:ea typeface="幼圆" panose="02010509060101010101" pitchFamily="49" charset="-122"/>
              </a:defRPr>
            </a:lvl4pPr>
            <a:lvl5pPr marL="2057400" indent="-228600">
              <a:defRPr>
                <a:solidFill>
                  <a:schemeClr val="tx1"/>
                </a:solidFill>
                <a:latin typeface="Gill Sans MT" panose="020B0502020104020203" pitchFamily="34" charset="0"/>
                <a:ea typeface="幼圆" panose="02010509060101010101" pitchFamily="49" charset="-122"/>
              </a:defRPr>
            </a:lvl5pPr>
            <a:lvl6pPr marL="25146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6pPr>
            <a:lvl7pPr marL="29718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7pPr>
            <a:lvl8pPr marL="34290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8pPr>
            <a:lvl9pPr marL="38862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9pPr>
          </a:lstStyle>
          <a:p>
            <a:pPr eaLnBrk="1" hangingPunct="1">
              <a:lnSpc>
                <a:spcPct val="200000"/>
              </a:lnSpc>
            </a:pPr>
            <a:r>
              <a:rPr lang="zh-CN" altLang="en-US" dirty="0">
                <a:latin typeface="+mn-lt"/>
                <a:ea typeface="+mn-ea"/>
                <a:cs typeface="+mn-ea"/>
                <a:sym typeface="+mn-lt"/>
              </a:rPr>
              <a:t> </a:t>
            </a:r>
            <a:r>
              <a:rPr lang="zh-CN" altLang="en-US" b="1" dirty="0">
                <a:latin typeface="+mn-lt"/>
                <a:ea typeface="+mn-ea"/>
                <a:cs typeface="+mn-ea"/>
                <a:sym typeface="+mn-lt"/>
              </a:rPr>
              <a:t>尊敬的各位领导、各位评委、各位同事：</a:t>
            </a:r>
          </a:p>
          <a:p>
            <a:pPr eaLnBrk="1" hangingPunct="1">
              <a:lnSpc>
                <a:spcPct val="200000"/>
              </a:lnSpc>
            </a:pPr>
            <a:r>
              <a:rPr lang="zh-CN" altLang="en-US" dirty="0">
                <a:latin typeface="+mn-lt"/>
                <a:ea typeface="+mn-ea"/>
                <a:cs typeface="+mn-ea"/>
                <a:sym typeface="+mn-lt"/>
              </a:rPr>
              <a:t>      你们好！</a:t>
            </a:r>
          </a:p>
          <a:p>
            <a:pPr eaLnBrk="1" hangingPunct="1">
              <a:lnSpc>
                <a:spcPct val="200000"/>
              </a:lnSpc>
            </a:pPr>
            <a:r>
              <a:rPr lang="zh-CN" altLang="en-US" dirty="0">
                <a:latin typeface="+mn-lt"/>
                <a:ea typeface="+mn-ea"/>
                <a:cs typeface="+mn-ea"/>
                <a:sym typeface="+mn-lt"/>
              </a:rPr>
              <a:t>      能站在这个演讲台上，我要感谢公司为我们创造了这次公平竞争、展现自我才华、实现人生价值的机会。同时我更要感谢半年来部门领导悉心指导和同事无私的帮助。</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9737704" y="260648"/>
            <a:ext cx="2262158" cy="369332"/>
          </a:xfrm>
          <a:prstGeom prst="rect">
            <a:avLst/>
          </a:prstGeom>
          <a:noFill/>
        </p:spPr>
        <p:txBody>
          <a:bodyPr wrap="none" rtlCol="0">
            <a:spAutoFit/>
          </a:bodyPr>
          <a:lstStyle/>
          <a:p>
            <a:r>
              <a:rPr lang="zh-CN" altLang="en-US" dirty="0">
                <a:solidFill>
                  <a:srgbClr val="0070C0"/>
                </a:solidFill>
                <a:cs typeface="+mn-ea"/>
                <a:sym typeface="+mn-lt"/>
              </a:rPr>
              <a:t>第五章：几点小建议</a:t>
            </a:r>
            <a:endParaRPr lang="zh-CN" altLang="en-US" sz="1400" baseline="-3000" dirty="0">
              <a:solidFill>
                <a:srgbClr val="0070C0"/>
              </a:solidFill>
              <a:cs typeface="+mn-ea"/>
              <a:sym typeface="+mn-lt"/>
            </a:endParaRPr>
          </a:p>
        </p:txBody>
      </p:sp>
      <p:sp>
        <p:nvSpPr>
          <p:cNvPr id="5" name="TextBox 4"/>
          <p:cNvSpPr txBox="1"/>
          <p:nvPr/>
        </p:nvSpPr>
        <p:spPr>
          <a:xfrm>
            <a:off x="324639" y="260648"/>
            <a:ext cx="1338828" cy="369332"/>
          </a:xfrm>
          <a:prstGeom prst="rect">
            <a:avLst/>
          </a:prstGeom>
          <a:noFill/>
        </p:spPr>
        <p:txBody>
          <a:bodyPr wrap="none" rtlCol="0">
            <a:spAutoFit/>
          </a:bodyPr>
          <a:lstStyle/>
          <a:p>
            <a:r>
              <a:rPr lang="zh-CN" altLang="en-US" dirty="0">
                <a:solidFill>
                  <a:schemeClr val="bg1"/>
                </a:solidFill>
                <a:cs typeface="+mn-ea"/>
                <a:sym typeface="+mn-lt"/>
              </a:rPr>
              <a:t>几点小建议</a:t>
            </a:r>
            <a:endParaRPr lang="zh-CN" altLang="en-US" sz="1400" baseline="-3000" dirty="0">
              <a:solidFill>
                <a:schemeClr val="bg1"/>
              </a:solidFill>
              <a:cs typeface="+mn-ea"/>
              <a:sym typeface="+mn-lt"/>
            </a:endParaRPr>
          </a:p>
        </p:txBody>
      </p:sp>
      <p:grpSp>
        <p:nvGrpSpPr>
          <p:cNvPr id="7" name="组合 6"/>
          <p:cNvGrpSpPr/>
          <p:nvPr/>
        </p:nvGrpSpPr>
        <p:grpSpPr>
          <a:xfrm>
            <a:off x="9301162" y="2072356"/>
            <a:ext cx="1623874" cy="1623874"/>
            <a:chOff x="8683658" y="2222465"/>
            <a:chExt cx="1623874" cy="1623874"/>
          </a:xfrm>
          <a:solidFill>
            <a:srgbClr val="0070C0"/>
          </a:solidFill>
        </p:grpSpPr>
        <p:sp>
          <p:nvSpPr>
            <p:cNvPr id="8"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sp>
          <p:nvSpPr>
            <p:cNvPr id="9"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grpSp>
      <p:grpSp>
        <p:nvGrpSpPr>
          <p:cNvPr id="10" name="组合 9"/>
          <p:cNvGrpSpPr/>
          <p:nvPr/>
        </p:nvGrpSpPr>
        <p:grpSpPr>
          <a:xfrm>
            <a:off x="6436201" y="1997690"/>
            <a:ext cx="1623874" cy="1623874"/>
            <a:chOff x="6411880" y="2224757"/>
            <a:chExt cx="1623874" cy="1623874"/>
          </a:xfrm>
          <a:solidFill>
            <a:srgbClr val="0070C0"/>
          </a:solidFill>
        </p:grpSpPr>
        <p:sp>
          <p:nvSpPr>
            <p:cNvPr id="11" name="Rectángulo redondeado 40"/>
            <p:cNvSpPr/>
            <p:nvPr/>
          </p:nvSpPr>
          <p:spPr>
            <a:xfrm>
              <a:off x="6411880"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sp>
          <p:nvSpPr>
            <p:cNvPr id="12" name="Rectángulo redondeado 44"/>
            <p:cNvSpPr/>
            <p:nvPr/>
          </p:nvSpPr>
          <p:spPr>
            <a:xfrm>
              <a:off x="6517083"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grpSp>
      <p:grpSp>
        <p:nvGrpSpPr>
          <p:cNvPr id="13" name="组合 12"/>
          <p:cNvGrpSpPr/>
          <p:nvPr/>
        </p:nvGrpSpPr>
        <p:grpSpPr>
          <a:xfrm>
            <a:off x="3639157" y="2073387"/>
            <a:ext cx="1623874" cy="1623874"/>
            <a:chOff x="4148172" y="2224757"/>
            <a:chExt cx="1623874" cy="1623874"/>
          </a:xfrm>
          <a:solidFill>
            <a:srgbClr val="0070C0"/>
          </a:solidFill>
        </p:grpSpPr>
        <p:sp>
          <p:nvSpPr>
            <p:cNvPr id="14" name="Rectángulo redondeado 39"/>
            <p:cNvSpPr/>
            <p:nvPr/>
          </p:nvSpPr>
          <p:spPr>
            <a:xfrm>
              <a:off x="4148172"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sp>
          <p:nvSpPr>
            <p:cNvPr id="15" name="Rectángulo redondeado 43"/>
            <p:cNvSpPr/>
            <p:nvPr/>
          </p:nvSpPr>
          <p:spPr>
            <a:xfrm>
              <a:off x="4255608" y="2301074"/>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grpSp>
      <p:grpSp>
        <p:nvGrpSpPr>
          <p:cNvPr id="16" name="组合 15"/>
          <p:cNvGrpSpPr/>
          <p:nvPr/>
        </p:nvGrpSpPr>
        <p:grpSpPr>
          <a:xfrm>
            <a:off x="1155311" y="2120802"/>
            <a:ext cx="1623874" cy="1623874"/>
            <a:chOff x="1884464" y="2224761"/>
            <a:chExt cx="1623874" cy="1623874"/>
          </a:xfrm>
          <a:solidFill>
            <a:srgbClr val="0070C0"/>
          </a:solidFill>
        </p:grpSpPr>
        <p:sp>
          <p:nvSpPr>
            <p:cNvPr id="1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sp>
          <p:nvSpPr>
            <p:cNvPr id="1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mn-ea"/>
                <a:sym typeface="+mn-lt"/>
              </a:endParaRPr>
            </a:p>
          </p:txBody>
        </p:sp>
      </p:grpSp>
      <p:sp>
        <p:nvSpPr>
          <p:cNvPr id="19" name="Rectángulo 22"/>
          <p:cNvSpPr/>
          <p:nvPr/>
        </p:nvSpPr>
        <p:spPr>
          <a:xfrm>
            <a:off x="995830" y="4149080"/>
            <a:ext cx="2108038" cy="874407"/>
          </a:xfrm>
          <a:prstGeom prst="rect">
            <a:avLst/>
          </a:prstGeom>
        </p:spPr>
        <p:txBody>
          <a:bodyPr wrap="square">
            <a:spAutoFit/>
          </a:bodyPr>
          <a:lstStyle/>
          <a:p>
            <a:pPr algn="just">
              <a:lnSpc>
                <a:spcPct val="150000"/>
              </a:lnSpc>
              <a:spcAft>
                <a:spcPts val="1200"/>
              </a:spcAft>
            </a:pPr>
            <a:r>
              <a:rPr lang="zh-CN" altLang="en-US" dirty="0">
                <a:cs typeface="+mn-ea"/>
                <a:sym typeface="+mn-lt"/>
              </a:rPr>
              <a:t>尊重团队人员，坚信人人平等原则。</a:t>
            </a:r>
            <a:endParaRPr lang="en-US" altLang="zh-CN" dirty="0">
              <a:cs typeface="+mn-ea"/>
              <a:sym typeface="+mn-lt"/>
            </a:endParaRPr>
          </a:p>
        </p:txBody>
      </p:sp>
      <p:sp>
        <p:nvSpPr>
          <p:cNvPr id="20" name="Rectángulo 23"/>
          <p:cNvSpPr/>
          <p:nvPr/>
        </p:nvSpPr>
        <p:spPr>
          <a:xfrm>
            <a:off x="3502918" y="4054920"/>
            <a:ext cx="2028081" cy="1338828"/>
          </a:xfrm>
          <a:prstGeom prst="rect">
            <a:avLst/>
          </a:prstGeom>
        </p:spPr>
        <p:txBody>
          <a:bodyPr wrap="square">
            <a:spAutoFit/>
          </a:bodyPr>
          <a:lstStyle/>
          <a:p>
            <a:pPr algn="just">
              <a:lnSpc>
                <a:spcPct val="150000"/>
              </a:lnSpc>
              <a:spcAft>
                <a:spcPts val="1200"/>
              </a:spcAft>
            </a:pPr>
            <a:r>
              <a:rPr lang="zh-CN" altLang="en-US" dirty="0">
                <a:cs typeface="+mn-ea"/>
                <a:sym typeface="+mn-lt"/>
              </a:rPr>
              <a:t>多了解团队人员的现状和现有的困难，努力去帮助他。</a:t>
            </a:r>
            <a:endParaRPr lang="en-US" altLang="zh-CN" dirty="0">
              <a:cs typeface="+mn-ea"/>
              <a:sym typeface="+mn-lt"/>
            </a:endParaRPr>
          </a:p>
        </p:txBody>
      </p:sp>
      <p:sp>
        <p:nvSpPr>
          <p:cNvPr id="21" name="Rectángulo 24"/>
          <p:cNvSpPr/>
          <p:nvPr/>
        </p:nvSpPr>
        <p:spPr>
          <a:xfrm>
            <a:off x="5930049" y="4056220"/>
            <a:ext cx="2606395" cy="1338828"/>
          </a:xfrm>
          <a:prstGeom prst="rect">
            <a:avLst/>
          </a:prstGeom>
        </p:spPr>
        <p:txBody>
          <a:bodyPr wrap="square">
            <a:spAutoFit/>
          </a:bodyPr>
          <a:lstStyle/>
          <a:p>
            <a:pPr algn="just">
              <a:lnSpc>
                <a:spcPct val="150000"/>
              </a:lnSpc>
              <a:spcAft>
                <a:spcPts val="1200"/>
              </a:spcAft>
            </a:pPr>
            <a:r>
              <a:rPr lang="zh-CN" altLang="en-US" dirty="0">
                <a:cs typeface="+mn-ea"/>
                <a:sym typeface="+mn-lt"/>
              </a:rPr>
              <a:t>给予适当的物质激励。多组织一些活动，促进团队人员之间的友谊。</a:t>
            </a:r>
          </a:p>
        </p:txBody>
      </p:sp>
      <p:sp>
        <p:nvSpPr>
          <p:cNvPr id="22" name="Rectángulo 25"/>
          <p:cNvSpPr/>
          <p:nvPr/>
        </p:nvSpPr>
        <p:spPr>
          <a:xfrm>
            <a:off x="9033006" y="4149080"/>
            <a:ext cx="2130620" cy="874407"/>
          </a:xfrm>
          <a:prstGeom prst="rect">
            <a:avLst/>
          </a:prstGeom>
        </p:spPr>
        <p:txBody>
          <a:bodyPr wrap="square">
            <a:spAutoFit/>
          </a:bodyPr>
          <a:lstStyle/>
          <a:p>
            <a:pPr algn="just">
              <a:lnSpc>
                <a:spcPct val="150000"/>
              </a:lnSpc>
              <a:spcAft>
                <a:spcPts val="1200"/>
              </a:spcAft>
            </a:pPr>
            <a:r>
              <a:rPr lang="zh-CN" altLang="en-US" dirty="0">
                <a:cs typeface="+mn-ea"/>
                <a:sym typeface="+mn-lt"/>
              </a:rPr>
              <a:t>使团队人员对团队的项目产生热情。</a:t>
            </a:r>
            <a:endParaRPr lang="en-US" altLang="zh-CN" dirty="0">
              <a:cs typeface="+mn-ea"/>
              <a:sym typeface="+mn-lt"/>
            </a:endParaRPr>
          </a:p>
        </p:txBody>
      </p:sp>
      <p:sp>
        <p:nvSpPr>
          <p:cNvPr id="23" name="CuadroTexto 26"/>
          <p:cNvSpPr txBox="1"/>
          <p:nvPr/>
        </p:nvSpPr>
        <p:spPr>
          <a:xfrm>
            <a:off x="1683983" y="2347962"/>
            <a:ext cx="566530" cy="461665"/>
          </a:xfrm>
          <a:prstGeom prst="rect">
            <a:avLst/>
          </a:prstGeom>
          <a:noFill/>
        </p:spPr>
        <p:txBody>
          <a:bodyPr wrap="square" rtlCol="0">
            <a:spAutoFit/>
          </a:bodyPr>
          <a:lstStyle/>
          <a:p>
            <a:pPr algn="ctr"/>
            <a:r>
              <a:rPr lang="es-ES" sz="2400" dirty="0">
                <a:solidFill>
                  <a:schemeClr val="bg1"/>
                </a:solidFill>
                <a:cs typeface="+mn-ea"/>
                <a:sym typeface="+mn-lt"/>
              </a:rPr>
              <a:t>01</a:t>
            </a:r>
          </a:p>
        </p:txBody>
      </p:sp>
      <p:sp>
        <p:nvSpPr>
          <p:cNvPr id="24" name="CuadroTexto 27"/>
          <p:cNvSpPr txBox="1"/>
          <p:nvPr/>
        </p:nvSpPr>
        <p:spPr>
          <a:xfrm>
            <a:off x="4170519" y="2300551"/>
            <a:ext cx="566530" cy="461665"/>
          </a:xfrm>
          <a:prstGeom prst="rect">
            <a:avLst/>
          </a:prstGeom>
          <a:noFill/>
        </p:spPr>
        <p:txBody>
          <a:bodyPr wrap="square" rtlCol="0">
            <a:spAutoFit/>
          </a:bodyPr>
          <a:lstStyle/>
          <a:p>
            <a:pPr algn="ctr"/>
            <a:r>
              <a:rPr lang="es-ES" sz="2400" dirty="0">
                <a:solidFill>
                  <a:schemeClr val="bg1"/>
                </a:solidFill>
                <a:cs typeface="+mn-ea"/>
                <a:sym typeface="+mn-lt"/>
              </a:rPr>
              <a:t>02</a:t>
            </a:r>
          </a:p>
        </p:txBody>
      </p:sp>
      <p:sp>
        <p:nvSpPr>
          <p:cNvPr id="25" name="CuadroTexto 28"/>
          <p:cNvSpPr txBox="1"/>
          <p:nvPr/>
        </p:nvSpPr>
        <p:spPr>
          <a:xfrm>
            <a:off x="6970254" y="2224854"/>
            <a:ext cx="566530" cy="461665"/>
          </a:xfrm>
          <a:prstGeom prst="rect">
            <a:avLst/>
          </a:prstGeom>
          <a:noFill/>
        </p:spPr>
        <p:txBody>
          <a:bodyPr wrap="square" rtlCol="0">
            <a:spAutoFit/>
          </a:bodyPr>
          <a:lstStyle/>
          <a:p>
            <a:pPr algn="ctr"/>
            <a:r>
              <a:rPr lang="es-ES" sz="2400" dirty="0">
                <a:solidFill>
                  <a:schemeClr val="bg1"/>
                </a:solidFill>
                <a:cs typeface="+mn-ea"/>
                <a:sym typeface="+mn-lt"/>
              </a:rPr>
              <a:t>03</a:t>
            </a:r>
          </a:p>
        </p:txBody>
      </p:sp>
      <p:sp>
        <p:nvSpPr>
          <p:cNvPr id="26" name="CuadroTexto 29"/>
          <p:cNvSpPr txBox="1"/>
          <p:nvPr/>
        </p:nvSpPr>
        <p:spPr>
          <a:xfrm>
            <a:off x="9829834" y="2301812"/>
            <a:ext cx="566530" cy="461665"/>
          </a:xfrm>
          <a:prstGeom prst="rect">
            <a:avLst/>
          </a:prstGeom>
          <a:noFill/>
        </p:spPr>
        <p:txBody>
          <a:bodyPr wrap="square" rtlCol="0">
            <a:spAutoFit/>
          </a:bodyPr>
          <a:lstStyle/>
          <a:p>
            <a:pPr algn="ctr"/>
            <a:r>
              <a:rPr lang="es-ES" sz="2400" dirty="0">
                <a:solidFill>
                  <a:schemeClr val="bg1"/>
                </a:solidFill>
                <a:cs typeface="+mn-ea"/>
                <a:sym typeface="+mn-lt"/>
              </a:rPr>
              <a:t>04</a:t>
            </a:r>
          </a:p>
        </p:txBody>
      </p:sp>
      <p:sp>
        <p:nvSpPr>
          <p:cNvPr id="27" name="CuadroTexto 30"/>
          <p:cNvSpPr txBox="1"/>
          <p:nvPr/>
        </p:nvSpPr>
        <p:spPr>
          <a:xfrm>
            <a:off x="1292836" y="2949668"/>
            <a:ext cx="1348824" cy="400110"/>
          </a:xfrm>
          <a:prstGeom prst="rect">
            <a:avLst/>
          </a:prstGeom>
          <a:noFill/>
        </p:spPr>
        <p:txBody>
          <a:bodyPr wrap="square" rtlCol="0">
            <a:spAutoFit/>
          </a:bodyPr>
          <a:lstStyle/>
          <a:p>
            <a:pPr algn="ctr"/>
            <a:r>
              <a:rPr lang="zh-CN" altLang="en-US" sz="2000" dirty="0">
                <a:solidFill>
                  <a:schemeClr val="bg1"/>
                </a:solidFill>
                <a:cs typeface="+mn-ea"/>
                <a:sym typeface="+mn-lt"/>
              </a:rPr>
              <a:t>平等尊重</a:t>
            </a:r>
            <a:endParaRPr lang="es-ES" sz="2000" dirty="0">
              <a:solidFill>
                <a:schemeClr val="bg1"/>
              </a:solidFill>
              <a:cs typeface="+mn-ea"/>
              <a:sym typeface="+mn-lt"/>
            </a:endParaRPr>
          </a:p>
        </p:txBody>
      </p:sp>
      <p:sp>
        <p:nvSpPr>
          <p:cNvPr id="28" name="CuadroTexto 31"/>
          <p:cNvSpPr txBox="1"/>
          <p:nvPr/>
        </p:nvSpPr>
        <p:spPr>
          <a:xfrm>
            <a:off x="3776682" y="2902257"/>
            <a:ext cx="1348824" cy="400110"/>
          </a:xfrm>
          <a:prstGeom prst="rect">
            <a:avLst/>
          </a:prstGeom>
          <a:noFill/>
        </p:spPr>
        <p:txBody>
          <a:bodyPr wrap="square" rtlCol="0">
            <a:spAutoFit/>
          </a:bodyPr>
          <a:lstStyle/>
          <a:p>
            <a:pPr algn="ctr"/>
            <a:r>
              <a:rPr lang="zh-CN" altLang="en-US" sz="2000" dirty="0">
                <a:solidFill>
                  <a:schemeClr val="bg1"/>
                </a:solidFill>
                <a:cs typeface="+mn-ea"/>
                <a:sym typeface="+mn-lt"/>
              </a:rPr>
              <a:t>互相帮助</a:t>
            </a:r>
            <a:endParaRPr lang="es-ES" altLang="zh-CN" sz="2000" dirty="0">
              <a:solidFill>
                <a:schemeClr val="bg1"/>
              </a:solidFill>
              <a:cs typeface="+mn-ea"/>
              <a:sym typeface="+mn-lt"/>
            </a:endParaRPr>
          </a:p>
        </p:txBody>
      </p:sp>
      <p:sp>
        <p:nvSpPr>
          <p:cNvPr id="29" name="CuadroTexto 32"/>
          <p:cNvSpPr txBox="1"/>
          <p:nvPr/>
        </p:nvSpPr>
        <p:spPr>
          <a:xfrm>
            <a:off x="6579107" y="2826559"/>
            <a:ext cx="1348824" cy="400110"/>
          </a:xfrm>
          <a:prstGeom prst="rect">
            <a:avLst/>
          </a:prstGeom>
          <a:noFill/>
        </p:spPr>
        <p:txBody>
          <a:bodyPr wrap="square" rtlCol="0">
            <a:spAutoFit/>
          </a:bodyPr>
          <a:lstStyle/>
          <a:p>
            <a:pPr algn="ctr"/>
            <a:r>
              <a:rPr lang="zh-CN" altLang="en-US" sz="2000" dirty="0">
                <a:solidFill>
                  <a:schemeClr val="bg1"/>
                </a:solidFill>
                <a:cs typeface="+mn-ea"/>
                <a:sym typeface="+mn-lt"/>
              </a:rPr>
              <a:t>适当激励</a:t>
            </a:r>
            <a:endParaRPr lang="es-ES" altLang="zh-CN" sz="2000" dirty="0">
              <a:solidFill>
                <a:schemeClr val="bg1"/>
              </a:solidFill>
              <a:cs typeface="+mn-ea"/>
              <a:sym typeface="+mn-lt"/>
            </a:endParaRPr>
          </a:p>
        </p:txBody>
      </p:sp>
      <p:sp>
        <p:nvSpPr>
          <p:cNvPr id="30" name="CuadroTexto 33"/>
          <p:cNvSpPr txBox="1"/>
          <p:nvPr/>
        </p:nvSpPr>
        <p:spPr>
          <a:xfrm>
            <a:off x="9438687" y="2903516"/>
            <a:ext cx="1348824" cy="400110"/>
          </a:xfrm>
          <a:prstGeom prst="rect">
            <a:avLst/>
          </a:prstGeom>
          <a:noFill/>
        </p:spPr>
        <p:txBody>
          <a:bodyPr wrap="square" rtlCol="0">
            <a:spAutoFit/>
          </a:bodyPr>
          <a:lstStyle/>
          <a:p>
            <a:pPr algn="ctr"/>
            <a:r>
              <a:rPr lang="zh-CN" altLang="en-US" sz="2000" dirty="0">
                <a:solidFill>
                  <a:schemeClr val="bg1"/>
                </a:solidFill>
                <a:cs typeface="+mn-ea"/>
                <a:sym typeface="+mn-lt"/>
              </a:rPr>
              <a:t>项目热情</a:t>
            </a:r>
            <a:endParaRPr lang="es-ES" altLang="zh-CN" sz="2000" dirty="0">
              <a:solidFill>
                <a:schemeClr val="bg1"/>
              </a:solidFill>
              <a:cs typeface="+mn-ea"/>
              <a:sym typeface="+mn-lt"/>
            </a:endParaRPr>
          </a:p>
        </p:txBody>
      </p:sp>
      <p:sp>
        <p:nvSpPr>
          <p:cNvPr id="31" name="CuadroTexto 39"/>
          <p:cNvSpPr txBox="1"/>
          <p:nvPr/>
        </p:nvSpPr>
        <p:spPr>
          <a:xfrm>
            <a:off x="4876702" y="1162921"/>
            <a:ext cx="2108038" cy="461665"/>
          </a:xfrm>
          <a:prstGeom prst="rect">
            <a:avLst/>
          </a:prstGeom>
          <a:noFill/>
        </p:spPr>
        <p:txBody>
          <a:bodyPr wrap="square" rtlCol="0">
            <a:spAutoFit/>
          </a:bodyPr>
          <a:lstStyle/>
          <a:p>
            <a:r>
              <a:rPr lang="zh-CN" altLang="en-US" sz="2400" dirty="0">
                <a:solidFill>
                  <a:srgbClr val="0070C0"/>
                </a:solidFill>
                <a:cs typeface="+mn-ea"/>
                <a:sym typeface="+mn-lt"/>
              </a:rPr>
              <a:t>团队建设建议</a:t>
            </a:r>
            <a:endParaRPr lang="en-US" altLang="zh-CN" sz="2400" dirty="0">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42"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9737704" y="260648"/>
            <a:ext cx="2262158" cy="369332"/>
          </a:xfrm>
          <a:prstGeom prst="rect">
            <a:avLst/>
          </a:prstGeom>
          <a:noFill/>
        </p:spPr>
        <p:txBody>
          <a:bodyPr wrap="none" rtlCol="0">
            <a:spAutoFit/>
          </a:bodyPr>
          <a:lstStyle/>
          <a:p>
            <a:r>
              <a:rPr lang="zh-CN" altLang="en-US" dirty="0">
                <a:solidFill>
                  <a:srgbClr val="0070C0"/>
                </a:solidFill>
                <a:cs typeface="+mn-ea"/>
                <a:sym typeface="+mn-lt"/>
              </a:rPr>
              <a:t>第五章：几点小建议</a:t>
            </a:r>
            <a:endParaRPr lang="zh-CN" altLang="en-US" sz="1400" baseline="-3000" dirty="0">
              <a:solidFill>
                <a:srgbClr val="0070C0"/>
              </a:solidFill>
              <a:cs typeface="+mn-ea"/>
              <a:sym typeface="+mn-lt"/>
            </a:endParaRPr>
          </a:p>
        </p:txBody>
      </p:sp>
      <p:sp>
        <p:nvSpPr>
          <p:cNvPr id="5" name="TextBox 4"/>
          <p:cNvSpPr txBox="1"/>
          <p:nvPr/>
        </p:nvSpPr>
        <p:spPr>
          <a:xfrm>
            <a:off x="324639" y="260648"/>
            <a:ext cx="1338828" cy="369332"/>
          </a:xfrm>
          <a:prstGeom prst="rect">
            <a:avLst/>
          </a:prstGeom>
          <a:noFill/>
        </p:spPr>
        <p:txBody>
          <a:bodyPr wrap="none" rtlCol="0">
            <a:spAutoFit/>
          </a:bodyPr>
          <a:lstStyle/>
          <a:p>
            <a:r>
              <a:rPr lang="zh-CN" altLang="en-US" dirty="0">
                <a:solidFill>
                  <a:schemeClr val="bg1"/>
                </a:solidFill>
                <a:cs typeface="+mn-ea"/>
                <a:sym typeface="+mn-lt"/>
              </a:rPr>
              <a:t>几点小建议</a:t>
            </a:r>
            <a:endParaRPr lang="zh-CN" altLang="en-US" sz="1400" baseline="-3000" dirty="0">
              <a:solidFill>
                <a:schemeClr val="bg1"/>
              </a:solidFill>
              <a:cs typeface="+mn-ea"/>
              <a:sym typeface="+mn-lt"/>
            </a:endParaRPr>
          </a:p>
        </p:txBody>
      </p:sp>
      <p:sp>
        <p:nvSpPr>
          <p:cNvPr id="31" name="CuadroTexto 39"/>
          <p:cNvSpPr txBox="1"/>
          <p:nvPr/>
        </p:nvSpPr>
        <p:spPr>
          <a:xfrm>
            <a:off x="3852268" y="1205107"/>
            <a:ext cx="4314848" cy="461665"/>
          </a:xfrm>
          <a:prstGeom prst="rect">
            <a:avLst/>
          </a:prstGeom>
          <a:noFill/>
        </p:spPr>
        <p:txBody>
          <a:bodyPr wrap="square" rtlCol="0">
            <a:spAutoFit/>
          </a:bodyPr>
          <a:lstStyle/>
          <a:p>
            <a:r>
              <a:rPr lang="zh-CN" altLang="en-US" sz="2400" dirty="0">
                <a:solidFill>
                  <a:srgbClr val="0070C0"/>
                </a:solidFill>
                <a:cs typeface="+mn-ea"/>
                <a:sym typeface="+mn-lt"/>
              </a:rPr>
              <a:t>项目管理和新产品开发的建议</a:t>
            </a:r>
          </a:p>
        </p:txBody>
      </p:sp>
      <p:grpSp>
        <p:nvGrpSpPr>
          <p:cNvPr id="47" name="组合 46"/>
          <p:cNvGrpSpPr/>
          <p:nvPr/>
        </p:nvGrpSpPr>
        <p:grpSpPr>
          <a:xfrm>
            <a:off x="5176873" y="2082721"/>
            <a:ext cx="1703319" cy="4095522"/>
            <a:chOff x="5231110" y="1412776"/>
            <a:chExt cx="1703319" cy="4095522"/>
          </a:xfrm>
        </p:grpSpPr>
        <p:sp>
          <p:nvSpPr>
            <p:cNvPr id="48" name="Freeform 7"/>
            <p:cNvSpPr/>
            <p:nvPr/>
          </p:nvSpPr>
          <p:spPr>
            <a:xfrm>
              <a:off x="5279333" y="2753193"/>
              <a:ext cx="701664" cy="1069180"/>
            </a:xfrm>
            <a:custGeom>
              <a:avLst/>
              <a:gdLst>
                <a:gd name="connsiteX0" fmla="*/ 476250 w 688975"/>
                <a:gd name="connsiteY0" fmla="*/ 1063625 h 1066800"/>
                <a:gd name="connsiteX1" fmla="*/ 0 w 688975"/>
                <a:gd name="connsiteY1" fmla="*/ 0 h 1066800"/>
                <a:gd name="connsiteX2" fmla="*/ 431800 w 688975"/>
                <a:gd name="connsiteY2" fmla="*/ 3175 h 1066800"/>
                <a:gd name="connsiteX3" fmla="*/ 688975 w 688975"/>
                <a:gd name="connsiteY3" fmla="*/ 1066800 h 1066800"/>
                <a:gd name="connsiteX4" fmla="*/ 476250 w 688975"/>
                <a:gd name="connsiteY4" fmla="*/ 1063625 h 1066800"/>
                <a:gd name="connsiteX0-1" fmla="*/ 476250 w 688975"/>
                <a:gd name="connsiteY0-2" fmla="*/ 1063625 h 1066800"/>
                <a:gd name="connsiteX1-3" fmla="*/ 0 w 688975"/>
                <a:gd name="connsiteY1-4" fmla="*/ 0 h 1066800"/>
                <a:gd name="connsiteX2-5" fmla="*/ 436541 w 688975"/>
                <a:gd name="connsiteY2-6" fmla="*/ 5556 h 1066800"/>
                <a:gd name="connsiteX3-7" fmla="*/ 688975 w 688975"/>
                <a:gd name="connsiteY3-8" fmla="*/ 1066800 h 1066800"/>
                <a:gd name="connsiteX4-9" fmla="*/ 476250 w 688975"/>
                <a:gd name="connsiteY4-10" fmla="*/ 1063625 h 1066800"/>
                <a:gd name="connsiteX0-11" fmla="*/ 476250 w 688975"/>
                <a:gd name="connsiteY0-12" fmla="*/ 1066006 h 1069181"/>
                <a:gd name="connsiteX1-13" fmla="*/ 0 w 688975"/>
                <a:gd name="connsiteY1-14" fmla="*/ 0 h 1069181"/>
                <a:gd name="connsiteX2-15" fmla="*/ 436541 w 688975"/>
                <a:gd name="connsiteY2-16" fmla="*/ 7937 h 1069181"/>
                <a:gd name="connsiteX3-17" fmla="*/ 688975 w 688975"/>
                <a:gd name="connsiteY3-18" fmla="*/ 1069181 h 1069181"/>
                <a:gd name="connsiteX4-19" fmla="*/ 476250 w 688975"/>
                <a:gd name="connsiteY4-20" fmla="*/ 1066006 h 1069181"/>
                <a:gd name="connsiteX0-21" fmla="*/ 476250 w 691345"/>
                <a:gd name="connsiteY0-22" fmla="*/ 1066006 h 1071562"/>
                <a:gd name="connsiteX1-23" fmla="*/ 0 w 691345"/>
                <a:gd name="connsiteY1-24" fmla="*/ 0 h 1071562"/>
                <a:gd name="connsiteX2-25" fmla="*/ 436541 w 691345"/>
                <a:gd name="connsiteY2-26" fmla="*/ 7937 h 1071562"/>
                <a:gd name="connsiteX3-27" fmla="*/ 691345 w 691345"/>
                <a:gd name="connsiteY3-28" fmla="*/ 1071562 h 1071562"/>
                <a:gd name="connsiteX4-29" fmla="*/ 476250 w 691345"/>
                <a:gd name="connsiteY4-30" fmla="*/ 1066006 h 1071562"/>
                <a:gd name="connsiteX0-31" fmla="*/ 473880 w 691345"/>
                <a:gd name="connsiteY0-32" fmla="*/ 1066006 h 1071562"/>
                <a:gd name="connsiteX1-33" fmla="*/ 0 w 691345"/>
                <a:gd name="connsiteY1-34" fmla="*/ 0 h 1071562"/>
                <a:gd name="connsiteX2-35" fmla="*/ 436541 w 691345"/>
                <a:gd name="connsiteY2-36" fmla="*/ 7937 h 1071562"/>
                <a:gd name="connsiteX3-37" fmla="*/ 691345 w 691345"/>
                <a:gd name="connsiteY3-38" fmla="*/ 1071562 h 1071562"/>
                <a:gd name="connsiteX4-39" fmla="*/ 473880 w 691345"/>
                <a:gd name="connsiteY4-40" fmla="*/ 1066006 h 1071562"/>
                <a:gd name="connsiteX0-41" fmla="*/ 473880 w 691345"/>
                <a:gd name="connsiteY0-42" fmla="*/ 1066006 h 1069180"/>
                <a:gd name="connsiteX1-43" fmla="*/ 0 w 691345"/>
                <a:gd name="connsiteY1-44" fmla="*/ 0 h 1069180"/>
                <a:gd name="connsiteX2-45" fmla="*/ 436541 w 691345"/>
                <a:gd name="connsiteY2-46" fmla="*/ 7937 h 1069180"/>
                <a:gd name="connsiteX3-47" fmla="*/ 691345 w 691345"/>
                <a:gd name="connsiteY3-48" fmla="*/ 1069180 h 1069180"/>
                <a:gd name="connsiteX4-49" fmla="*/ 473880 w 691345"/>
                <a:gd name="connsiteY4-50" fmla="*/ 1066006 h 1069180"/>
                <a:gd name="connsiteX0-51" fmla="*/ 473880 w 696085"/>
                <a:gd name="connsiteY0-52" fmla="*/ 1066006 h 1069180"/>
                <a:gd name="connsiteX1-53" fmla="*/ 0 w 696085"/>
                <a:gd name="connsiteY1-54" fmla="*/ 0 h 1069180"/>
                <a:gd name="connsiteX2-55" fmla="*/ 436541 w 696085"/>
                <a:gd name="connsiteY2-56" fmla="*/ 7937 h 1069180"/>
                <a:gd name="connsiteX3-57" fmla="*/ 696085 w 696085"/>
                <a:gd name="connsiteY3-58" fmla="*/ 1069180 h 1069180"/>
                <a:gd name="connsiteX4-59" fmla="*/ 473880 w 696085"/>
                <a:gd name="connsiteY4-60" fmla="*/ 1066006 h 1069180"/>
                <a:gd name="connsiteX0-61" fmla="*/ 476250 w 696085"/>
                <a:gd name="connsiteY0-62" fmla="*/ 1068388 h 1069180"/>
                <a:gd name="connsiteX1-63" fmla="*/ 0 w 696085"/>
                <a:gd name="connsiteY1-64" fmla="*/ 0 h 1069180"/>
                <a:gd name="connsiteX2-65" fmla="*/ 436541 w 696085"/>
                <a:gd name="connsiteY2-66" fmla="*/ 7937 h 1069180"/>
                <a:gd name="connsiteX3-67" fmla="*/ 696085 w 696085"/>
                <a:gd name="connsiteY3-68" fmla="*/ 1069180 h 1069180"/>
                <a:gd name="connsiteX4-69" fmla="*/ 476250 w 696085"/>
                <a:gd name="connsiteY4-70" fmla="*/ 1068388 h 1069180"/>
                <a:gd name="connsiteX0-71" fmla="*/ 478620 w 698455"/>
                <a:gd name="connsiteY0-72" fmla="*/ 1068388 h 1069180"/>
                <a:gd name="connsiteX1-73" fmla="*/ 0 w 698455"/>
                <a:gd name="connsiteY1-74" fmla="*/ 0 h 1069180"/>
                <a:gd name="connsiteX2-75" fmla="*/ 438911 w 698455"/>
                <a:gd name="connsiteY2-76" fmla="*/ 7937 h 1069180"/>
                <a:gd name="connsiteX3-77" fmla="*/ 698455 w 698455"/>
                <a:gd name="connsiteY3-78" fmla="*/ 1069180 h 1069180"/>
                <a:gd name="connsiteX4-79" fmla="*/ 478620 w 698455"/>
                <a:gd name="connsiteY4-80" fmla="*/ 1068388 h 10691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8455" h="1069180">
                  <a:moveTo>
                    <a:pt x="478620" y="1068388"/>
                  </a:moveTo>
                  <a:lnTo>
                    <a:pt x="0" y="0"/>
                  </a:lnTo>
                  <a:lnTo>
                    <a:pt x="438911" y="7937"/>
                  </a:lnTo>
                  <a:lnTo>
                    <a:pt x="698455" y="1069180"/>
                  </a:lnTo>
                  <a:lnTo>
                    <a:pt x="478620" y="106838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Freeform 8"/>
            <p:cNvSpPr/>
            <p:nvPr/>
          </p:nvSpPr>
          <p:spPr>
            <a:xfrm>
              <a:off x="5867490" y="2755573"/>
              <a:ext cx="434975" cy="1085524"/>
            </a:xfrm>
            <a:custGeom>
              <a:avLst/>
              <a:gdLst>
                <a:gd name="connsiteX0" fmla="*/ 107950 w 434975"/>
                <a:gd name="connsiteY0" fmla="*/ 1057275 h 1063625"/>
                <a:gd name="connsiteX1" fmla="*/ 0 w 434975"/>
                <a:gd name="connsiteY1" fmla="*/ 0 h 1063625"/>
                <a:gd name="connsiteX2" fmla="*/ 434975 w 434975"/>
                <a:gd name="connsiteY2" fmla="*/ 3175 h 1063625"/>
                <a:gd name="connsiteX3" fmla="*/ 323850 w 434975"/>
                <a:gd name="connsiteY3" fmla="*/ 1063625 h 1063625"/>
                <a:gd name="connsiteX4" fmla="*/ 107950 w 434975"/>
                <a:gd name="connsiteY4" fmla="*/ 1057275 h 1063625"/>
                <a:gd name="connsiteX0-1" fmla="*/ 107950 w 434975"/>
                <a:gd name="connsiteY0-2" fmla="*/ 1057275 h 1068315"/>
                <a:gd name="connsiteX1-3" fmla="*/ 0 w 434975"/>
                <a:gd name="connsiteY1-4" fmla="*/ 0 h 1068315"/>
                <a:gd name="connsiteX2-5" fmla="*/ 434975 w 434975"/>
                <a:gd name="connsiteY2-6" fmla="*/ 3175 h 1068315"/>
                <a:gd name="connsiteX3-7" fmla="*/ 328613 w 434975"/>
                <a:gd name="connsiteY3-8" fmla="*/ 1068315 h 1068315"/>
                <a:gd name="connsiteX4-9" fmla="*/ 107950 w 434975"/>
                <a:gd name="connsiteY4-10" fmla="*/ 1057275 h 1068315"/>
                <a:gd name="connsiteX0-11" fmla="*/ 107950 w 434975"/>
                <a:gd name="connsiteY0-12" fmla="*/ 1057275 h 1065969"/>
                <a:gd name="connsiteX1-13" fmla="*/ 0 w 434975"/>
                <a:gd name="connsiteY1-14" fmla="*/ 0 h 1065969"/>
                <a:gd name="connsiteX2-15" fmla="*/ 434975 w 434975"/>
                <a:gd name="connsiteY2-16" fmla="*/ 3175 h 1065969"/>
                <a:gd name="connsiteX3-17" fmla="*/ 328613 w 434975"/>
                <a:gd name="connsiteY3-18" fmla="*/ 1065969 h 1065969"/>
                <a:gd name="connsiteX4-19" fmla="*/ 107950 w 434975"/>
                <a:gd name="connsiteY4-20" fmla="*/ 1057275 h 1065969"/>
                <a:gd name="connsiteX0-21" fmla="*/ 112713 w 434975"/>
                <a:gd name="connsiteY0-22" fmla="*/ 1069000 h 1069000"/>
                <a:gd name="connsiteX1-23" fmla="*/ 0 w 434975"/>
                <a:gd name="connsiteY1-24" fmla="*/ 0 h 1069000"/>
                <a:gd name="connsiteX2-25" fmla="*/ 434975 w 434975"/>
                <a:gd name="connsiteY2-26" fmla="*/ 3175 h 1069000"/>
                <a:gd name="connsiteX3-27" fmla="*/ 328613 w 434975"/>
                <a:gd name="connsiteY3-28" fmla="*/ 1065969 h 1069000"/>
                <a:gd name="connsiteX4-29" fmla="*/ 112713 w 434975"/>
                <a:gd name="connsiteY4-30" fmla="*/ 1069000 h 1069000"/>
                <a:gd name="connsiteX0-31" fmla="*/ 112713 w 434975"/>
                <a:gd name="connsiteY0-32" fmla="*/ 1069000 h 1069000"/>
                <a:gd name="connsiteX1-33" fmla="*/ 0 w 434975"/>
                <a:gd name="connsiteY1-34" fmla="*/ 0 h 1069000"/>
                <a:gd name="connsiteX2-35" fmla="*/ 434975 w 434975"/>
                <a:gd name="connsiteY2-36" fmla="*/ 3175 h 1069000"/>
                <a:gd name="connsiteX3-37" fmla="*/ 326232 w 434975"/>
                <a:gd name="connsiteY3-38" fmla="*/ 1065969 h 1069000"/>
                <a:gd name="connsiteX4-39" fmla="*/ 112713 w 434975"/>
                <a:gd name="connsiteY4-40" fmla="*/ 1069000 h 1069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4975" h="1069000">
                  <a:moveTo>
                    <a:pt x="112713" y="1069000"/>
                  </a:moveTo>
                  <a:lnTo>
                    <a:pt x="0" y="0"/>
                  </a:lnTo>
                  <a:lnTo>
                    <a:pt x="434975" y="3175"/>
                  </a:lnTo>
                  <a:lnTo>
                    <a:pt x="326232" y="1065969"/>
                  </a:lnTo>
                  <a:lnTo>
                    <a:pt x="112713" y="106900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Freeform 9"/>
            <p:cNvSpPr/>
            <p:nvPr/>
          </p:nvSpPr>
          <p:spPr>
            <a:xfrm>
              <a:off x="6196103" y="2758750"/>
              <a:ext cx="692944" cy="1061581"/>
            </a:xfrm>
            <a:custGeom>
              <a:avLst/>
              <a:gdLst>
                <a:gd name="connsiteX0" fmla="*/ 0 w 695325"/>
                <a:gd name="connsiteY0" fmla="*/ 1057275 h 1066800"/>
                <a:gd name="connsiteX1" fmla="*/ 257175 w 695325"/>
                <a:gd name="connsiteY1" fmla="*/ 0 h 1066800"/>
                <a:gd name="connsiteX2" fmla="*/ 695325 w 695325"/>
                <a:gd name="connsiteY2" fmla="*/ 0 h 1066800"/>
                <a:gd name="connsiteX3" fmla="*/ 215900 w 695325"/>
                <a:gd name="connsiteY3" fmla="*/ 1066800 h 1066800"/>
                <a:gd name="connsiteX4" fmla="*/ 0 w 695325"/>
                <a:gd name="connsiteY4" fmla="*/ 1057275 h 1066800"/>
                <a:gd name="connsiteX0-1" fmla="*/ 0 w 692944"/>
                <a:gd name="connsiteY0-2" fmla="*/ 1057275 h 1066800"/>
                <a:gd name="connsiteX1-3" fmla="*/ 257175 w 692944"/>
                <a:gd name="connsiteY1-4" fmla="*/ 0 h 1066800"/>
                <a:gd name="connsiteX2-5" fmla="*/ 692944 w 692944"/>
                <a:gd name="connsiteY2-6" fmla="*/ 2331 h 1066800"/>
                <a:gd name="connsiteX3-7" fmla="*/ 215900 w 692944"/>
                <a:gd name="connsiteY3-8" fmla="*/ 1066800 h 1066800"/>
                <a:gd name="connsiteX4-9" fmla="*/ 0 w 692944"/>
                <a:gd name="connsiteY4-10" fmla="*/ 1057275 h 1066800"/>
                <a:gd name="connsiteX0-11" fmla="*/ 0 w 692944"/>
                <a:gd name="connsiteY0-12" fmla="*/ 1057275 h 1057275"/>
                <a:gd name="connsiteX1-13" fmla="*/ 257175 w 692944"/>
                <a:gd name="connsiteY1-14" fmla="*/ 0 h 1057275"/>
                <a:gd name="connsiteX2-15" fmla="*/ 692944 w 692944"/>
                <a:gd name="connsiteY2-16" fmla="*/ 2331 h 1057275"/>
                <a:gd name="connsiteX3-17" fmla="*/ 213518 w 692944"/>
                <a:gd name="connsiteY3-18" fmla="*/ 1038837 h 1057275"/>
                <a:gd name="connsiteX4-19" fmla="*/ 0 w 692944"/>
                <a:gd name="connsiteY4-20" fmla="*/ 1057275 h 1057275"/>
                <a:gd name="connsiteX0-21" fmla="*/ 0 w 692944"/>
                <a:gd name="connsiteY0-22" fmla="*/ 1033973 h 1038837"/>
                <a:gd name="connsiteX1-23" fmla="*/ 257175 w 692944"/>
                <a:gd name="connsiteY1-24" fmla="*/ 0 h 1038837"/>
                <a:gd name="connsiteX2-25" fmla="*/ 692944 w 692944"/>
                <a:gd name="connsiteY2-26" fmla="*/ 2331 h 1038837"/>
                <a:gd name="connsiteX3-27" fmla="*/ 213518 w 692944"/>
                <a:gd name="connsiteY3-28" fmla="*/ 1038837 h 1038837"/>
                <a:gd name="connsiteX4-29" fmla="*/ 0 w 692944"/>
                <a:gd name="connsiteY4-30" fmla="*/ 1033973 h 1038837"/>
                <a:gd name="connsiteX0-31" fmla="*/ 0 w 692944"/>
                <a:gd name="connsiteY0-32" fmla="*/ 1033973 h 1033973"/>
                <a:gd name="connsiteX1-33" fmla="*/ 257175 w 692944"/>
                <a:gd name="connsiteY1-34" fmla="*/ 0 h 1033973"/>
                <a:gd name="connsiteX2-35" fmla="*/ 692944 w 692944"/>
                <a:gd name="connsiteY2-36" fmla="*/ 2331 h 1033973"/>
                <a:gd name="connsiteX3-37" fmla="*/ 213518 w 692944"/>
                <a:gd name="connsiteY3-38" fmla="*/ 1013204 h 1033973"/>
                <a:gd name="connsiteX4-39" fmla="*/ 0 w 692944"/>
                <a:gd name="connsiteY4-40" fmla="*/ 1033973 h 1033973"/>
                <a:gd name="connsiteX0-41" fmla="*/ 0 w 692944"/>
                <a:gd name="connsiteY0-42" fmla="*/ 1033973 h 1036507"/>
                <a:gd name="connsiteX1-43" fmla="*/ 257175 w 692944"/>
                <a:gd name="connsiteY1-44" fmla="*/ 0 h 1036507"/>
                <a:gd name="connsiteX2-45" fmla="*/ 692944 w 692944"/>
                <a:gd name="connsiteY2-46" fmla="*/ 2331 h 1036507"/>
                <a:gd name="connsiteX3-47" fmla="*/ 220661 w 692944"/>
                <a:gd name="connsiteY3-48" fmla="*/ 1036507 h 1036507"/>
                <a:gd name="connsiteX4-49" fmla="*/ 0 w 692944"/>
                <a:gd name="connsiteY4-50" fmla="*/ 1033973 h 1036507"/>
                <a:gd name="connsiteX0-51" fmla="*/ 0 w 692944"/>
                <a:gd name="connsiteY0-52" fmla="*/ 1038633 h 1038633"/>
                <a:gd name="connsiteX1-53" fmla="*/ 257175 w 692944"/>
                <a:gd name="connsiteY1-54" fmla="*/ 0 h 1038633"/>
                <a:gd name="connsiteX2-55" fmla="*/ 692944 w 692944"/>
                <a:gd name="connsiteY2-56" fmla="*/ 2331 h 1038633"/>
                <a:gd name="connsiteX3-57" fmla="*/ 220661 w 692944"/>
                <a:gd name="connsiteY3-58" fmla="*/ 1036507 h 1038633"/>
                <a:gd name="connsiteX4-59" fmla="*/ 0 w 692944"/>
                <a:gd name="connsiteY4-60" fmla="*/ 1038633 h 1038633"/>
                <a:gd name="connsiteX0-61" fmla="*/ 0 w 692944"/>
                <a:gd name="connsiteY0-62" fmla="*/ 1038633 h 1038839"/>
                <a:gd name="connsiteX1-63" fmla="*/ 257175 w 692944"/>
                <a:gd name="connsiteY1-64" fmla="*/ 0 h 1038839"/>
                <a:gd name="connsiteX2-65" fmla="*/ 692944 w 692944"/>
                <a:gd name="connsiteY2-66" fmla="*/ 2331 h 1038839"/>
                <a:gd name="connsiteX3-67" fmla="*/ 213517 w 692944"/>
                <a:gd name="connsiteY3-68" fmla="*/ 1038839 h 1038839"/>
                <a:gd name="connsiteX4-69" fmla="*/ 0 w 692944"/>
                <a:gd name="connsiteY4-70" fmla="*/ 1038633 h 1038839"/>
                <a:gd name="connsiteX0-71" fmla="*/ 0 w 692944"/>
                <a:gd name="connsiteY0-72" fmla="*/ 1038633 h 1038839"/>
                <a:gd name="connsiteX1-73" fmla="*/ 257175 w 692944"/>
                <a:gd name="connsiteY1-74" fmla="*/ 0 h 1038839"/>
                <a:gd name="connsiteX2-75" fmla="*/ 692944 w 692944"/>
                <a:gd name="connsiteY2-76" fmla="*/ 2331 h 1038839"/>
                <a:gd name="connsiteX3-77" fmla="*/ 215898 w 692944"/>
                <a:gd name="connsiteY3-78" fmla="*/ 1038839 h 1038839"/>
                <a:gd name="connsiteX4-79" fmla="*/ 0 w 692944"/>
                <a:gd name="connsiteY4-80" fmla="*/ 1038633 h 1038839"/>
                <a:gd name="connsiteX0-81" fmla="*/ 0 w 692944"/>
                <a:gd name="connsiteY0-82" fmla="*/ 1038633 h 1038839"/>
                <a:gd name="connsiteX1-83" fmla="*/ 257175 w 692944"/>
                <a:gd name="connsiteY1-84" fmla="*/ 0 h 1038839"/>
                <a:gd name="connsiteX2-85" fmla="*/ 692944 w 692944"/>
                <a:gd name="connsiteY2-86" fmla="*/ 2331 h 1038839"/>
                <a:gd name="connsiteX3-87" fmla="*/ 220661 w 692944"/>
                <a:gd name="connsiteY3-88" fmla="*/ 1038839 h 1038839"/>
                <a:gd name="connsiteX4-89" fmla="*/ 0 w 692944"/>
                <a:gd name="connsiteY4-90" fmla="*/ 1038633 h 10388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2944" h="1038839">
                  <a:moveTo>
                    <a:pt x="0" y="1038633"/>
                  </a:moveTo>
                  <a:lnTo>
                    <a:pt x="257175" y="0"/>
                  </a:lnTo>
                  <a:lnTo>
                    <a:pt x="692944" y="2331"/>
                  </a:lnTo>
                  <a:lnTo>
                    <a:pt x="220661" y="1038839"/>
                  </a:lnTo>
                  <a:lnTo>
                    <a:pt x="0" y="10386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Isosceles Triangle 10"/>
            <p:cNvSpPr/>
            <p:nvPr/>
          </p:nvSpPr>
          <p:spPr>
            <a:xfrm flipV="1">
              <a:off x="5758088" y="4653949"/>
              <a:ext cx="658368" cy="854349"/>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Isosceles Triangle 11"/>
            <p:cNvSpPr/>
            <p:nvPr/>
          </p:nvSpPr>
          <p:spPr>
            <a:xfrm flipV="1">
              <a:off x="5958451" y="5163802"/>
              <a:ext cx="265471" cy="34449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3" name="Rectangle 12"/>
            <p:cNvSpPr/>
            <p:nvPr/>
          </p:nvSpPr>
          <p:spPr>
            <a:xfrm>
              <a:off x="5758087" y="3817724"/>
              <a:ext cx="219456"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Rectangle 13"/>
            <p:cNvSpPr/>
            <p:nvPr/>
          </p:nvSpPr>
          <p:spPr>
            <a:xfrm>
              <a:off x="5977543" y="3817726"/>
              <a:ext cx="219456" cy="822960"/>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Rectangle 14"/>
            <p:cNvSpPr/>
            <p:nvPr/>
          </p:nvSpPr>
          <p:spPr>
            <a:xfrm>
              <a:off x="6196999" y="3817725"/>
              <a:ext cx="219456"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6" name="Rectangle 15"/>
            <p:cNvSpPr/>
            <p:nvPr/>
          </p:nvSpPr>
          <p:spPr>
            <a:xfrm>
              <a:off x="5281713" y="1800610"/>
              <a:ext cx="439260" cy="9621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Rectangle 16"/>
            <p:cNvSpPr/>
            <p:nvPr/>
          </p:nvSpPr>
          <p:spPr>
            <a:xfrm>
              <a:off x="5866581" y="1800610"/>
              <a:ext cx="439260" cy="962189"/>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8" name="Rectangle 17"/>
            <p:cNvSpPr/>
            <p:nvPr/>
          </p:nvSpPr>
          <p:spPr>
            <a:xfrm>
              <a:off x="6451449" y="1800610"/>
              <a:ext cx="439260" cy="9621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 name="Oval 18"/>
            <p:cNvSpPr/>
            <p:nvPr/>
          </p:nvSpPr>
          <p:spPr>
            <a:xfrm>
              <a:off x="5754632" y="4522838"/>
              <a:ext cx="220736" cy="2229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Oval 19"/>
            <p:cNvSpPr/>
            <p:nvPr/>
          </p:nvSpPr>
          <p:spPr>
            <a:xfrm>
              <a:off x="5977603" y="4522838"/>
              <a:ext cx="220291" cy="222910"/>
            </a:xfrm>
            <a:prstGeom prst="ellips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0"/>
            <p:cNvSpPr/>
            <p:nvPr/>
          </p:nvSpPr>
          <p:spPr>
            <a:xfrm>
              <a:off x="6197894" y="4522838"/>
              <a:ext cx="222017" cy="2229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2" name="Oval 21"/>
            <p:cNvSpPr/>
            <p:nvPr/>
          </p:nvSpPr>
          <p:spPr>
            <a:xfrm>
              <a:off x="6407728" y="1412776"/>
              <a:ext cx="526701" cy="526701"/>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63" name="Oval 22"/>
            <p:cNvSpPr/>
            <p:nvPr/>
          </p:nvSpPr>
          <p:spPr>
            <a:xfrm>
              <a:off x="5830615" y="1412776"/>
              <a:ext cx="526701" cy="526701"/>
            </a:xfrm>
            <a:prstGeom prst="ellipse">
              <a:avLst/>
            </a:prstGeom>
            <a:solidFill>
              <a:srgbClr val="005A9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64" name="Oval 23"/>
            <p:cNvSpPr/>
            <p:nvPr/>
          </p:nvSpPr>
          <p:spPr>
            <a:xfrm>
              <a:off x="5231110" y="1412776"/>
              <a:ext cx="526701" cy="526701"/>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sp>
        <p:nvSpPr>
          <p:cNvPr id="65" name="TextBox 23"/>
          <p:cNvSpPr txBox="1"/>
          <p:nvPr/>
        </p:nvSpPr>
        <p:spPr>
          <a:xfrm>
            <a:off x="7092123" y="2179183"/>
            <a:ext cx="665567" cy="584775"/>
          </a:xfrm>
          <a:prstGeom prst="rect">
            <a:avLst/>
          </a:prstGeom>
          <a:noFill/>
        </p:spPr>
        <p:txBody>
          <a:bodyPr wrap="none">
            <a:spAutoFit/>
          </a:bodyPr>
          <a:lstStyle/>
          <a:p>
            <a:pPr eaLnBrk="1" fontAlgn="auto" hangingPunct="1">
              <a:spcBef>
                <a:spcPts val="0"/>
              </a:spcBef>
              <a:spcAft>
                <a:spcPts val="0"/>
              </a:spcAft>
              <a:defRPr/>
            </a:pPr>
            <a:r>
              <a:rPr lang="en-US" sz="3200" dirty="0">
                <a:solidFill>
                  <a:srgbClr val="0070C0"/>
                </a:solidFill>
                <a:cs typeface="+mn-ea"/>
                <a:sym typeface="+mn-lt"/>
              </a:rPr>
              <a:t>01</a:t>
            </a:r>
          </a:p>
        </p:txBody>
      </p:sp>
      <p:sp>
        <p:nvSpPr>
          <p:cNvPr id="66" name="TextBox 24"/>
          <p:cNvSpPr txBox="1"/>
          <p:nvPr/>
        </p:nvSpPr>
        <p:spPr>
          <a:xfrm>
            <a:off x="7092123" y="4004616"/>
            <a:ext cx="665567" cy="584775"/>
          </a:xfrm>
          <a:prstGeom prst="rect">
            <a:avLst/>
          </a:prstGeom>
          <a:noFill/>
        </p:spPr>
        <p:txBody>
          <a:bodyPr wrap="none">
            <a:spAutoFit/>
          </a:bodyPr>
          <a:lstStyle/>
          <a:p>
            <a:pPr eaLnBrk="1" fontAlgn="auto" hangingPunct="1">
              <a:spcBef>
                <a:spcPts val="0"/>
              </a:spcBef>
              <a:spcAft>
                <a:spcPts val="0"/>
              </a:spcAft>
              <a:defRPr/>
            </a:pPr>
            <a:r>
              <a:rPr lang="en-US" sz="3200" dirty="0">
                <a:solidFill>
                  <a:srgbClr val="0070C0"/>
                </a:solidFill>
                <a:cs typeface="+mn-ea"/>
                <a:sym typeface="+mn-lt"/>
              </a:rPr>
              <a:t>02</a:t>
            </a:r>
          </a:p>
        </p:txBody>
      </p:sp>
      <p:sp>
        <p:nvSpPr>
          <p:cNvPr id="67" name="TextBox 25"/>
          <p:cNvSpPr txBox="1"/>
          <p:nvPr/>
        </p:nvSpPr>
        <p:spPr>
          <a:xfrm>
            <a:off x="4395879" y="4069358"/>
            <a:ext cx="665567" cy="584775"/>
          </a:xfrm>
          <a:prstGeom prst="rect">
            <a:avLst/>
          </a:prstGeom>
          <a:noFill/>
        </p:spPr>
        <p:txBody>
          <a:bodyPr wrap="none">
            <a:spAutoFit/>
          </a:bodyPr>
          <a:lstStyle/>
          <a:p>
            <a:pPr eaLnBrk="1" fontAlgn="auto" hangingPunct="1">
              <a:spcBef>
                <a:spcPts val="0"/>
              </a:spcBef>
              <a:spcAft>
                <a:spcPts val="0"/>
              </a:spcAft>
              <a:defRPr/>
            </a:pPr>
            <a:r>
              <a:rPr lang="en-US" sz="3200" dirty="0">
                <a:solidFill>
                  <a:srgbClr val="0070C0"/>
                </a:solidFill>
                <a:cs typeface="+mn-ea"/>
                <a:sym typeface="+mn-lt"/>
              </a:rPr>
              <a:t>03</a:t>
            </a:r>
          </a:p>
        </p:txBody>
      </p:sp>
      <p:sp>
        <p:nvSpPr>
          <p:cNvPr id="68" name="TextBox 26"/>
          <p:cNvSpPr txBox="1"/>
          <p:nvPr/>
        </p:nvSpPr>
        <p:spPr>
          <a:xfrm>
            <a:off x="4368722" y="2429961"/>
            <a:ext cx="665567" cy="584775"/>
          </a:xfrm>
          <a:prstGeom prst="rect">
            <a:avLst/>
          </a:prstGeom>
          <a:noFill/>
        </p:spPr>
        <p:txBody>
          <a:bodyPr wrap="none">
            <a:spAutoFit/>
          </a:bodyPr>
          <a:lstStyle/>
          <a:p>
            <a:pPr eaLnBrk="1" fontAlgn="auto" hangingPunct="1">
              <a:spcBef>
                <a:spcPts val="0"/>
              </a:spcBef>
              <a:spcAft>
                <a:spcPts val="0"/>
              </a:spcAft>
              <a:defRPr/>
            </a:pPr>
            <a:r>
              <a:rPr lang="en-US" sz="3200" dirty="0">
                <a:solidFill>
                  <a:srgbClr val="0070C0"/>
                </a:solidFill>
                <a:cs typeface="+mn-ea"/>
                <a:sym typeface="+mn-lt"/>
              </a:rPr>
              <a:t>04</a:t>
            </a:r>
          </a:p>
        </p:txBody>
      </p:sp>
      <p:grpSp>
        <p:nvGrpSpPr>
          <p:cNvPr id="69" name="Group 58"/>
          <p:cNvGrpSpPr/>
          <p:nvPr/>
        </p:nvGrpSpPr>
        <p:grpSpPr>
          <a:xfrm>
            <a:off x="7830865" y="2264178"/>
            <a:ext cx="3747685" cy="947171"/>
            <a:chOff x="7116715" y="1211789"/>
            <a:chExt cx="3747685" cy="947171"/>
          </a:xfrm>
        </p:grpSpPr>
        <p:sp>
          <p:nvSpPr>
            <p:cNvPr id="70" name="TextBox 28"/>
            <p:cNvSpPr txBox="1"/>
            <p:nvPr/>
          </p:nvSpPr>
          <p:spPr>
            <a:xfrm>
              <a:off x="7116715" y="1593036"/>
              <a:ext cx="3747685" cy="565924"/>
            </a:xfrm>
            <a:prstGeom prst="rect">
              <a:avLst/>
            </a:prstGeom>
            <a:noFill/>
          </p:spPr>
          <p:txBody>
            <a:bodyPr wrap="square" lIns="0" tIns="0" rIns="0" bIns="0" rtlCol="0">
              <a:spAutoFit/>
            </a:bodyPr>
            <a:lstStyle/>
            <a:p>
              <a:pPr>
                <a:lnSpc>
                  <a:spcPct val="120000"/>
                </a:lnSpc>
                <a:spcBef>
                  <a:spcPct val="0"/>
                </a:spcBef>
              </a:pPr>
              <a:r>
                <a:rPr lang="zh-CN" altLang="en-US" sz="1600" dirty="0">
                  <a:cs typeface="+mn-ea"/>
                  <a:sym typeface="+mn-lt"/>
                </a:rPr>
                <a:t>随着我们公司不断的发展和壮大，文档和流程化显得十分重要。</a:t>
              </a:r>
            </a:p>
          </p:txBody>
        </p:sp>
        <p:sp>
          <p:nvSpPr>
            <p:cNvPr id="71" name="Rectangle 47"/>
            <p:cNvSpPr/>
            <p:nvPr/>
          </p:nvSpPr>
          <p:spPr>
            <a:xfrm>
              <a:off x="7116715" y="1211789"/>
              <a:ext cx="2051844" cy="307777"/>
            </a:xfrm>
            <a:prstGeom prst="rect">
              <a:avLst/>
            </a:prstGeom>
          </p:spPr>
          <p:txBody>
            <a:bodyPr wrap="none" lIns="0" tIns="0" rIns="0" bIns="0">
              <a:spAutoFit/>
            </a:bodyPr>
            <a:lstStyle/>
            <a:p>
              <a:r>
                <a:rPr lang="zh-CN" altLang="en-US" sz="2000" dirty="0">
                  <a:solidFill>
                    <a:srgbClr val="0070C0"/>
                  </a:solidFill>
                  <a:cs typeface="+mn-ea"/>
                  <a:sym typeface="+mn-lt"/>
                </a:rPr>
                <a:t>规范化文档和流程</a:t>
              </a:r>
              <a:endParaRPr lang="en-US" altLang="zh-CN" sz="2000" dirty="0">
                <a:solidFill>
                  <a:srgbClr val="0070C0"/>
                </a:solidFill>
                <a:cs typeface="+mn-ea"/>
                <a:sym typeface="+mn-lt"/>
              </a:endParaRPr>
            </a:p>
          </p:txBody>
        </p:sp>
      </p:grpSp>
      <p:grpSp>
        <p:nvGrpSpPr>
          <p:cNvPr id="72" name="Group 58"/>
          <p:cNvGrpSpPr/>
          <p:nvPr/>
        </p:nvGrpSpPr>
        <p:grpSpPr>
          <a:xfrm>
            <a:off x="1030935" y="4694560"/>
            <a:ext cx="3872920" cy="1257145"/>
            <a:chOff x="7591584" y="1229647"/>
            <a:chExt cx="3872920" cy="1257145"/>
          </a:xfrm>
        </p:grpSpPr>
        <p:sp>
          <p:nvSpPr>
            <p:cNvPr id="73" name="TextBox 31"/>
            <p:cNvSpPr txBox="1"/>
            <p:nvPr/>
          </p:nvSpPr>
          <p:spPr>
            <a:xfrm>
              <a:off x="7591584" y="1600395"/>
              <a:ext cx="3872920" cy="886397"/>
            </a:xfrm>
            <a:prstGeom prst="rect">
              <a:avLst/>
            </a:prstGeom>
            <a:noFill/>
          </p:spPr>
          <p:txBody>
            <a:bodyPr wrap="square" lIns="0" tIns="0" rIns="0" bIns="0" rtlCol="0">
              <a:spAutoFit/>
            </a:bodyPr>
            <a:lstStyle/>
            <a:p>
              <a:pPr>
                <a:lnSpc>
                  <a:spcPct val="120000"/>
                </a:lnSpc>
                <a:spcBef>
                  <a:spcPct val="0"/>
                </a:spcBef>
              </a:pPr>
              <a:r>
                <a:rPr lang="zh-CN" altLang="en-US" sz="1600" dirty="0">
                  <a:cs typeface="+mn-ea"/>
                  <a:sym typeface="+mn-lt"/>
                </a:rPr>
                <a:t>对于新项目，改款项目必须要经过项目干系人的评审得到确认后，再进行设计，设计再经过评审和确认后再进行后期开发。</a:t>
              </a:r>
            </a:p>
          </p:txBody>
        </p:sp>
        <p:sp>
          <p:nvSpPr>
            <p:cNvPr id="74" name="Rectangle 47"/>
            <p:cNvSpPr/>
            <p:nvPr/>
          </p:nvSpPr>
          <p:spPr>
            <a:xfrm>
              <a:off x="8572604" y="1229647"/>
              <a:ext cx="2821286" cy="307777"/>
            </a:xfrm>
            <a:prstGeom prst="rect">
              <a:avLst/>
            </a:prstGeom>
          </p:spPr>
          <p:txBody>
            <a:bodyPr wrap="none" lIns="0" tIns="0" rIns="0" bIns="0">
              <a:spAutoFit/>
            </a:bodyPr>
            <a:lstStyle/>
            <a:p>
              <a:pPr algn="r"/>
              <a:r>
                <a:rPr lang="zh-CN" altLang="en-US" sz="2000" dirty="0">
                  <a:solidFill>
                    <a:srgbClr val="0070C0"/>
                  </a:solidFill>
                  <a:cs typeface="+mn-ea"/>
                  <a:sym typeface="+mn-lt"/>
                </a:rPr>
                <a:t>需求细化分析评审和确定</a:t>
              </a:r>
              <a:endParaRPr lang="en-US" altLang="zh-CN" sz="2000" dirty="0">
                <a:solidFill>
                  <a:srgbClr val="0070C0"/>
                </a:solidFill>
                <a:cs typeface="+mn-ea"/>
                <a:sym typeface="+mn-lt"/>
              </a:endParaRPr>
            </a:p>
          </p:txBody>
        </p:sp>
      </p:grpSp>
      <p:grpSp>
        <p:nvGrpSpPr>
          <p:cNvPr id="75" name="Group 58"/>
          <p:cNvGrpSpPr/>
          <p:nvPr/>
        </p:nvGrpSpPr>
        <p:grpSpPr>
          <a:xfrm>
            <a:off x="7840023" y="4118240"/>
            <a:ext cx="3800696" cy="1688396"/>
            <a:chOff x="7136999" y="1202571"/>
            <a:chExt cx="3800696" cy="1688396"/>
          </a:xfrm>
        </p:grpSpPr>
        <p:sp>
          <p:nvSpPr>
            <p:cNvPr id="76" name="TextBox 34"/>
            <p:cNvSpPr txBox="1"/>
            <p:nvPr/>
          </p:nvSpPr>
          <p:spPr>
            <a:xfrm>
              <a:off x="7136999" y="1709105"/>
              <a:ext cx="3800696" cy="1181862"/>
            </a:xfrm>
            <a:prstGeom prst="rect">
              <a:avLst/>
            </a:prstGeom>
            <a:noFill/>
          </p:spPr>
          <p:txBody>
            <a:bodyPr wrap="square" lIns="0" tIns="0" rIns="0" bIns="0" rtlCol="0">
              <a:spAutoFit/>
            </a:bodyPr>
            <a:lstStyle/>
            <a:p>
              <a:pPr>
                <a:lnSpc>
                  <a:spcPct val="120000"/>
                </a:lnSpc>
                <a:spcBef>
                  <a:spcPct val="0"/>
                </a:spcBef>
              </a:pPr>
              <a:r>
                <a:rPr lang="zh-CN" altLang="en-US" sz="1600" dirty="0">
                  <a:cs typeface="+mn-ea"/>
                  <a:sym typeface="+mn-lt"/>
                </a:rPr>
                <a:t>产品经理和开发项目经理经常保持沟通，开发项目经理需理解产品经理思想，如果开发项目经理在需求有疑惑的地方，首先去找产品经理进行沟通来明确需求。</a:t>
              </a:r>
            </a:p>
          </p:txBody>
        </p:sp>
        <p:sp>
          <p:nvSpPr>
            <p:cNvPr id="77" name="Rectangle 47"/>
            <p:cNvSpPr/>
            <p:nvPr/>
          </p:nvSpPr>
          <p:spPr>
            <a:xfrm>
              <a:off x="7145704" y="1202571"/>
              <a:ext cx="3334247" cy="307777"/>
            </a:xfrm>
            <a:prstGeom prst="rect">
              <a:avLst/>
            </a:prstGeom>
          </p:spPr>
          <p:txBody>
            <a:bodyPr wrap="none" lIns="0" tIns="0" rIns="0" bIns="0">
              <a:spAutoFit/>
            </a:bodyPr>
            <a:lstStyle/>
            <a:p>
              <a:pPr algn="r"/>
              <a:r>
                <a:rPr lang="zh-CN" altLang="en-US" sz="2000" dirty="0">
                  <a:solidFill>
                    <a:srgbClr val="0070C0"/>
                  </a:solidFill>
                  <a:cs typeface="+mn-ea"/>
                  <a:sym typeface="+mn-lt"/>
                </a:rPr>
                <a:t>产品经理和开发项目经理沟通</a:t>
              </a:r>
              <a:endParaRPr lang="en-US" altLang="zh-CN" sz="2000" dirty="0">
                <a:solidFill>
                  <a:srgbClr val="0070C0"/>
                </a:solidFill>
                <a:cs typeface="+mn-ea"/>
                <a:sym typeface="+mn-lt"/>
              </a:endParaRPr>
            </a:p>
          </p:txBody>
        </p:sp>
      </p:grpSp>
      <p:grpSp>
        <p:nvGrpSpPr>
          <p:cNvPr id="78" name="Group 58"/>
          <p:cNvGrpSpPr/>
          <p:nvPr/>
        </p:nvGrpSpPr>
        <p:grpSpPr>
          <a:xfrm>
            <a:off x="762505" y="2340145"/>
            <a:ext cx="3474666" cy="1564066"/>
            <a:chOff x="7447443" y="1218191"/>
            <a:chExt cx="3474666" cy="1564066"/>
          </a:xfrm>
        </p:grpSpPr>
        <p:sp>
          <p:nvSpPr>
            <p:cNvPr id="79" name="TextBox 37"/>
            <p:cNvSpPr txBox="1"/>
            <p:nvPr/>
          </p:nvSpPr>
          <p:spPr>
            <a:xfrm>
              <a:off x="7447443" y="1600395"/>
              <a:ext cx="3474666" cy="1181862"/>
            </a:xfrm>
            <a:prstGeom prst="rect">
              <a:avLst/>
            </a:prstGeom>
            <a:noFill/>
          </p:spPr>
          <p:txBody>
            <a:bodyPr wrap="square" lIns="0" tIns="0" rIns="0" bIns="0" rtlCol="0">
              <a:spAutoFit/>
            </a:bodyPr>
            <a:lstStyle/>
            <a:p>
              <a:pPr>
                <a:lnSpc>
                  <a:spcPct val="120000"/>
                </a:lnSpc>
                <a:spcBef>
                  <a:spcPct val="0"/>
                </a:spcBef>
              </a:pPr>
              <a:r>
                <a:rPr lang="zh-CN" altLang="en-US" sz="1600" dirty="0">
                  <a:cs typeface="+mn-ea"/>
                  <a:sym typeface="+mn-lt"/>
                </a:rPr>
                <a:t>项目经理在立项时候应该考虑项目各种的风险，并且做好风险措施，在项目执行过程中出现到没有预料的风险时，项目经理需当机立断采取措施补救</a:t>
              </a:r>
            </a:p>
          </p:txBody>
        </p:sp>
        <p:sp>
          <p:nvSpPr>
            <p:cNvPr id="80" name="Rectangle 47"/>
            <p:cNvSpPr/>
            <p:nvPr/>
          </p:nvSpPr>
          <p:spPr>
            <a:xfrm>
              <a:off x="9887027" y="1218191"/>
              <a:ext cx="1025922" cy="307777"/>
            </a:xfrm>
            <a:prstGeom prst="rect">
              <a:avLst/>
            </a:prstGeom>
          </p:spPr>
          <p:txBody>
            <a:bodyPr wrap="none" lIns="0" tIns="0" rIns="0" bIns="0">
              <a:spAutoFit/>
            </a:bodyPr>
            <a:lstStyle/>
            <a:p>
              <a:pPr algn="r"/>
              <a:r>
                <a:rPr lang="zh-CN" altLang="en-US" sz="2000" dirty="0">
                  <a:solidFill>
                    <a:srgbClr val="0070C0"/>
                  </a:solidFill>
                  <a:cs typeface="+mn-ea"/>
                  <a:sym typeface="+mn-lt"/>
                </a:rPr>
                <a:t>风险控制</a:t>
              </a:r>
              <a:endParaRPr lang="en-US" sz="2000" dirty="0">
                <a:solidFill>
                  <a:srgbClr val="0070C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42"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500" fill="hold"/>
                                        <p:tgtEl>
                                          <p:spTgt spid="67"/>
                                        </p:tgtEl>
                                        <p:attrNameLst>
                                          <p:attrName>ppt_x</p:attrName>
                                        </p:attrNameLst>
                                      </p:cBhvr>
                                      <p:tavLst>
                                        <p:tav tm="0">
                                          <p:val>
                                            <p:strVal val="#ppt_x"/>
                                          </p:val>
                                        </p:tav>
                                        <p:tav tm="100000">
                                          <p:val>
                                            <p:strVal val="#ppt_x"/>
                                          </p:val>
                                        </p:tav>
                                      </p:tavLst>
                                    </p:anim>
                                    <p:anim calcmode="lin" valueType="num">
                                      <p:cBhvr additive="base">
                                        <p:cTn id="68" dur="500" fill="hold"/>
                                        <p:tgtEl>
                                          <p:spTgt spid="6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ppt_x"/>
                                          </p:val>
                                        </p:tav>
                                        <p:tav tm="100000">
                                          <p:val>
                                            <p:strVal val="#ppt_x"/>
                                          </p:val>
                                        </p:tav>
                                      </p:tavLst>
                                    </p:anim>
                                    <p:anim calcmode="lin" valueType="num">
                                      <p:cBhvr additive="base">
                                        <p:cTn id="7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31"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3175" y="-381062"/>
            <a:ext cx="12190413" cy="6911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Rectangle 51"/>
          <p:cNvSpPr/>
          <p:nvPr/>
        </p:nvSpPr>
        <p:spPr>
          <a:xfrm>
            <a:off x="3175" y="-387883"/>
            <a:ext cx="12187238" cy="2695697"/>
          </a:xfrm>
          <a:prstGeom prst="rect">
            <a:avLst/>
          </a:prstGeom>
          <a:solidFill>
            <a:srgbClr val="177DC6"/>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28" tIns="45714" rIns="91428" bIns="45714" numCol="1" spcCol="0" rtlCol="0" fromWordArt="0" anchor="ctr" anchorCtr="0" forceAA="0" compatLnSpc="1">
            <a:noAutofit/>
          </a:bodyPr>
          <a:lstStyle/>
          <a:p>
            <a:pPr algn="ctr" defTabSz="914400">
              <a:defRPr/>
            </a:pPr>
            <a:endParaRPr lang="en-US" kern="0">
              <a:solidFill>
                <a:prstClr val="white"/>
              </a:solidFill>
              <a:cs typeface="+mn-ea"/>
              <a:sym typeface="+mn-lt"/>
            </a:endParaRPr>
          </a:p>
        </p:txBody>
      </p:sp>
      <p:sp>
        <p:nvSpPr>
          <p:cNvPr id="8" name="矩形 2"/>
          <p:cNvSpPr>
            <a:spLocks noChangeArrowheads="1"/>
          </p:cNvSpPr>
          <p:nvPr/>
        </p:nvSpPr>
        <p:spPr bwMode="auto">
          <a:xfrm>
            <a:off x="1126654" y="2924944"/>
            <a:ext cx="99371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ea typeface="幼圆" panose="02010509060101010101" pitchFamily="49" charset="-122"/>
              </a:defRPr>
            </a:lvl1pPr>
            <a:lvl2pPr marL="742950" indent="-285750">
              <a:defRPr>
                <a:solidFill>
                  <a:schemeClr val="tx1"/>
                </a:solidFill>
                <a:latin typeface="Gill Sans MT" panose="020B0502020104020203" pitchFamily="34" charset="0"/>
                <a:ea typeface="幼圆" panose="02010509060101010101" pitchFamily="49" charset="-122"/>
              </a:defRPr>
            </a:lvl2pPr>
            <a:lvl3pPr marL="1143000" indent="-228600">
              <a:defRPr>
                <a:solidFill>
                  <a:schemeClr val="tx1"/>
                </a:solidFill>
                <a:latin typeface="Gill Sans MT" panose="020B0502020104020203" pitchFamily="34" charset="0"/>
                <a:ea typeface="幼圆" panose="02010509060101010101" pitchFamily="49" charset="-122"/>
              </a:defRPr>
            </a:lvl3pPr>
            <a:lvl4pPr marL="1600200" indent="-228600">
              <a:defRPr>
                <a:solidFill>
                  <a:schemeClr val="tx1"/>
                </a:solidFill>
                <a:latin typeface="Gill Sans MT" panose="020B0502020104020203" pitchFamily="34" charset="0"/>
                <a:ea typeface="幼圆" panose="02010509060101010101" pitchFamily="49" charset="-122"/>
              </a:defRPr>
            </a:lvl4pPr>
            <a:lvl5pPr marL="2057400" indent="-228600">
              <a:defRPr>
                <a:solidFill>
                  <a:schemeClr val="tx1"/>
                </a:solidFill>
                <a:latin typeface="Gill Sans MT" panose="020B0502020104020203" pitchFamily="34" charset="0"/>
                <a:ea typeface="幼圆" panose="02010509060101010101" pitchFamily="49" charset="-122"/>
              </a:defRPr>
            </a:lvl5pPr>
            <a:lvl6pPr marL="25146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6pPr>
            <a:lvl7pPr marL="29718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7pPr>
            <a:lvl8pPr marL="34290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8pPr>
            <a:lvl9pPr marL="3886200" indent="-228600" defTabSz="457200" fontAlgn="base">
              <a:spcBef>
                <a:spcPct val="0"/>
              </a:spcBef>
              <a:spcAft>
                <a:spcPct val="0"/>
              </a:spcAft>
              <a:defRPr>
                <a:solidFill>
                  <a:schemeClr val="tx1"/>
                </a:solidFill>
                <a:latin typeface="Gill Sans MT" panose="020B0502020104020203" pitchFamily="34" charset="0"/>
                <a:ea typeface="幼圆" panose="02010509060101010101" pitchFamily="49" charset="-122"/>
              </a:defRPr>
            </a:lvl9pPr>
          </a:lstStyle>
          <a:p>
            <a:pPr eaLnBrk="1" hangingPunct="1">
              <a:lnSpc>
                <a:spcPct val="200000"/>
              </a:lnSpc>
            </a:pPr>
            <a:r>
              <a:rPr lang="zh-CN" altLang="en-US" dirty="0">
                <a:latin typeface="+mn-lt"/>
                <a:ea typeface="+mn-ea"/>
                <a:cs typeface="+mn-ea"/>
                <a:sym typeface="+mn-lt"/>
              </a:rPr>
              <a:t> </a:t>
            </a:r>
            <a:r>
              <a:rPr lang="zh-CN" altLang="en-US" b="1" dirty="0">
                <a:latin typeface="+mn-lt"/>
                <a:ea typeface="+mn-ea"/>
                <a:cs typeface="+mn-ea"/>
                <a:sym typeface="+mn-lt"/>
              </a:rPr>
              <a:t>尊敬的各位领导、各位评委、各位同事：</a:t>
            </a:r>
          </a:p>
          <a:p>
            <a:pPr>
              <a:lnSpc>
                <a:spcPct val="200000"/>
              </a:lnSpc>
            </a:pPr>
            <a:r>
              <a:rPr lang="zh-CN" altLang="en-US" dirty="0">
                <a:latin typeface="+mn-lt"/>
                <a:ea typeface="+mn-ea"/>
                <a:cs typeface="+mn-ea"/>
                <a:sym typeface="+mn-lt"/>
              </a:rPr>
              <a:t>         参加岗位竞聘对我来说是一次学习和锻炼机会。如果我条件成熟了，请各位领导、同事们大胆地支持我，我将把领导、同事们的信任和期望化作工作的无穷动力，永远激励我拼搏、奋斗。</a:t>
            </a:r>
          </a:p>
          <a:p>
            <a:pPr>
              <a:lnSpc>
                <a:spcPct val="200000"/>
              </a:lnSpc>
            </a:pPr>
            <a:r>
              <a:rPr lang="zh-CN" altLang="en-US" dirty="0">
                <a:latin typeface="+mn-lt"/>
                <a:ea typeface="+mn-ea"/>
                <a:cs typeface="+mn-ea"/>
                <a:sym typeface="+mn-lt"/>
              </a:rPr>
              <a:t>        无论这次竞聘成功与否，我依然会在本职工作中做出一番成绩，因为我深爱着这个职业</a:t>
            </a:r>
            <a:r>
              <a:rPr lang="en-US" altLang="zh-CN" dirty="0">
                <a:latin typeface="+mn-lt"/>
                <a:ea typeface="+mn-ea"/>
                <a:cs typeface="+mn-ea"/>
                <a:sym typeface="+mn-lt"/>
              </a:rPr>
              <a:t>!</a:t>
            </a:r>
            <a:r>
              <a:rPr lang="zh-CN" altLang="en-US" dirty="0">
                <a:latin typeface="+mn-lt"/>
                <a:ea typeface="+mn-ea"/>
                <a:cs typeface="+mn-ea"/>
                <a:sym typeface="+mn-lt"/>
              </a:rPr>
              <a:t>再次感谢领导给我的这次机会，谢谢！ </a:t>
            </a:r>
          </a:p>
        </p:txBody>
      </p:sp>
      <p:pic>
        <p:nvPicPr>
          <p:cNvPr id="4" name="图片 3"/>
          <p:cNvPicPr>
            <a:picLocks noChangeAspect="1"/>
          </p:cNvPicPr>
          <p:nvPr/>
        </p:nvPicPr>
        <p:blipFill>
          <a:blip r:embed="rId2"/>
          <a:stretch>
            <a:fillRect/>
          </a:stretch>
        </p:blipFill>
        <p:spPr>
          <a:xfrm>
            <a:off x="3286894" y="533855"/>
            <a:ext cx="6096528"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矩形 5"/>
          <p:cNvSpPr/>
          <p:nvPr/>
        </p:nvSpPr>
        <p:spPr>
          <a:xfrm rot="8500336">
            <a:off x="710162" y="2916263"/>
            <a:ext cx="13791755" cy="3682093"/>
          </a:xfrm>
          <a:prstGeom prst="rect">
            <a:avLst/>
          </a:prstGeom>
          <a:solidFill>
            <a:srgbClr val="0070C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3430910" y="2636912"/>
            <a:ext cx="9577064" cy="1938992"/>
          </a:xfrm>
          <a:prstGeom prst="rect">
            <a:avLst/>
          </a:prstGeom>
          <a:noFill/>
        </p:spPr>
        <p:txBody>
          <a:bodyPr wrap="square" rtlCol="0">
            <a:spAutoFit/>
          </a:bodyPr>
          <a:lstStyle/>
          <a:p>
            <a:pPr algn="ctr"/>
            <a:r>
              <a:rPr lang="zh-CN" altLang="en-US" sz="6000" b="1" spc="300" dirty="0">
                <a:solidFill>
                  <a:schemeClr val="bg1"/>
                </a:solidFill>
                <a:cs typeface="+mn-ea"/>
                <a:sym typeface="+mn-lt"/>
              </a:rPr>
              <a:t>      汇报完毕</a:t>
            </a:r>
            <a:endParaRPr lang="en-US" altLang="zh-CN" sz="6000" b="1" spc="300" dirty="0">
              <a:solidFill>
                <a:schemeClr val="bg1"/>
              </a:solidFill>
              <a:cs typeface="+mn-ea"/>
              <a:sym typeface="+mn-lt"/>
            </a:endParaRPr>
          </a:p>
          <a:p>
            <a:pPr algn="ctr"/>
            <a:r>
              <a:rPr lang="zh-CN" altLang="en-US" sz="6000" b="1" spc="300" dirty="0">
                <a:solidFill>
                  <a:schemeClr val="bg1"/>
                </a:solidFill>
                <a:cs typeface="+mn-ea"/>
                <a:sym typeface="+mn-lt"/>
              </a:rPr>
              <a:t>            谢谢观看</a:t>
            </a:r>
            <a:endParaRPr lang="en-US" altLang="zh-CN" sz="6000" b="1" spc="300" dirty="0">
              <a:solidFill>
                <a:schemeClr val="bg1"/>
              </a:solidFill>
              <a:cs typeface="+mn-ea"/>
              <a:sym typeface="+mn-lt"/>
            </a:endParaRPr>
          </a:p>
        </p:txBody>
      </p:sp>
      <p:sp>
        <p:nvSpPr>
          <p:cNvPr id="4" name="TextBox 59"/>
          <p:cNvSpPr>
            <a:spLocks noChangeArrowheads="1"/>
          </p:cNvSpPr>
          <p:nvPr/>
        </p:nvSpPr>
        <p:spPr bwMode="auto">
          <a:xfrm flipH="1">
            <a:off x="5231110" y="4941168"/>
            <a:ext cx="424847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smtClean="0">
                <a:solidFill>
                  <a:schemeClr val="bg1"/>
                </a:solidFill>
                <a:latin typeface="+mn-lt"/>
                <a:ea typeface="+mn-ea"/>
                <a:cs typeface="+mn-ea"/>
                <a:sym typeface="+mn-lt"/>
              </a:rPr>
              <a:t>竞聘人：</a:t>
            </a:r>
            <a:r>
              <a:rPr lang="en-US" altLang="zh-CN" sz="1600" smtClean="0">
                <a:solidFill>
                  <a:schemeClr val="bg1"/>
                </a:solidFill>
                <a:latin typeface="+mn-lt"/>
                <a:ea typeface="+mn-ea"/>
                <a:cs typeface="+mn-ea"/>
                <a:sym typeface="+mn-lt"/>
              </a:rPr>
              <a:t>PPT818    </a:t>
            </a:r>
            <a:r>
              <a:rPr lang="zh-CN" altLang="en-US" sz="1600" smtClean="0">
                <a:solidFill>
                  <a:schemeClr val="bg1"/>
                </a:solidFill>
                <a:latin typeface="+mn-lt"/>
                <a:ea typeface="+mn-ea"/>
                <a:cs typeface="+mn-ea"/>
                <a:sym typeface="+mn-lt"/>
              </a:rPr>
              <a:t>时间：</a:t>
            </a:r>
            <a:r>
              <a:rPr lang="en-US" altLang="zh-CN" sz="1600" smtClean="0">
                <a:solidFill>
                  <a:schemeClr val="bg1"/>
                </a:solidFill>
                <a:latin typeface="+mn-lt"/>
                <a:ea typeface="+mn-ea"/>
                <a:cs typeface="+mn-ea"/>
                <a:sym typeface="+mn-lt"/>
              </a:rPr>
              <a:t>xxx</a:t>
            </a:r>
            <a:r>
              <a:rPr lang="zh-CN" altLang="en-US" sz="1600" smtClean="0">
                <a:solidFill>
                  <a:schemeClr val="bg1"/>
                </a:solidFill>
                <a:latin typeface="+mn-lt"/>
                <a:ea typeface="+mn-ea"/>
                <a:cs typeface="+mn-ea"/>
                <a:sym typeface="+mn-lt"/>
              </a:rPr>
              <a:t>年</a:t>
            </a:r>
            <a:r>
              <a:rPr lang="en-US" altLang="zh-CN" sz="1600" smtClean="0">
                <a:solidFill>
                  <a:schemeClr val="bg1"/>
                </a:solidFill>
                <a:latin typeface="+mn-lt"/>
                <a:ea typeface="+mn-ea"/>
                <a:cs typeface="+mn-ea"/>
                <a:sym typeface="+mn-lt"/>
              </a:rPr>
              <a:t>xx</a:t>
            </a:r>
            <a:r>
              <a:rPr lang="zh-CN" altLang="en-US" sz="1600" smtClean="0">
                <a:solidFill>
                  <a:schemeClr val="bg1"/>
                </a:solidFill>
                <a:latin typeface="+mn-lt"/>
                <a:ea typeface="+mn-ea"/>
                <a:cs typeface="+mn-ea"/>
                <a:sym typeface="+mn-lt"/>
              </a:rPr>
              <a:t>月</a:t>
            </a:r>
            <a:r>
              <a:rPr lang="en-US" altLang="zh-CN" sz="1600" smtClean="0">
                <a:solidFill>
                  <a:schemeClr val="bg1"/>
                </a:solidFill>
                <a:latin typeface="+mn-lt"/>
                <a:ea typeface="+mn-ea"/>
                <a:cs typeface="+mn-ea"/>
                <a:sym typeface="+mn-lt"/>
              </a:rPr>
              <a:t>xx</a:t>
            </a:r>
            <a:r>
              <a:rPr lang="zh-CN" altLang="en-US" sz="1600" smtClean="0">
                <a:solidFill>
                  <a:schemeClr val="bg1"/>
                </a:solidFill>
                <a:latin typeface="+mn-lt"/>
                <a:ea typeface="+mn-ea"/>
                <a:cs typeface="+mn-ea"/>
                <a:sym typeface="+mn-lt"/>
              </a:rPr>
              <a:t>日</a:t>
            </a:r>
            <a:endParaRPr lang="zh-CN" altLang="en-US" sz="16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2" presetClass="entr" presetSubtype="4"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
          <p:cNvSpPr/>
          <p:nvPr/>
        </p:nvSpPr>
        <p:spPr>
          <a:xfrm>
            <a:off x="0" y="6044336"/>
            <a:ext cx="11094990" cy="813664"/>
          </a:xfrm>
          <a:prstGeom prst="rect">
            <a:avLst/>
          </a:prstGeom>
          <a:solidFill>
            <a:srgbClr val="177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grpSp>
        <p:nvGrpSpPr>
          <p:cNvPr id="7" name="Group 42"/>
          <p:cNvGrpSpPr/>
          <p:nvPr/>
        </p:nvGrpSpPr>
        <p:grpSpPr>
          <a:xfrm>
            <a:off x="297996" y="6185705"/>
            <a:ext cx="6624082" cy="434290"/>
            <a:chOff x="842086" y="6074731"/>
            <a:chExt cx="6280956" cy="411794"/>
          </a:xfrm>
        </p:grpSpPr>
        <p:grpSp>
          <p:nvGrpSpPr>
            <p:cNvPr id="9" name="Group 9"/>
            <p:cNvGrpSpPr/>
            <p:nvPr/>
          </p:nvGrpSpPr>
          <p:grpSpPr>
            <a:xfrm>
              <a:off x="842086" y="6124051"/>
              <a:ext cx="1516003" cy="310800"/>
              <a:chOff x="1192022" y="5976123"/>
              <a:chExt cx="1516003" cy="310800"/>
            </a:xfrm>
          </p:grpSpPr>
          <p:sp>
            <p:nvSpPr>
              <p:cNvPr id="23" name="Freeform 10"/>
              <p:cNvSpPr>
                <a:spLocks noEditPoints="1"/>
              </p:cNvSpPr>
              <p:nvPr/>
            </p:nvSpPr>
            <p:spPr bwMode="auto">
              <a:xfrm>
                <a:off x="1192022" y="5976123"/>
                <a:ext cx="294211" cy="295379"/>
              </a:xfrm>
              <a:custGeom>
                <a:avLst/>
                <a:gdLst>
                  <a:gd name="T0" fmla="*/ 0 w 104"/>
                  <a:gd name="T1" fmla="*/ 81 h 104"/>
                  <a:gd name="T2" fmla="*/ 28 w 104"/>
                  <a:gd name="T3" fmla="*/ 72 h 104"/>
                  <a:gd name="T4" fmla="*/ 22 w 104"/>
                  <a:gd name="T5" fmla="*/ 65 h 104"/>
                  <a:gd name="T6" fmla="*/ 0 w 104"/>
                  <a:gd name="T7" fmla="*/ 72 h 104"/>
                  <a:gd name="T8" fmla="*/ 0 w 104"/>
                  <a:gd name="T9" fmla="*/ 81 h 104"/>
                  <a:gd name="T10" fmla="*/ 21 w 104"/>
                  <a:gd name="T11" fmla="*/ 101 h 104"/>
                  <a:gd name="T12" fmla="*/ 59 w 104"/>
                  <a:gd name="T13" fmla="*/ 93 h 104"/>
                  <a:gd name="T14" fmla="*/ 99 w 104"/>
                  <a:gd name="T15" fmla="*/ 42 h 104"/>
                  <a:gd name="T16" fmla="*/ 84 w 104"/>
                  <a:gd name="T17" fmla="*/ 1 h 104"/>
                  <a:gd name="T18" fmla="*/ 76 w 104"/>
                  <a:gd name="T19" fmla="*/ 31 h 104"/>
                  <a:gd name="T20" fmla="*/ 83 w 104"/>
                  <a:gd name="T21" fmla="*/ 33 h 104"/>
                  <a:gd name="T22" fmla="*/ 79 w 104"/>
                  <a:gd name="T23" fmla="*/ 49 h 104"/>
                  <a:gd name="T24" fmla="*/ 46 w 104"/>
                  <a:gd name="T25" fmla="*/ 86 h 104"/>
                  <a:gd name="T26" fmla="*/ 32 w 104"/>
                  <a:gd name="T27" fmla="*/ 80 h 104"/>
                  <a:gd name="T28" fmla="*/ 3 w 104"/>
                  <a:gd name="T29" fmla="*/ 89 h 104"/>
                  <a:gd name="T30" fmla="*/ 21 w 104"/>
                  <a:gd name="T31" fmla="*/ 101 h 104"/>
                  <a:gd name="T32" fmla="*/ 77 w 104"/>
                  <a:gd name="T33" fmla="*/ 0 h 104"/>
                  <a:gd name="T34" fmla="*/ 67 w 104"/>
                  <a:gd name="T35" fmla="*/ 1 h 104"/>
                  <a:gd name="T36" fmla="*/ 61 w 104"/>
                  <a:gd name="T37" fmla="*/ 23 h 104"/>
                  <a:gd name="T38" fmla="*/ 70 w 104"/>
                  <a:gd name="T39" fmla="*/ 29 h 104"/>
                  <a:gd name="T40" fmla="*/ 77 w 104"/>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0" y="81"/>
                    </a:moveTo>
                    <a:cubicBezTo>
                      <a:pt x="28" y="72"/>
                      <a:pt x="28" y="72"/>
                      <a:pt x="28" y="72"/>
                    </a:cubicBezTo>
                    <a:cubicBezTo>
                      <a:pt x="22" y="65"/>
                      <a:pt x="22" y="65"/>
                      <a:pt x="22" y="65"/>
                    </a:cubicBezTo>
                    <a:cubicBezTo>
                      <a:pt x="0" y="72"/>
                      <a:pt x="0" y="72"/>
                      <a:pt x="0" y="72"/>
                    </a:cubicBezTo>
                    <a:cubicBezTo>
                      <a:pt x="0" y="81"/>
                      <a:pt x="0" y="81"/>
                      <a:pt x="0" y="81"/>
                    </a:cubicBezTo>
                    <a:close/>
                    <a:moveTo>
                      <a:pt x="21" y="101"/>
                    </a:moveTo>
                    <a:cubicBezTo>
                      <a:pt x="33" y="104"/>
                      <a:pt x="44" y="103"/>
                      <a:pt x="59" y="93"/>
                    </a:cubicBezTo>
                    <a:cubicBezTo>
                      <a:pt x="74" y="83"/>
                      <a:pt x="96" y="58"/>
                      <a:pt x="99" y="42"/>
                    </a:cubicBezTo>
                    <a:cubicBezTo>
                      <a:pt x="101" y="26"/>
                      <a:pt x="104" y="11"/>
                      <a:pt x="84" y="1"/>
                    </a:cubicBezTo>
                    <a:cubicBezTo>
                      <a:pt x="76" y="31"/>
                      <a:pt x="76" y="31"/>
                      <a:pt x="76" y="31"/>
                    </a:cubicBezTo>
                    <a:cubicBezTo>
                      <a:pt x="83" y="33"/>
                      <a:pt x="83" y="33"/>
                      <a:pt x="83" y="33"/>
                    </a:cubicBezTo>
                    <a:cubicBezTo>
                      <a:pt x="83" y="33"/>
                      <a:pt x="91" y="36"/>
                      <a:pt x="79" y="49"/>
                    </a:cubicBezTo>
                    <a:cubicBezTo>
                      <a:pt x="68" y="62"/>
                      <a:pt x="46" y="86"/>
                      <a:pt x="46" y="86"/>
                    </a:cubicBezTo>
                    <a:cubicBezTo>
                      <a:pt x="46" y="86"/>
                      <a:pt x="38" y="96"/>
                      <a:pt x="32" y="80"/>
                    </a:cubicBezTo>
                    <a:cubicBezTo>
                      <a:pt x="3" y="89"/>
                      <a:pt x="3" y="89"/>
                      <a:pt x="3" y="89"/>
                    </a:cubicBezTo>
                    <a:cubicBezTo>
                      <a:pt x="3" y="89"/>
                      <a:pt x="8" y="99"/>
                      <a:pt x="21" y="101"/>
                    </a:cubicBezTo>
                    <a:close/>
                    <a:moveTo>
                      <a:pt x="77" y="0"/>
                    </a:moveTo>
                    <a:cubicBezTo>
                      <a:pt x="67" y="1"/>
                      <a:pt x="67" y="1"/>
                      <a:pt x="67" y="1"/>
                    </a:cubicBezTo>
                    <a:cubicBezTo>
                      <a:pt x="61" y="23"/>
                      <a:pt x="61" y="23"/>
                      <a:pt x="61" y="23"/>
                    </a:cubicBezTo>
                    <a:cubicBezTo>
                      <a:pt x="70" y="29"/>
                      <a:pt x="70" y="29"/>
                      <a:pt x="70" y="29"/>
                    </a:cubicBezTo>
                    <a:cubicBezTo>
                      <a:pt x="77" y="0"/>
                      <a:pt x="77" y="0"/>
                      <a:pt x="77" y="0"/>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sp>
            <p:nvSpPr>
              <p:cNvPr id="24" name="TextBox 20"/>
              <p:cNvSpPr txBox="1"/>
              <p:nvPr/>
            </p:nvSpPr>
            <p:spPr>
              <a:xfrm>
                <a:off x="1522146" y="6014666"/>
                <a:ext cx="1185879" cy="272257"/>
              </a:xfrm>
              <a:prstGeom prst="rect">
                <a:avLst/>
              </a:prstGeom>
              <a:noFill/>
            </p:spPr>
            <p:txBody>
              <a:bodyPr wrap="none" rtlCol="0">
                <a:spAutoFit/>
              </a:bodyPr>
              <a:lstStyle/>
              <a:p>
                <a:r>
                  <a:rPr lang="en-US" sz="1265" dirty="0">
                    <a:solidFill>
                      <a:schemeClr val="bg1"/>
                    </a:solidFill>
                    <a:cs typeface="+mn-ea"/>
                    <a:sym typeface="+mn-lt"/>
                  </a:rPr>
                  <a:t>+1234567890</a:t>
                </a:r>
                <a:endParaRPr lang="bg-BG" sz="1265" dirty="0">
                  <a:solidFill>
                    <a:schemeClr val="bg1"/>
                  </a:solidFill>
                  <a:cs typeface="+mn-ea"/>
                  <a:sym typeface="+mn-lt"/>
                </a:endParaRPr>
              </a:p>
            </p:txBody>
          </p:sp>
        </p:grpSp>
        <p:sp>
          <p:nvSpPr>
            <p:cNvPr id="21" name="Freeform 18"/>
            <p:cNvSpPr/>
            <p:nvPr/>
          </p:nvSpPr>
          <p:spPr bwMode="auto">
            <a:xfrm>
              <a:off x="3217741" y="6120490"/>
              <a:ext cx="296194" cy="303938"/>
            </a:xfrm>
            <a:custGeom>
              <a:avLst/>
              <a:gdLst>
                <a:gd name="T0" fmla="*/ 80 w 126"/>
                <a:gd name="T1" fmla="*/ 20 h 129"/>
                <a:gd name="T2" fmla="*/ 112 w 126"/>
                <a:gd name="T3" fmla="*/ 15 h 129"/>
                <a:gd name="T4" fmla="*/ 115 w 126"/>
                <a:gd name="T5" fmla="*/ 47 h 129"/>
                <a:gd name="T6" fmla="*/ 58 w 126"/>
                <a:gd name="T7" fmla="*/ 114 h 129"/>
                <a:gd name="T8" fmla="*/ 22 w 126"/>
                <a:gd name="T9" fmla="*/ 114 h 129"/>
                <a:gd name="T10" fmla="*/ 8 w 126"/>
                <a:gd name="T11" fmla="*/ 73 h 129"/>
                <a:gd name="T12" fmla="*/ 51 w 126"/>
                <a:gd name="T13" fmla="*/ 22 h 129"/>
                <a:gd name="T14" fmla="*/ 59 w 126"/>
                <a:gd name="T15" fmla="*/ 18 h 129"/>
                <a:gd name="T16" fmla="*/ 58 w 126"/>
                <a:gd name="T17" fmla="*/ 26 h 129"/>
                <a:gd name="T18" fmla="*/ 17 w 126"/>
                <a:gd name="T19" fmla="*/ 75 h 129"/>
                <a:gd name="T20" fmla="*/ 21 w 126"/>
                <a:gd name="T21" fmla="*/ 102 h 129"/>
                <a:gd name="T22" fmla="*/ 50 w 126"/>
                <a:gd name="T23" fmla="*/ 110 h 129"/>
                <a:gd name="T24" fmla="*/ 106 w 126"/>
                <a:gd name="T25" fmla="*/ 47 h 129"/>
                <a:gd name="T26" fmla="*/ 107 w 126"/>
                <a:gd name="T27" fmla="*/ 23 h 129"/>
                <a:gd name="T28" fmla="*/ 88 w 126"/>
                <a:gd name="T29" fmla="*/ 24 h 129"/>
                <a:gd name="T30" fmla="*/ 53 w 126"/>
                <a:gd name="T31" fmla="*/ 65 h 129"/>
                <a:gd name="T32" fmla="*/ 49 w 126"/>
                <a:gd name="T33" fmla="*/ 77 h 129"/>
                <a:gd name="T34" fmla="*/ 61 w 126"/>
                <a:gd name="T35" fmla="*/ 71 h 129"/>
                <a:gd name="T36" fmla="*/ 83 w 126"/>
                <a:gd name="T37" fmla="*/ 45 h 129"/>
                <a:gd name="T38" fmla="*/ 90 w 126"/>
                <a:gd name="T39" fmla="*/ 44 h 129"/>
                <a:gd name="T40" fmla="*/ 90 w 126"/>
                <a:gd name="T41" fmla="*/ 51 h 129"/>
                <a:gd name="T42" fmla="*/ 66 w 126"/>
                <a:gd name="T43" fmla="*/ 79 h 129"/>
                <a:gd name="T44" fmla="*/ 44 w 126"/>
                <a:gd name="T45" fmla="*/ 83 h 129"/>
                <a:gd name="T46" fmla="*/ 45 w 126"/>
                <a:gd name="T47" fmla="*/ 61 h 129"/>
                <a:gd name="T48" fmla="*/ 80 w 126"/>
                <a:gd name="T4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29">
                  <a:moveTo>
                    <a:pt x="80" y="20"/>
                  </a:moveTo>
                  <a:cubicBezTo>
                    <a:pt x="97" y="0"/>
                    <a:pt x="112" y="15"/>
                    <a:pt x="112" y="15"/>
                  </a:cubicBezTo>
                  <a:cubicBezTo>
                    <a:pt x="126" y="27"/>
                    <a:pt x="115" y="47"/>
                    <a:pt x="115" y="47"/>
                  </a:cubicBezTo>
                  <a:cubicBezTo>
                    <a:pt x="58" y="114"/>
                    <a:pt x="58" y="114"/>
                    <a:pt x="58" y="114"/>
                  </a:cubicBezTo>
                  <a:cubicBezTo>
                    <a:pt x="39" y="129"/>
                    <a:pt x="22" y="114"/>
                    <a:pt x="22" y="114"/>
                  </a:cubicBezTo>
                  <a:cubicBezTo>
                    <a:pt x="0" y="91"/>
                    <a:pt x="8" y="73"/>
                    <a:pt x="8" y="73"/>
                  </a:cubicBezTo>
                  <a:cubicBezTo>
                    <a:pt x="51" y="22"/>
                    <a:pt x="51" y="22"/>
                    <a:pt x="51" y="22"/>
                  </a:cubicBezTo>
                  <a:cubicBezTo>
                    <a:pt x="54" y="18"/>
                    <a:pt x="59" y="18"/>
                    <a:pt x="59" y="18"/>
                  </a:cubicBezTo>
                  <a:cubicBezTo>
                    <a:pt x="63" y="22"/>
                    <a:pt x="58" y="26"/>
                    <a:pt x="58" y="26"/>
                  </a:cubicBezTo>
                  <a:cubicBezTo>
                    <a:pt x="17" y="75"/>
                    <a:pt x="17" y="75"/>
                    <a:pt x="17" y="75"/>
                  </a:cubicBezTo>
                  <a:cubicBezTo>
                    <a:pt x="12" y="86"/>
                    <a:pt x="21" y="102"/>
                    <a:pt x="21" y="102"/>
                  </a:cubicBezTo>
                  <a:cubicBezTo>
                    <a:pt x="35" y="114"/>
                    <a:pt x="50" y="110"/>
                    <a:pt x="50" y="110"/>
                  </a:cubicBezTo>
                  <a:cubicBezTo>
                    <a:pt x="106" y="47"/>
                    <a:pt x="106" y="47"/>
                    <a:pt x="106" y="47"/>
                  </a:cubicBezTo>
                  <a:cubicBezTo>
                    <a:pt x="116" y="35"/>
                    <a:pt x="107" y="23"/>
                    <a:pt x="107" y="23"/>
                  </a:cubicBezTo>
                  <a:cubicBezTo>
                    <a:pt x="99" y="14"/>
                    <a:pt x="88" y="24"/>
                    <a:pt x="88" y="24"/>
                  </a:cubicBezTo>
                  <a:cubicBezTo>
                    <a:pt x="53" y="65"/>
                    <a:pt x="53" y="65"/>
                    <a:pt x="53" y="65"/>
                  </a:cubicBezTo>
                  <a:cubicBezTo>
                    <a:pt x="43" y="73"/>
                    <a:pt x="49" y="77"/>
                    <a:pt x="49" y="77"/>
                  </a:cubicBezTo>
                  <a:cubicBezTo>
                    <a:pt x="54" y="82"/>
                    <a:pt x="61" y="71"/>
                    <a:pt x="61" y="71"/>
                  </a:cubicBezTo>
                  <a:cubicBezTo>
                    <a:pt x="83" y="45"/>
                    <a:pt x="83" y="45"/>
                    <a:pt x="83" y="45"/>
                  </a:cubicBezTo>
                  <a:cubicBezTo>
                    <a:pt x="87" y="41"/>
                    <a:pt x="89" y="43"/>
                    <a:pt x="90" y="44"/>
                  </a:cubicBezTo>
                  <a:cubicBezTo>
                    <a:pt x="94" y="47"/>
                    <a:pt x="90" y="51"/>
                    <a:pt x="90" y="51"/>
                  </a:cubicBezTo>
                  <a:cubicBezTo>
                    <a:pt x="90" y="51"/>
                    <a:pt x="66" y="77"/>
                    <a:pt x="66" y="79"/>
                  </a:cubicBezTo>
                  <a:cubicBezTo>
                    <a:pt x="66" y="79"/>
                    <a:pt x="54" y="93"/>
                    <a:pt x="44" y="83"/>
                  </a:cubicBezTo>
                  <a:cubicBezTo>
                    <a:pt x="44" y="83"/>
                    <a:pt x="33" y="74"/>
                    <a:pt x="45" y="61"/>
                  </a:cubicBezTo>
                  <a:cubicBezTo>
                    <a:pt x="80" y="20"/>
                    <a:pt x="80" y="20"/>
                    <a:pt x="8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grpSp>
          <p:nvGrpSpPr>
            <p:cNvPr id="11" name="Group 12"/>
            <p:cNvGrpSpPr/>
            <p:nvPr/>
          </p:nvGrpSpPr>
          <p:grpSpPr>
            <a:xfrm>
              <a:off x="5472089" y="6143323"/>
              <a:ext cx="1650953" cy="272257"/>
              <a:chOff x="7758393" y="6014666"/>
              <a:chExt cx="1650953" cy="272257"/>
            </a:xfrm>
          </p:grpSpPr>
          <p:sp>
            <p:nvSpPr>
              <p:cNvPr id="19" name="Freeform 22"/>
              <p:cNvSpPr>
                <a:spLocks noEditPoints="1"/>
              </p:cNvSpPr>
              <p:nvPr/>
            </p:nvSpPr>
            <p:spPr bwMode="auto">
              <a:xfrm>
                <a:off x="7758393" y="6030912"/>
                <a:ext cx="280707" cy="205206"/>
              </a:xfrm>
              <a:custGeom>
                <a:avLst/>
                <a:gdLst>
                  <a:gd name="T0" fmla="*/ 111 w 120"/>
                  <a:gd name="T1" fmla="*/ 87 h 87"/>
                  <a:gd name="T2" fmla="*/ 9 w 120"/>
                  <a:gd name="T3" fmla="*/ 87 h 87"/>
                  <a:gd name="T4" fmla="*/ 0 w 120"/>
                  <a:gd name="T5" fmla="*/ 79 h 87"/>
                  <a:gd name="T6" fmla="*/ 0 w 120"/>
                  <a:gd name="T7" fmla="*/ 17 h 87"/>
                  <a:gd name="T8" fmla="*/ 26 w 120"/>
                  <a:gd name="T9" fmla="*/ 45 h 87"/>
                  <a:gd name="T10" fmla="*/ 8 w 120"/>
                  <a:gd name="T11" fmla="*/ 77 h 87"/>
                  <a:gd name="T12" fmla="*/ 33 w 120"/>
                  <a:gd name="T13" fmla="*/ 54 h 87"/>
                  <a:gd name="T14" fmla="*/ 49 w 120"/>
                  <a:gd name="T15" fmla="*/ 66 h 87"/>
                  <a:gd name="T16" fmla="*/ 70 w 120"/>
                  <a:gd name="T17" fmla="*/ 67 h 87"/>
                  <a:gd name="T18" fmla="*/ 86 w 120"/>
                  <a:gd name="T19" fmla="*/ 53 h 87"/>
                  <a:gd name="T20" fmla="*/ 112 w 120"/>
                  <a:gd name="T21" fmla="*/ 79 h 87"/>
                  <a:gd name="T22" fmla="*/ 94 w 120"/>
                  <a:gd name="T23" fmla="*/ 45 h 87"/>
                  <a:gd name="T24" fmla="*/ 120 w 120"/>
                  <a:gd name="T25" fmla="*/ 17 h 87"/>
                  <a:gd name="T26" fmla="*/ 120 w 120"/>
                  <a:gd name="T27" fmla="*/ 79 h 87"/>
                  <a:gd name="T28" fmla="*/ 111 w 120"/>
                  <a:gd name="T29" fmla="*/ 87 h 87"/>
                  <a:gd name="T30" fmla="*/ 48 w 120"/>
                  <a:gd name="T31" fmla="*/ 57 h 87"/>
                  <a:gd name="T32" fmla="*/ 0 w 120"/>
                  <a:gd name="T33" fmla="*/ 9 h 87"/>
                  <a:gd name="T34" fmla="*/ 9 w 120"/>
                  <a:gd name="T35" fmla="*/ 0 h 87"/>
                  <a:gd name="T36" fmla="*/ 111 w 120"/>
                  <a:gd name="T37" fmla="*/ 0 h 87"/>
                  <a:gd name="T38" fmla="*/ 120 w 120"/>
                  <a:gd name="T39" fmla="*/ 9 h 87"/>
                  <a:gd name="T40" fmla="*/ 69 w 120"/>
                  <a:gd name="T41" fmla="*/ 57 h 87"/>
                  <a:gd name="T42" fmla="*/ 48 w 120"/>
                  <a:gd name="T43"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87">
                    <a:moveTo>
                      <a:pt x="111" y="87"/>
                    </a:moveTo>
                    <a:cubicBezTo>
                      <a:pt x="9" y="87"/>
                      <a:pt x="9" y="87"/>
                      <a:pt x="9" y="87"/>
                    </a:cubicBezTo>
                    <a:cubicBezTo>
                      <a:pt x="9" y="87"/>
                      <a:pt x="0" y="86"/>
                      <a:pt x="0" y="79"/>
                    </a:cubicBezTo>
                    <a:cubicBezTo>
                      <a:pt x="0" y="17"/>
                      <a:pt x="0" y="17"/>
                      <a:pt x="0" y="17"/>
                    </a:cubicBezTo>
                    <a:cubicBezTo>
                      <a:pt x="26" y="45"/>
                      <a:pt x="26" y="45"/>
                      <a:pt x="26" y="45"/>
                    </a:cubicBezTo>
                    <a:cubicBezTo>
                      <a:pt x="8" y="77"/>
                      <a:pt x="8" y="77"/>
                      <a:pt x="8" y="77"/>
                    </a:cubicBezTo>
                    <a:cubicBezTo>
                      <a:pt x="33" y="54"/>
                      <a:pt x="33" y="54"/>
                      <a:pt x="33" y="54"/>
                    </a:cubicBezTo>
                    <a:cubicBezTo>
                      <a:pt x="49" y="66"/>
                      <a:pt x="49" y="66"/>
                      <a:pt x="49" y="66"/>
                    </a:cubicBezTo>
                    <a:cubicBezTo>
                      <a:pt x="49" y="66"/>
                      <a:pt x="60" y="75"/>
                      <a:pt x="70" y="67"/>
                    </a:cubicBezTo>
                    <a:cubicBezTo>
                      <a:pt x="86" y="53"/>
                      <a:pt x="86" y="53"/>
                      <a:pt x="86" y="53"/>
                    </a:cubicBezTo>
                    <a:cubicBezTo>
                      <a:pt x="112" y="79"/>
                      <a:pt x="112" y="79"/>
                      <a:pt x="112" y="79"/>
                    </a:cubicBezTo>
                    <a:cubicBezTo>
                      <a:pt x="94" y="45"/>
                      <a:pt x="94" y="45"/>
                      <a:pt x="94" y="45"/>
                    </a:cubicBezTo>
                    <a:cubicBezTo>
                      <a:pt x="120" y="17"/>
                      <a:pt x="120" y="17"/>
                      <a:pt x="120" y="17"/>
                    </a:cubicBezTo>
                    <a:cubicBezTo>
                      <a:pt x="120" y="79"/>
                      <a:pt x="120" y="79"/>
                      <a:pt x="120" y="79"/>
                    </a:cubicBezTo>
                    <a:cubicBezTo>
                      <a:pt x="120" y="79"/>
                      <a:pt x="119" y="87"/>
                      <a:pt x="111" y="87"/>
                    </a:cubicBezTo>
                    <a:close/>
                    <a:moveTo>
                      <a:pt x="48" y="57"/>
                    </a:moveTo>
                    <a:cubicBezTo>
                      <a:pt x="0" y="9"/>
                      <a:pt x="0" y="9"/>
                      <a:pt x="0" y="9"/>
                    </a:cubicBezTo>
                    <a:cubicBezTo>
                      <a:pt x="0" y="9"/>
                      <a:pt x="0" y="0"/>
                      <a:pt x="9" y="0"/>
                    </a:cubicBezTo>
                    <a:cubicBezTo>
                      <a:pt x="111" y="0"/>
                      <a:pt x="111" y="0"/>
                      <a:pt x="111" y="0"/>
                    </a:cubicBezTo>
                    <a:cubicBezTo>
                      <a:pt x="111" y="0"/>
                      <a:pt x="120" y="0"/>
                      <a:pt x="120" y="9"/>
                    </a:cubicBezTo>
                    <a:cubicBezTo>
                      <a:pt x="69" y="57"/>
                      <a:pt x="69" y="57"/>
                      <a:pt x="69" y="57"/>
                    </a:cubicBezTo>
                    <a:cubicBezTo>
                      <a:pt x="69" y="57"/>
                      <a:pt x="62" y="66"/>
                      <a:pt x="48" y="57"/>
                    </a:cubicBezTo>
                    <a:close/>
                  </a:path>
                </a:pathLst>
              </a:custGeom>
              <a:solidFill>
                <a:schemeClr val="bg1"/>
              </a:solidFill>
              <a:ln>
                <a:noFill/>
              </a:ln>
            </p:spPr>
            <p:txBody>
              <a:bodyPr vert="horz" wrap="square" lIns="96435" tIns="48218" rIns="96435" bIns="48218" numCol="1" anchor="t" anchorCtr="0" compatLnSpc="1"/>
              <a:lstStyle/>
              <a:p>
                <a:endParaRPr lang="bg-BG">
                  <a:cs typeface="+mn-ea"/>
                  <a:sym typeface="+mn-lt"/>
                </a:endParaRPr>
              </a:p>
            </p:txBody>
          </p:sp>
          <p:sp>
            <p:nvSpPr>
              <p:cNvPr id="20" name="TextBox 14"/>
              <p:cNvSpPr txBox="1"/>
              <p:nvPr/>
            </p:nvSpPr>
            <p:spPr>
              <a:xfrm>
                <a:off x="8076882" y="6014666"/>
                <a:ext cx="1332464" cy="272257"/>
              </a:xfrm>
              <a:prstGeom prst="rect">
                <a:avLst/>
              </a:prstGeom>
              <a:noFill/>
            </p:spPr>
            <p:txBody>
              <a:bodyPr wrap="none" rtlCol="0">
                <a:spAutoFit/>
              </a:bodyPr>
              <a:lstStyle/>
              <a:p>
                <a:r>
                  <a:rPr lang="en-US" sz="1265" dirty="0">
                    <a:solidFill>
                      <a:schemeClr val="bg1"/>
                    </a:solidFill>
                    <a:cs typeface="+mn-ea"/>
                    <a:sym typeface="+mn-lt"/>
                  </a:rPr>
                  <a:t>your@mail.com</a:t>
                </a:r>
                <a:endParaRPr lang="bg-BG" sz="1265" dirty="0">
                  <a:solidFill>
                    <a:schemeClr val="bg1"/>
                  </a:solidFill>
                  <a:cs typeface="+mn-ea"/>
                  <a:sym typeface="+mn-lt"/>
                </a:endParaRPr>
              </a:p>
            </p:txBody>
          </p:sp>
        </p:grpSp>
        <p:grpSp>
          <p:nvGrpSpPr>
            <p:cNvPr id="12" name="Group 27"/>
            <p:cNvGrpSpPr/>
            <p:nvPr/>
          </p:nvGrpSpPr>
          <p:grpSpPr>
            <a:xfrm>
              <a:off x="2923305" y="6074731"/>
              <a:ext cx="2273780" cy="411794"/>
              <a:chOff x="2923305" y="6031869"/>
              <a:chExt cx="2273780" cy="497752"/>
            </a:xfrm>
          </p:grpSpPr>
          <p:grpSp>
            <p:nvGrpSpPr>
              <p:cNvPr id="13" name="Group 26"/>
              <p:cNvGrpSpPr/>
              <p:nvPr/>
            </p:nvGrpSpPr>
            <p:grpSpPr>
              <a:xfrm>
                <a:off x="2923305" y="6033456"/>
                <a:ext cx="12700" cy="496165"/>
                <a:chOff x="2923305" y="6033456"/>
                <a:chExt cx="12700" cy="496165"/>
              </a:xfrm>
            </p:grpSpPr>
            <p:cxnSp>
              <p:nvCxnSpPr>
                <p:cNvPr id="17" name="Straight Connector 15"/>
                <p:cNvCxnSpPr/>
                <p:nvPr/>
              </p:nvCxnSpPr>
              <p:spPr>
                <a:xfrm>
                  <a:off x="2923305" y="6033456"/>
                  <a:ext cx="0" cy="496165"/>
                </a:xfrm>
                <a:prstGeom prst="line">
                  <a:avLst/>
                </a:prstGeom>
                <a:ln>
                  <a:solidFill>
                    <a:schemeClr val="bg1">
                      <a:alpha val="8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1"/>
                <p:cNvCxnSpPr/>
                <p:nvPr/>
              </p:nvCxnSpPr>
              <p:spPr>
                <a:xfrm>
                  <a:off x="2936005" y="6033456"/>
                  <a:ext cx="0" cy="496165"/>
                </a:xfrm>
                <a:prstGeom prst="line">
                  <a:avLst/>
                </a:prstGeom>
                <a:ln w="12700">
                  <a:solidFill>
                    <a:srgbClr val="16A085"/>
                  </a:solidFill>
                </a:ln>
              </p:spPr>
              <p:style>
                <a:lnRef idx="1">
                  <a:schemeClr val="accent1"/>
                </a:lnRef>
                <a:fillRef idx="0">
                  <a:schemeClr val="accent1"/>
                </a:fillRef>
                <a:effectRef idx="0">
                  <a:schemeClr val="accent1"/>
                </a:effectRef>
                <a:fontRef idx="minor">
                  <a:schemeClr val="tx1"/>
                </a:fontRef>
              </p:style>
            </p:cxnSp>
          </p:grpSp>
          <p:grpSp>
            <p:nvGrpSpPr>
              <p:cNvPr id="14" name="Group 25"/>
              <p:cNvGrpSpPr/>
              <p:nvPr/>
            </p:nvGrpSpPr>
            <p:grpSpPr>
              <a:xfrm>
                <a:off x="5185179" y="6031869"/>
                <a:ext cx="11906" cy="496165"/>
                <a:chOff x="5185179" y="6031869"/>
                <a:chExt cx="11906" cy="496165"/>
              </a:xfrm>
            </p:grpSpPr>
            <p:cxnSp>
              <p:nvCxnSpPr>
                <p:cNvPr id="15" name="Straight Connector 16"/>
                <p:cNvCxnSpPr/>
                <p:nvPr/>
              </p:nvCxnSpPr>
              <p:spPr>
                <a:xfrm>
                  <a:off x="5185179" y="6031869"/>
                  <a:ext cx="0" cy="496165"/>
                </a:xfrm>
                <a:prstGeom prst="line">
                  <a:avLst/>
                </a:prstGeom>
                <a:ln>
                  <a:solidFill>
                    <a:schemeClr val="bg1">
                      <a:alpha val="5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3"/>
                <p:cNvCxnSpPr/>
                <p:nvPr/>
              </p:nvCxnSpPr>
              <p:spPr>
                <a:xfrm>
                  <a:off x="5197085" y="6031869"/>
                  <a:ext cx="0" cy="496165"/>
                </a:xfrm>
                <a:prstGeom prst="line">
                  <a:avLst/>
                </a:prstGeom>
                <a:ln w="12700">
                  <a:solidFill>
                    <a:srgbClr val="16A085"/>
                  </a:solidFill>
                </a:ln>
              </p:spPr>
              <p:style>
                <a:lnRef idx="1">
                  <a:schemeClr val="accent1"/>
                </a:lnRef>
                <a:fillRef idx="0">
                  <a:schemeClr val="accent1"/>
                </a:fillRef>
                <a:effectRef idx="0">
                  <a:schemeClr val="accent1"/>
                </a:effectRef>
                <a:fontRef idx="minor">
                  <a:schemeClr val="tx1"/>
                </a:fontRef>
              </p:style>
            </p:cxnSp>
          </p:grpSp>
        </p:grpSp>
      </p:grpSp>
      <p:grpSp>
        <p:nvGrpSpPr>
          <p:cNvPr id="25" name="Group 55"/>
          <p:cNvGrpSpPr/>
          <p:nvPr/>
        </p:nvGrpSpPr>
        <p:grpSpPr>
          <a:xfrm rot="10800000">
            <a:off x="7125059" y="5581416"/>
            <a:ext cx="5065351" cy="1280735"/>
            <a:chOff x="4354514" y="2898961"/>
            <a:chExt cx="3482974" cy="833260"/>
          </a:xfrm>
          <a:solidFill>
            <a:srgbClr val="0070C0"/>
          </a:solidFill>
        </p:grpSpPr>
        <p:sp>
          <p:nvSpPr>
            <p:cNvPr id="26" name="Freeform 5"/>
            <p:cNvSpPr/>
            <p:nvPr/>
          </p:nvSpPr>
          <p:spPr bwMode="auto">
            <a:xfrm>
              <a:off x="4354514" y="3422650"/>
              <a:ext cx="300571" cy="309571"/>
            </a:xfrm>
            <a:custGeom>
              <a:avLst/>
              <a:gdLst>
                <a:gd name="T0" fmla="*/ 334 w 334"/>
                <a:gd name="T1" fmla="*/ 0 h 344"/>
                <a:gd name="T2" fmla="*/ 334 w 334"/>
                <a:gd name="T3" fmla="*/ 344 h 344"/>
                <a:gd name="T4" fmla="*/ 0 w 334"/>
                <a:gd name="T5" fmla="*/ 0 h 344"/>
                <a:gd name="T6" fmla="*/ 334 w 334"/>
                <a:gd name="T7" fmla="*/ 0 h 344"/>
                <a:gd name="T8" fmla="*/ 334 w 334"/>
                <a:gd name="T9" fmla="*/ 0 h 344"/>
              </a:gdLst>
              <a:ahLst/>
              <a:cxnLst>
                <a:cxn ang="0">
                  <a:pos x="T0" y="T1"/>
                </a:cxn>
                <a:cxn ang="0">
                  <a:pos x="T2" y="T3"/>
                </a:cxn>
                <a:cxn ang="0">
                  <a:pos x="T4" y="T5"/>
                </a:cxn>
                <a:cxn ang="0">
                  <a:pos x="T6" y="T7"/>
                </a:cxn>
                <a:cxn ang="0">
                  <a:pos x="T8" y="T9"/>
                </a:cxn>
              </a:cxnLst>
              <a:rect l="0" t="0" r="r" b="b"/>
              <a:pathLst>
                <a:path w="334" h="344">
                  <a:moveTo>
                    <a:pt x="334" y="0"/>
                  </a:moveTo>
                  <a:lnTo>
                    <a:pt x="334" y="344"/>
                  </a:lnTo>
                  <a:lnTo>
                    <a:pt x="0" y="0"/>
                  </a:lnTo>
                  <a:lnTo>
                    <a:pt x="334" y="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27" name="Freeform 6"/>
            <p:cNvSpPr/>
            <p:nvPr/>
          </p:nvSpPr>
          <p:spPr bwMode="auto">
            <a:xfrm>
              <a:off x="7323138" y="2898961"/>
              <a:ext cx="514350" cy="530225"/>
            </a:xfrm>
            <a:custGeom>
              <a:avLst/>
              <a:gdLst>
                <a:gd name="T0" fmla="*/ 0 w 324"/>
                <a:gd name="T1" fmla="*/ 334 h 334"/>
                <a:gd name="T2" fmla="*/ 0 w 324"/>
                <a:gd name="T3" fmla="*/ 0 h 334"/>
                <a:gd name="T4" fmla="*/ 324 w 324"/>
                <a:gd name="T5" fmla="*/ 334 h 334"/>
                <a:gd name="T6" fmla="*/ 0 w 324"/>
                <a:gd name="T7" fmla="*/ 334 h 334"/>
                <a:gd name="T8" fmla="*/ 0 w 324"/>
                <a:gd name="T9" fmla="*/ 334 h 334"/>
              </a:gdLst>
              <a:ahLst/>
              <a:cxnLst>
                <a:cxn ang="0">
                  <a:pos x="T0" y="T1"/>
                </a:cxn>
                <a:cxn ang="0">
                  <a:pos x="T2" y="T3"/>
                </a:cxn>
                <a:cxn ang="0">
                  <a:pos x="T4" y="T5"/>
                </a:cxn>
                <a:cxn ang="0">
                  <a:pos x="T6" y="T7"/>
                </a:cxn>
                <a:cxn ang="0">
                  <a:pos x="T8" y="T9"/>
                </a:cxn>
              </a:cxnLst>
              <a:rect l="0" t="0" r="r" b="b"/>
              <a:pathLst>
                <a:path w="324" h="334">
                  <a:moveTo>
                    <a:pt x="0" y="334"/>
                  </a:moveTo>
                  <a:lnTo>
                    <a:pt x="0" y="0"/>
                  </a:lnTo>
                  <a:lnTo>
                    <a:pt x="324" y="334"/>
                  </a:lnTo>
                  <a:lnTo>
                    <a:pt x="0" y="334"/>
                  </a:lnTo>
                  <a:lnTo>
                    <a:pt x="0"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28" name="Freeform 7"/>
            <p:cNvSpPr/>
            <p:nvPr/>
          </p:nvSpPr>
          <p:spPr bwMode="auto">
            <a:xfrm>
              <a:off x="4354514" y="2904365"/>
              <a:ext cx="2968625" cy="524821"/>
            </a:xfrm>
            <a:custGeom>
              <a:avLst/>
              <a:gdLst>
                <a:gd name="T0" fmla="*/ 0 w 1870"/>
                <a:gd name="T1" fmla="*/ 0 h 334"/>
                <a:gd name="T2" fmla="*/ 1870 w 1870"/>
                <a:gd name="T3" fmla="*/ 0 h 334"/>
                <a:gd name="T4" fmla="*/ 1870 w 1870"/>
                <a:gd name="T5" fmla="*/ 334 h 334"/>
                <a:gd name="T6" fmla="*/ 0 w 1870"/>
                <a:gd name="T7" fmla="*/ 334 h 334"/>
                <a:gd name="T8" fmla="*/ 0 w 1870"/>
                <a:gd name="T9" fmla="*/ 0 h 334"/>
                <a:gd name="T10" fmla="*/ 0 w 1870"/>
                <a:gd name="T11" fmla="*/ 0 h 334"/>
              </a:gdLst>
              <a:ahLst/>
              <a:cxnLst>
                <a:cxn ang="0">
                  <a:pos x="T0" y="T1"/>
                </a:cxn>
                <a:cxn ang="0">
                  <a:pos x="T2" y="T3"/>
                </a:cxn>
                <a:cxn ang="0">
                  <a:pos x="T4" y="T5"/>
                </a:cxn>
                <a:cxn ang="0">
                  <a:pos x="T6" y="T7"/>
                </a:cxn>
                <a:cxn ang="0">
                  <a:pos x="T8" y="T9"/>
                </a:cxn>
                <a:cxn ang="0">
                  <a:pos x="T10" y="T11"/>
                </a:cxn>
              </a:cxnLst>
              <a:rect l="0" t="0" r="r" b="b"/>
              <a:pathLst>
                <a:path w="1870" h="334">
                  <a:moveTo>
                    <a:pt x="0" y="0"/>
                  </a:moveTo>
                  <a:lnTo>
                    <a:pt x="1870" y="0"/>
                  </a:lnTo>
                  <a:lnTo>
                    <a:pt x="1870" y="334"/>
                  </a:lnTo>
                  <a:lnTo>
                    <a:pt x="0" y="33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grpSp>
      <p:sp>
        <p:nvSpPr>
          <p:cNvPr id="29" name="文本框 27"/>
          <p:cNvSpPr txBox="1">
            <a:spLocks noChangeArrowheads="1"/>
          </p:cNvSpPr>
          <p:nvPr/>
        </p:nvSpPr>
        <p:spPr bwMode="auto">
          <a:xfrm>
            <a:off x="1570117" y="862864"/>
            <a:ext cx="33207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dirty="0">
                <a:solidFill>
                  <a:srgbClr val="0070C0"/>
                </a:solidFill>
                <a:latin typeface="+mn-lt"/>
                <a:ea typeface="+mn-ea"/>
                <a:cs typeface="+mn-ea"/>
                <a:sym typeface="+mn-lt"/>
              </a:rPr>
              <a:t>个人简介</a:t>
            </a:r>
            <a:endParaRPr lang="en-US" altLang="zh-CN" b="1" dirty="0">
              <a:solidFill>
                <a:srgbClr val="0070C0"/>
              </a:solidFill>
              <a:latin typeface="+mn-lt"/>
              <a:ea typeface="+mn-ea"/>
              <a:cs typeface="+mn-ea"/>
              <a:sym typeface="+mn-lt"/>
            </a:endParaRPr>
          </a:p>
        </p:txBody>
      </p:sp>
      <p:sp>
        <p:nvSpPr>
          <p:cNvPr id="33" name="文本框 30"/>
          <p:cNvSpPr txBox="1">
            <a:spLocks noChangeArrowheads="1"/>
          </p:cNvSpPr>
          <p:nvPr/>
        </p:nvSpPr>
        <p:spPr bwMode="auto">
          <a:xfrm>
            <a:off x="7319342" y="6197302"/>
            <a:ext cx="3989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2000" b="1" dirty="0">
                <a:solidFill>
                  <a:schemeClr val="bg1"/>
                </a:solidFill>
                <a:latin typeface="+mn-lt"/>
                <a:ea typeface="+mn-ea"/>
                <a:cs typeface="+mn-ea"/>
                <a:sym typeface="+mn-lt"/>
              </a:rPr>
              <a:t>坚持到底，永不放弃</a:t>
            </a:r>
            <a:endParaRPr lang="en-US" altLang="zh-CN" sz="2000" b="1" dirty="0">
              <a:solidFill>
                <a:schemeClr val="bg1"/>
              </a:solidFill>
              <a:latin typeface="+mn-lt"/>
              <a:ea typeface="+mn-ea"/>
              <a:cs typeface="+mn-ea"/>
              <a:sym typeface="+mn-lt"/>
            </a:endParaRPr>
          </a:p>
        </p:txBody>
      </p:sp>
      <p:sp>
        <p:nvSpPr>
          <p:cNvPr id="34" name="内容占位符 11"/>
          <p:cNvSpPr txBox="1"/>
          <p:nvPr/>
        </p:nvSpPr>
        <p:spPr>
          <a:xfrm>
            <a:off x="1630710" y="1539936"/>
            <a:ext cx="6121400" cy="36734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buFont typeface="Wingdings" panose="05000000000000000000" pitchFamily="2" charset="2"/>
              <a:buNone/>
            </a:pPr>
            <a:r>
              <a:rPr lang="zh-CN" altLang="en-US" sz="2000" smtClean="0">
                <a:cs typeface="+mn-ea"/>
                <a:sym typeface="+mn-lt"/>
              </a:rPr>
              <a:t>姓名：</a:t>
            </a:r>
            <a:r>
              <a:rPr lang="en-US" altLang="zh-CN" sz="2000" smtClean="0">
                <a:cs typeface="+mn-ea"/>
                <a:sym typeface="+mn-lt"/>
              </a:rPr>
              <a:t>PPT818</a:t>
            </a:r>
          </a:p>
          <a:p>
            <a:pPr>
              <a:lnSpc>
                <a:spcPct val="200000"/>
              </a:lnSpc>
              <a:buFont typeface="Wingdings" panose="05000000000000000000" pitchFamily="2" charset="2"/>
              <a:buNone/>
            </a:pPr>
            <a:r>
              <a:rPr lang="zh-CN" altLang="en-US" sz="2000" smtClean="0">
                <a:cs typeface="+mn-ea"/>
                <a:sym typeface="+mn-lt"/>
              </a:rPr>
              <a:t>学历：硕士    </a:t>
            </a:r>
          </a:p>
          <a:p>
            <a:pPr>
              <a:lnSpc>
                <a:spcPct val="200000"/>
              </a:lnSpc>
              <a:buFont typeface="Wingdings" panose="05000000000000000000" pitchFamily="2" charset="2"/>
              <a:buNone/>
            </a:pPr>
            <a:r>
              <a:rPr lang="zh-CN" altLang="en-US" sz="2000" smtClean="0">
                <a:cs typeface="+mn-ea"/>
                <a:sym typeface="+mn-lt"/>
              </a:rPr>
              <a:t>专业：模具设计与制造</a:t>
            </a:r>
          </a:p>
          <a:p>
            <a:pPr>
              <a:lnSpc>
                <a:spcPct val="200000"/>
              </a:lnSpc>
              <a:buFont typeface="Wingdings" panose="05000000000000000000" pitchFamily="2" charset="2"/>
              <a:buNone/>
            </a:pPr>
            <a:r>
              <a:rPr lang="zh-CN" altLang="en-US" sz="2000" smtClean="0">
                <a:cs typeface="+mn-ea"/>
                <a:sym typeface="+mn-lt"/>
              </a:rPr>
              <a:t>入职时间：</a:t>
            </a:r>
            <a:r>
              <a:rPr lang="en-US" altLang="zh-CN" sz="2000" smtClean="0">
                <a:cs typeface="+mn-ea"/>
                <a:sym typeface="+mn-lt"/>
              </a:rPr>
              <a:t>2017</a:t>
            </a:r>
            <a:r>
              <a:rPr lang="zh-CN" altLang="en-US" sz="2000" smtClean="0">
                <a:cs typeface="+mn-ea"/>
                <a:sym typeface="+mn-lt"/>
              </a:rPr>
              <a:t>年</a:t>
            </a:r>
            <a:r>
              <a:rPr lang="en-US" altLang="zh-CN" sz="2000" smtClean="0">
                <a:cs typeface="+mn-ea"/>
                <a:sym typeface="+mn-lt"/>
              </a:rPr>
              <a:t>2</a:t>
            </a:r>
            <a:r>
              <a:rPr lang="zh-CN" altLang="en-US" sz="2000" smtClean="0">
                <a:cs typeface="+mn-ea"/>
                <a:sym typeface="+mn-lt"/>
              </a:rPr>
              <a:t>月</a:t>
            </a:r>
            <a:r>
              <a:rPr lang="en-US" altLang="zh-CN" sz="2000" smtClean="0">
                <a:cs typeface="+mn-ea"/>
                <a:sym typeface="+mn-lt"/>
              </a:rPr>
              <a:t>25</a:t>
            </a:r>
            <a:r>
              <a:rPr lang="zh-CN" altLang="en-US" sz="2000" smtClean="0">
                <a:cs typeface="+mn-ea"/>
                <a:sym typeface="+mn-lt"/>
              </a:rPr>
              <a:t>日</a:t>
            </a:r>
          </a:p>
          <a:p>
            <a:pPr>
              <a:lnSpc>
                <a:spcPct val="200000"/>
              </a:lnSpc>
              <a:buFont typeface="Wingdings" panose="05000000000000000000" pitchFamily="2" charset="2"/>
              <a:buNone/>
            </a:pPr>
            <a:r>
              <a:rPr lang="zh-CN" altLang="en-US" sz="2000" smtClean="0">
                <a:cs typeface="+mn-ea"/>
                <a:sym typeface="+mn-lt"/>
              </a:rPr>
              <a:t>现任岗位：中级工程师</a:t>
            </a:r>
          </a:p>
          <a:p>
            <a:pPr>
              <a:lnSpc>
                <a:spcPct val="200000"/>
              </a:lnSpc>
              <a:buFont typeface="Wingdings" panose="05000000000000000000" pitchFamily="2" charset="2"/>
              <a:buNone/>
            </a:pPr>
            <a:r>
              <a:rPr lang="zh-CN" altLang="en-US" sz="2000" smtClean="0">
                <a:cs typeface="+mn-ea"/>
                <a:sym typeface="+mn-lt"/>
              </a:rPr>
              <a:t>座右铭：坚持到底，永不放弃</a:t>
            </a:r>
            <a:endParaRPr lang="zh-CN" altLang="en-US" sz="2000" dirty="0">
              <a:cs typeface="+mn-ea"/>
              <a:sym typeface="+mn-lt"/>
            </a:endParaRPr>
          </a:p>
        </p:txBody>
      </p:sp>
      <p:pic>
        <p:nvPicPr>
          <p:cNvPr id="3" name="图片 2"/>
          <p:cNvPicPr>
            <a:picLocks noChangeAspect="1"/>
          </p:cNvPicPr>
          <p:nvPr/>
        </p:nvPicPr>
        <p:blipFill>
          <a:blip r:embed="rId2"/>
          <a:stretch>
            <a:fillRect/>
          </a:stretch>
        </p:blipFill>
        <p:spPr>
          <a:xfrm>
            <a:off x="6527254" y="1052736"/>
            <a:ext cx="3850314" cy="4099143"/>
          </a:xfrm>
          <a:prstGeom prst="rect">
            <a:avLst/>
          </a:prstGeom>
        </p:spPr>
      </p:pic>
      <p:grpSp>
        <p:nvGrpSpPr>
          <p:cNvPr id="36" name="Group 52"/>
          <p:cNvGrpSpPr/>
          <p:nvPr/>
        </p:nvGrpSpPr>
        <p:grpSpPr>
          <a:xfrm>
            <a:off x="-23476" y="5078"/>
            <a:ext cx="3077932" cy="951157"/>
            <a:chOff x="4354513" y="2892425"/>
            <a:chExt cx="3482975" cy="1076325"/>
          </a:xfrm>
          <a:solidFill>
            <a:srgbClr val="177DC6"/>
          </a:solidFill>
        </p:grpSpPr>
        <p:sp>
          <p:nvSpPr>
            <p:cNvPr id="37" name="Freeform 5"/>
            <p:cNvSpPr/>
            <p:nvPr/>
          </p:nvSpPr>
          <p:spPr bwMode="auto">
            <a:xfrm>
              <a:off x="4354513" y="3422650"/>
              <a:ext cx="530225" cy="546100"/>
            </a:xfrm>
            <a:custGeom>
              <a:avLst/>
              <a:gdLst>
                <a:gd name="T0" fmla="*/ 334 w 334"/>
                <a:gd name="T1" fmla="*/ 0 h 344"/>
                <a:gd name="T2" fmla="*/ 334 w 334"/>
                <a:gd name="T3" fmla="*/ 344 h 344"/>
                <a:gd name="T4" fmla="*/ 0 w 334"/>
                <a:gd name="T5" fmla="*/ 0 h 344"/>
                <a:gd name="T6" fmla="*/ 334 w 334"/>
                <a:gd name="T7" fmla="*/ 0 h 344"/>
                <a:gd name="T8" fmla="*/ 334 w 334"/>
                <a:gd name="T9" fmla="*/ 0 h 344"/>
              </a:gdLst>
              <a:ahLst/>
              <a:cxnLst>
                <a:cxn ang="0">
                  <a:pos x="T0" y="T1"/>
                </a:cxn>
                <a:cxn ang="0">
                  <a:pos x="T2" y="T3"/>
                </a:cxn>
                <a:cxn ang="0">
                  <a:pos x="T4" y="T5"/>
                </a:cxn>
                <a:cxn ang="0">
                  <a:pos x="T6" y="T7"/>
                </a:cxn>
                <a:cxn ang="0">
                  <a:pos x="T8" y="T9"/>
                </a:cxn>
              </a:cxnLst>
              <a:rect l="0" t="0" r="r" b="b"/>
              <a:pathLst>
                <a:path w="334" h="344">
                  <a:moveTo>
                    <a:pt x="334" y="0"/>
                  </a:moveTo>
                  <a:lnTo>
                    <a:pt x="334" y="344"/>
                  </a:lnTo>
                  <a:lnTo>
                    <a:pt x="0" y="0"/>
                  </a:lnTo>
                  <a:lnTo>
                    <a:pt x="334" y="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38" name="Freeform 6"/>
            <p:cNvSpPr/>
            <p:nvPr/>
          </p:nvSpPr>
          <p:spPr bwMode="auto">
            <a:xfrm>
              <a:off x="7323138" y="2892425"/>
              <a:ext cx="514350" cy="530225"/>
            </a:xfrm>
            <a:custGeom>
              <a:avLst/>
              <a:gdLst>
                <a:gd name="T0" fmla="*/ 0 w 324"/>
                <a:gd name="T1" fmla="*/ 334 h 334"/>
                <a:gd name="T2" fmla="*/ 0 w 324"/>
                <a:gd name="T3" fmla="*/ 0 h 334"/>
                <a:gd name="T4" fmla="*/ 324 w 324"/>
                <a:gd name="T5" fmla="*/ 334 h 334"/>
                <a:gd name="T6" fmla="*/ 0 w 324"/>
                <a:gd name="T7" fmla="*/ 334 h 334"/>
                <a:gd name="T8" fmla="*/ 0 w 324"/>
                <a:gd name="T9" fmla="*/ 334 h 334"/>
              </a:gdLst>
              <a:ahLst/>
              <a:cxnLst>
                <a:cxn ang="0">
                  <a:pos x="T0" y="T1"/>
                </a:cxn>
                <a:cxn ang="0">
                  <a:pos x="T2" y="T3"/>
                </a:cxn>
                <a:cxn ang="0">
                  <a:pos x="T4" y="T5"/>
                </a:cxn>
                <a:cxn ang="0">
                  <a:pos x="T6" y="T7"/>
                </a:cxn>
                <a:cxn ang="0">
                  <a:pos x="T8" y="T9"/>
                </a:cxn>
              </a:cxnLst>
              <a:rect l="0" t="0" r="r" b="b"/>
              <a:pathLst>
                <a:path w="324" h="334">
                  <a:moveTo>
                    <a:pt x="0" y="334"/>
                  </a:moveTo>
                  <a:lnTo>
                    <a:pt x="0" y="0"/>
                  </a:lnTo>
                  <a:lnTo>
                    <a:pt x="324" y="334"/>
                  </a:lnTo>
                  <a:lnTo>
                    <a:pt x="0" y="334"/>
                  </a:lnTo>
                  <a:lnTo>
                    <a:pt x="0"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sp>
          <p:nvSpPr>
            <p:cNvPr id="39" name="Freeform 7"/>
            <p:cNvSpPr/>
            <p:nvPr/>
          </p:nvSpPr>
          <p:spPr bwMode="auto">
            <a:xfrm>
              <a:off x="4354513" y="2892425"/>
              <a:ext cx="2968625" cy="530225"/>
            </a:xfrm>
            <a:custGeom>
              <a:avLst/>
              <a:gdLst>
                <a:gd name="T0" fmla="*/ 0 w 1870"/>
                <a:gd name="T1" fmla="*/ 0 h 334"/>
                <a:gd name="T2" fmla="*/ 1870 w 1870"/>
                <a:gd name="T3" fmla="*/ 0 h 334"/>
                <a:gd name="T4" fmla="*/ 1870 w 1870"/>
                <a:gd name="T5" fmla="*/ 334 h 334"/>
                <a:gd name="T6" fmla="*/ 0 w 1870"/>
                <a:gd name="T7" fmla="*/ 334 h 334"/>
                <a:gd name="T8" fmla="*/ 0 w 1870"/>
                <a:gd name="T9" fmla="*/ 0 h 334"/>
                <a:gd name="T10" fmla="*/ 0 w 1870"/>
                <a:gd name="T11" fmla="*/ 0 h 334"/>
              </a:gdLst>
              <a:ahLst/>
              <a:cxnLst>
                <a:cxn ang="0">
                  <a:pos x="T0" y="T1"/>
                </a:cxn>
                <a:cxn ang="0">
                  <a:pos x="T2" y="T3"/>
                </a:cxn>
                <a:cxn ang="0">
                  <a:pos x="T4" y="T5"/>
                </a:cxn>
                <a:cxn ang="0">
                  <a:pos x="T6" y="T7"/>
                </a:cxn>
                <a:cxn ang="0">
                  <a:pos x="T8" y="T9"/>
                </a:cxn>
                <a:cxn ang="0">
                  <a:pos x="T10" y="T11"/>
                </a:cxn>
              </a:cxnLst>
              <a:rect l="0" t="0" r="r" b="b"/>
              <a:pathLst>
                <a:path w="1870" h="334">
                  <a:moveTo>
                    <a:pt x="0" y="0"/>
                  </a:moveTo>
                  <a:lnTo>
                    <a:pt x="1870" y="0"/>
                  </a:lnTo>
                  <a:lnTo>
                    <a:pt x="1870" y="334"/>
                  </a:lnTo>
                  <a:lnTo>
                    <a:pt x="0" y="33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bg-BG">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rot="5400000">
            <a:off x="2097474" y="-1743001"/>
            <a:ext cx="1224137" cy="5419087"/>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59"/>
          <p:cNvSpPr>
            <a:spLocks noChangeArrowheads="1"/>
          </p:cNvSpPr>
          <p:nvPr/>
        </p:nvSpPr>
        <p:spPr bwMode="auto">
          <a:xfrm flipH="1">
            <a:off x="-177830" y="458710"/>
            <a:ext cx="57747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6000" dirty="0">
                <a:solidFill>
                  <a:schemeClr val="bg1"/>
                </a:solidFill>
                <a:latin typeface="+mn-lt"/>
                <a:ea typeface="+mn-ea"/>
                <a:cs typeface="+mn-ea"/>
                <a:sym typeface="+mn-lt"/>
              </a:rPr>
              <a:t>目 录</a:t>
            </a:r>
            <a:r>
              <a:rPr lang="zh-CN" altLang="en-US" sz="4400" dirty="0">
                <a:solidFill>
                  <a:schemeClr val="bg1"/>
                </a:solidFill>
                <a:latin typeface="+mn-lt"/>
                <a:ea typeface="+mn-ea"/>
                <a:cs typeface="+mn-ea"/>
                <a:sym typeface="+mn-lt"/>
              </a:rPr>
              <a:t>  </a:t>
            </a:r>
            <a:r>
              <a:rPr lang="en-US" altLang="zh-CN" sz="4400" dirty="0">
                <a:solidFill>
                  <a:schemeClr val="bg1"/>
                </a:solidFill>
                <a:latin typeface="+mn-lt"/>
                <a:ea typeface="+mn-ea"/>
                <a:cs typeface="+mn-ea"/>
                <a:sym typeface="+mn-lt"/>
              </a:rPr>
              <a:t>Contents</a:t>
            </a:r>
          </a:p>
        </p:txBody>
      </p:sp>
      <p:sp>
        <p:nvSpPr>
          <p:cNvPr id="10" name="Freeform 5"/>
          <p:cNvSpPr/>
          <p:nvPr/>
        </p:nvSpPr>
        <p:spPr bwMode="auto">
          <a:xfrm>
            <a:off x="1261431" y="3306604"/>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1" name="TextBox 7"/>
          <p:cNvSpPr>
            <a:spLocks noChangeArrowheads="1"/>
          </p:cNvSpPr>
          <p:nvPr/>
        </p:nvSpPr>
        <p:spPr bwMode="auto">
          <a:xfrm>
            <a:off x="1397923" y="3565599"/>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cs typeface="+mn-ea"/>
                <a:sym typeface="+mn-lt"/>
              </a:rPr>
              <a:t>1</a:t>
            </a:r>
            <a:endParaRPr lang="en-US" altLang="zh-CN" sz="2800" dirty="0">
              <a:solidFill>
                <a:schemeClr val="bg1"/>
              </a:solidFill>
              <a:cs typeface="+mn-ea"/>
              <a:sym typeface="+mn-lt"/>
            </a:endParaRPr>
          </a:p>
        </p:txBody>
      </p:sp>
      <p:sp>
        <p:nvSpPr>
          <p:cNvPr id="12" name="文本框 26"/>
          <p:cNvSpPr txBox="1"/>
          <p:nvPr/>
        </p:nvSpPr>
        <p:spPr>
          <a:xfrm>
            <a:off x="805947" y="4777541"/>
            <a:ext cx="2268684" cy="707886"/>
          </a:xfrm>
          <a:prstGeom prst="rect">
            <a:avLst/>
          </a:prstGeom>
          <a:noFill/>
        </p:spPr>
        <p:txBody>
          <a:bodyPr wrap="square" rtlCol="0">
            <a:spAutoFit/>
          </a:bodyPr>
          <a:lstStyle/>
          <a:p>
            <a:pPr algn="ctr">
              <a:spcBef>
                <a:spcPts val="500"/>
              </a:spcBef>
              <a:spcAft>
                <a:spcPts val="0"/>
              </a:spcAft>
              <a:defRPr/>
            </a:pPr>
            <a:r>
              <a:rPr lang="zh-CN" altLang="en-US" sz="2400" kern="100" dirty="0">
                <a:solidFill>
                  <a:srgbClr val="0070C0"/>
                </a:solidFill>
                <a:cs typeface="+mn-ea"/>
                <a:sym typeface="+mn-lt"/>
              </a:rPr>
              <a:t>主要工作经历</a:t>
            </a:r>
          </a:p>
          <a:p>
            <a:pPr algn="ctr">
              <a:spcAft>
                <a:spcPts val="0"/>
              </a:spcAft>
              <a:defRPr/>
            </a:pPr>
            <a:r>
              <a:rPr lang="en-US" altLang="zh-CN" sz="1600" kern="100" dirty="0">
                <a:solidFill>
                  <a:schemeClr val="bg1">
                    <a:lumMod val="65000"/>
                  </a:schemeClr>
                </a:solidFill>
                <a:cs typeface="+mn-ea"/>
                <a:sym typeface="+mn-lt"/>
              </a:rPr>
              <a:t>work experience</a:t>
            </a:r>
            <a:endParaRPr lang="zh-CN" altLang="zh-CN" sz="1600" kern="100" dirty="0">
              <a:solidFill>
                <a:schemeClr val="bg1">
                  <a:lumMod val="65000"/>
                </a:schemeClr>
              </a:solidFill>
              <a:cs typeface="+mn-ea"/>
              <a:sym typeface="+mn-lt"/>
            </a:endParaRPr>
          </a:p>
        </p:txBody>
      </p:sp>
      <p:sp>
        <p:nvSpPr>
          <p:cNvPr id="13" name="Freeform 5"/>
          <p:cNvSpPr/>
          <p:nvPr/>
        </p:nvSpPr>
        <p:spPr bwMode="auto">
          <a:xfrm>
            <a:off x="3513682" y="2114108"/>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A87CA"/>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4" name="TextBox 7"/>
          <p:cNvSpPr>
            <a:spLocks noChangeArrowheads="1"/>
          </p:cNvSpPr>
          <p:nvPr/>
        </p:nvSpPr>
        <p:spPr bwMode="auto">
          <a:xfrm>
            <a:off x="3650174" y="2373103"/>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cs typeface="+mn-ea"/>
                <a:sym typeface="+mn-lt"/>
              </a:rPr>
              <a:t>2</a:t>
            </a:r>
            <a:endParaRPr lang="en-US" altLang="zh-CN" sz="2800" dirty="0">
              <a:solidFill>
                <a:schemeClr val="bg1"/>
              </a:solidFill>
              <a:cs typeface="+mn-ea"/>
              <a:sym typeface="+mn-lt"/>
            </a:endParaRPr>
          </a:p>
        </p:txBody>
      </p:sp>
      <p:sp>
        <p:nvSpPr>
          <p:cNvPr id="15" name="文本框 26"/>
          <p:cNvSpPr txBox="1"/>
          <p:nvPr/>
        </p:nvSpPr>
        <p:spPr>
          <a:xfrm>
            <a:off x="2808240" y="3534821"/>
            <a:ext cx="2659683" cy="707886"/>
          </a:xfrm>
          <a:prstGeom prst="rect">
            <a:avLst/>
          </a:prstGeom>
          <a:noFill/>
        </p:spPr>
        <p:txBody>
          <a:bodyPr wrap="square" rtlCol="0">
            <a:spAutoFit/>
          </a:bodyPr>
          <a:lstStyle/>
          <a:p>
            <a:pPr algn="ctr">
              <a:spcBef>
                <a:spcPts val="500"/>
              </a:spcBef>
              <a:defRPr/>
            </a:pPr>
            <a:r>
              <a:rPr lang="zh-CN" altLang="en-US" sz="2400" kern="100" dirty="0">
                <a:solidFill>
                  <a:srgbClr val="0070C0"/>
                </a:solidFill>
                <a:cs typeface="+mn-ea"/>
                <a:sym typeface="+mn-lt"/>
              </a:rPr>
              <a:t>技能、专长展示</a:t>
            </a:r>
          </a:p>
          <a:p>
            <a:pPr algn="ctr">
              <a:defRPr/>
            </a:pPr>
            <a:r>
              <a:rPr lang="en-US" altLang="zh-CN" sz="1600" kern="100" dirty="0">
                <a:solidFill>
                  <a:schemeClr val="bg1">
                    <a:lumMod val="65000"/>
                  </a:schemeClr>
                </a:solidFill>
                <a:cs typeface="+mn-ea"/>
                <a:sym typeface="+mn-lt"/>
              </a:rPr>
              <a:t>skills and expertise</a:t>
            </a:r>
            <a:endParaRPr lang="zh-CN" altLang="zh-CN" sz="1600" kern="100" dirty="0">
              <a:solidFill>
                <a:schemeClr val="bg1">
                  <a:lumMod val="65000"/>
                </a:schemeClr>
              </a:solidFill>
              <a:cs typeface="+mn-ea"/>
              <a:sym typeface="+mn-lt"/>
            </a:endParaRPr>
          </a:p>
        </p:txBody>
      </p:sp>
      <p:sp>
        <p:nvSpPr>
          <p:cNvPr id="16" name="Freeform 5"/>
          <p:cNvSpPr/>
          <p:nvPr/>
        </p:nvSpPr>
        <p:spPr bwMode="auto">
          <a:xfrm>
            <a:off x="5905833" y="3712944"/>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177DC6"/>
            </a:solid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7" name="TextBox 7"/>
          <p:cNvSpPr>
            <a:spLocks noChangeArrowheads="1"/>
          </p:cNvSpPr>
          <p:nvPr/>
        </p:nvSpPr>
        <p:spPr bwMode="auto">
          <a:xfrm>
            <a:off x="6086572" y="3984628"/>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rgbClr val="0070C0"/>
                </a:solidFill>
                <a:cs typeface="+mn-ea"/>
                <a:sym typeface="+mn-lt"/>
              </a:rPr>
              <a:t>3</a:t>
            </a:r>
            <a:endParaRPr lang="en-US" altLang="zh-CN" sz="2800" dirty="0">
              <a:solidFill>
                <a:srgbClr val="0070C0"/>
              </a:solidFill>
              <a:cs typeface="+mn-ea"/>
              <a:sym typeface="+mn-lt"/>
            </a:endParaRPr>
          </a:p>
        </p:txBody>
      </p:sp>
      <p:sp>
        <p:nvSpPr>
          <p:cNvPr id="18" name="文本框 26"/>
          <p:cNvSpPr txBox="1"/>
          <p:nvPr/>
        </p:nvSpPr>
        <p:spPr>
          <a:xfrm>
            <a:off x="4822698" y="5131484"/>
            <a:ext cx="3487078" cy="954107"/>
          </a:xfrm>
          <a:prstGeom prst="rect">
            <a:avLst/>
          </a:prstGeom>
          <a:noFill/>
        </p:spPr>
        <p:txBody>
          <a:bodyPr wrap="square" rtlCol="0">
            <a:spAutoFit/>
          </a:bodyPr>
          <a:lstStyle/>
          <a:p>
            <a:pPr algn="ctr">
              <a:spcBef>
                <a:spcPts val="500"/>
              </a:spcBef>
              <a:defRPr/>
            </a:pPr>
            <a:r>
              <a:rPr lang="zh-CN" altLang="en-US" sz="2400" kern="100" dirty="0">
                <a:solidFill>
                  <a:srgbClr val="0070C0"/>
                </a:solidFill>
                <a:cs typeface="+mn-ea"/>
                <a:sym typeface="+mn-lt"/>
              </a:rPr>
              <a:t>竞聘岗位认知、理解</a:t>
            </a:r>
          </a:p>
          <a:p>
            <a:pPr algn="ctr">
              <a:defRPr/>
            </a:pPr>
            <a:r>
              <a:rPr lang="en-US" altLang="zh-CN" sz="1600" kern="100" dirty="0">
                <a:solidFill>
                  <a:schemeClr val="bg1">
                    <a:lumMod val="65000"/>
                  </a:schemeClr>
                </a:solidFill>
                <a:cs typeface="+mn-ea"/>
                <a:sym typeface="+mn-lt"/>
              </a:rPr>
              <a:t>Understanding of Job Competition</a:t>
            </a:r>
          </a:p>
        </p:txBody>
      </p:sp>
      <p:sp>
        <p:nvSpPr>
          <p:cNvPr id="19" name="Freeform 5"/>
          <p:cNvSpPr/>
          <p:nvPr/>
        </p:nvSpPr>
        <p:spPr bwMode="auto">
          <a:xfrm>
            <a:off x="7270242" y="1245565"/>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70C0"/>
            </a:solid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0" name="TextBox 7"/>
          <p:cNvSpPr>
            <a:spLocks noChangeArrowheads="1"/>
          </p:cNvSpPr>
          <p:nvPr/>
        </p:nvSpPr>
        <p:spPr bwMode="auto">
          <a:xfrm>
            <a:off x="7406734" y="1504560"/>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rgbClr val="0070C0"/>
                </a:solidFill>
                <a:cs typeface="+mn-ea"/>
                <a:sym typeface="+mn-lt"/>
              </a:rPr>
              <a:t>4</a:t>
            </a:r>
            <a:endParaRPr lang="en-US" altLang="zh-CN" sz="2800" dirty="0">
              <a:solidFill>
                <a:srgbClr val="0070C0"/>
              </a:solidFill>
              <a:cs typeface="+mn-ea"/>
              <a:sym typeface="+mn-lt"/>
            </a:endParaRPr>
          </a:p>
        </p:txBody>
      </p:sp>
      <p:sp>
        <p:nvSpPr>
          <p:cNvPr id="21" name="文本框 26"/>
          <p:cNvSpPr txBox="1"/>
          <p:nvPr/>
        </p:nvSpPr>
        <p:spPr>
          <a:xfrm>
            <a:off x="6148891" y="2679658"/>
            <a:ext cx="3487079" cy="954107"/>
          </a:xfrm>
          <a:prstGeom prst="rect">
            <a:avLst/>
          </a:prstGeom>
          <a:noFill/>
        </p:spPr>
        <p:txBody>
          <a:bodyPr wrap="square" rtlCol="0">
            <a:spAutoFit/>
          </a:bodyPr>
          <a:lstStyle/>
          <a:p>
            <a:pPr algn="ctr">
              <a:spcBef>
                <a:spcPts val="500"/>
              </a:spcBef>
              <a:defRPr/>
            </a:pPr>
            <a:r>
              <a:rPr lang="zh-CN" altLang="en-US" sz="2400" kern="100" dirty="0">
                <a:solidFill>
                  <a:srgbClr val="0070C0"/>
                </a:solidFill>
                <a:cs typeface="+mn-ea"/>
                <a:sym typeface="+mn-lt"/>
              </a:rPr>
              <a:t>工作目标与落实策略</a:t>
            </a:r>
          </a:p>
          <a:p>
            <a:pPr algn="ctr">
              <a:defRPr/>
            </a:pPr>
            <a:r>
              <a:rPr lang="en-US" altLang="zh-CN" sz="1600" dirty="0">
                <a:solidFill>
                  <a:schemeClr val="bg1">
                    <a:lumMod val="65000"/>
                  </a:schemeClr>
                </a:solidFill>
                <a:cs typeface="+mn-ea"/>
                <a:sym typeface="+mn-lt"/>
              </a:rPr>
              <a:t>Goals and Implementation Strategies</a:t>
            </a:r>
            <a:endParaRPr lang="zh-CN" altLang="zh-CN" sz="1600" kern="100" dirty="0">
              <a:solidFill>
                <a:schemeClr val="bg1">
                  <a:lumMod val="65000"/>
                </a:schemeClr>
              </a:solidFill>
              <a:cs typeface="+mn-ea"/>
              <a:sym typeface="+mn-lt"/>
            </a:endParaRPr>
          </a:p>
        </p:txBody>
      </p:sp>
      <p:sp>
        <p:nvSpPr>
          <p:cNvPr id="22" name="Freeform 5"/>
          <p:cNvSpPr/>
          <p:nvPr/>
        </p:nvSpPr>
        <p:spPr bwMode="auto">
          <a:xfrm>
            <a:off x="9703176" y="3553513"/>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A87CA"/>
          </a:solidFill>
          <a:ln w="9525" cap="flat">
            <a:no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3" name="TextBox 7"/>
          <p:cNvSpPr>
            <a:spLocks noChangeArrowheads="1"/>
          </p:cNvSpPr>
          <p:nvPr/>
        </p:nvSpPr>
        <p:spPr bwMode="auto">
          <a:xfrm>
            <a:off x="9839668" y="3812508"/>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cs typeface="+mn-ea"/>
                <a:sym typeface="+mn-lt"/>
              </a:rPr>
              <a:t>5</a:t>
            </a:r>
            <a:endParaRPr lang="en-US" altLang="zh-CN" sz="2800" dirty="0">
              <a:solidFill>
                <a:schemeClr val="bg1"/>
              </a:solidFill>
              <a:cs typeface="+mn-ea"/>
              <a:sym typeface="+mn-lt"/>
            </a:endParaRPr>
          </a:p>
        </p:txBody>
      </p:sp>
      <p:sp>
        <p:nvSpPr>
          <p:cNvPr id="24" name="文本框 26"/>
          <p:cNvSpPr txBox="1"/>
          <p:nvPr/>
        </p:nvSpPr>
        <p:spPr>
          <a:xfrm>
            <a:off x="9356001" y="4879473"/>
            <a:ext cx="1943100" cy="707886"/>
          </a:xfrm>
          <a:prstGeom prst="rect">
            <a:avLst/>
          </a:prstGeom>
          <a:noFill/>
        </p:spPr>
        <p:txBody>
          <a:bodyPr wrap="square" rtlCol="0">
            <a:spAutoFit/>
          </a:bodyPr>
          <a:lstStyle/>
          <a:p>
            <a:pPr algn="ctr">
              <a:spcBef>
                <a:spcPts val="500"/>
              </a:spcBef>
              <a:spcAft>
                <a:spcPts val="0"/>
              </a:spcAft>
              <a:defRPr/>
            </a:pPr>
            <a:r>
              <a:rPr lang="zh-CN" altLang="en-US" sz="2400" kern="100" dirty="0">
                <a:solidFill>
                  <a:srgbClr val="0070C0"/>
                </a:solidFill>
                <a:cs typeface="+mn-ea"/>
                <a:sym typeface="+mn-lt"/>
              </a:rPr>
              <a:t>几点小建议</a:t>
            </a:r>
          </a:p>
          <a:p>
            <a:pPr algn="ctr">
              <a:spcAft>
                <a:spcPts val="0"/>
              </a:spcAft>
              <a:defRPr/>
            </a:pPr>
            <a:r>
              <a:rPr lang="en-US" altLang="zh-CN" sz="1600" kern="100" dirty="0">
                <a:solidFill>
                  <a:schemeClr val="bg1">
                    <a:lumMod val="65000"/>
                  </a:schemeClr>
                </a:solidFill>
                <a:cs typeface="+mn-ea"/>
                <a:sym typeface="+mn-lt"/>
              </a:rPr>
              <a:t>proposal</a:t>
            </a:r>
            <a:endParaRPr lang="zh-CN" altLang="zh-CN" sz="1600" kern="100" dirty="0">
              <a:solidFill>
                <a:schemeClr val="bg1">
                  <a:lumMod val="65000"/>
                </a:schemeClr>
              </a:solidFill>
              <a:cs typeface="+mn-ea"/>
              <a:sym typeface="+mn-lt"/>
            </a:endParaRPr>
          </a:p>
        </p:txBody>
      </p:sp>
      <p:sp>
        <p:nvSpPr>
          <p:cNvPr id="25" name="Freeform 5"/>
          <p:cNvSpPr/>
          <p:nvPr/>
        </p:nvSpPr>
        <p:spPr bwMode="auto">
          <a:xfrm>
            <a:off x="1217471" y="3265373"/>
            <a:ext cx="1403447" cy="126536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solidFill>
              <a:srgbClr val="0070C0"/>
            </a:solidFill>
            <a:prstDash val="solid"/>
            <a:miter lim="800000"/>
          </a:ln>
          <a:effectLst>
            <a:outerShdw blurRad="177800" dir="13500000" sy="23000" kx="1200000" algn="br" rotWithShape="0">
              <a:prstClr val="black">
                <a:alpha val="2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6" name="TextBox 7"/>
          <p:cNvSpPr>
            <a:spLocks noChangeArrowheads="1"/>
          </p:cNvSpPr>
          <p:nvPr/>
        </p:nvSpPr>
        <p:spPr bwMode="auto">
          <a:xfrm>
            <a:off x="1361487" y="3553405"/>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rgbClr val="0070C0"/>
                </a:solidFill>
                <a:cs typeface="+mn-ea"/>
                <a:sym typeface="+mn-lt"/>
              </a:rPr>
              <a:t>1</a:t>
            </a:r>
            <a:endParaRPr lang="en-US" altLang="zh-CN" sz="2800" dirty="0">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53" presetClass="entr" presetSubtype="528" fill="hold" grpId="0" nodeType="withEffect">
                                  <p:stCondLst>
                                    <p:cond delay="6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53" presetClass="entr" presetSubtype="16" fill="hold" grpId="0" nodeType="withEffect">
                                  <p:stCondLst>
                                    <p:cond delay="0"/>
                                  </p:stCondLst>
                                  <p:iterate type="lt">
                                    <p:tmPct val="2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528" fill="hold" grpId="0"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childTnLst>
                          </p:cTn>
                        </p:par>
                        <p:par>
                          <p:cTn id="37" fill="hold">
                            <p:stCondLst>
                              <p:cond delay="4099"/>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53" presetClass="entr" presetSubtype="16" fill="hold" grpId="0" nodeType="withEffect">
                                  <p:stCondLst>
                                    <p:cond delay="0"/>
                                  </p:stCondLst>
                                  <p:iterate type="lt">
                                    <p:tmPct val="2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528" fill="hold" grpId="0" nodeType="withEffect" nodePh="1">
                                  <p:stCondLst>
                                    <p:cond delay="600"/>
                                  </p:stCondLst>
                                  <p:endCondLst>
                                    <p:cond evt="begin" delay="0">
                                      <p:tn val="46"/>
                                    </p:cond>
                                  </p:end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fltVal val="0.5"/>
                                          </p:val>
                                        </p:tav>
                                        <p:tav tm="100000">
                                          <p:val>
                                            <p:strVal val="#ppt_x"/>
                                          </p:val>
                                        </p:tav>
                                      </p:tavLst>
                                    </p:anim>
                                    <p:anim calcmode="lin" valueType="num">
                                      <p:cBhvr>
                                        <p:cTn id="52" dur="500" fill="hold"/>
                                        <p:tgtEl>
                                          <p:spTgt spid="16"/>
                                        </p:tgtEl>
                                        <p:attrNameLst>
                                          <p:attrName>ppt_y</p:attrName>
                                        </p:attrNameLst>
                                      </p:cBhvr>
                                      <p:tavLst>
                                        <p:tav tm="0">
                                          <p:val>
                                            <p:fltVal val="0.5"/>
                                          </p:val>
                                        </p:tav>
                                        <p:tav tm="100000">
                                          <p:val>
                                            <p:strVal val="#ppt_y"/>
                                          </p:val>
                                        </p:tav>
                                      </p:tavLst>
                                    </p:anim>
                                  </p:childTnLst>
                                </p:cTn>
                              </p:par>
                            </p:childTnLst>
                          </p:cTn>
                        </p:par>
                        <p:par>
                          <p:cTn id="53" fill="hold">
                            <p:stCondLst>
                              <p:cond delay="7199"/>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53" presetClass="entr" presetSubtype="16" fill="hold" grpId="0" nodeType="withEffect">
                                  <p:stCondLst>
                                    <p:cond delay="0"/>
                                  </p:stCondLst>
                                  <p:iterate type="lt">
                                    <p:tmPct val="20000"/>
                                  </p:iterate>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528" fill="hold" grpId="0" nodeType="withEffect" nodePh="1">
                                  <p:stCondLst>
                                    <p:cond delay="600"/>
                                  </p:stCondLst>
                                  <p:endCondLst>
                                    <p:cond evt="begin" delay="0">
                                      <p:tn val="62"/>
                                    </p:cond>
                                  </p:end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anim calcmode="lin" valueType="num">
                                      <p:cBhvr>
                                        <p:cTn id="67" dur="500" fill="hold"/>
                                        <p:tgtEl>
                                          <p:spTgt spid="19"/>
                                        </p:tgtEl>
                                        <p:attrNameLst>
                                          <p:attrName>ppt_x</p:attrName>
                                        </p:attrNameLst>
                                      </p:cBhvr>
                                      <p:tavLst>
                                        <p:tav tm="0">
                                          <p:val>
                                            <p:fltVal val="0.5"/>
                                          </p:val>
                                        </p:tav>
                                        <p:tav tm="100000">
                                          <p:val>
                                            <p:strVal val="#ppt_x"/>
                                          </p:val>
                                        </p:tav>
                                      </p:tavLst>
                                    </p:anim>
                                    <p:anim calcmode="lin" valueType="num">
                                      <p:cBhvr>
                                        <p:cTn id="68" dur="500" fill="hold"/>
                                        <p:tgtEl>
                                          <p:spTgt spid="19"/>
                                        </p:tgtEl>
                                        <p:attrNameLst>
                                          <p:attrName>ppt_y</p:attrName>
                                        </p:attrNameLst>
                                      </p:cBhvr>
                                      <p:tavLst>
                                        <p:tav tm="0">
                                          <p:val>
                                            <p:fltVal val="0.5"/>
                                          </p:val>
                                        </p:tav>
                                        <p:tav tm="100000">
                                          <p:val>
                                            <p:strVal val="#ppt_y"/>
                                          </p:val>
                                        </p:tav>
                                      </p:tavLst>
                                    </p:anim>
                                  </p:childTnLst>
                                </p:cTn>
                              </p:par>
                            </p:childTnLst>
                          </p:cTn>
                        </p:par>
                        <p:par>
                          <p:cTn id="69" fill="hold">
                            <p:stCondLst>
                              <p:cond delay="117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53" presetClass="entr" presetSubtype="16" fill="hold" grpId="0" nodeType="withEffect">
                                  <p:stCondLst>
                                    <p:cond delay="0"/>
                                  </p:stCondLst>
                                  <p:iterate type="lt">
                                    <p:tmPct val="20000"/>
                                  </p:iterate>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528" fill="hold" grpId="0" nodeType="withEffect">
                                  <p:stCondLst>
                                    <p:cond delay="60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fltVal val="0.5"/>
                                          </p:val>
                                        </p:tav>
                                        <p:tav tm="100000">
                                          <p:val>
                                            <p:strVal val="#ppt_x"/>
                                          </p:val>
                                        </p:tav>
                                      </p:tavLst>
                                    </p:anim>
                                    <p:anim calcmode="lin" valueType="num">
                                      <p:cBhvr>
                                        <p:cTn id="84" dur="500" fill="hold"/>
                                        <p:tgtEl>
                                          <p:spTgt spid="22"/>
                                        </p:tgtEl>
                                        <p:attrNameLst>
                                          <p:attrName>ppt_y</p:attrName>
                                        </p:attrNameLst>
                                      </p:cBhvr>
                                      <p:tavLst>
                                        <p:tav tm="0">
                                          <p:val>
                                            <p:fltVal val="0.5"/>
                                          </p:val>
                                        </p:tav>
                                        <p:tav tm="100000">
                                          <p:val>
                                            <p:strVal val="#ppt_y"/>
                                          </p:val>
                                        </p:tav>
                                      </p:tavLst>
                                    </p:anim>
                                  </p:childTnLst>
                                </p:cTn>
                              </p:par>
                            </p:childTnLst>
                          </p:cTn>
                        </p:par>
                        <p:par>
                          <p:cTn id="85" fill="hold">
                            <p:stCondLst>
                              <p:cond delay="16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53" presetClass="entr" presetSubtype="16" fill="hold" grpId="0" nodeType="withEffect">
                                  <p:stCondLst>
                                    <p:cond delay="0"/>
                                  </p:stCondLst>
                                  <p:iterate type="lt">
                                    <p:tmPct val="20000"/>
                                  </p:iterate>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18200"/>
                            </p:stCondLst>
                            <p:childTnLst>
                              <p:par>
                                <p:cTn id="95" presetID="10"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par>
                          <p:cTn id="98" fill="hold">
                            <p:stCondLst>
                              <p:cond delay="187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p:bldP spid="12" grpId="0"/>
      <p:bldP spid="13" grpId="0" animBg="1"/>
      <p:bldP spid="14" grpId="0"/>
      <p:bldP spid="15" grpId="0"/>
      <p:bldP spid="16" grpId="0" animBg="1"/>
      <p:bldP spid="17" grpId="0"/>
      <p:bldP spid="18" grpId="0"/>
      <p:bldP spid="19" grpId="0" animBg="1"/>
      <p:bldP spid="20" grpId="0"/>
      <p:bldP spid="21" grpId="0"/>
      <p:bldP spid="22" grpId="0" animBg="1"/>
      <p:bldP spid="23" grpId="0"/>
      <p:bldP spid="24" grpId="0"/>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4" name="矩形 3"/>
          <p:cNvSpPr/>
          <p:nvPr/>
        </p:nvSpPr>
        <p:spPr>
          <a:xfrm>
            <a:off x="6095206" y="0"/>
            <a:ext cx="6091312" cy="6858000"/>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17" y="1955206"/>
            <a:ext cx="4418723" cy="2947587"/>
          </a:xfrm>
          <a:prstGeom prst="rect">
            <a:avLst/>
          </a:prstGeom>
        </p:spPr>
      </p:pic>
      <p:sp>
        <p:nvSpPr>
          <p:cNvPr id="29" name="文本框 9"/>
          <p:cNvSpPr txBox="1"/>
          <p:nvPr/>
        </p:nvSpPr>
        <p:spPr>
          <a:xfrm>
            <a:off x="7463358" y="3212976"/>
            <a:ext cx="4418723" cy="615553"/>
          </a:xfrm>
          <a:prstGeom prst="rect">
            <a:avLst/>
          </a:prstGeom>
          <a:noFill/>
        </p:spPr>
        <p:txBody>
          <a:bodyPr wrap="square" lIns="0" tIns="0" rIns="0" bIns="0" rtlCol="0">
            <a:spAutoFit/>
          </a:bodyPr>
          <a:lstStyle/>
          <a:p>
            <a:pPr marL="0" lvl="1"/>
            <a:r>
              <a:rPr lang="zh-CN" altLang="en-US" sz="4000" b="1" dirty="0">
                <a:solidFill>
                  <a:schemeClr val="bg1"/>
                </a:solidFill>
                <a:cs typeface="+mn-ea"/>
                <a:sym typeface="+mn-lt"/>
              </a:rPr>
              <a:t>主要工作经历</a:t>
            </a:r>
          </a:p>
        </p:txBody>
      </p:sp>
      <p:pic>
        <p:nvPicPr>
          <p:cNvPr id="35" name="图片 34"/>
          <p:cNvPicPr>
            <a:picLocks noChangeAspect="1"/>
          </p:cNvPicPr>
          <p:nvPr/>
        </p:nvPicPr>
        <p:blipFill>
          <a:blip r:embed="rId4"/>
          <a:stretch>
            <a:fillRect/>
          </a:stretch>
        </p:blipFill>
        <p:spPr>
          <a:xfrm>
            <a:off x="7027824" y="1824292"/>
            <a:ext cx="3189583" cy="1529451"/>
          </a:xfrm>
          <a:prstGeom prst="rect">
            <a:avLst/>
          </a:prstGeom>
        </p:spPr>
      </p:pic>
      <p:sp>
        <p:nvSpPr>
          <p:cNvPr id="36" name="文本框 26"/>
          <p:cNvSpPr txBox="1"/>
          <p:nvPr/>
        </p:nvSpPr>
        <p:spPr>
          <a:xfrm>
            <a:off x="7481103" y="4010322"/>
            <a:ext cx="2736304" cy="338554"/>
          </a:xfrm>
          <a:prstGeom prst="rect">
            <a:avLst/>
          </a:prstGeom>
          <a:noFill/>
        </p:spPr>
        <p:txBody>
          <a:bodyPr wrap="square" rtlCol="0">
            <a:spAutoFit/>
          </a:bodyPr>
          <a:lstStyle/>
          <a:p>
            <a:pPr algn="dist">
              <a:spcAft>
                <a:spcPts val="0"/>
              </a:spcAft>
              <a:defRPr/>
            </a:pPr>
            <a:r>
              <a:rPr lang="en-US" altLang="zh-CN" sz="1600" kern="100" dirty="0">
                <a:solidFill>
                  <a:schemeClr val="bg1"/>
                </a:solidFill>
                <a:cs typeface="+mn-ea"/>
                <a:sym typeface="+mn-lt"/>
              </a:rPr>
              <a:t>work experience</a:t>
            </a:r>
            <a:endParaRPr lang="zh-CN" altLang="zh-CN" sz="1600" kern="1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9551590" y="253895"/>
            <a:ext cx="2492990" cy="512961"/>
          </a:xfrm>
          <a:prstGeom prst="rect">
            <a:avLst/>
          </a:prstGeom>
          <a:noFill/>
        </p:spPr>
        <p:txBody>
          <a:bodyPr wrap="none" rtlCol="0">
            <a:spAutoFit/>
          </a:bodyPr>
          <a:lstStyle/>
          <a:p>
            <a:r>
              <a:rPr lang="zh-CN" altLang="en-US" dirty="0">
                <a:solidFill>
                  <a:srgbClr val="0070C0"/>
                </a:solidFill>
                <a:cs typeface="+mn-ea"/>
                <a:sym typeface="+mn-lt"/>
              </a:rPr>
              <a:t>第一章：主要工作经历</a:t>
            </a:r>
          </a:p>
          <a:p>
            <a:endParaRPr lang="zh-CN" altLang="en-US" sz="1400" baseline="-3000" dirty="0">
              <a:solidFill>
                <a:srgbClr val="0070C0"/>
              </a:solidFill>
              <a:cs typeface="+mn-ea"/>
              <a:sym typeface="+mn-lt"/>
            </a:endParaRPr>
          </a:p>
        </p:txBody>
      </p:sp>
      <p:sp>
        <p:nvSpPr>
          <p:cNvPr id="5" name="TextBox 4"/>
          <p:cNvSpPr txBox="1"/>
          <p:nvPr/>
        </p:nvSpPr>
        <p:spPr>
          <a:xfrm>
            <a:off x="424321" y="253895"/>
            <a:ext cx="1569660" cy="369332"/>
          </a:xfrm>
          <a:prstGeom prst="rect">
            <a:avLst/>
          </a:prstGeom>
          <a:noFill/>
        </p:spPr>
        <p:txBody>
          <a:bodyPr wrap="none" rtlCol="0">
            <a:spAutoFit/>
          </a:bodyPr>
          <a:lstStyle/>
          <a:p>
            <a:r>
              <a:rPr lang="zh-CN" altLang="en-US" dirty="0">
                <a:solidFill>
                  <a:schemeClr val="bg1"/>
                </a:solidFill>
                <a:cs typeface="+mn-ea"/>
                <a:sym typeface="+mn-lt"/>
              </a:rPr>
              <a:t>主要工作经历</a:t>
            </a:r>
          </a:p>
        </p:txBody>
      </p:sp>
      <p:grpSp>
        <p:nvGrpSpPr>
          <p:cNvPr id="37" name="组合 36"/>
          <p:cNvGrpSpPr/>
          <p:nvPr/>
        </p:nvGrpSpPr>
        <p:grpSpPr>
          <a:xfrm>
            <a:off x="2003657" y="1556791"/>
            <a:ext cx="2740964" cy="568998"/>
            <a:chOff x="4673997" y="1985748"/>
            <a:chExt cx="2100151" cy="348606"/>
          </a:xfrm>
        </p:grpSpPr>
        <p:sp>
          <p:nvSpPr>
            <p:cNvPr id="38" name="Round Same Side Corner Rectangle 48"/>
            <p:cNvSpPr/>
            <p:nvPr/>
          </p:nvSpPr>
          <p:spPr>
            <a:xfrm rot="5400000">
              <a:off x="5549770" y="1109975"/>
              <a:ext cx="348606" cy="2100151"/>
            </a:xfrm>
            <a:prstGeom prst="round2SameRect">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39" name="Rectangle 49"/>
            <p:cNvSpPr/>
            <p:nvPr/>
          </p:nvSpPr>
          <p:spPr>
            <a:xfrm>
              <a:off x="4790491" y="2036857"/>
              <a:ext cx="1867163" cy="226277"/>
            </a:xfrm>
            <a:prstGeom prst="rect">
              <a:avLst/>
            </a:prstGeom>
          </p:spPr>
          <p:txBody>
            <a:bodyPr wrap="none">
              <a:spAutoFit/>
            </a:bodyPr>
            <a:lstStyle/>
            <a:p>
              <a:pPr algn="ctr"/>
              <a:r>
                <a:rPr lang="en-US" altLang="zh-CN" dirty="0">
                  <a:solidFill>
                    <a:schemeClr val="bg1"/>
                  </a:solidFill>
                  <a:cs typeface="+mn-ea"/>
                  <a:sym typeface="+mn-lt"/>
                </a:rPr>
                <a:t>2017-05 </a:t>
              </a:r>
              <a:r>
                <a:rPr lang="zh-CN" altLang="en-US" dirty="0">
                  <a:solidFill>
                    <a:schemeClr val="bg1"/>
                  </a:solidFill>
                  <a:cs typeface="+mn-ea"/>
                  <a:sym typeface="+mn-lt"/>
                </a:rPr>
                <a:t>～ </a:t>
              </a:r>
              <a:r>
                <a:rPr lang="en-US" altLang="zh-CN" dirty="0">
                  <a:solidFill>
                    <a:schemeClr val="bg1"/>
                  </a:solidFill>
                  <a:cs typeface="+mn-ea"/>
                  <a:sym typeface="+mn-lt"/>
                </a:rPr>
                <a:t>2015-06 </a:t>
              </a:r>
              <a:endParaRPr lang="en-US" dirty="0">
                <a:solidFill>
                  <a:schemeClr val="bg1"/>
                </a:solidFill>
                <a:cs typeface="+mn-ea"/>
                <a:sym typeface="+mn-lt"/>
              </a:endParaRPr>
            </a:p>
          </p:txBody>
        </p:sp>
      </p:grpSp>
      <p:sp>
        <p:nvSpPr>
          <p:cNvPr id="53" name="内容占位符 2"/>
          <p:cNvSpPr txBox="1"/>
          <p:nvPr/>
        </p:nvSpPr>
        <p:spPr>
          <a:xfrm>
            <a:off x="5019094" y="1640211"/>
            <a:ext cx="4752528" cy="50827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82880">
              <a:defRPr/>
            </a:pPr>
            <a:r>
              <a:rPr lang="zh-CN" altLang="en-US" sz="2400" dirty="0">
                <a:cs typeface="+mn-ea"/>
                <a:sym typeface="+mn-lt"/>
              </a:rPr>
              <a:t>单击输入职务和负责的工作内容</a:t>
            </a:r>
            <a:endParaRPr lang="en-US" altLang="zh-CN" sz="2400" dirty="0">
              <a:cs typeface="+mn-ea"/>
              <a:sym typeface="+mn-lt"/>
            </a:endParaRPr>
          </a:p>
          <a:p>
            <a:pPr marL="160020" indent="0">
              <a:buNone/>
              <a:defRPr/>
            </a:pPr>
            <a:endParaRPr lang="en-US" altLang="zh-CN" sz="2000" dirty="0">
              <a:cs typeface="+mn-ea"/>
              <a:sym typeface="+mn-lt"/>
            </a:endParaRPr>
          </a:p>
        </p:txBody>
      </p:sp>
      <p:grpSp>
        <p:nvGrpSpPr>
          <p:cNvPr id="54" name="组合 53"/>
          <p:cNvGrpSpPr/>
          <p:nvPr/>
        </p:nvGrpSpPr>
        <p:grpSpPr>
          <a:xfrm>
            <a:off x="2017369" y="2726130"/>
            <a:ext cx="2740964" cy="568998"/>
            <a:chOff x="4673997" y="1985748"/>
            <a:chExt cx="2100151" cy="348606"/>
          </a:xfrm>
        </p:grpSpPr>
        <p:sp>
          <p:nvSpPr>
            <p:cNvPr id="55" name="Round Same Side Corner Rectangle 48"/>
            <p:cNvSpPr/>
            <p:nvPr/>
          </p:nvSpPr>
          <p:spPr>
            <a:xfrm rot="5400000">
              <a:off x="5549770" y="1109975"/>
              <a:ext cx="348606" cy="2100151"/>
            </a:xfrm>
            <a:prstGeom prst="round2SameRect">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56" name="Rectangle 49"/>
            <p:cNvSpPr/>
            <p:nvPr/>
          </p:nvSpPr>
          <p:spPr>
            <a:xfrm>
              <a:off x="4790491" y="2036857"/>
              <a:ext cx="1867163" cy="226277"/>
            </a:xfrm>
            <a:prstGeom prst="rect">
              <a:avLst/>
            </a:prstGeom>
          </p:spPr>
          <p:txBody>
            <a:bodyPr wrap="none">
              <a:spAutoFit/>
            </a:bodyPr>
            <a:lstStyle/>
            <a:p>
              <a:pPr algn="ctr"/>
              <a:r>
                <a:rPr lang="en-US" altLang="zh-CN" dirty="0">
                  <a:solidFill>
                    <a:schemeClr val="bg1"/>
                  </a:solidFill>
                  <a:cs typeface="+mn-ea"/>
                  <a:sym typeface="+mn-lt"/>
                </a:rPr>
                <a:t>2015-07 </a:t>
              </a:r>
              <a:r>
                <a:rPr lang="zh-CN" altLang="en-US" dirty="0">
                  <a:solidFill>
                    <a:schemeClr val="bg1"/>
                  </a:solidFill>
                  <a:cs typeface="+mn-ea"/>
                  <a:sym typeface="+mn-lt"/>
                </a:rPr>
                <a:t>～ </a:t>
              </a:r>
              <a:r>
                <a:rPr lang="en-US" altLang="zh-CN" dirty="0">
                  <a:solidFill>
                    <a:schemeClr val="bg1"/>
                  </a:solidFill>
                  <a:cs typeface="+mn-ea"/>
                  <a:sym typeface="+mn-lt"/>
                </a:rPr>
                <a:t>2016-04 </a:t>
              </a:r>
              <a:endParaRPr lang="en-US" dirty="0">
                <a:solidFill>
                  <a:schemeClr val="bg1"/>
                </a:solidFill>
                <a:cs typeface="+mn-ea"/>
                <a:sym typeface="+mn-lt"/>
              </a:endParaRPr>
            </a:p>
          </p:txBody>
        </p:sp>
      </p:grpSp>
      <p:sp>
        <p:nvSpPr>
          <p:cNvPr id="57" name="内容占位符 2"/>
          <p:cNvSpPr txBox="1"/>
          <p:nvPr/>
        </p:nvSpPr>
        <p:spPr>
          <a:xfrm>
            <a:off x="5091101" y="2714546"/>
            <a:ext cx="4608512" cy="5805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82880">
              <a:defRPr/>
            </a:pPr>
            <a:r>
              <a:rPr lang="zh-CN" altLang="en-US" sz="2400" dirty="0">
                <a:cs typeface="+mn-ea"/>
                <a:sym typeface="+mn-lt"/>
              </a:rPr>
              <a:t>单击输入职务和负责的工作内容</a:t>
            </a:r>
            <a:endParaRPr lang="en-US" altLang="zh-CN" sz="2400" dirty="0">
              <a:cs typeface="+mn-ea"/>
              <a:sym typeface="+mn-lt"/>
            </a:endParaRPr>
          </a:p>
          <a:p>
            <a:pPr marL="160020" indent="0">
              <a:buNone/>
              <a:defRPr/>
            </a:pPr>
            <a:endParaRPr lang="en-US" altLang="zh-CN" sz="2000" dirty="0">
              <a:cs typeface="+mn-ea"/>
              <a:sym typeface="+mn-lt"/>
            </a:endParaRPr>
          </a:p>
        </p:txBody>
      </p:sp>
      <p:grpSp>
        <p:nvGrpSpPr>
          <p:cNvPr id="62" name="组合 61"/>
          <p:cNvGrpSpPr/>
          <p:nvPr/>
        </p:nvGrpSpPr>
        <p:grpSpPr>
          <a:xfrm>
            <a:off x="2025188" y="3845779"/>
            <a:ext cx="2740964" cy="568998"/>
            <a:chOff x="4673997" y="1985748"/>
            <a:chExt cx="2100151" cy="348606"/>
          </a:xfrm>
        </p:grpSpPr>
        <p:sp>
          <p:nvSpPr>
            <p:cNvPr id="63" name="Round Same Side Corner Rectangle 48"/>
            <p:cNvSpPr/>
            <p:nvPr/>
          </p:nvSpPr>
          <p:spPr>
            <a:xfrm rot="5400000">
              <a:off x="5549770" y="1109975"/>
              <a:ext cx="348606" cy="2100151"/>
            </a:xfrm>
            <a:prstGeom prst="round2SameRect">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64" name="Rectangle 49"/>
            <p:cNvSpPr/>
            <p:nvPr/>
          </p:nvSpPr>
          <p:spPr>
            <a:xfrm>
              <a:off x="4790491" y="2036857"/>
              <a:ext cx="1867163" cy="226277"/>
            </a:xfrm>
            <a:prstGeom prst="rect">
              <a:avLst/>
            </a:prstGeom>
          </p:spPr>
          <p:txBody>
            <a:bodyPr wrap="none">
              <a:spAutoFit/>
            </a:bodyPr>
            <a:lstStyle/>
            <a:p>
              <a:pPr algn="ctr"/>
              <a:r>
                <a:rPr lang="en-US" altLang="zh-CN" dirty="0">
                  <a:solidFill>
                    <a:schemeClr val="bg1"/>
                  </a:solidFill>
                  <a:cs typeface="+mn-ea"/>
                  <a:sym typeface="+mn-lt"/>
                </a:rPr>
                <a:t>2016-04 </a:t>
              </a:r>
              <a:r>
                <a:rPr lang="zh-CN" altLang="en-US" dirty="0">
                  <a:solidFill>
                    <a:schemeClr val="bg1"/>
                  </a:solidFill>
                  <a:cs typeface="+mn-ea"/>
                  <a:sym typeface="+mn-lt"/>
                </a:rPr>
                <a:t>～ </a:t>
              </a:r>
              <a:r>
                <a:rPr lang="en-US" altLang="zh-CN" dirty="0">
                  <a:solidFill>
                    <a:schemeClr val="bg1"/>
                  </a:solidFill>
                  <a:cs typeface="+mn-ea"/>
                  <a:sym typeface="+mn-lt"/>
                </a:rPr>
                <a:t>2017-01 </a:t>
              </a:r>
              <a:endParaRPr lang="en-US" dirty="0">
                <a:solidFill>
                  <a:schemeClr val="bg1"/>
                </a:solidFill>
                <a:cs typeface="+mn-ea"/>
                <a:sym typeface="+mn-lt"/>
              </a:endParaRPr>
            </a:p>
          </p:txBody>
        </p:sp>
      </p:grpSp>
      <p:grpSp>
        <p:nvGrpSpPr>
          <p:cNvPr id="65" name="组合 64"/>
          <p:cNvGrpSpPr/>
          <p:nvPr/>
        </p:nvGrpSpPr>
        <p:grpSpPr>
          <a:xfrm>
            <a:off x="1993980" y="5015119"/>
            <a:ext cx="2740964" cy="568998"/>
            <a:chOff x="4673997" y="1985748"/>
            <a:chExt cx="2100151" cy="348606"/>
          </a:xfrm>
        </p:grpSpPr>
        <p:sp>
          <p:nvSpPr>
            <p:cNvPr id="66" name="Round Same Side Corner Rectangle 48"/>
            <p:cNvSpPr/>
            <p:nvPr/>
          </p:nvSpPr>
          <p:spPr>
            <a:xfrm rot="5400000">
              <a:off x="5549770" y="1109975"/>
              <a:ext cx="348606" cy="2100151"/>
            </a:xfrm>
            <a:prstGeom prst="round2SameRect">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67" name="Rectangle 49"/>
            <p:cNvSpPr/>
            <p:nvPr/>
          </p:nvSpPr>
          <p:spPr>
            <a:xfrm>
              <a:off x="4961216" y="2036857"/>
              <a:ext cx="1525714" cy="226277"/>
            </a:xfrm>
            <a:prstGeom prst="rect">
              <a:avLst/>
            </a:prstGeom>
          </p:spPr>
          <p:txBody>
            <a:bodyPr wrap="none">
              <a:spAutoFit/>
            </a:bodyPr>
            <a:lstStyle/>
            <a:p>
              <a:pPr algn="ctr"/>
              <a:r>
                <a:rPr lang="en-US" altLang="zh-CN" dirty="0">
                  <a:solidFill>
                    <a:schemeClr val="bg1"/>
                  </a:solidFill>
                  <a:cs typeface="+mn-ea"/>
                  <a:sym typeface="+mn-lt"/>
                </a:rPr>
                <a:t>2017-03 </a:t>
              </a:r>
              <a:r>
                <a:rPr lang="zh-CN" altLang="en-US" dirty="0">
                  <a:solidFill>
                    <a:schemeClr val="bg1"/>
                  </a:solidFill>
                  <a:cs typeface="+mn-ea"/>
                  <a:sym typeface="+mn-lt"/>
                </a:rPr>
                <a:t>～ 至今 </a:t>
              </a:r>
              <a:endParaRPr lang="en-US" dirty="0">
                <a:solidFill>
                  <a:schemeClr val="bg1"/>
                </a:solidFill>
                <a:cs typeface="+mn-ea"/>
                <a:sym typeface="+mn-lt"/>
              </a:endParaRPr>
            </a:p>
          </p:txBody>
        </p:sp>
      </p:grpSp>
      <p:sp>
        <p:nvSpPr>
          <p:cNvPr id="68" name="内容占位符 2"/>
          <p:cNvSpPr txBox="1"/>
          <p:nvPr/>
        </p:nvSpPr>
        <p:spPr>
          <a:xfrm>
            <a:off x="5099683" y="3929200"/>
            <a:ext cx="4608512" cy="5805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82880">
              <a:defRPr/>
            </a:pPr>
            <a:r>
              <a:rPr lang="zh-CN" altLang="en-US" sz="2400" dirty="0">
                <a:cs typeface="+mn-ea"/>
                <a:sym typeface="+mn-lt"/>
              </a:rPr>
              <a:t>单击输入职务和负责的工作内容</a:t>
            </a:r>
            <a:endParaRPr lang="en-US" altLang="zh-CN" sz="2400" dirty="0">
              <a:cs typeface="+mn-ea"/>
              <a:sym typeface="+mn-lt"/>
            </a:endParaRPr>
          </a:p>
          <a:p>
            <a:pPr marL="160020" indent="0">
              <a:buNone/>
              <a:defRPr/>
            </a:pPr>
            <a:endParaRPr lang="en-US" altLang="zh-CN" sz="2000" dirty="0">
              <a:cs typeface="+mn-ea"/>
              <a:sym typeface="+mn-lt"/>
            </a:endParaRPr>
          </a:p>
        </p:txBody>
      </p:sp>
      <p:sp>
        <p:nvSpPr>
          <p:cNvPr id="69" name="内容占位符 2"/>
          <p:cNvSpPr txBox="1"/>
          <p:nvPr/>
        </p:nvSpPr>
        <p:spPr>
          <a:xfrm>
            <a:off x="5057267" y="5143854"/>
            <a:ext cx="4608512" cy="5805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82880">
              <a:defRPr/>
            </a:pPr>
            <a:r>
              <a:rPr lang="zh-CN" altLang="en-US" sz="2400" dirty="0">
                <a:cs typeface="+mn-ea"/>
                <a:sym typeface="+mn-lt"/>
              </a:rPr>
              <a:t>单击输入职务和负责的工作内容</a:t>
            </a:r>
            <a:endParaRPr lang="en-US" altLang="zh-CN" sz="2400" dirty="0">
              <a:cs typeface="+mn-ea"/>
              <a:sym typeface="+mn-lt"/>
            </a:endParaRPr>
          </a:p>
          <a:p>
            <a:pPr marL="160020" indent="0">
              <a:buNone/>
              <a:defRPr/>
            </a:pPr>
            <a:endParaRPr lang="en-US" altLang="zh-CN"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53" grpId="0"/>
      <p:bldP spid="5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4" name="矩形 3"/>
          <p:cNvSpPr/>
          <p:nvPr/>
        </p:nvSpPr>
        <p:spPr>
          <a:xfrm>
            <a:off x="6095206" y="0"/>
            <a:ext cx="6091312" cy="6858000"/>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9"/>
          <p:cNvSpPr txBox="1"/>
          <p:nvPr/>
        </p:nvSpPr>
        <p:spPr>
          <a:xfrm>
            <a:off x="7463358" y="3212976"/>
            <a:ext cx="4418723" cy="615553"/>
          </a:xfrm>
          <a:prstGeom prst="rect">
            <a:avLst/>
          </a:prstGeom>
          <a:noFill/>
        </p:spPr>
        <p:txBody>
          <a:bodyPr wrap="square" lIns="0" tIns="0" rIns="0" bIns="0" rtlCol="0">
            <a:spAutoFit/>
          </a:bodyPr>
          <a:lstStyle/>
          <a:p>
            <a:pPr marL="0" lvl="1"/>
            <a:r>
              <a:rPr lang="zh-CN" altLang="en-US" sz="4000" b="1" dirty="0">
                <a:solidFill>
                  <a:schemeClr val="bg1"/>
                </a:solidFill>
                <a:cs typeface="+mn-ea"/>
                <a:sym typeface="+mn-lt"/>
              </a:rPr>
              <a:t>技能、专长展示</a:t>
            </a:r>
          </a:p>
        </p:txBody>
      </p:sp>
      <p:sp>
        <p:nvSpPr>
          <p:cNvPr id="36" name="文本框 26"/>
          <p:cNvSpPr txBox="1"/>
          <p:nvPr/>
        </p:nvSpPr>
        <p:spPr>
          <a:xfrm>
            <a:off x="7481103" y="4010322"/>
            <a:ext cx="2736304" cy="338554"/>
          </a:xfrm>
          <a:prstGeom prst="rect">
            <a:avLst/>
          </a:prstGeom>
          <a:noFill/>
        </p:spPr>
        <p:txBody>
          <a:bodyPr wrap="square" rtlCol="0">
            <a:spAutoFit/>
          </a:bodyPr>
          <a:lstStyle/>
          <a:p>
            <a:pPr algn="dist">
              <a:spcAft>
                <a:spcPts val="0"/>
              </a:spcAft>
              <a:defRPr/>
            </a:pPr>
            <a:r>
              <a:rPr lang="en-US" altLang="zh-CN" sz="1600" kern="100" dirty="0">
                <a:solidFill>
                  <a:schemeClr val="bg1"/>
                </a:solidFill>
                <a:cs typeface="+mn-ea"/>
                <a:sym typeface="+mn-lt"/>
              </a:rPr>
              <a:t>skills and expertise</a:t>
            </a:r>
          </a:p>
        </p:txBody>
      </p:sp>
      <p:pic>
        <p:nvPicPr>
          <p:cNvPr id="8" name="图片 7"/>
          <p:cNvPicPr>
            <a:picLocks noChangeAspect="1"/>
          </p:cNvPicPr>
          <p:nvPr/>
        </p:nvPicPr>
        <p:blipFill>
          <a:blip r:embed="rId3"/>
          <a:stretch>
            <a:fillRect/>
          </a:stretch>
        </p:blipFill>
        <p:spPr>
          <a:xfrm>
            <a:off x="6959302" y="1874729"/>
            <a:ext cx="3510822" cy="164602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78" y="2435028"/>
            <a:ext cx="5019814" cy="2171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2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24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9263558" y="247222"/>
            <a:ext cx="2723823" cy="512961"/>
          </a:xfrm>
          <a:prstGeom prst="rect">
            <a:avLst/>
          </a:prstGeom>
          <a:noFill/>
        </p:spPr>
        <p:txBody>
          <a:bodyPr wrap="none" rtlCol="0">
            <a:spAutoFit/>
          </a:bodyPr>
          <a:lstStyle/>
          <a:p>
            <a:r>
              <a:rPr lang="zh-CN" altLang="en-US" dirty="0">
                <a:solidFill>
                  <a:srgbClr val="0070C0"/>
                </a:solidFill>
                <a:cs typeface="+mn-ea"/>
                <a:sym typeface="+mn-lt"/>
              </a:rPr>
              <a:t>第二章：技能、专长展示</a:t>
            </a:r>
          </a:p>
          <a:p>
            <a:endParaRPr lang="zh-CN" altLang="en-US" sz="1400" baseline="-3000" dirty="0">
              <a:solidFill>
                <a:srgbClr val="0070C0"/>
              </a:solidFill>
              <a:cs typeface="+mn-ea"/>
              <a:sym typeface="+mn-lt"/>
            </a:endParaRPr>
          </a:p>
        </p:txBody>
      </p:sp>
      <p:sp>
        <p:nvSpPr>
          <p:cNvPr id="5" name="TextBox 4"/>
          <p:cNvSpPr txBox="1"/>
          <p:nvPr/>
        </p:nvSpPr>
        <p:spPr>
          <a:xfrm>
            <a:off x="311152" y="280653"/>
            <a:ext cx="1800493" cy="369332"/>
          </a:xfrm>
          <a:prstGeom prst="rect">
            <a:avLst/>
          </a:prstGeom>
          <a:noFill/>
        </p:spPr>
        <p:txBody>
          <a:bodyPr wrap="none" rtlCol="0">
            <a:spAutoFit/>
          </a:bodyPr>
          <a:lstStyle/>
          <a:p>
            <a:r>
              <a:rPr lang="zh-CN" altLang="en-US" dirty="0">
                <a:solidFill>
                  <a:schemeClr val="bg1"/>
                </a:solidFill>
                <a:cs typeface="+mn-ea"/>
                <a:sym typeface="+mn-lt"/>
              </a:rPr>
              <a:t>技能、专长展示</a:t>
            </a:r>
          </a:p>
        </p:txBody>
      </p:sp>
      <p:grpSp>
        <p:nvGrpSpPr>
          <p:cNvPr id="7" name="组合 6"/>
          <p:cNvGrpSpPr/>
          <p:nvPr/>
        </p:nvGrpSpPr>
        <p:grpSpPr>
          <a:xfrm>
            <a:off x="822147" y="1219813"/>
            <a:ext cx="5406107" cy="2631404"/>
            <a:chOff x="1321164" y="1894925"/>
            <a:chExt cx="5406107" cy="2631404"/>
          </a:xfrm>
        </p:grpSpPr>
        <p:grpSp>
          <p:nvGrpSpPr>
            <p:cNvPr id="8" name="Group 332"/>
            <p:cNvGrpSpPr>
              <a:grpSpLocks noChangeAspect="1"/>
            </p:cNvGrpSpPr>
            <p:nvPr/>
          </p:nvGrpSpPr>
          <p:grpSpPr>
            <a:xfrm>
              <a:off x="1321164" y="1997555"/>
              <a:ext cx="540000" cy="540000"/>
              <a:chOff x="4621671" y="2702036"/>
              <a:chExt cx="288476" cy="288476"/>
            </a:xfrm>
          </p:grpSpPr>
          <p:sp>
            <p:nvSpPr>
              <p:cNvPr id="11" name="Oval 59"/>
              <p:cNvSpPr/>
              <p:nvPr/>
            </p:nvSpPr>
            <p:spPr>
              <a:xfrm>
                <a:off x="4621671" y="2702036"/>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12" name="Freeform 26"/>
              <p:cNvSpPr/>
              <p:nvPr/>
            </p:nvSpPr>
            <p:spPr bwMode="auto">
              <a:xfrm>
                <a:off x="4715967" y="279517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sp>
          <p:nvSpPr>
            <p:cNvPr id="9" name="TextBox 8"/>
            <p:cNvSpPr txBox="1"/>
            <p:nvPr/>
          </p:nvSpPr>
          <p:spPr>
            <a:xfrm>
              <a:off x="1984917" y="2356504"/>
              <a:ext cx="4742354" cy="2169825"/>
            </a:xfrm>
            <a:prstGeom prst="rect">
              <a:avLst/>
            </a:prstGeom>
            <a:noFill/>
          </p:spPr>
          <p:txBody>
            <a:bodyPr wrap="square" rtlCol="0">
              <a:spAutoFit/>
            </a:bodyPr>
            <a:lstStyle/>
            <a:p>
              <a:pPr>
                <a:lnSpc>
                  <a:spcPct val="150000"/>
                </a:lnSpc>
              </a:pPr>
              <a:r>
                <a:rPr lang="zh-CN" altLang="en-US" dirty="0">
                  <a:cs typeface="+mn-ea"/>
                  <a:sym typeface="+mn-lt"/>
                </a:rPr>
                <a:t>相关的项目工作经验，具体描述自己的特别的能力；相关的项目工作经验，具体描述自己的特别的能力；相关的项目工作经验，具体描述自己的特别的能力；相关的项目工作经验，具体描述自己的特别的能力；</a:t>
              </a:r>
            </a:p>
          </p:txBody>
        </p:sp>
        <p:sp>
          <p:nvSpPr>
            <p:cNvPr id="10" name="TextBox 9"/>
            <p:cNvSpPr txBox="1"/>
            <p:nvPr/>
          </p:nvSpPr>
          <p:spPr>
            <a:xfrm>
              <a:off x="1874457" y="1894925"/>
              <a:ext cx="3035275" cy="553961"/>
            </a:xfrm>
            <a:prstGeom prst="rect">
              <a:avLst/>
            </a:prstGeom>
            <a:noFill/>
          </p:spPr>
          <p:txBody>
            <a:bodyPr wrap="square" lIns="182843" tIns="91422" rIns="182843" bIns="91422" rtlCol="0">
              <a:spAutoFit/>
            </a:bodyPr>
            <a:lstStyle/>
            <a:p>
              <a:r>
                <a:rPr lang="zh-CN" altLang="en-US" sz="2400" dirty="0">
                  <a:solidFill>
                    <a:srgbClr val="0070C0"/>
                  </a:solidFill>
                  <a:cs typeface="+mn-ea"/>
                  <a:sym typeface="+mn-lt"/>
                </a:rPr>
                <a:t>技能</a:t>
              </a:r>
              <a:r>
                <a:rPr lang="en-US" altLang="zh-CN" sz="2400" dirty="0">
                  <a:solidFill>
                    <a:srgbClr val="0070C0"/>
                  </a:solidFill>
                  <a:cs typeface="+mn-ea"/>
                  <a:sym typeface="+mn-lt"/>
                </a:rPr>
                <a:t>1</a:t>
              </a:r>
              <a:endParaRPr lang="en-US" sz="2400" dirty="0">
                <a:solidFill>
                  <a:srgbClr val="0070C0"/>
                </a:solidFill>
                <a:cs typeface="+mn-ea"/>
                <a:sym typeface="+mn-lt"/>
              </a:endParaRPr>
            </a:p>
          </p:txBody>
        </p:sp>
      </p:grpSp>
      <p:grpSp>
        <p:nvGrpSpPr>
          <p:cNvPr id="25" name="Group 21"/>
          <p:cNvGrpSpPr/>
          <p:nvPr/>
        </p:nvGrpSpPr>
        <p:grpSpPr>
          <a:xfrm>
            <a:off x="6449625" y="2223981"/>
            <a:ext cx="5748328" cy="3327188"/>
            <a:chOff x="1091650" y="2292968"/>
            <a:chExt cx="5947287" cy="3325345"/>
          </a:xfrm>
        </p:grpSpPr>
        <p:grpSp>
          <p:nvGrpSpPr>
            <p:cNvPr id="26" name="Group 22"/>
            <p:cNvGrpSpPr/>
            <p:nvPr/>
          </p:nvGrpSpPr>
          <p:grpSpPr>
            <a:xfrm>
              <a:off x="1091650" y="2292968"/>
              <a:ext cx="5947287" cy="3325345"/>
              <a:chOff x="1763688" y="1124744"/>
              <a:chExt cx="5652564" cy="3166095"/>
            </a:xfrm>
          </p:grpSpPr>
          <p:sp>
            <p:nvSpPr>
              <p:cNvPr id="28"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pic>
            <p:nvPicPr>
              <p:cNvPr id="29"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3"/>
            <p:cNvSpPr/>
            <p:nvPr/>
          </p:nvSpPr>
          <p:spPr>
            <a:xfrm>
              <a:off x="2278239" y="2601770"/>
              <a:ext cx="3574107" cy="226606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grpSp>
        <p:nvGrpSpPr>
          <p:cNvPr id="31" name="组合 30"/>
          <p:cNvGrpSpPr/>
          <p:nvPr/>
        </p:nvGrpSpPr>
        <p:grpSpPr>
          <a:xfrm>
            <a:off x="898305" y="4221088"/>
            <a:ext cx="5638710" cy="1800407"/>
            <a:chOff x="1349585" y="1894925"/>
            <a:chExt cx="5638710" cy="1800407"/>
          </a:xfrm>
        </p:grpSpPr>
        <p:grpSp>
          <p:nvGrpSpPr>
            <p:cNvPr id="32" name="Group 332"/>
            <p:cNvGrpSpPr>
              <a:grpSpLocks noChangeAspect="1"/>
            </p:cNvGrpSpPr>
            <p:nvPr/>
          </p:nvGrpSpPr>
          <p:grpSpPr>
            <a:xfrm>
              <a:off x="1349585" y="1983595"/>
              <a:ext cx="540000" cy="540000"/>
              <a:chOff x="4636854" y="2694578"/>
              <a:chExt cx="288476" cy="288476"/>
            </a:xfrm>
          </p:grpSpPr>
          <p:sp>
            <p:nvSpPr>
              <p:cNvPr id="35" name="Oval 59"/>
              <p:cNvSpPr/>
              <p:nvPr/>
            </p:nvSpPr>
            <p:spPr>
              <a:xfrm>
                <a:off x="4636854" y="2694578"/>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36" name="Freeform 26"/>
              <p:cNvSpPr/>
              <p:nvPr/>
            </p:nvSpPr>
            <p:spPr bwMode="auto">
              <a:xfrm>
                <a:off x="4737110" y="2775024"/>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sp>
          <p:nvSpPr>
            <p:cNvPr id="33" name="TextBox 8"/>
            <p:cNvSpPr txBox="1"/>
            <p:nvPr/>
          </p:nvSpPr>
          <p:spPr>
            <a:xfrm>
              <a:off x="1984917" y="2356504"/>
              <a:ext cx="5003378" cy="1338828"/>
            </a:xfrm>
            <a:prstGeom prst="rect">
              <a:avLst/>
            </a:prstGeom>
            <a:noFill/>
          </p:spPr>
          <p:txBody>
            <a:bodyPr wrap="square" rtlCol="0">
              <a:spAutoFit/>
            </a:bodyPr>
            <a:lstStyle/>
            <a:p>
              <a:pPr>
                <a:lnSpc>
                  <a:spcPct val="150000"/>
                </a:lnSpc>
              </a:pPr>
              <a:r>
                <a:rPr lang="zh-CN" altLang="en-US" dirty="0">
                  <a:cs typeface="+mn-ea"/>
                  <a:sym typeface="+mn-lt"/>
                </a:rPr>
                <a:t>能有效地与各部门之间协调沟通，合理地组织内部资源，使之相互匹配；能对部门内人员进行研发知识的培训；及时处理部门内的突发事件。 </a:t>
              </a:r>
            </a:p>
          </p:txBody>
        </p:sp>
        <p:sp>
          <p:nvSpPr>
            <p:cNvPr id="34" name="TextBox 9"/>
            <p:cNvSpPr txBox="1"/>
            <p:nvPr/>
          </p:nvSpPr>
          <p:spPr>
            <a:xfrm>
              <a:off x="1874457" y="1894925"/>
              <a:ext cx="3035275" cy="553961"/>
            </a:xfrm>
            <a:prstGeom prst="rect">
              <a:avLst/>
            </a:prstGeom>
            <a:noFill/>
          </p:spPr>
          <p:txBody>
            <a:bodyPr wrap="square" lIns="182843" tIns="91422" rIns="182843" bIns="91422" rtlCol="0">
              <a:spAutoFit/>
            </a:bodyPr>
            <a:lstStyle/>
            <a:p>
              <a:r>
                <a:rPr lang="zh-CN" altLang="en-US" sz="2400" dirty="0">
                  <a:solidFill>
                    <a:srgbClr val="0070C0"/>
                  </a:solidFill>
                  <a:cs typeface="+mn-ea"/>
                  <a:sym typeface="+mn-lt"/>
                </a:rPr>
                <a:t>技能</a:t>
              </a:r>
              <a:r>
                <a:rPr lang="en-US" altLang="zh-CN" sz="2400" dirty="0">
                  <a:solidFill>
                    <a:srgbClr val="0070C0"/>
                  </a:solidFill>
                  <a:cs typeface="+mn-ea"/>
                  <a:sym typeface="+mn-lt"/>
                </a:rPr>
                <a:t>2</a:t>
              </a:r>
              <a:endParaRPr lang="en-US" sz="2400" dirty="0">
                <a:solidFill>
                  <a:srgbClr val="0070C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75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8"/>
        </a:solidFill>
        <a:effectLst/>
      </p:bgPr>
    </p:bg>
    <p:spTree>
      <p:nvGrpSpPr>
        <p:cNvPr id="1" name=""/>
        <p:cNvGrpSpPr/>
        <p:nvPr/>
      </p:nvGrpSpPr>
      <p:grpSpPr>
        <a:xfrm>
          <a:off x="0" y="0"/>
          <a:ext cx="0" cy="0"/>
          <a:chOff x="0" y="0"/>
          <a:chExt cx="0" cy="0"/>
        </a:xfrm>
      </p:grpSpPr>
      <p:sp>
        <p:nvSpPr>
          <p:cNvPr id="2" name="矩形 1"/>
          <p:cNvSpPr/>
          <p:nvPr/>
        </p:nvSpPr>
        <p:spPr>
          <a:xfrm>
            <a:off x="0" y="186533"/>
            <a:ext cx="2422798" cy="504056"/>
          </a:xfrm>
          <a:custGeom>
            <a:avLst/>
            <a:gdLst>
              <a:gd name="connsiteX0" fmla="*/ 0 w 2422798"/>
              <a:gd name="connsiteY0" fmla="*/ 0 h 504056"/>
              <a:gd name="connsiteX1" fmla="*/ 2422798 w 2422798"/>
              <a:gd name="connsiteY1" fmla="*/ 0 h 504056"/>
              <a:gd name="connsiteX2" fmla="*/ 2422798 w 2422798"/>
              <a:gd name="connsiteY2" fmla="*/ 504056 h 504056"/>
              <a:gd name="connsiteX3" fmla="*/ 0 w 2422798"/>
              <a:gd name="connsiteY3" fmla="*/ 504056 h 504056"/>
              <a:gd name="connsiteX4" fmla="*/ 0 w 2422798"/>
              <a:gd name="connsiteY4" fmla="*/ 0 h 504056"/>
              <a:gd name="connsiteX0-1" fmla="*/ 0 w 2422798"/>
              <a:gd name="connsiteY0-2" fmla="*/ 0 h 504056"/>
              <a:gd name="connsiteX1-3" fmla="*/ 2422798 w 2422798"/>
              <a:gd name="connsiteY1-4" fmla="*/ 0 h 504056"/>
              <a:gd name="connsiteX2-5" fmla="*/ 2123617 w 2422798"/>
              <a:gd name="connsiteY2-6" fmla="*/ 499842 h 504056"/>
              <a:gd name="connsiteX3-7" fmla="*/ 0 w 2422798"/>
              <a:gd name="connsiteY3-8" fmla="*/ 504056 h 504056"/>
              <a:gd name="connsiteX4-9" fmla="*/ 0 w 2422798"/>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2798" h="504056">
                <a:moveTo>
                  <a:pt x="0" y="0"/>
                </a:moveTo>
                <a:lnTo>
                  <a:pt x="2422798" y="0"/>
                </a:lnTo>
                <a:lnTo>
                  <a:pt x="2123617" y="499842"/>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17"/>
          <p:cNvSpPr/>
          <p:nvPr/>
        </p:nvSpPr>
        <p:spPr>
          <a:xfrm>
            <a:off x="2199656" y="184426"/>
            <a:ext cx="9990755" cy="508270"/>
          </a:xfrm>
          <a:custGeom>
            <a:avLst/>
            <a:gdLst>
              <a:gd name="connsiteX0" fmla="*/ 0 w 9742140"/>
              <a:gd name="connsiteY0" fmla="*/ 0 h 504056"/>
              <a:gd name="connsiteX1" fmla="*/ 9742140 w 9742140"/>
              <a:gd name="connsiteY1" fmla="*/ 0 h 504056"/>
              <a:gd name="connsiteX2" fmla="*/ 9742140 w 9742140"/>
              <a:gd name="connsiteY2" fmla="*/ 504056 h 504056"/>
              <a:gd name="connsiteX3" fmla="*/ 0 w 9742140"/>
              <a:gd name="connsiteY3" fmla="*/ 504056 h 504056"/>
              <a:gd name="connsiteX4" fmla="*/ 0 w 9742140"/>
              <a:gd name="connsiteY4" fmla="*/ 0 h 504056"/>
              <a:gd name="connsiteX0-1" fmla="*/ 248615 w 9990755"/>
              <a:gd name="connsiteY0-2" fmla="*/ 0 h 504056"/>
              <a:gd name="connsiteX1-3" fmla="*/ 9990755 w 9990755"/>
              <a:gd name="connsiteY1-4" fmla="*/ 0 h 504056"/>
              <a:gd name="connsiteX2-5" fmla="*/ 9990755 w 9990755"/>
              <a:gd name="connsiteY2-6" fmla="*/ 504056 h 504056"/>
              <a:gd name="connsiteX3-7" fmla="*/ 0 w 9990755"/>
              <a:gd name="connsiteY3-8" fmla="*/ 504056 h 504056"/>
              <a:gd name="connsiteX4-9" fmla="*/ 248615 w 9990755"/>
              <a:gd name="connsiteY4-10" fmla="*/ 0 h 504056"/>
              <a:gd name="connsiteX0-11" fmla="*/ 278112 w 9990755"/>
              <a:gd name="connsiteY0-12" fmla="*/ 0 h 504056"/>
              <a:gd name="connsiteX1-13" fmla="*/ 9990755 w 9990755"/>
              <a:gd name="connsiteY1-14" fmla="*/ 0 h 504056"/>
              <a:gd name="connsiteX2-15" fmla="*/ 9990755 w 9990755"/>
              <a:gd name="connsiteY2-16" fmla="*/ 504056 h 504056"/>
              <a:gd name="connsiteX3-17" fmla="*/ 0 w 9990755"/>
              <a:gd name="connsiteY3-18" fmla="*/ 504056 h 504056"/>
              <a:gd name="connsiteX4-19" fmla="*/ 278112 w 9990755"/>
              <a:gd name="connsiteY4-20" fmla="*/ 0 h 504056"/>
              <a:gd name="connsiteX0-21" fmla="*/ 294967 w 9990755"/>
              <a:gd name="connsiteY0-22" fmla="*/ 0 h 508270"/>
              <a:gd name="connsiteX1-23" fmla="*/ 9990755 w 9990755"/>
              <a:gd name="connsiteY1-24" fmla="*/ 4214 h 508270"/>
              <a:gd name="connsiteX2-25" fmla="*/ 9990755 w 9990755"/>
              <a:gd name="connsiteY2-26" fmla="*/ 508270 h 508270"/>
              <a:gd name="connsiteX3-27" fmla="*/ 0 w 9990755"/>
              <a:gd name="connsiteY3-28" fmla="*/ 508270 h 508270"/>
              <a:gd name="connsiteX4-29" fmla="*/ 294967 w 9990755"/>
              <a:gd name="connsiteY4-30" fmla="*/ 0 h 508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990755" h="508270">
                <a:moveTo>
                  <a:pt x="294967" y="0"/>
                </a:moveTo>
                <a:lnTo>
                  <a:pt x="9990755" y="4214"/>
                </a:lnTo>
                <a:lnTo>
                  <a:pt x="9990755" y="508270"/>
                </a:lnTo>
                <a:lnTo>
                  <a:pt x="0" y="508270"/>
                </a:lnTo>
                <a:lnTo>
                  <a:pt x="29496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9263558" y="247222"/>
            <a:ext cx="2723823" cy="512961"/>
          </a:xfrm>
          <a:prstGeom prst="rect">
            <a:avLst/>
          </a:prstGeom>
          <a:noFill/>
        </p:spPr>
        <p:txBody>
          <a:bodyPr wrap="none" rtlCol="0">
            <a:spAutoFit/>
          </a:bodyPr>
          <a:lstStyle/>
          <a:p>
            <a:r>
              <a:rPr lang="zh-CN" altLang="en-US" dirty="0">
                <a:solidFill>
                  <a:srgbClr val="0070C0"/>
                </a:solidFill>
                <a:cs typeface="+mn-ea"/>
                <a:sym typeface="+mn-lt"/>
              </a:rPr>
              <a:t>第二章：技能、专长展示</a:t>
            </a:r>
          </a:p>
          <a:p>
            <a:endParaRPr lang="zh-CN" altLang="en-US" sz="1400" baseline="-3000" dirty="0">
              <a:solidFill>
                <a:srgbClr val="0070C0"/>
              </a:solidFill>
              <a:cs typeface="+mn-ea"/>
              <a:sym typeface="+mn-lt"/>
            </a:endParaRPr>
          </a:p>
        </p:txBody>
      </p:sp>
      <p:sp>
        <p:nvSpPr>
          <p:cNvPr id="5" name="TextBox 4"/>
          <p:cNvSpPr txBox="1"/>
          <p:nvPr/>
        </p:nvSpPr>
        <p:spPr>
          <a:xfrm>
            <a:off x="311152" y="280653"/>
            <a:ext cx="1800493" cy="369332"/>
          </a:xfrm>
          <a:prstGeom prst="rect">
            <a:avLst/>
          </a:prstGeom>
          <a:noFill/>
        </p:spPr>
        <p:txBody>
          <a:bodyPr wrap="none" rtlCol="0">
            <a:spAutoFit/>
          </a:bodyPr>
          <a:lstStyle/>
          <a:p>
            <a:r>
              <a:rPr lang="zh-CN" altLang="en-US" dirty="0">
                <a:solidFill>
                  <a:schemeClr val="bg1"/>
                </a:solidFill>
                <a:cs typeface="+mn-ea"/>
                <a:sym typeface="+mn-lt"/>
              </a:rPr>
              <a:t>技能、专长展示</a:t>
            </a:r>
          </a:p>
        </p:txBody>
      </p:sp>
      <p:grpSp>
        <p:nvGrpSpPr>
          <p:cNvPr id="30" name="Group 332"/>
          <p:cNvGrpSpPr>
            <a:grpSpLocks noChangeAspect="1"/>
          </p:cNvGrpSpPr>
          <p:nvPr/>
        </p:nvGrpSpPr>
        <p:grpSpPr>
          <a:xfrm>
            <a:off x="1029035" y="1174473"/>
            <a:ext cx="518431" cy="518431"/>
            <a:chOff x="4643438" y="2786064"/>
            <a:chExt cx="288476" cy="288476"/>
          </a:xfrm>
        </p:grpSpPr>
        <p:sp>
          <p:nvSpPr>
            <p:cNvPr id="39"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40"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sp>
        <p:nvSpPr>
          <p:cNvPr id="6" name="矩形 5"/>
          <p:cNvSpPr/>
          <p:nvPr/>
        </p:nvSpPr>
        <p:spPr>
          <a:xfrm>
            <a:off x="1712925" y="1291306"/>
            <a:ext cx="6092825" cy="369332"/>
          </a:xfrm>
          <a:prstGeom prst="rect">
            <a:avLst/>
          </a:prstGeom>
        </p:spPr>
        <p:txBody>
          <a:bodyPr>
            <a:spAutoFit/>
          </a:bodyPr>
          <a:lstStyle/>
          <a:p>
            <a:r>
              <a:rPr lang="zh-CN" altLang="en-US" dirty="0">
                <a:cs typeface="+mn-ea"/>
                <a:sym typeface="+mn-lt"/>
              </a:rPr>
              <a:t>具有较丰富的相关产品设计经验和管理经验</a:t>
            </a:r>
          </a:p>
        </p:txBody>
      </p:sp>
      <p:sp>
        <p:nvSpPr>
          <p:cNvPr id="62" name="矩形 61"/>
          <p:cNvSpPr/>
          <p:nvPr/>
        </p:nvSpPr>
        <p:spPr>
          <a:xfrm>
            <a:off x="1712925" y="1998923"/>
            <a:ext cx="9990755" cy="458908"/>
          </a:xfrm>
          <a:prstGeom prst="rect">
            <a:avLst/>
          </a:prstGeom>
        </p:spPr>
        <p:txBody>
          <a:bodyPr wrap="square">
            <a:spAutoFit/>
          </a:bodyPr>
          <a:lstStyle/>
          <a:p>
            <a:pPr>
              <a:lnSpc>
                <a:spcPct val="150000"/>
              </a:lnSpc>
            </a:pPr>
            <a:r>
              <a:rPr lang="zh-CN" altLang="en-US" dirty="0">
                <a:cs typeface="+mn-ea"/>
                <a:sym typeface="+mn-lt"/>
              </a:rPr>
              <a:t>精通产品的结构，熟悉产品的工艺要求、新产品研发流程、质检标准与产品的成本结构。</a:t>
            </a:r>
          </a:p>
        </p:txBody>
      </p:sp>
      <p:sp>
        <p:nvSpPr>
          <p:cNvPr id="66" name="矩形 65"/>
          <p:cNvSpPr/>
          <p:nvPr/>
        </p:nvSpPr>
        <p:spPr>
          <a:xfrm>
            <a:off x="1712925" y="2753765"/>
            <a:ext cx="6750793" cy="458908"/>
          </a:xfrm>
          <a:prstGeom prst="rect">
            <a:avLst/>
          </a:prstGeom>
        </p:spPr>
        <p:txBody>
          <a:bodyPr wrap="square">
            <a:spAutoFit/>
          </a:bodyPr>
          <a:lstStyle/>
          <a:p>
            <a:pPr>
              <a:lnSpc>
                <a:spcPct val="150000"/>
              </a:lnSpc>
            </a:pPr>
            <a:r>
              <a:rPr lang="zh-CN" altLang="en-US" dirty="0">
                <a:cs typeface="+mn-ea"/>
                <a:sym typeface="+mn-lt"/>
              </a:rPr>
              <a:t>八年以上从业经验</a:t>
            </a:r>
          </a:p>
        </p:txBody>
      </p:sp>
      <p:sp>
        <p:nvSpPr>
          <p:cNvPr id="70" name="矩形 69"/>
          <p:cNvSpPr/>
          <p:nvPr/>
        </p:nvSpPr>
        <p:spPr>
          <a:xfrm>
            <a:off x="5626968" y="2817549"/>
            <a:ext cx="3185526" cy="458908"/>
          </a:xfrm>
          <a:prstGeom prst="rect">
            <a:avLst/>
          </a:prstGeom>
        </p:spPr>
        <p:txBody>
          <a:bodyPr wrap="square">
            <a:spAutoFit/>
          </a:bodyPr>
          <a:lstStyle/>
          <a:p>
            <a:pPr>
              <a:lnSpc>
                <a:spcPct val="150000"/>
              </a:lnSpc>
            </a:pPr>
            <a:r>
              <a:rPr lang="zh-CN" altLang="en-US" dirty="0">
                <a:cs typeface="+mn-ea"/>
                <a:sym typeface="+mn-lt"/>
              </a:rPr>
              <a:t>五年以上技术团队管理经验</a:t>
            </a:r>
          </a:p>
        </p:txBody>
      </p:sp>
      <p:sp>
        <p:nvSpPr>
          <p:cNvPr id="74" name="矩形 73"/>
          <p:cNvSpPr/>
          <p:nvPr/>
        </p:nvSpPr>
        <p:spPr>
          <a:xfrm>
            <a:off x="1733140" y="3652280"/>
            <a:ext cx="6750793" cy="458908"/>
          </a:xfrm>
          <a:prstGeom prst="rect">
            <a:avLst/>
          </a:prstGeom>
        </p:spPr>
        <p:txBody>
          <a:bodyPr wrap="square">
            <a:spAutoFit/>
          </a:bodyPr>
          <a:lstStyle/>
          <a:p>
            <a:pPr>
              <a:lnSpc>
                <a:spcPct val="150000"/>
              </a:lnSpc>
            </a:pPr>
            <a:r>
              <a:rPr lang="zh-CN" altLang="en-US" dirty="0">
                <a:cs typeface="+mn-ea"/>
                <a:sym typeface="+mn-lt"/>
              </a:rPr>
              <a:t>具有一定的统筹能力、分析问题及解决问题的能力。</a:t>
            </a:r>
          </a:p>
        </p:txBody>
      </p:sp>
      <p:sp>
        <p:nvSpPr>
          <p:cNvPr id="78" name="矩形 77"/>
          <p:cNvSpPr/>
          <p:nvPr/>
        </p:nvSpPr>
        <p:spPr>
          <a:xfrm>
            <a:off x="1701056" y="4475897"/>
            <a:ext cx="10154790" cy="499624"/>
          </a:xfrm>
          <a:prstGeom prst="rect">
            <a:avLst/>
          </a:prstGeom>
        </p:spPr>
        <p:txBody>
          <a:bodyPr wrap="square">
            <a:spAutoFit/>
          </a:bodyPr>
          <a:lstStyle/>
          <a:p>
            <a:pPr>
              <a:lnSpc>
                <a:spcPct val="150000"/>
              </a:lnSpc>
            </a:pPr>
            <a:r>
              <a:rPr lang="zh-CN" altLang="en-US" sz="2000" dirty="0">
                <a:cs typeface="+mn-ea"/>
                <a:sym typeface="+mn-lt"/>
              </a:rPr>
              <a:t>熟悉</a:t>
            </a:r>
            <a:r>
              <a:rPr lang="en-US" altLang="zh-CN" sz="2000" dirty="0">
                <a:cs typeface="+mn-ea"/>
                <a:sym typeface="+mn-lt"/>
              </a:rPr>
              <a:t>ERP</a:t>
            </a:r>
            <a:r>
              <a:rPr lang="zh-CN" altLang="en-US" sz="2000" dirty="0">
                <a:cs typeface="+mn-ea"/>
                <a:sym typeface="+mn-lt"/>
              </a:rPr>
              <a:t>、</a:t>
            </a:r>
            <a:r>
              <a:rPr lang="en-US" altLang="zh-CN" sz="2000" dirty="0">
                <a:cs typeface="+mn-ea"/>
                <a:sym typeface="+mn-lt"/>
              </a:rPr>
              <a:t>CPC</a:t>
            </a:r>
            <a:r>
              <a:rPr lang="zh-CN" altLang="en-US" sz="2000" dirty="0">
                <a:cs typeface="+mn-ea"/>
                <a:sym typeface="+mn-lt"/>
              </a:rPr>
              <a:t>、</a:t>
            </a:r>
            <a:r>
              <a:rPr lang="en-US" altLang="zh-CN" sz="2000" dirty="0">
                <a:cs typeface="+mn-ea"/>
                <a:sym typeface="+mn-lt"/>
              </a:rPr>
              <a:t>OA</a:t>
            </a:r>
            <a:r>
              <a:rPr lang="zh-CN" altLang="en-US" sz="2000" dirty="0">
                <a:cs typeface="+mn-ea"/>
                <a:sym typeface="+mn-lt"/>
              </a:rPr>
              <a:t>系统；熟练使用</a:t>
            </a:r>
            <a:r>
              <a:rPr lang="en-US" altLang="zh-CN" sz="2000" dirty="0">
                <a:cs typeface="+mn-ea"/>
                <a:sym typeface="+mn-lt"/>
              </a:rPr>
              <a:t>Pro_engineer</a:t>
            </a:r>
            <a:r>
              <a:rPr lang="zh-CN" altLang="en-US" sz="2000" dirty="0">
                <a:cs typeface="+mn-ea"/>
                <a:sym typeface="+mn-lt"/>
              </a:rPr>
              <a:t>、</a:t>
            </a:r>
            <a:r>
              <a:rPr lang="en-US" altLang="zh-CN" sz="2000" dirty="0" err="1">
                <a:cs typeface="+mn-ea"/>
                <a:sym typeface="+mn-lt"/>
              </a:rPr>
              <a:t>Autocad</a:t>
            </a:r>
            <a:r>
              <a:rPr lang="zh-CN" altLang="en-US" sz="2000" dirty="0">
                <a:cs typeface="+mn-ea"/>
                <a:sym typeface="+mn-lt"/>
              </a:rPr>
              <a:t>、</a:t>
            </a:r>
            <a:r>
              <a:rPr lang="en-US" altLang="zh-CN" sz="2000" dirty="0">
                <a:cs typeface="+mn-ea"/>
                <a:sym typeface="+mn-lt"/>
              </a:rPr>
              <a:t>Office</a:t>
            </a:r>
            <a:r>
              <a:rPr lang="zh-CN" altLang="en-US" sz="2000" dirty="0">
                <a:cs typeface="+mn-ea"/>
                <a:sym typeface="+mn-lt"/>
              </a:rPr>
              <a:t>等软件。</a:t>
            </a:r>
          </a:p>
        </p:txBody>
      </p:sp>
      <p:sp>
        <p:nvSpPr>
          <p:cNvPr id="82" name="矩形 81"/>
          <p:cNvSpPr/>
          <p:nvPr/>
        </p:nvSpPr>
        <p:spPr>
          <a:xfrm>
            <a:off x="1733140" y="5455916"/>
            <a:ext cx="9617568" cy="458908"/>
          </a:xfrm>
          <a:prstGeom prst="rect">
            <a:avLst/>
          </a:prstGeom>
        </p:spPr>
        <p:txBody>
          <a:bodyPr wrap="square">
            <a:spAutoFit/>
          </a:bodyPr>
          <a:lstStyle/>
          <a:p>
            <a:pPr>
              <a:lnSpc>
                <a:spcPct val="150000"/>
              </a:lnSpc>
            </a:pPr>
            <a:r>
              <a:rPr lang="zh-CN" altLang="en-US" dirty="0">
                <a:cs typeface="+mn-ea"/>
                <a:sym typeface="+mn-lt"/>
              </a:rPr>
              <a:t>能清楚了解部门人员的能力与性格构成并能利用绩效管理工具提升团队工作业绩。</a:t>
            </a:r>
          </a:p>
        </p:txBody>
      </p:sp>
      <p:grpSp>
        <p:nvGrpSpPr>
          <p:cNvPr id="83" name="Group 332"/>
          <p:cNvGrpSpPr>
            <a:grpSpLocks noChangeAspect="1"/>
          </p:cNvGrpSpPr>
          <p:nvPr/>
        </p:nvGrpSpPr>
        <p:grpSpPr>
          <a:xfrm>
            <a:off x="1070812" y="2008014"/>
            <a:ext cx="518431" cy="518431"/>
            <a:chOff x="4643438" y="2786064"/>
            <a:chExt cx="288476" cy="288476"/>
          </a:xfrm>
        </p:grpSpPr>
        <p:sp>
          <p:nvSpPr>
            <p:cNvPr id="84"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85"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grpSp>
        <p:nvGrpSpPr>
          <p:cNvPr id="86" name="Group 332"/>
          <p:cNvGrpSpPr>
            <a:grpSpLocks noChangeAspect="1"/>
          </p:cNvGrpSpPr>
          <p:nvPr/>
        </p:nvGrpSpPr>
        <p:grpSpPr>
          <a:xfrm>
            <a:off x="1073662" y="2817549"/>
            <a:ext cx="518431" cy="518431"/>
            <a:chOff x="4643438" y="2786064"/>
            <a:chExt cx="288476" cy="288476"/>
          </a:xfrm>
        </p:grpSpPr>
        <p:sp>
          <p:nvSpPr>
            <p:cNvPr id="87"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88"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grpSp>
        <p:nvGrpSpPr>
          <p:cNvPr id="89" name="Group 332"/>
          <p:cNvGrpSpPr>
            <a:grpSpLocks noChangeAspect="1"/>
          </p:cNvGrpSpPr>
          <p:nvPr/>
        </p:nvGrpSpPr>
        <p:grpSpPr>
          <a:xfrm>
            <a:off x="4943078" y="2810268"/>
            <a:ext cx="518431" cy="518431"/>
            <a:chOff x="4643438" y="2786064"/>
            <a:chExt cx="288476" cy="288476"/>
          </a:xfrm>
        </p:grpSpPr>
        <p:sp>
          <p:nvSpPr>
            <p:cNvPr id="90"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91"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grpSp>
        <p:nvGrpSpPr>
          <p:cNvPr id="92" name="Group 332"/>
          <p:cNvGrpSpPr>
            <a:grpSpLocks noChangeAspect="1"/>
          </p:cNvGrpSpPr>
          <p:nvPr/>
        </p:nvGrpSpPr>
        <p:grpSpPr>
          <a:xfrm>
            <a:off x="1047523" y="3667357"/>
            <a:ext cx="518431" cy="518431"/>
            <a:chOff x="4643438" y="2786064"/>
            <a:chExt cx="288476" cy="288476"/>
          </a:xfrm>
        </p:grpSpPr>
        <p:sp>
          <p:nvSpPr>
            <p:cNvPr id="93"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94"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grpSp>
        <p:nvGrpSpPr>
          <p:cNvPr id="95" name="Group 332"/>
          <p:cNvGrpSpPr>
            <a:grpSpLocks noChangeAspect="1"/>
          </p:cNvGrpSpPr>
          <p:nvPr/>
        </p:nvGrpSpPr>
        <p:grpSpPr>
          <a:xfrm>
            <a:off x="1067229" y="4542999"/>
            <a:ext cx="518431" cy="518431"/>
            <a:chOff x="4643438" y="2786064"/>
            <a:chExt cx="288476" cy="288476"/>
          </a:xfrm>
        </p:grpSpPr>
        <p:sp>
          <p:nvSpPr>
            <p:cNvPr id="96"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97"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grpSp>
        <p:nvGrpSpPr>
          <p:cNvPr id="98" name="Group 332"/>
          <p:cNvGrpSpPr>
            <a:grpSpLocks noChangeAspect="1"/>
          </p:cNvGrpSpPr>
          <p:nvPr/>
        </p:nvGrpSpPr>
        <p:grpSpPr>
          <a:xfrm>
            <a:off x="1082807" y="5418554"/>
            <a:ext cx="518431" cy="518431"/>
            <a:chOff x="4643438" y="2786064"/>
            <a:chExt cx="288476" cy="288476"/>
          </a:xfrm>
        </p:grpSpPr>
        <p:sp>
          <p:nvSpPr>
            <p:cNvPr id="99" name="Oval 59"/>
            <p:cNvSpPr/>
            <p:nvPr/>
          </p:nvSpPr>
          <p:spPr>
            <a:xfrm>
              <a:off x="4643438" y="2786064"/>
              <a:ext cx="288476" cy="288476"/>
            </a:xfrm>
            <a:prstGeom prst="ellipse">
              <a:avLst/>
            </a:prstGeom>
            <a:solidFill>
              <a:srgbClr val="0070C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cs typeface="+mn-ea"/>
                <a:sym typeface="+mn-lt"/>
              </a:endParaRPr>
            </a:p>
          </p:txBody>
        </p:sp>
        <p:sp>
          <p:nvSpPr>
            <p:cNvPr id="100"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1000"/>
                                        <p:tgtEl>
                                          <p:spTgt spid="66"/>
                                        </p:tgtEl>
                                      </p:cBhvr>
                                    </p:animEffect>
                                    <p:anim calcmode="lin" valueType="num">
                                      <p:cBhvr>
                                        <p:cTn id="41" dur="1000" fill="hold"/>
                                        <p:tgtEl>
                                          <p:spTgt spid="66"/>
                                        </p:tgtEl>
                                        <p:attrNameLst>
                                          <p:attrName>ppt_x</p:attrName>
                                        </p:attrNameLst>
                                      </p:cBhvr>
                                      <p:tavLst>
                                        <p:tav tm="0">
                                          <p:val>
                                            <p:strVal val="#ppt_x"/>
                                          </p:val>
                                        </p:tav>
                                        <p:tav tm="100000">
                                          <p:val>
                                            <p:strVal val="#ppt_x"/>
                                          </p:val>
                                        </p:tav>
                                      </p:tavLst>
                                    </p:anim>
                                    <p:anim calcmode="lin" valueType="num">
                                      <p:cBhvr>
                                        <p:cTn id="42" dur="1000" fill="hold"/>
                                        <p:tgtEl>
                                          <p:spTgt spid="6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000"/>
                                        <p:tgtEl>
                                          <p:spTgt spid="70"/>
                                        </p:tgtEl>
                                      </p:cBhvr>
                                    </p:animEffect>
                                    <p:anim calcmode="lin" valueType="num">
                                      <p:cBhvr>
                                        <p:cTn id="46" dur="1000" fill="hold"/>
                                        <p:tgtEl>
                                          <p:spTgt spid="70"/>
                                        </p:tgtEl>
                                        <p:attrNameLst>
                                          <p:attrName>ppt_x</p:attrName>
                                        </p:attrNameLst>
                                      </p:cBhvr>
                                      <p:tavLst>
                                        <p:tav tm="0">
                                          <p:val>
                                            <p:strVal val="#ppt_x"/>
                                          </p:val>
                                        </p:tav>
                                        <p:tav tm="100000">
                                          <p:val>
                                            <p:strVal val="#ppt_x"/>
                                          </p:val>
                                        </p:tav>
                                      </p:tavLst>
                                    </p:anim>
                                    <p:anim calcmode="lin" valueType="num">
                                      <p:cBhvr>
                                        <p:cTn id="47" dur="1000" fill="hold"/>
                                        <p:tgtEl>
                                          <p:spTgt spid="7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1000"/>
                                        <p:tgtEl>
                                          <p:spTgt spid="74"/>
                                        </p:tgtEl>
                                      </p:cBhvr>
                                    </p:animEffect>
                                    <p:anim calcmode="lin" valueType="num">
                                      <p:cBhvr>
                                        <p:cTn id="51" dur="1000" fill="hold"/>
                                        <p:tgtEl>
                                          <p:spTgt spid="74"/>
                                        </p:tgtEl>
                                        <p:attrNameLst>
                                          <p:attrName>ppt_x</p:attrName>
                                        </p:attrNameLst>
                                      </p:cBhvr>
                                      <p:tavLst>
                                        <p:tav tm="0">
                                          <p:val>
                                            <p:strVal val="#ppt_x"/>
                                          </p:val>
                                        </p:tav>
                                        <p:tav tm="100000">
                                          <p:val>
                                            <p:strVal val="#ppt_x"/>
                                          </p:val>
                                        </p:tav>
                                      </p:tavLst>
                                    </p:anim>
                                    <p:anim calcmode="lin" valueType="num">
                                      <p:cBhvr>
                                        <p:cTn id="52" dur="1000" fill="hold"/>
                                        <p:tgtEl>
                                          <p:spTgt spid="7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anim calcmode="lin" valueType="num">
                                      <p:cBhvr>
                                        <p:cTn id="56" dur="1000" fill="hold"/>
                                        <p:tgtEl>
                                          <p:spTgt spid="78"/>
                                        </p:tgtEl>
                                        <p:attrNameLst>
                                          <p:attrName>ppt_x</p:attrName>
                                        </p:attrNameLst>
                                      </p:cBhvr>
                                      <p:tavLst>
                                        <p:tav tm="0">
                                          <p:val>
                                            <p:strVal val="#ppt_x"/>
                                          </p:val>
                                        </p:tav>
                                        <p:tav tm="100000">
                                          <p:val>
                                            <p:strVal val="#ppt_x"/>
                                          </p:val>
                                        </p:tav>
                                      </p:tavLst>
                                    </p:anim>
                                    <p:anim calcmode="lin" valueType="num">
                                      <p:cBhvr>
                                        <p:cTn id="57" dur="1000" fill="hold"/>
                                        <p:tgtEl>
                                          <p:spTgt spid="7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0"/>
                                        <p:tgtEl>
                                          <p:spTgt spid="82"/>
                                        </p:tgtEl>
                                      </p:cBhvr>
                                    </p:animEffect>
                                    <p:anim calcmode="lin" valueType="num">
                                      <p:cBhvr>
                                        <p:cTn id="61" dur="1000" fill="hold"/>
                                        <p:tgtEl>
                                          <p:spTgt spid="82"/>
                                        </p:tgtEl>
                                        <p:attrNameLst>
                                          <p:attrName>ppt_x</p:attrName>
                                        </p:attrNameLst>
                                      </p:cBhvr>
                                      <p:tavLst>
                                        <p:tav tm="0">
                                          <p:val>
                                            <p:strVal val="#ppt_x"/>
                                          </p:val>
                                        </p:tav>
                                        <p:tav tm="100000">
                                          <p:val>
                                            <p:strVal val="#ppt_x"/>
                                          </p:val>
                                        </p:tav>
                                      </p:tavLst>
                                    </p:anim>
                                    <p:anim calcmode="lin" valueType="num">
                                      <p:cBhvr>
                                        <p:cTn id="62" dur="1000" fill="hold"/>
                                        <p:tgtEl>
                                          <p:spTgt spid="8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1000"/>
                                        <p:tgtEl>
                                          <p:spTgt spid="83"/>
                                        </p:tgtEl>
                                      </p:cBhvr>
                                    </p:animEffect>
                                    <p:anim calcmode="lin" valueType="num">
                                      <p:cBhvr>
                                        <p:cTn id="66" dur="1000" fill="hold"/>
                                        <p:tgtEl>
                                          <p:spTgt spid="83"/>
                                        </p:tgtEl>
                                        <p:attrNameLst>
                                          <p:attrName>ppt_x</p:attrName>
                                        </p:attrNameLst>
                                      </p:cBhvr>
                                      <p:tavLst>
                                        <p:tav tm="0">
                                          <p:val>
                                            <p:strVal val="#ppt_x"/>
                                          </p:val>
                                        </p:tav>
                                        <p:tav tm="100000">
                                          <p:val>
                                            <p:strVal val="#ppt_x"/>
                                          </p:val>
                                        </p:tav>
                                      </p:tavLst>
                                    </p:anim>
                                    <p:anim calcmode="lin" valueType="num">
                                      <p:cBhvr>
                                        <p:cTn id="67" dur="10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1000"/>
                                        <p:tgtEl>
                                          <p:spTgt spid="86"/>
                                        </p:tgtEl>
                                      </p:cBhvr>
                                    </p:animEffect>
                                    <p:anim calcmode="lin" valueType="num">
                                      <p:cBhvr>
                                        <p:cTn id="71" dur="1000" fill="hold"/>
                                        <p:tgtEl>
                                          <p:spTgt spid="86"/>
                                        </p:tgtEl>
                                        <p:attrNameLst>
                                          <p:attrName>ppt_x</p:attrName>
                                        </p:attrNameLst>
                                      </p:cBhvr>
                                      <p:tavLst>
                                        <p:tav tm="0">
                                          <p:val>
                                            <p:strVal val="#ppt_x"/>
                                          </p:val>
                                        </p:tav>
                                        <p:tav tm="100000">
                                          <p:val>
                                            <p:strVal val="#ppt_x"/>
                                          </p:val>
                                        </p:tav>
                                      </p:tavLst>
                                    </p:anim>
                                    <p:anim calcmode="lin" valueType="num">
                                      <p:cBhvr>
                                        <p:cTn id="72" dur="1000" fill="hold"/>
                                        <p:tgtEl>
                                          <p:spTgt spid="8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1000"/>
                                        <p:tgtEl>
                                          <p:spTgt spid="89"/>
                                        </p:tgtEl>
                                      </p:cBhvr>
                                    </p:animEffect>
                                    <p:anim calcmode="lin" valueType="num">
                                      <p:cBhvr>
                                        <p:cTn id="76" dur="1000" fill="hold"/>
                                        <p:tgtEl>
                                          <p:spTgt spid="89"/>
                                        </p:tgtEl>
                                        <p:attrNameLst>
                                          <p:attrName>ppt_x</p:attrName>
                                        </p:attrNameLst>
                                      </p:cBhvr>
                                      <p:tavLst>
                                        <p:tav tm="0">
                                          <p:val>
                                            <p:strVal val="#ppt_x"/>
                                          </p:val>
                                        </p:tav>
                                        <p:tav tm="100000">
                                          <p:val>
                                            <p:strVal val="#ppt_x"/>
                                          </p:val>
                                        </p:tav>
                                      </p:tavLst>
                                    </p:anim>
                                    <p:anim calcmode="lin" valueType="num">
                                      <p:cBhvr>
                                        <p:cTn id="77" dur="1000" fill="hold"/>
                                        <p:tgtEl>
                                          <p:spTgt spid="8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1000"/>
                                        <p:tgtEl>
                                          <p:spTgt spid="92"/>
                                        </p:tgtEl>
                                      </p:cBhvr>
                                    </p:animEffect>
                                    <p:anim calcmode="lin" valueType="num">
                                      <p:cBhvr>
                                        <p:cTn id="81" dur="1000" fill="hold"/>
                                        <p:tgtEl>
                                          <p:spTgt spid="92"/>
                                        </p:tgtEl>
                                        <p:attrNameLst>
                                          <p:attrName>ppt_x</p:attrName>
                                        </p:attrNameLst>
                                      </p:cBhvr>
                                      <p:tavLst>
                                        <p:tav tm="0">
                                          <p:val>
                                            <p:strVal val="#ppt_x"/>
                                          </p:val>
                                        </p:tav>
                                        <p:tav tm="100000">
                                          <p:val>
                                            <p:strVal val="#ppt_x"/>
                                          </p:val>
                                        </p:tav>
                                      </p:tavLst>
                                    </p:anim>
                                    <p:anim calcmode="lin" valueType="num">
                                      <p:cBhvr>
                                        <p:cTn id="82" dur="1000" fill="hold"/>
                                        <p:tgtEl>
                                          <p:spTgt spid="9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fade">
                                      <p:cBhvr>
                                        <p:cTn id="85" dur="1000"/>
                                        <p:tgtEl>
                                          <p:spTgt spid="95"/>
                                        </p:tgtEl>
                                      </p:cBhvr>
                                    </p:animEffect>
                                    <p:anim calcmode="lin" valueType="num">
                                      <p:cBhvr>
                                        <p:cTn id="86" dur="1000" fill="hold"/>
                                        <p:tgtEl>
                                          <p:spTgt spid="95"/>
                                        </p:tgtEl>
                                        <p:attrNameLst>
                                          <p:attrName>ppt_x</p:attrName>
                                        </p:attrNameLst>
                                      </p:cBhvr>
                                      <p:tavLst>
                                        <p:tav tm="0">
                                          <p:val>
                                            <p:strVal val="#ppt_x"/>
                                          </p:val>
                                        </p:tav>
                                        <p:tav tm="100000">
                                          <p:val>
                                            <p:strVal val="#ppt_x"/>
                                          </p:val>
                                        </p:tav>
                                      </p:tavLst>
                                    </p:anim>
                                    <p:anim calcmode="lin" valueType="num">
                                      <p:cBhvr>
                                        <p:cTn id="87" dur="1000" fill="hold"/>
                                        <p:tgtEl>
                                          <p:spTgt spid="9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62" grpId="0"/>
      <p:bldP spid="66" grpId="0"/>
      <p:bldP spid="70" grpId="0"/>
      <p:bldP spid="74" grpId="0"/>
      <p:bldP spid="78"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b335816d33f7fc51451a9e6bd6e3145fb57f"/>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qtwoy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自定义</PresentationFormat>
  <Paragraphs>199</Paragraphs>
  <Slides>23</Slides>
  <Notes>20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2016-05-30T10:15:00Z</dcterms:created>
  <dcterms:modified xsi:type="dcterms:W3CDTF">2023-01-10T12:06:07Z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52361F933B544BF895ED49CBEC8D6673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