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5" r:id="rId2"/>
    <p:sldId id="327" r:id="rId3"/>
    <p:sldId id="302" r:id="rId4"/>
    <p:sldId id="259" r:id="rId5"/>
    <p:sldId id="283" r:id="rId6"/>
    <p:sldId id="313" r:id="rId7"/>
    <p:sldId id="314" r:id="rId8"/>
    <p:sldId id="315" r:id="rId9"/>
    <p:sldId id="316" r:id="rId10"/>
    <p:sldId id="317" r:id="rId11"/>
    <p:sldId id="266" r:id="rId12"/>
    <p:sldId id="281" r:id="rId13"/>
    <p:sldId id="309" r:id="rId14"/>
    <p:sldId id="318" r:id="rId15"/>
    <p:sldId id="320" r:id="rId16"/>
    <p:sldId id="321" r:id="rId17"/>
    <p:sldId id="310" r:id="rId18"/>
    <p:sldId id="319" r:id="rId19"/>
    <p:sldId id="328" r:id="rId20"/>
    <p:sldId id="329" r:id="rId21"/>
    <p:sldId id="330" r:id="rId22"/>
    <p:sldId id="331" r:id="rId23"/>
    <p:sldId id="332" r:id="rId24"/>
    <p:sldId id="333" r:id="rId25"/>
    <p:sldId id="323" r:id="rId26"/>
    <p:sldId id="322" r:id="rId27"/>
    <p:sldId id="307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3399"/>
    <a:srgbClr val="660066"/>
    <a:srgbClr val="FF3300"/>
    <a:srgbClr val="FFFFFF"/>
    <a:srgbClr val="660033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83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3D9C-CAAB-49B8-98CE-79F7531B95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9B2D-C40C-4674-B8F9-BDF2941E3D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9B2D-C40C-4674-B8F9-BDF2941E3D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3F984-DCE8-4A46-BB91-EE0F3BC627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754F3F-B232-4C0E-8C8B-89D4FB1936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3D3ADD-C0CC-42C2-96D4-CEE9CFC3CA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6D002E-0AEF-4C55-A7E8-B59E131DD4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diamond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1F2FC-201C-42DA-8FE4-05FECF0AFC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0767DD-8ADE-4694-8F45-E038D5818E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56C3B-4A3A-4D94-BFB3-CCB521ABF3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3BC714-D8B8-4277-BDA5-4C58C1B261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AB129E-301D-4710-8EAD-0C743004B4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466091-344B-4AE3-8CAF-0E9FD2D3D4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EF4E5-8923-47E9-B73A-D1BB1A754A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1B245-61CD-4641-8EA1-92BE50AF16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28F921E9-29B4-4BE5-8F3F-6A801173632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wmf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38142;&#25509;&#36164;&#28304;/U2T2D-1.mp3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1"/>
            <a:ext cx="82296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</a:t>
            </a:r>
            <a:r>
              <a:rPr lang="en-US" altLang="zh-CN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buFontTx/>
              <a:buNone/>
            </a:pP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I must ask him to give up smoking.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Section D </a:t>
            </a:r>
          </a:p>
        </p:txBody>
      </p:sp>
      <p:sp>
        <p:nvSpPr>
          <p:cNvPr id="5" name="矩形 4"/>
          <p:cNvSpPr/>
          <p:nvPr/>
        </p:nvSpPr>
        <p:spPr>
          <a:xfrm>
            <a:off x="2962640" y="54101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35814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Group work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660033"/>
                </a:solidFill>
                <a:latin typeface="Comic Sans MS" panose="030F0702030302020204" pitchFamily="66" charset="0"/>
              </a:rPr>
              <a:t>Work in groups, write down the good habits and bad habits around you.</a:t>
            </a:r>
          </a:p>
        </p:txBody>
      </p:sp>
      <p:graphicFrame>
        <p:nvGraphicFramePr>
          <p:cNvPr id="171034" name="Group 26"/>
          <p:cNvGraphicFramePr>
            <a:graphicFrameLocks noGrp="1"/>
          </p:cNvGraphicFramePr>
          <p:nvPr/>
        </p:nvGraphicFramePr>
        <p:xfrm>
          <a:off x="762000" y="2362200"/>
          <a:ext cx="7543800" cy="36576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Good habit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Bad habit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Drink a glass of milk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every day.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Spit everywhere.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421798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66"/>
                </a:solidFill>
              </a:rPr>
              <a:t>4. Washing hands before meals.</a:t>
            </a:r>
          </a:p>
        </p:txBody>
      </p:sp>
      <p:pic>
        <p:nvPicPr>
          <p:cNvPr id="15376" name="Picture 16" descr="200601010219161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167640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57200" y="1676400"/>
            <a:ext cx="5640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66"/>
                </a:solidFill>
              </a:rPr>
              <a:t>1. Taking a walk after meals.</a:t>
            </a:r>
            <a:endParaRPr lang="en-US" altLang="zh-CN" sz="3200" dirty="0">
              <a:solidFill>
                <a:srgbClr val="000066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" y="2590800"/>
            <a:ext cx="8386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66"/>
                </a:solidFill>
              </a:rPr>
              <a:t>2. Going to bed early and  getting up early.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57200" y="3429000"/>
            <a:ext cx="7127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66"/>
                </a:solidFill>
              </a:rPr>
              <a:t>3. Drinking enough water every day.</a:t>
            </a:r>
            <a:endParaRPr lang="en-US" altLang="zh-CN" sz="3200" dirty="0">
              <a:solidFill>
                <a:srgbClr val="000066"/>
              </a:solidFill>
            </a:endParaRP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35814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Good habits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77" grpId="0"/>
      <p:bldP spid="15378" grpId="0"/>
      <p:bldP spid="15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49250" y="45720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660033"/>
                </a:solidFill>
              </a:rPr>
              <a:t>4. Going to school without  breakfast.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251325" y="327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73050" y="1981200"/>
            <a:ext cx="559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660033"/>
                </a:solidFill>
              </a:rPr>
              <a:t>1. Eating too much meat.</a:t>
            </a:r>
            <a:endParaRPr lang="en-US" altLang="zh-CN" sz="3600" dirty="0">
              <a:solidFill>
                <a:srgbClr val="660033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73050" y="2895600"/>
            <a:ext cx="887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660033"/>
                </a:solidFill>
              </a:rPr>
              <a:t>2. Going to bed late and  getting up late.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49250" y="3733800"/>
            <a:ext cx="567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660033"/>
                </a:solidFill>
              </a:rPr>
              <a:t>3. Throwing litter around.</a:t>
            </a:r>
          </a:p>
        </p:txBody>
      </p:sp>
      <p:sp>
        <p:nvSpPr>
          <p:cNvPr id="31761" name="WordArt 17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35814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Bad habits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8" grpId="0"/>
      <p:bldP spid="31759" grpId="0"/>
      <p:bldP spid="317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838200" y="22098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838200" y="30480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838200" y="46482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838200" y="38100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781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6600FF"/>
                </a:solidFill>
              </a:rPr>
              <a:t>Can you give more suggestions on keeping healthy?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801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1. We must have enough food to keep healthy.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692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 We must have the right kinds of food.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762000" y="3352800"/>
            <a:ext cx="578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3. We should have different food.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762000" y="4191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4. We shouldn’t eat too little or too much.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0" grpId="0"/>
      <p:bldP spid="153611" grpId="0"/>
      <p:bldP spid="153612" grpId="0"/>
      <p:bldP spid="1536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66"/>
                </a:solidFill>
                <a:latin typeface="Comic Sans MS" panose="030F0702030302020204" pitchFamily="66" charset="0"/>
              </a:rPr>
              <a:t>2 Complete the passage with the correct words.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52400" y="990600"/>
            <a:ext cx="8763000" cy="521652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Some people think that smoking ________ ( must/can) help him relax. In fact, smoking is really __________ (healthy/unhealthy). Do you know that there ______ (is/are) over 4000 chemicals in cigarettes? These chemicals are _______ (good/bad) for our bodies. They _____ (must/can) cause cancer and other diseases.</a:t>
            </a:r>
          </a:p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The smoke from cigarettes harms ____________ (only/ not only) smokers but also other people. It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 called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“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second-hand smoke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and it ______ (can/can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t) be more dangerous and has higher risks. Smokers shouldn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 use smoking to help them relax. They ______ (must/mustn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t) give up smoking as soon as possible.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5867400" y="990600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can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6477000" y="1447800"/>
            <a:ext cx="170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unhealthy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7239000" y="1905000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2667000" y="2743200"/>
            <a:ext cx="758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bad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381000" y="3124200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can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5867400" y="3581400"/>
            <a:ext cx="142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not only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4800600" y="4419600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can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5486400" y="52578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must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1" grpId="0"/>
      <p:bldP spid="172043" grpId="0"/>
      <p:bldP spid="172045" grpId="0"/>
      <p:bldP spid="172047" grpId="0"/>
      <p:bldP spid="172049" grpId="0"/>
      <p:bldP spid="172051" grpId="0"/>
      <p:bldP spid="172053" grpId="0"/>
      <p:bldP spid="1720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WordArt 4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2590800" cy="609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25400">
                  <a:solidFill>
                    <a:srgbClr val="00008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00099">
                      <a:alpha val="50000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Project</a:t>
            </a:r>
            <a:endParaRPr lang="zh-CN" altLang="en-US" sz="4400" b="1" kern="10" spc="-440" dirty="0">
              <a:ln w="25400">
                <a:solidFill>
                  <a:srgbClr val="00008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000099">
                    <a:alpha val="50000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762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Arial Narrow" panose="020B0606020202030204" pitchFamily="34" charset="0"/>
              </a:rPr>
              <a:t>1. Choose the answer to each question according to your lifestyle.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251450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 )1.How often do you walk to school?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A. Never.         B. Sometimes.         C. Always. 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 )2.How often do you eat candy?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 A. Often.          B. Seldom.               C. Never.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)3.How long do you usually sleep at night?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A. Less than 7 hours.      B. More than 10 hours.     C. 7-10 hours.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 )4.How often do you exercise?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A. Less than three times a week.      B. Three to six times a week.  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C. Every day.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 )5.How often do you eat fruit and vegetables?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A. Never.          B. Seldom.              C. Often.</a:t>
            </a:r>
          </a:p>
          <a:p>
            <a:pPr marL="342900" indent="-342900"/>
            <a:r>
              <a:rPr lang="en-US" altLang="zh-CN" sz="2600" b="1" dirty="0">
                <a:solidFill>
                  <a:srgbClr val="6600FF"/>
                </a:solidFill>
                <a:latin typeface="Arial Narrow" panose="020B0606020202030204" pitchFamily="34" charset="0"/>
              </a:rPr>
              <a:t>(     )6.How long do you watch TV every day?</a:t>
            </a:r>
          </a:p>
          <a:p>
            <a:pPr marL="342900" indent="-342900"/>
            <a:r>
              <a:rPr lang="en-US" altLang="zh-CN" sz="2600" b="1" dirty="0">
                <a:solidFill>
                  <a:srgbClr val="660066"/>
                </a:solidFill>
                <a:latin typeface="Arial Narrow" panose="020B0606020202030204" pitchFamily="34" charset="0"/>
              </a:rPr>
              <a:t>      A. More than 4 hours.         B. 2-4 hours.       C. Less than 2 hours.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WordArt 4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2590800" cy="685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altLang="zh-CN" sz="4400" b="1" kern="10" spc="-440">
                <a:ln w="25400">
                  <a:solidFill>
                    <a:srgbClr val="00008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00099">
                      <a:alpha val="50000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Project</a:t>
            </a:r>
            <a:endParaRPr lang="zh-CN" altLang="en-US" sz="4400" b="1" kern="10" spc="-440">
              <a:ln w="25400">
                <a:solidFill>
                  <a:srgbClr val="00008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000099">
                    <a:alpha val="50000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Comic Sans MS" panose="030F0702030302020204" pitchFamily="66" charset="0"/>
              </a:rPr>
              <a:t>Testing How Healthy You Are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0" y="19812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6600FF"/>
                </a:solidFill>
                <a:latin typeface="Arial Narrow" panose="020B0606020202030204" pitchFamily="34" charset="0"/>
              </a:rPr>
              <a:t>Scores:   A = 1 point      B = 2 points     C = 3 points</a:t>
            </a:r>
          </a:p>
          <a:p>
            <a:r>
              <a:rPr lang="en-US" altLang="zh-CN" sz="2800" b="1">
                <a:solidFill>
                  <a:srgbClr val="6600FF"/>
                </a:solidFill>
                <a:latin typeface="Arial Narrow" panose="020B0606020202030204" pitchFamily="34" charset="0"/>
              </a:rPr>
              <a:t>Total score: _________</a:t>
            </a:r>
          </a:p>
        </p:txBody>
      </p:sp>
      <p:graphicFrame>
        <p:nvGraphicFramePr>
          <p:cNvPr id="175137" name="Group 33"/>
          <p:cNvGraphicFramePr>
            <a:graphicFrameLocks noGrp="1"/>
          </p:cNvGraphicFramePr>
          <p:nvPr/>
        </p:nvGraphicFramePr>
        <p:xfrm>
          <a:off x="152400" y="3276600"/>
          <a:ext cx="8763000" cy="259746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Conclusion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What you should do to keep healthy.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(6-9) Unhealthy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(10-13) Just so-so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(14-18) Healthy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ChangeArrowheads="1"/>
          </p:cNvSpPr>
          <p:nvPr/>
        </p:nvSpPr>
        <p:spPr bwMode="auto">
          <a:xfrm>
            <a:off x="533400" y="1905000"/>
            <a:ext cx="6629400" cy="609600"/>
          </a:xfrm>
          <a:prstGeom prst="roundRect">
            <a:avLst>
              <a:gd name="adj" fmla="val 2308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533400" y="1981200"/>
            <a:ext cx="644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Modal Verbs (Ⅱ): </a:t>
            </a:r>
            <a:r>
              <a:rPr lang="en-US" altLang="zh-CN" sz="2400" b="1" i="1" dirty="0">
                <a:latin typeface="Comic Sans MS" panose="030F0702030302020204" pitchFamily="66" charset="0"/>
              </a:rPr>
              <a:t>must/mustn’t; may; can</a:t>
            </a:r>
          </a:p>
        </p:txBody>
      </p:sp>
      <p:sp>
        <p:nvSpPr>
          <p:cNvPr id="154640" name="WordArt 16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40386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25400">
                  <a:solidFill>
                    <a:srgbClr val="FF9900"/>
                  </a:solidFill>
                  <a:round/>
                </a:ln>
                <a:solidFill>
                  <a:srgbClr val="993300"/>
                </a:solidFill>
                <a:effectLst>
                  <a:outerShdw dist="107763" dir="18900000" algn="ctr" rotWithShape="0">
                    <a:srgbClr val="000099">
                      <a:alpha val="50000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summary</a:t>
            </a:r>
            <a:endParaRPr lang="zh-CN" altLang="en-US" sz="4400" b="1" kern="10" spc="-440" dirty="0">
              <a:ln w="25400">
                <a:solidFill>
                  <a:srgbClr val="FF9900"/>
                </a:solidFill>
                <a:round/>
              </a:ln>
              <a:solidFill>
                <a:srgbClr val="993300"/>
              </a:solidFill>
              <a:effectLst>
                <a:outerShdw dist="107763" dir="18900000" algn="ctr" rotWithShape="0">
                  <a:srgbClr val="000099">
                    <a:alpha val="50000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graphicFrame>
        <p:nvGraphicFramePr>
          <p:cNvPr id="154668" name="Group 44"/>
          <p:cNvGraphicFramePr>
            <a:graphicFrameLocks noGrp="1"/>
          </p:cNvGraphicFramePr>
          <p:nvPr/>
        </p:nvGraphicFramePr>
        <p:xfrm>
          <a:off x="533400" y="2514600"/>
          <a:ext cx="8229600" cy="337185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You _________ throw litter around.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He thinks smoking ______ help him relax.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It _____ even cause cancer.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I _____ ask him to give up smoking.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_______ I borrow your newspaper and show it to my father?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653" name="Rectangle 29"/>
          <p:cNvSpPr>
            <a:spLocks noChangeArrowheads="1"/>
          </p:cNvSpPr>
          <p:nvPr/>
        </p:nvSpPr>
        <p:spPr bwMode="auto">
          <a:xfrm>
            <a:off x="4038600" y="3048000"/>
            <a:ext cx="73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can</a:t>
            </a:r>
          </a:p>
        </p:txBody>
      </p:sp>
      <p:sp>
        <p:nvSpPr>
          <p:cNvPr id="154654" name="Rectangle 30"/>
          <p:cNvSpPr>
            <a:spLocks noChangeArrowheads="1"/>
          </p:cNvSpPr>
          <p:nvPr/>
        </p:nvSpPr>
        <p:spPr bwMode="auto">
          <a:xfrm>
            <a:off x="838200" y="4648200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May</a:t>
            </a:r>
          </a:p>
        </p:txBody>
      </p:sp>
      <p:sp>
        <p:nvSpPr>
          <p:cNvPr id="154655" name="Rectangle 31"/>
          <p:cNvSpPr>
            <a:spLocks noChangeArrowheads="1"/>
          </p:cNvSpPr>
          <p:nvPr/>
        </p:nvSpPr>
        <p:spPr bwMode="auto">
          <a:xfrm>
            <a:off x="1447800" y="2514600"/>
            <a:ext cx="142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mustn’t</a:t>
            </a:r>
          </a:p>
        </p:txBody>
      </p:sp>
      <p:sp>
        <p:nvSpPr>
          <p:cNvPr id="154657" name="Rectangle 33"/>
          <p:cNvSpPr>
            <a:spLocks noChangeArrowheads="1"/>
          </p:cNvSpPr>
          <p:nvPr/>
        </p:nvSpPr>
        <p:spPr bwMode="auto">
          <a:xfrm>
            <a:off x="990600" y="4114800"/>
            <a:ext cx="99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must</a:t>
            </a:r>
          </a:p>
        </p:txBody>
      </p:sp>
      <p:sp>
        <p:nvSpPr>
          <p:cNvPr id="154658" name="Rectangle 34"/>
          <p:cNvSpPr>
            <a:spLocks noChangeArrowheads="1"/>
          </p:cNvSpPr>
          <p:nvPr/>
        </p:nvSpPr>
        <p:spPr bwMode="auto">
          <a:xfrm>
            <a:off x="990600" y="3581400"/>
            <a:ext cx="73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can</a:t>
            </a: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533400" y="1066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Gungsuh" pitchFamily="18" charset="-127"/>
                <a:ea typeface="Gungsuh" pitchFamily="18" charset="-127"/>
              </a:rPr>
              <a:t>Grammar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3" grpId="0"/>
      <p:bldP spid="154654" grpId="0"/>
      <p:bldP spid="154655" grpId="0"/>
      <p:bldP spid="154657" grpId="0"/>
      <p:bldP spid="1546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0386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4400" b="1" kern="10" spc="-440">
                <a:ln w="25400">
                  <a:solidFill>
                    <a:srgbClr val="FF9900"/>
                  </a:solidFill>
                  <a:round/>
                </a:ln>
                <a:solidFill>
                  <a:srgbClr val="993300"/>
                </a:solidFill>
                <a:effectLst>
                  <a:outerShdw dist="107763" dir="18900000" algn="ctr" rotWithShape="0">
                    <a:srgbClr val="000099">
                      <a:alpha val="50000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summary</a:t>
            </a:r>
            <a:endParaRPr lang="zh-CN" altLang="en-US" sz="4400" b="1" kern="10" spc="-440">
              <a:ln w="25400">
                <a:solidFill>
                  <a:srgbClr val="FF9900"/>
                </a:solidFill>
                <a:round/>
              </a:ln>
              <a:solidFill>
                <a:srgbClr val="993300"/>
              </a:solidFill>
              <a:effectLst>
                <a:outerShdw dist="107763" dir="18900000" algn="ctr" rotWithShape="0">
                  <a:srgbClr val="000099">
                    <a:alpha val="50000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graphicFrame>
        <p:nvGraphicFramePr>
          <p:cNvPr id="173078" name="Group 22"/>
          <p:cNvGraphicFramePr>
            <a:graphicFrameLocks noGrp="1"/>
          </p:cNvGraphicFramePr>
          <p:nvPr/>
        </p:nvGraphicFramePr>
        <p:xfrm>
          <a:off x="533400" y="2514600"/>
          <a:ext cx="8229600" cy="3352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 _______ up late is bad for your health.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 How terrible!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 It’s ______ for your health.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 Don’t read ____ the sun.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 It will keep you ______ during the day.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4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2971800" y="48768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  in</a:t>
            </a: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685800" y="3048000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Staying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1981200" y="4114800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good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609600" y="16764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Gungsuh" pitchFamily="18" charset="-127"/>
                <a:ea typeface="Gungsuh" pitchFamily="18" charset="-127"/>
              </a:rPr>
              <a:t>Functions  </a:t>
            </a: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3886200" y="5410200"/>
            <a:ext cx="107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Book Antiqua" panose="02040602050305030304" pitchFamily="18" charset="0"/>
              </a:rPr>
              <a:t>active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2" grpId="0"/>
      <p:bldP spid="173073" grpId="0"/>
      <p:bldP spid="173074" grpId="0"/>
      <p:bldP spid="1730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71500" y="952500"/>
            <a:ext cx="8248650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 defTabSz="704850">
              <a:lnSpc>
                <a:spcPct val="120000"/>
              </a:lnSpc>
              <a:buFontTx/>
              <a:buChar char="•"/>
              <a:tabLst>
                <a:tab pos="619125" algn="l"/>
                <a:tab pos="895350" algn="l"/>
              </a:tabLst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mustn’t 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 not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的缩写形式</a:t>
            </a:r>
            <a:r>
              <a:rPr lang="en-US" altLang="zh-CN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其意思是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/>
                <a:ea typeface="楷体_GB2312" pitchFamily="49" charset="-122"/>
              </a:rPr>
              <a:t>“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禁止</a:t>
            </a:r>
            <a:r>
              <a:rPr lang="en-US" altLang="zh-CN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不许</a:t>
            </a:r>
            <a:r>
              <a:rPr lang="en-US" altLang="zh-CN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不准</a:t>
            </a:r>
            <a:r>
              <a:rPr lang="en-US" altLang="zh-CN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一定不要</a:t>
            </a:r>
            <a:r>
              <a:rPr lang="en-US" altLang="zh-CN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一定不许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/>
                <a:ea typeface="楷体_GB2312" pitchFamily="49" charset="-122"/>
              </a:rPr>
              <a:t>”</a:t>
            </a:r>
            <a:r>
              <a:rPr lang="zh-CN" altLang="en-US" sz="35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defTabSz="704850">
              <a:lnSpc>
                <a:spcPct val="120000"/>
              </a:lnSpc>
              <a:buFontTx/>
              <a:buChar char="•"/>
              <a:tabLst>
                <a:tab pos="619125" algn="l"/>
                <a:tab pos="895350" algn="l"/>
              </a:tabLst>
            </a:pPr>
            <a:r>
              <a:rPr lang="en-US" altLang="zh-CN" sz="3500" b="1" dirty="0">
                <a:latin typeface="Times New Roman" panose="02020603050405020304" pitchFamily="18" charset="0"/>
              </a:rPr>
              <a:t>e.g. You </a:t>
            </a: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mustn’t drink</a:t>
            </a:r>
            <a:r>
              <a:rPr lang="en-US" altLang="zh-CN" sz="3500" b="1" dirty="0">
                <a:latin typeface="Times New Roman" panose="02020603050405020304" pitchFamily="18" charset="0"/>
              </a:rPr>
              <a:t> the water.             		</a:t>
            </a: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</a:rPr>
              <a:t>你不许喝这水。</a:t>
            </a:r>
          </a:p>
          <a:p>
            <a:pPr defTabSz="704850">
              <a:lnSpc>
                <a:spcPct val="120000"/>
              </a:lnSpc>
              <a:buFontTx/>
              <a:buChar char="•"/>
              <a:tabLst>
                <a:tab pos="619125" algn="l"/>
                <a:tab pos="895350" algn="l"/>
              </a:tabLst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注意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: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不用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mustn’t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来回答由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must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（必</a:t>
            </a:r>
          </a:p>
          <a:p>
            <a:pPr defTabSz="704850">
              <a:lnSpc>
                <a:spcPct val="120000"/>
              </a:lnSpc>
              <a:buFontTx/>
              <a:buChar char="•"/>
              <a:tabLst>
                <a:tab pos="619125" algn="l"/>
                <a:tab pos="895350" algn="l"/>
              </a:tabLst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须、一定要）开头的问句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而应用  </a:t>
            </a:r>
          </a:p>
          <a:p>
            <a:pPr defTabSz="704850">
              <a:lnSpc>
                <a:spcPct val="120000"/>
              </a:lnSpc>
              <a:buFontTx/>
              <a:buChar char="•"/>
              <a:tabLst>
                <a:tab pos="619125" algn="l"/>
                <a:tab pos="895350" algn="l"/>
              </a:tabLst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needn’t  (don’t have to)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3151188" y="190500"/>
            <a:ext cx="294481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700" b="1" dirty="0">
                <a:solidFill>
                  <a:schemeClr val="accent2"/>
                </a:solidFill>
                <a:ea typeface="楷体_GB2312" pitchFamily="49" charset="-122"/>
              </a:rPr>
              <a:t>语法精讲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do exerci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388" y="1524000"/>
            <a:ext cx="242411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3" name="Picture 3" descr="wash 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3238500"/>
            <a:ext cx="2393950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throw litter abou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388" y="4906963"/>
            <a:ext cx="23939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947988" y="1714500"/>
            <a:ext cx="59039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 should do morning exercises.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916238" y="3351213"/>
            <a:ext cx="62277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 should wash our hands before meals.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844800" y="5181600"/>
            <a:ext cx="5849938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 must not throw litter about.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712788" y="190500"/>
            <a:ext cx="74676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chemeClr val="accent2"/>
                </a:solidFill>
              </a:rPr>
              <a:t>What healthy living habits should we have?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26" grpId="0"/>
      <p:bldP spid="1843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254000" y="381000"/>
            <a:ext cx="86868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e.g. Must he clean the room before class? </a:t>
            </a: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他一定要在课前打扫教室吗？</a:t>
            </a: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endParaRPr lang="zh-CN" altLang="en-US" sz="3500" b="1" dirty="0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肯定回答</a:t>
            </a: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: Yes, he must. </a:t>
            </a: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</a:t>
            </a: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是的</a:t>
            </a: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一定要。</a:t>
            </a: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否定回答</a:t>
            </a: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: No, he needn’t .</a:t>
            </a: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/ No, he doesn’t have to.   </a:t>
            </a:r>
          </a:p>
          <a:p>
            <a:pPr marL="619125" indent="-619125" defTabSz="704850">
              <a:lnSpc>
                <a:spcPct val="130000"/>
              </a:lnSpc>
              <a:buFontTx/>
              <a:buChar char="•"/>
              <a:tabLst>
                <a:tab pos="1591945" algn="l"/>
              </a:tabLst>
            </a:pPr>
            <a:r>
              <a:rPr lang="en-US" altLang="zh-CN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</a:t>
            </a:r>
            <a:r>
              <a:rPr lang="zh-CN" altLang="en-US" sz="35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不，不必。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1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21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21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21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509588" y="1333500"/>
            <a:ext cx="741838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1. — Must I stay at home and take care of her?</a:t>
            </a:r>
          </a:p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    — No, you ___. (</a:t>
            </a:r>
            <a:r>
              <a:rPr lang="zh-CN" altLang="en-US" sz="3500" b="1" dirty="0">
                <a:latin typeface="Times New Roman" panose="02020603050405020304" pitchFamily="18" charset="0"/>
              </a:rPr>
              <a:t>济南</a:t>
            </a:r>
            <a:r>
              <a:rPr lang="en-US" altLang="zh-CN" sz="3500" b="1" dirty="0">
                <a:latin typeface="Times New Roman" panose="02020603050405020304" pitchFamily="18" charset="0"/>
              </a:rPr>
              <a:t>·2007)</a:t>
            </a:r>
          </a:p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    A. mustn’t               B. won’t   </a:t>
            </a:r>
          </a:p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    C. can’t                    D. needn’t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3588" y="4762500"/>
            <a:ext cx="7645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 marL="342900" indent="-342900">
              <a:lnSpc>
                <a:spcPct val="110000"/>
              </a:lnSpc>
              <a:buFontTx/>
              <a:buChar char="•"/>
            </a:pP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解析</a:t>
            </a:r>
            <a:r>
              <a:rPr lang="en-US" altLang="zh-CN" sz="3500" b="1" dirty="0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lang="zh-CN" altLang="en-US" sz="35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不必</a:t>
            </a:r>
            <a:r>
              <a:rPr lang="zh-CN" altLang="en-US" sz="3500" b="1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用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needn’t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；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mustn’t 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意为</a:t>
            </a:r>
            <a:r>
              <a:rPr lang="zh-CN" altLang="en-US" sz="35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不许，禁止</a:t>
            </a:r>
            <a:r>
              <a:rPr lang="zh-CN" altLang="en-US" sz="3500" b="1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，故正确答案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3341688" y="2782888"/>
            <a:ext cx="52863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3049588" y="476250"/>
            <a:ext cx="309721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700" b="1" dirty="0">
                <a:solidFill>
                  <a:schemeClr val="accent2"/>
                </a:solidFill>
                <a:ea typeface="楷体_GB2312" pitchFamily="49" charset="-122"/>
              </a:rPr>
              <a:t>考点探究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/>
      <p:bldP spid="2222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684213" y="763588"/>
            <a:ext cx="7416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2. You’d better ____ smoking, ____ you will get ill. (</a:t>
            </a:r>
            <a:r>
              <a:rPr lang="zh-CN" altLang="en-US" sz="3500" b="1" dirty="0">
                <a:latin typeface="Times New Roman" panose="02020603050405020304" pitchFamily="18" charset="0"/>
              </a:rPr>
              <a:t>成都</a:t>
            </a:r>
            <a:r>
              <a:rPr lang="en-US" altLang="zh-CN" sz="3500" b="1" dirty="0">
                <a:latin typeface="Times New Roman" panose="02020603050405020304" pitchFamily="18" charset="0"/>
              </a:rPr>
              <a:t>·2007)</a:t>
            </a:r>
          </a:p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    A. go on; so         B. give up; and</a:t>
            </a:r>
          </a:p>
          <a:p>
            <a:pPr marL="335280" indent="-335280" defTabSz="704850">
              <a:lnSpc>
                <a:spcPct val="130000"/>
              </a:lnSpc>
              <a:buFontTx/>
              <a:buChar char="•"/>
            </a:pPr>
            <a:r>
              <a:rPr lang="en-US" altLang="zh-CN" sz="3500" b="1" dirty="0">
                <a:latin typeface="Times New Roman" panose="02020603050405020304" pitchFamily="18" charset="0"/>
              </a:rPr>
              <a:t>    C. give up; or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116013" y="3862388"/>
            <a:ext cx="7416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解析：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give up 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放弃，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or 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否则，故正确答案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zh-C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922713" y="909638"/>
            <a:ext cx="5302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/>
      <p:bldP spid="2232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143000" y="1295400"/>
            <a:ext cx="7086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defTabSz="704850">
              <a:lnSpc>
                <a:spcPct val="130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3. – Must we get up at 4:00 in the morning?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   – No, you ___.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     A.  must        B.  mustn’t 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500" b="1" dirty="0">
                <a:latin typeface="Times New Roman" panose="02020603050405020304" pitchFamily="18" charset="0"/>
              </a:rPr>
              <a:t>     C.  don’t        D. needn’t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659188" y="2762250"/>
            <a:ext cx="711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685800" y="381000"/>
            <a:ext cx="85598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defTabSz="704850">
              <a:lnSpc>
                <a:spcPct val="130000"/>
              </a:lnSpc>
            </a:pPr>
            <a:r>
              <a:rPr lang="zh-CN" altLang="en-US" sz="35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charset="-122"/>
              </a:rPr>
              <a:t>改错</a:t>
            </a:r>
          </a:p>
          <a:p>
            <a:pPr marL="469900" indent="-469900" defTabSz="704850">
              <a:lnSpc>
                <a:spcPct val="130000"/>
              </a:lnSpc>
            </a:pPr>
            <a:endParaRPr lang="zh-CN" altLang="en-US" sz="1500" b="1" dirty="0">
              <a:solidFill>
                <a:srgbClr val="333399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Wash hands before meals is good to you.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</a:p>
          <a:p>
            <a:pPr marL="469900" indent="-469900" defTabSz="704850">
              <a:lnSpc>
                <a:spcPct val="130000"/>
              </a:lnSpc>
            </a:pPr>
            <a:endParaRPr lang="en-US" altLang="zh-CN" sz="3100" b="1" dirty="0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【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指点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】wash hands 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是动词短语，不能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直接作主语，应改为动名词短语 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washing 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hands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或不定式短语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to wash hands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。动名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词短语作主语，谓语动词用第三人称形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式。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be good to…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对某人和善，应改为</a:t>
            </a: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be </a:t>
            </a:r>
          </a:p>
          <a:p>
            <a:pPr marL="469900" indent="-469900" defTabSz="704850">
              <a:lnSpc>
                <a:spcPct val="130000"/>
              </a:lnSpc>
            </a:pPr>
            <a:r>
              <a:rPr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good for…</a:t>
            </a:r>
            <a:r>
              <a:rPr lang="zh-CN" altLang="en-US" sz="31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对某人有好处。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5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5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5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5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25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5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701675"/>
            <a:ext cx="9144000" cy="6070600"/>
          </a:xfrm>
          <a:prstGeom prst="rect">
            <a:avLst/>
          </a:prstGeom>
          <a:solidFill>
            <a:srgbClr val="FFFF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zh-CN" altLang="en-US" sz="2800" b="1" dirty="0">
                <a:latin typeface="Arial Narrow" panose="020B0606020202030204" pitchFamily="34" charset="0"/>
              </a:rPr>
              <a:t>选择正确答案。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1.— Watching TV too much _______ bad for your eyes.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   — I’ll go to bed right away.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	A. is	          B. are               C. was              D. be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2.— If you feel _______, you should go to school.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	A. bad	          B. worse	C. better	  D. good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3.— I can’t keep myself active during the day.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   — You _______ take more exercise.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	A. must not	  B. must be    	C. need to	  D. may be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4. </a:t>
            </a:r>
            <a:r>
              <a:rPr lang="en-US" altLang="zh-CN" sz="2800" b="1" dirty="0"/>
              <a:t>—</a:t>
            </a:r>
            <a:r>
              <a:rPr lang="en-US" altLang="zh-CN" sz="2800" b="1" dirty="0">
                <a:latin typeface="Arial Narrow" panose="020B0606020202030204" pitchFamily="34" charset="0"/>
              </a:rPr>
              <a:t>You had better ask your brother _______ playing   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       computer games. It’s bad for him.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	A. to give up	            B. not to give up	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      C. to give it up                 D. not give it up</a:t>
            </a:r>
          </a:p>
          <a:p>
            <a:pPr indent="212725">
              <a:tabLst>
                <a:tab pos="676275" algn="l"/>
                <a:tab pos="737870" algn="l"/>
                <a:tab pos="1778000" algn="l"/>
                <a:tab pos="3057525" algn="l"/>
                <a:tab pos="4408170" algn="l"/>
              </a:tabLst>
            </a:pPr>
            <a:endParaRPr lang="en-US" altLang="zh-CN" sz="2800" b="1" dirty="0">
              <a:latin typeface="Arial Narrow" panose="020B0606020202030204" pitchFamily="34" charset="0"/>
            </a:endParaRPr>
          </a:p>
        </p:txBody>
      </p:sp>
      <p:sp>
        <p:nvSpPr>
          <p:cNvPr id="177157" name="WordArt 5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2895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25400">
                  <a:solidFill>
                    <a:srgbClr val="800080"/>
                  </a:solidFill>
                  <a:round/>
                </a:ln>
                <a:solidFill>
                  <a:srgbClr val="000080"/>
                </a:solidFill>
                <a:latin typeface="MS Gothic" panose="020B0609070205080204" charset="-128"/>
                <a:ea typeface="MS Gothic" panose="020B0609070205080204" charset="-128"/>
              </a:rPr>
              <a:t>Exercises</a:t>
            </a:r>
            <a:endParaRPr lang="zh-CN" altLang="en-US" sz="4400" b="1" kern="10" spc="-440" dirty="0">
              <a:ln w="25400">
                <a:solidFill>
                  <a:srgbClr val="800080"/>
                </a:solidFill>
                <a:round/>
              </a:ln>
              <a:solidFill>
                <a:srgbClr val="000080"/>
              </a:solidFill>
              <a:latin typeface="MS Gothic" panose="020B0609070205080204" charset="-128"/>
              <a:ea typeface="MS Gothic" panose="020B0609070205080204" charset="-128"/>
            </a:endParaRPr>
          </a:p>
        </p:txBody>
      </p:sp>
      <p:pic>
        <p:nvPicPr>
          <p:cNvPr id="177158" name="Picture 6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49450"/>
            <a:ext cx="7620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0" name="Picture 8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2895600"/>
            <a:ext cx="6096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1" name="Picture 9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4114800"/>
            <a:ext cx="6096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2" name="Picture 10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410200"/>
            <a:ext cx="6096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123825"/>
            <a:ext cx="9144000" cy="4968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zh-CN" altLang="en-US" sz="2800" b="1" dirty="0">
                <a:latin typeface="Arial Narrow" panose="020B0606020202030204" pitchFamily="34" charset="0"/>
              </a:rPr>
              <a:t>选择方框中的句子完成对话。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A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Which is more important, wealth or health?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B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In my opinion (</a:t>
            </a:r>
            <a:r>
              <a:rPr lang="zh-CN" altLang="en-US" sz="2800" b="1" dirty="0">
                <a:latin typeface="Arial Narrow" panose="020B0606020202030204" pitchFamily="34" charset="0"/>
              </a:rPr>
              <a:t>观点</a:t>
            </a:r>
            <a:r>
              <a:rPr lang="en-US" altLang="zh-CN" sz="2800" b="1" dirty="0">
                <a:latin typeface="Arial Narrow" panose="020B0606020202030204" pitchFamily="34" charset="0"/>
              </a:rPr>
              <a:t>), </a:t>
            </a:r>
            <a:r>
              <a:rPr lang="en-US" altLang="zh-CN" sz="2800" b="1" u="sng" dirty="0">
                <a:latin typeface="Arial Narrow" panose="020B0606020202030204" pitchFamily="34" charset="0"/>
              </a:rPr>
              <a:t>  _____  </a:t>
            </a:r>
            <a:r>
              <a:rPr lang="en-US" altLang="zh-CN" sz="2800" b="1" dirty="0">
                <a:latin typeface="Arial Narrow" panose="020B0606020202030204" pitchFamily="34" charset="0"/>
              </a:rPr>
              <a:t>.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A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I agree with you. But how can we keep healthy?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B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I think </a:t>
            </a:r>
            <a:r>
              <a:rPr lang="en-US" altLang="zh-CN" sz="2800" b="1" u="sng" dirty="0">
                <a:latin typeface="Arial Narrow" panose="020B0606020202030204" pitchFamily="34" charset="0"/>
              </a:rPr>
              <a:t>  ___  </a:t>
            </a:r>
            <a:r>
              <a:rPr lang="en-US" altLang="zh-CN" sz="2800" b="1" dirty="0">
                <a:latin typeface="Arial Narrow" panose="020B0606020202030204" pitchFamily="34" charset="0"/>
              </a:rPr>
              <a:t> especially (</a:t>
            </a:r>
            <a:r>
              <a:rPr lang="zh-CN" altLang="en-US" sz="2800" b="1" dirty="0">
                <a:latin typeface="Arial Narrow" panose="020B0606020202030204" pitchFamily="34" charset="0"/>
              </a:rPr>
              <a:t>尤其</a:t>
            </a:r>
            <a:r>
              <a:rPr lang="en-US" altLang="zh-CN" sz="2800" b="1" dirty="0">
                <a:latin typeface="Arial Narrow" panose="020B0606020202030204" pitchFamily="34" charset="0"/>
              </a:rPr>
              <a:t>) green vegetables and fruit.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A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Can we eat too much meat?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B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No, I think </a:t>
            </a:r>
            <a:r>
              <a:rPr lang="en-US" altLang="zh-CN" sz="2800" b="1" u="sng" dirty="0">
                <a:latin typeface="Arial Narrow" panose="020B0606020202030204" pitchFamily="34" charset="0"/>
              </a:rPr>
              <a:t>  ____  </a:t>
            </a:r>
            <a:r>
              <a:rPr lang="en-US" altLang="zh-CN" sz="2800" b="1" dirty="0">
                <a:latin typeface="Arial Narrow" panose="020B0606020202030204" pitchFamily="34" charset="0"/>
              </a:rPr>
              <a:t>.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A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What else should we do?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B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We should </a:t>
            </a:r>
            <a:r>
              <a:rPr lang="en-US" altLang="zh-CN" sz="2800" b="1" u="sng" dirty="0">
                <a:latin typeface="Arial Narrow" panose="020B0606020202030204" pitchFamily="34" charset="0"/>
              </a:rPr>
              <a:t>  ______  </a:t>
            </a:r>
            <a:r>
              <a:rPr lang="en-US" altLang="zh-CN" sz="2800" b="1" dirty="0">
                <a:latin typeface="Arial Narrow" panose="020B0606020202030204" pitchFamily="34" charset="0"/>
              </a:rPr>
              <a:t>. But remember not to do sports soon 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       after meals.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A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I see. </a:t>
            </a:r>
            <a:r>
              <a:rPr lang="en-US" altLang="zh-CN" sz="2800" b="1" u="sng" dirty="0">
                <a:latin typeface="Arial Narrow" panose="020B0606020202030204" pitchFamily="34" charset="0"/>
              </a:rPr>
              <a:t>_____</a:t>
            </a:r>
            <a:r>
              <a:rPr lang="en-US" altLang="zh-CN" sz="2800" b="1" dirty="0">
                <a:latin typeface="Arial Narrow" panose="020B0606020202030204" pitchFamily="34" charset="0"/>
              </a:rPr>
              <a:t>?</a:t>
            </a:r>
          </a:p>
          <a:p>
            <a:pPr indent="222250">
              <a:lnSpc>
                <a:spcPct val="95000"/>
              </a:lnSpc>
              <a:tabLst>
                <a:tab pos="550545" algn="l"/>
                <a:tab pos="737870" algn="l"/>
                <a:tab pos="1778000" algn="l"/>
                <a:tab pos="3057525" algn="l"/>
                <a:tab pos="4408170" algn="l"/>
              </a:tabLst>
            </a:pPr>
            <a:r>
              <a:rPr lang="en-US" altLang="zh-CN" sz="2800" b="1" dirty="0">
                <a:latin typeface="Arial Narrow" panose="020B0606020202030204" pitchFamily="34" charset="0"/>
              </a:rPr>
              <a:t>B</a:t>
            </a:r>
            <a:r>
              <a:rPr lang="zh-CN" altLang="en-US" sz="2800" b="1" dirty="0">
                <a:latin typeface="Arial Narrow" panose="020B0606020202030204" pitchFamily="34" charset="0"/>
              </a:rPr>
              <a:t>：</a:t>
            </a:r>
            <a:r>
              <a:rPr lang="en-US" altLang="zh-CN" sz="2800" b="1" dirty="0">
                <a:latin typeface="Arial Narrow" panose="020B0606020202030204" pitchFamily="34" charset="0"/>
              </a:rPr>
              <a:t>It is good. </a:t>
            </a:r>
          </a:p>
        </p:txBody>
      </p:sp>
      <p:graphicFrame>
        <p:nvGraphicFramePr>
          <p:cNvPr id="176153" name="Group 25"/>
          <p:cNvGraphicFramePr>
            <a:graphicFrameLocks noGrp="1"/>
          </p:cNvGraphicFramePr>
          <p:nvPr/>
        </p:nvGraphicFramePr>
        <p:xfrm>
          <a:off x="2895600" y="4632325"/>
          <a:ext cx="6248400" cy="216408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 that is bad for our health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B. Is going to bed early good or bad for our health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C. health is more important than wealth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D. we should eat healthy food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545" algn="l"/>
                          <a:tab pos="737870" algn="l"/>
                          <a:tab pos="1778000" algn="l"/>
                          <a:tab pos="3057525" algn="l"/>
                          <a:tab pos="4408170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E. do some sports every day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3962400" y="838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C 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1905000" y="1676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D 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2514600" y="2438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A 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2743200" y="3276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E 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1752600" y="4038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B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/>
      <p:bldP spid="176149" grpId="0"/>
      <p:bldP spid="176150" grpId="0"/>
      <p:bldP spid="176151" grpId="0"/>
      <p:bldP spid="1761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4343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b="1" dirty="0"/>
              <a:t>What should we do to keep healthy?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b="1" dirty="0"/>
              <a:t>Please write a passage about it. The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b="1" dirty="0"/>
              <a:t>following questions may help you.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b="1" dirty="0">
                <a:solidFill>
                  <a:srgbClr val="6600FF"/>
                </a:solidFill>
              </a:rPr>
              <a:t>How long do you usually sleep every night?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b="1" dirty="0">
                <a:solidFill>
                  <a:srgbClr val="6600FF"/>
                </a:solidFill>
              </a:rPr>
              <a:t>How often do you exercise?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b="1" dirty="0">
                <a:solidFill>
                  <a:srgbClr val="6600FF"/>
                </a:solidFill>
              </a:rPr>
              <a:t>How often do you eat fruit and vegetables</a:t>
            </a:r>
            <a:r>
              <a:rPr lang="en-US" altLang="zh-CN" b="1" dirty="0" smtClean="0">
                <a:solidFill>
                  <a:srgbClr val="6600FF"/>
                </a:solidFill>
              </a:rPr>
              <a:t>? </a:t>
            </a:r>
            <a:endParaRPr lang="en-US" altLang="zh-CN" b="1" dirty="0">
              <a:solidFill>
                <a:srgbClr val="6600FF"/>
              </a:solidFill>
            </a:endParaRPr>
          </a:p>
        </p:txBody>
      </p:sp>
      <p:pic>
        <p:nvPicPr>
          <p:cNvPr id="142340" name="Picture 4" descr="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0292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4" name="WordArt 8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5052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38100">
                  <a:solidFill>
                    <a:srgbClr val="003300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zh-CN" altLang="en-US" sz="4400" b="1" kern="10" dirty="0">
              <a:ln w="38100">
                <a:solidFill>
                  <a:srgbClr val="003300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 descr="sucai1_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15240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 descr="sucai1_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"/>
            <a:ext cx="14478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8" name="Picture 14" descr="0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381000"/>
            <a:ext cx="15240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685800" y="1752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apples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3657600" y="175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oranges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6858000" y="1676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meat</a:t>
            </a:r>
          </a:p>
        </p:txBody>
      </p:sp>
      <p:pic>
        <p:nvPicPr>
          <p:cNvPr id="98325" name="Picture 21" descr="chick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2362200"/>
            <a:ext cx="1600200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609600" y="3657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chicken</a:t>
            </a:r>
          </a:p>
        </p:txBody>
      </p:sp>
      <p:pic>
        <p:nvPicPr>
          <p:cNvPr id="98327" name="Picture 23" descr="chocola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667000"/>
            <a:ext cx="1676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657600" y="3505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chocolate</a:t>
            </a:r>
          </a:p>
        </p:txBody>
      </p:sp>
      <p:pic>
        <p:nvPicPr>
          <p:cNvPr id="98329" name="Picture 25" descr="icecream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0400" y="2286000"/>
            <a:ext cx="838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6477000" y="35052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ice cream</a:t>
            </a:r>
          </a:p>
        </p:txBody>
      </p:sp>
      <p:pic>
        <p:nvPicPr>
          <p:cNvPr id="98331" name="Picture 27" descr="banan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" y="4267200"/>
            <a:ext cx="14478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685800" y="556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banana</a:t>
            </a:r>
          </a:p>
        </p:txBody>
      </p:sp>
      <p:pic>
        <p:nvPicPr>
          <p:cNvPr id="98333" name="Picture 29" descr="hamburg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191000"/>
            <a:ext cx="18288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3657600" y="5486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hamburger</a:t>
            </a:r>
          </a:p>
        </p:txBody>
      </p:sp>
      <p:pic>
        <p:nvPicPr>
          <p:cNvPr id="98335" name="Picture 31" descr="r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4114800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7010400" y="548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utoUpdateAnimBg="0"/>
      <p:bldP spid="98323" grpId="0" autoUpdateAnimBg="0"/>
      <p:bldP spid="98324" grpId="0" autoUpdateAnimBg="0"/>
      <p:bldP spid="98326" grpId="0" autoUpdateAnimBg="0"/>
      <p:bldP spid="98328" grpId="0" autoUpdateAnimBg="0"/>
      <p:bldP spid="98330" grpId="0" animBg="1" autoUpdateAnimBg="0"/>
      <p:bldP spid="98332" grpId="0" autoUpdateAnimBg="0"/>
      <p:bldP spid="98334" grpId="0" autoUpdateAnimBg="0"/>
      <p:bldP spid="9833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429000" y="1600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watermelon</a:t>
            </a:r>
          </a:p>
        </p:txBody>
      </p:sp>
      <p:pic>
        <p:nvPicPr>
          <p:cNvPr id="8218" name="Picture 26" descr="be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04800"/>
            <a:ext cx="19812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ot do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438400"/>
            <a:ext cx="19621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tomato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2362200"/>
            <a:ext cx="15240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7010400" y="1676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beef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581400" y="3657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tomatoes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sandwiches</a:t>
            </a:r>
          </a:p>
        </p:txBody>
      </p:sp>
      <p:pic>
        <p:nvPicPr>
          <p:cNvPr id="8226" name="Picture 34" descr="strawbe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81000"/>
            <a:ext cx="1524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609600" y="1600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strawberry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629400" y="35814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sausage</a:t>
            </a:r>
          </a:p>
        </p:txBody>
      </p:sp>
      <p:pic>
        <p:nvPicPr>
          <p:cNvPr id="8229" name="Picture 37" descr="watermelo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6200" y="381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1" name="Picture 39" descr="cabb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4419600"/>
            <a:ext cx="13382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33400" y="5638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cabbage</a:t>
            </a:r>
          </a:p>
        </p:txBody>
      </p:sp>
      <p:pic>
        <p:nvPicPr>
          <p:cNvPr id="8233" name="Picture 41" descr="potato chip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10000" y="4343400"/>
            <a:ext cx="14478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276600" y="5638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potato chips</a:t>
            </a:r>
          </a:p>
        </p:txBody>
      </p:sp>
      <p:pic>
        <p:nvPicPr>
          <p:cNvPr id="8235" name="Picture 43" descr="eggplant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58000" y="4572000"/>
            <a:ext cx="144780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67056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/>
              <a:t>eggplant</a:t>
            </a:r>
          </a:p>
        </p:txBody>
      </p:sp>
      <p:pic>
        <p:nvPicPr>
          <p:cNvPr id="8237" name="Picture 45" descr="sandwich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2362200"/>
            <a:ext cx="175260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utoUpdateAnimBg="0"/>
      <p:bldP spid="8222" grpId="0" autoUpdateAnimBg="0"/>
      <p:bldP spid="8223" grpId="0" autoUpdateAnimBg="0"/>
      <p:bldP spid="8224" grpId="0" autoUpdateAnimBg="0"/>
      <p:bldP spid="8227" grpId="0" autoUpdateAnimBg="0"/>
      <p:bldP spid="8228" grpId="0" animBg="1" autoUpdateAnimBg="0"/>
      <p:bldP spid="8232" grpId="0" autoUpdateAnimBg="0"/>
      <p:bldP spid="8234" grpId="0" autoUpdateAnimBg="0"/>
      <p:bldP spid="82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06" name="Group 90"/>
          <p:cNvGraphicFramePr>
            <a:graphicFrameLocks noGrp="1"/>
          </p:cNvGraphicFramePr>
          <p:nvPr>
            <p:ph/>
          </p:nvPr>
        </p:nvGraphicFramePr>
        <p:xfrm>
          <a:off x="381000" y="1524000"/>
          <a:ext cx="7702550" cy="44973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Meal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Food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Drink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Breakfast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Lunch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Supper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41" name="WordArt 25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65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What should we eat or drink every day?</a:t>
            </a:r>
            <a:endParaRPr lang="zh-CN" altLang="en-US" sz="3600" b="1" kern="1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971800" y="25908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bread, eggs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2895600" y="3352800"/>
            <a:ext cx="2438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vegetables, fish, meat, rice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2819400" y="48006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noodles, fruit, vegetables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6172200" y="2647950"/>
            <a:ext cx="84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milk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562600" y="3429000"/>
            <a:ext cx="2428875" cy="946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orange juice,</a:t>
            </a:r>
          </a:p>
          <a:p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water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5791200" y="4800600"/>
            <a:ext cx="20304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hot water,</a:t>
            </a:r>
          </a:p>
          <a:p>
            <a:r>
              <a:rPr lang="en-US" altLang="zh-CN" sz="2800" b="1" i="1">
                <a:solidFill>
                  <a:srgbClr val="CC00CC"/>
                </a:solidFill>
                <a:latin typeface="Comic Sans MS" panose="030F0702030302020204" pitchFamily="66" charset="0"/>
              </a:rPr>
              <a:t>milk</a:t>
            </a:r>
          </a:p>
        </p:txBody>
      </p:sp>
    </p:spTree>
  </p:cSld>
  <p:clrMapOvr>
    <a:masterClrMapping/>
  </p:clrMapOvr>
  <p:transition>
    <p:diamond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/>
      <p:bldP spid="34843" grpId="0"/>
      <p:bldP spid="34844" grpId="1"/>
      <p:bldP spid="34847" grpId="0"/>
      <p:bldP spid="34848" grpId="0" animBg="1"/>
      <p:bldP spid="34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65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9933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What should we do to keep healthy?</a:t>
            </a:r>
            <a:endParaRPr lang="zh-CN" altLang="en-US" sz="3600" b="1" kern="10" dirty="0">
              <a:ln w="12700">
                <a:solidFill>
                  <a:srgbClr val="9933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1219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66"/>
                </a:solidFill>
                <a:latin typeface="Comic Sans MS" panose="030F0702030302020204" pitchFamily="66" charset="0"/>
              </a:rPr>
              <a:t>1 Listen and number the following pictures.</a:t>
            </a:r>
          </a:p>
        </p:txBody>
      </p:sp>
      <p:pic>
        <p:nvPicPr>
          <p:cNvPr id="166920" name="Picture 8" descr="8-p38-2b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495800"/>
            <a:ext cx="23415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1" name="Picture 9" descr="8-p38-2b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828800"/>
            <a:ext cx="2266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2" name="Picture 10" descr="8-p38-2b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4" name="Picture 12" descr="44-2b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1984375"/>
            <a:ext cx="23622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5" name="Picture 13" descr="P40-2b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1908175"/>
            <a:ext cx="23622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6" name="Picture 14" descr="8-p38-2b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443413"/>
            <a:ext cx="2362200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381000" y="1981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28" name="Oval 16"/>
          <p:cNvSpPr>
            <a:spLocks noChangeArrowheads="1"/>
          </p:cNvSpPr>
          <p:nvPr/>
        </p:nvSpPr>
        <p:spPr bwMode="auto">
          <a:xfrm>
            <a:off x="3276600" y="1905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29" name="Oval 17"/>
          <p:cNvSpPr>
            <a:spLocks noChangeArrowheads="1"/>
          </p:cNvSpPr>
          <p:nvPr/>
        </p:nvSpPr>
        <p:spPr bwMode="auto">
          <a:xfrm>
            <a:off x="6172200" y="1828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30" name="Oval 18"/>
          <p:cNvSpPr>
            <a:spLocks noChangeArrowheads="1"/>
          </p:cNvSpPr>
          <p:nvPr/>
        </p:nvSpPr>
        <p:spPr bwMode="auto">
          <a:xfrm>
            <a:off x="30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31" name="Oval 19"/>
          <p:cNvSpPr>
            <a:spLocks noChangeArrowheads="1"/>
          </p:cNvSpPr>
          <p:nvPr/>
        </p:nvSpPr>
        <p:spPr bwMode="auto">
          <a:xfrm>
            <a:off x="3276600" y="4419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32" name="Oval 20"/>
          <p:cNvSpPr>
            <a:spLocks noChangeArrowheads="1"/>
          </p:cNvSpPr>
          <p:nvPr/>
        </p:nvSpPr>
        <p:spPr bwMode="auto">
          <a:xfrm>
            <a:off x="6172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381000" y="1905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3276600" y="4343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248400" y="1752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6172200" y="4419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3276600" y="1828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304800" y="4495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166939" name="Picture 27" descr="0013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72400" y="990600"/>
            <a:ext cx="7620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3" grpId="0"/>
      <p:bldP spid="166934" grpId="0"/>
      <p:bldP spid="166935" grpId="0"/>
      <p:bldP spid="166936" grpId="0"/>
      <p:bldP spid="166937" grpId="0"/>
      <p:bldP spid="166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66"/>
                </a:solidFill>
                <a:latin typeface="Comic Sans MS" panose="030F0702030302020204" pitchFamily="66" charset="0"/>
              </a:rPr>
              <a:t>1 Make sentences with the structures in the box.</a:t>
            </a:r>
          </a:p>
        </p:txBody>
      </p:sp>
      <p:sp>
        <p:nvSpPr>
          <p:cNvPr id="167941" name="AutoShape 5" descr="羊皮纸"/>
          <p:cNvSpPr>
            <a:spLocks noChangeArrowheads="1"/>
          </p:cNvSpPr>
          <p:nvPr/>
        </p:nvSpPr>
        <p:spPr bwMode="auto">
          <a:xfrm>
            <a:off x="3200400" y="685800"/>
            <a:ext cx="4267200" cy="1447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     should / shouldn’t… 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We 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     must / mustn’t…</a:t>
            </a:r>
          </a:p>
        </p:txBody>
      </p:sp>
      <p:pic>
        <p:nvPicPr>
          <p:cNvPr id="167942" name="Picture 6" descr="44-2b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828800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2819400" y="30480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should take showers often.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2743200" y="55626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should wash the hands before meals.</a:t>
            </a:r>
          </a:p>
        </p:txBody>
      </p:sp>
      <p:pic>
        <p:nvPicPr>
          <p:cNvPr id="167947" name="Picture 11" descr="P40-2b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343400"/>
            <a:ext cx="23622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/>
      <p:bldP spid="167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66"/>
                </a:solidFill>
                <a:latin typeface="Comic Sans MS" panose="030F0702030302020204" pitchFamily="66" charset="0"/>
              </a:rPr>
              <a:t>1 Make sentences with the structures in the box.</a:t>
            </a:r>
          </a:p>
        </p:txBody>
      </p:sp>
      <p:pic>
        <p:nvPicPr>
          <p:cNvPr id="168968" name="Picture 8" descr="8-p38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1066800"/>
            <a:ext cx="2266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533400" y="25146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33400" y="16002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should often open the window to keep the air fresh.</a:t>
            </a:r>
          </a:p>
        </p:txBody>
      </p:sp>
      <p:pic>
        <p:nvPicPr>
          <p:cNvPr id="168971" name="Picture 11" descr="8-p38-2b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2819400" y="54864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2819400" y="49530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mustn’t drink sour milk.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/>
      <p:bldP spid="168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66"/>
                </a:solidFill>
                <a:latin typeface="Comic Sans MS" panose="030F0702030302020204" pitchFamily="66" charset="0"/>
              </a:rPr>
              <a:t>1 Make sentences with the structures in the box.</a:t>
            </a:r>
          </a:p>
        </p:txBody>
      </p:sp>
      <p:pic>
        <p:nvPicPr>
          <p:cNvPr id="169989" name="Picture 5" descr="8-p38-2b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4038600"/>
            <a:ext cx="25685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8-p38-2b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19200"/>
            <a:ext cx="25352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2895600" y="25146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2819400" y="15240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should tidy our rooms and often sweep the floor.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457200" y="57912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457200" y="5257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latin typeface="Comic Sans MS" panose="030F0702030302020204" pitchFamily="66" charset="0"/>
              </a:rPr>
              <a:t>We mustn’t spit in public.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/>
      <p:bldP spid="169994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全屏显示(4:3)</PresentationFormat>
  <Paragraphs>229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Batang</vt:lpstr>
      <vt:lpstr>Gungsuh</vt:lpstr>
      <vt:lpstr>MS Gothic</vt:lpstr>
      <vt:lpstr>MS UI Gothic</vt:lpstr>
      <vt:lpstr>黑体</vt:lpstr>
      <vt:lpstr>楷体_GB2312</vt:lpstr>
      <vt:lpstr>宋体</vt:lpstr>
      <vt:lpstr>微软雅黑</vt:lpstr>
      <vt:lpstr>Arial</vt:lpstr>
      <vt:lpstr>Arial Black</vt:lpstr>
      <vt:lpstr>Arial Narrow</vt:lpstr>
      <vt:lpstr>Book Antiqua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1E1C9FDFBC754872BB7F969B64CDF15F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