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315" r:id="rId2"/>
    <p:sldId id="289" r:id="rId3"/>
    <p:sldId id="291" r:id="rId4"/>
    <p:sldId id="293" r:id="rId5"/>
    <p:sldId id="294" r:id="rId6"/>
    <p:sldId id="297" r:id="rId7"/>
    <p:sldId id="292" r:id="rId8"/>
    <p:sldId id="298" r:id="rId9"/>
    <p:sldId id="299" r:id="rId10"/>
    <p:sldId id="300" r:id="rId11"/>
    <p:sldId id="301" r:id="rId12"/>
    <p:sldId id="290" r:id="rId13"/>
    <p:sldId id="302" r:id="rId14"/>
    <p:sldId id="303" r:id="rId15"/>
    <p:sldId id="304" r:id="rId16"/>
    <p:sldId id="305" r:id="rId17"/>
    <p:sldId id="312" r:id="rId18"/>
    <p:sldId id="306" r:id="rId19"/>
    <p:sldId id="307" r:id="rId20"/>
    <p:sldId id="308" r:id="rId21"/>
    <p:sldId id="313" r:id="rId22"/>
    <p:sldId id="309" r:id="rId23"/>
    <p:sldId id="316" r:id="rId2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66"/>
    <a:srgbClr val="0000FF"/>
    <a:srgbClr val="800000"/>
    <a:srgbClr val="FF6600"/>
    <a:srgbClr val="CC0000"/>
    <a:srgbClr val="FF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9" autoAdjust="0"/>
    <p:restoredTop sz="94660"/>
  </p:normalViewPr>
  <p:slideViewPr>
    <p:cSldViewPr>
      <p:cViewPr>
        <p:scale>
          <a:sx n="100" d="100"/>
          <a:sy n="100" d="100"/>
        </p:scale>
        <p:origin x="-252"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44E9F0-CF46-461B-9992-13E2A9D3A8B9}"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E7A8BC-F43C-452A-96DA-314CF3D44DC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3E7A8BC-F43C-452A-96DA-314CF3D44DC5}" type="slidenum">
              <a:rPr lang="zh-CN" altLang="en-US" smtClean="0"/>
              <a:t>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FD3D8C9B-D203-44DB-B11D-50FA98B772A0}" type="slidenum">
              <a:rPr lang="en-US" altLang="zh-CN"/>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3F420959-D49E-4859-AAB6-2DBE63C20B7F}"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9B5B7727-2603-4F87-8438-ADD0261CFDDD}"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4E75C463-04CD-432F-AF1A-7A8C14D8C37A}"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33CAE347-8056-48D4-A93F-3519D3D23CE5}" type="slidenum">
              <a:rPr lang="en-US" altLang="zh-CN"/>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69F1A185-0472-43ED-BBFA-E0228E39BDD7}"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D9FFD950-3D8C-4F1F-91C2-237356508969}" type="slidenum">
              <a:rPr lang="en-US" altLang="zh-CN"/>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05A0444D-7C8F-4424-8D67-EB6F14BAB98C}"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73887226-65CC-4831-84C1-667AA67B6A6F}" type="slidenum">
              <a:rPr lang="en-US" altLang="zh-CN"/>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56DBC59C-E023-45C9-A812-7A6D36F1278F}" type="slidenum">
              <a:rPr lang="en-US" altLang="zh-CN"/>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4BAADF59-BD11-42F6-B562-394CCA168A22}"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smtClean="0">
                <a:ea typeface="宋体" panose="02010600030101010101"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smtClean="0">
                <a:ea typeface="宋体" panose="02010600030101010101"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smtClean="0">
                <a:ea typeface="宋体" panose="02010600030101010101" pitchFamily="2" charset="-122"/>
              </a:defRPr>
            </a:lvl1pPr>
          </a:lstStyle>
          <a:p>
            <a:pPr>
              <a:defRPr/>
            </a:pPr>
            <a:fld id="{4D9F7427-DE17-4258-8999-4850B705435F}"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38142;&#25509;&#36164;&#28304;/P95%20U4-T2D-1.swf"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381000" y="1066801"/>
            <a:ext cx="8229600" cy="3514328"/>
          </a:xfrm>
        </p:spPr>
        <p:txBody>
          <a:bodyPr/>
          <a:lstStyle/>
          <a:p>
            <a:pPr algn="ctr">
              <a:buFontTx/>
              <a:buNone/>
            </a:pPr>
            <a:r>
              <a:rPr lang="en-US" altLang="zh-CN" sz="4800" b="1" dirty="0" smtClean="0">
                <a:solidFill>
                  <a:srgbClr val="333399"/>
                </a:solidFill>
                <a:latin typeface="Times New Roman" panose="02020603050405020304" pitchFamily="18" charset="0"/>
                <a:cs typeface="Times New Roman" panose="02020603050405020304" pitchFamily="18" charset="0"/>
              </a:rPr>
              <a:t>Unit 4  Topic 2 </a:t>
            </a:r>
          </a:p>
          <a:p>
            <a:pPr algn="ctr">
              <a:buFontTx/>
              <a:buNone/>
            </a:pPr>
            <a:r>
              <a:rPr lang="en-US" altLang="zh-CN" sz="4000" b="1" dirty="0" smtClean="0">
                <a:solidFill>
                  <a:srgbClr val="333399"/>
                </a:solidFill>
                <a:latin typeface="Times New Roman" panose="02020603050405020304" pitchFamily="18" charset="0"/>
              </a:rPr>
              <a:t>How can we protect ourselves from the earthquake?</a:t>
            </a:r>
          </a:p>
          <a:p>
            <a:pPr algn="ctr">
              <a:buFontTx/>
              <a:buNone/>
            </a:pPr>
            <a:endParaRPr lang="en-US" altLang="zh-CN" sz="2000" b="1" dirty="0" smtClean="0">
              <a:solidFill>
                <a:srgbClr val="333399"/>
              </a:solidFill>
              <a:latin typeface="Times New Roman" panose="02020603050405020304" pitchFamily="18" charset="0"/>
            </a:endParaRPr>
          </a:p>
          <a:p>
            <a:pPr algn="ctr">
              <a:buFontTx/>
              <a:buNone/>
            </a:pPr>
            <a:r>
              <a:rPr lang="en-US" altLang="zh-CN" sz="3600" b="1" dirty="0" smtClean="0">
                <a:latin typeface="Times New Roman" panose="02020603050405020304" pitchFamily="18" charset="0"/>
              </a:rPr>
              <a:t>Section D </a:t>
            </a:r>
          </a:p>
        </p:txBody>
      </p:sp>
      <p:sp>
        <p:nvSpPr>
          <p:cNvPr id="3" name="矩形 2"/>
          <p:cNvSpPr/>
          <p:nvPr/>
        </p:nvSpPr>
        <p:spPr>
          <a:xfrm>
            <a:off x="2859800" y="5245119"/>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3184889361482534656"/>
          <p:cNvPicPr>
            <a:picLocks noChangeAspect="1" noChangeArrowheads="1"/>
          </p:cNvPicPr>
          <p:nvPr/>
        </p:nvPicPr>
        <p:blipFill>
          <a:blip r:embed="rId2" cstate="email"/>
          <a:srcRect b="-128"/>
          <a:stretch>
            <a:fillRect/>
          </a:stretch>
        </p:blipFill>
        <p:spPr bwMode="auto">
          <a:xfrm>
            <a:off x="827088" y="404813"/>
            <a:ext cx="7488237" cy="58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W020110503479410223118"/>
          <p:cNvPicPr>
            <a:picLocks noChangeAspect="1" noChangeArrowheads="1"/>
          </p:cNvPicPr>
          <p:nvPr/>
        </p:nvPicPr>
        <p:blipFill>
          <a:blip r:embed="rId2"/>
          <a:srcRect/>
          <a:stretch>
            <a:fillRect/>
          </a:stretch>
        </p:blipFill>
        <p:spPr bwMode="auto">
          <a:xfrm>
            <a:off x="179388" y="3573463"/>
            <a:ext cx="42862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5" descr="imgproxy (1)"/>
          <p:cNvPicPr>
            <a:picLocks noChangeAspect="1" noChangeArrowheads="1"/>
          </p:cNvPicPr>
          <p:nvPr/>
        </p:nvPicPr>
        <p:blipFill>
          <a:blip r:embed="rId3" cstate="email"/>
          <a:srcRect/>
          <a:stretch>
            <a:fillRect/>
          </a:stretch>
        </p:blipFill>
        <p:spPr bwMode="auto">
          <a:xfrm>
            <a:off x="4572000" y="3500438"/>
            <a:ext cx="457200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6" descr="imgproxy"/>
          <p:cNvPicPr>
            <a:picLocks noChangeAspect="1" noChangeArrowheads="1"/>
          </p:cNvPicPr>
          <p:nvPr/>
        </p:nvPicPr>
        <p:blipFill>
          <a:blip r:embed="rId4" cstate="email"/>
          <a:srcRect/>
          <a:stretch>
            <a:fillRect/>
          </a:stretch>
        </p:blipFill>
        <p:spPr bwMode="auto">
          <a:xfrm>
            <a:off x="1692275" y="476250"/>
            <a:ext cx="4572000"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684213" y="260350"/>
            <a:ext cx="8207375" cy="946150"/>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latin typeface="Arial Rounded MT Bold" panose="020F0704030504030204" pitchFamily="34" charset="0"/>
              </a:rPr>
              <a:t>Read the passage and complete the table on Page 96.</a:t>
            </a:r>
          </a:p>
        </p:txBody>
      </p:sp>
      <p:sp>
        <p:nvSpPr>
          <p:cNvPr id="13315" name="Oval 6"/>
          <p:cNvSpPr>
            <a:spLocks noChangeArrowheads="1"/>
          </p:cNvSpPr>
          <p:nvPr/>
        </p:nvSpPr>
        <p:spPr bwMode="auto">
          <a:xfrm>
            <a:off x="0" y="333375"/>
            <a:ext cx="539750" cy="431800"/>
          </a:xfrm>
          <a:prstGeom prst="ellipse">
            <a:avLst/>
          </a:prstGeom>
          <a:solidFill>
            <a:srgbClr val="FFFFFF"/>
          </a:solidFill>
          <a:ln w="9525">
            <a:solidFill>
              <a:schemeClr val="hlink"/>
            </a:solidFill>
            <a:round/>
          </a:ln>
        </p:spPr>
        <p:txBody>
          <a:bodyPr wrap="none" anchor="ctr"/>
          <a:lstStyle/>
          <a:p>
            <a:pPr algn="ctr"/>
            <a:r>
              <a:rPr lang="en-US" altLang="zh-CN" sz="2800" b="1">
                <a:solidFill>
                  <a:srgbClr val="0066FF"/>
                </a:solidFill>
                <a:latin typeface="Arial Black" panose="020B0A04020102020204" pitchFamily="34" charset="0"/>
                <a:ea typeface="隶书" panose="02010509060101010101" pitchFamily="49" charset="-122"/>
              </a:rPr>
              <a:t>1</a:t>
            </a:r>
          </a:p>
        </p:txBody>
      </p:sp>
      <p:graphicFrame>
        <p:nvGraphicFramePr>
          <p:cNvPr id="41010" name="Group 50"/>
          <p:cNvGraphicFramePr>
            <a:graphicFrameLocks noGrp="1"/>
          </p:cNvGraphicFramePr>
          <p:nvPr/>
        </p:nvGraphicFramePr>
        <p:xfrm>
          <a:off x="468313" y="1412875"/>
          <a:ext cx="8280400" cy="5159377"/>
        </p:xfrm>
        <a:graphic>
          <a:graphicData uri="http://schemas.openxmlformats.org/drawingml/2006/table">
            <a:tbl>
              <a:tblPr/>
              <a:tblGrid>
                <a:gridCol w="1800225">
                  <a:extLst>
                    <a:ext uri="{9D8B030D-6E8A-4147-A177-3AD203B41FA5}">
                      <a16:colId xmlns:a16="http://schemas.microsoft.com/office/drawing/2014/main" val="20000"/>
                    </a:ext>
                  </a:extLst>
                </a:gridCol>
                <a:gridCol w="6480175">
                  <a:extLst>
                    <a:ext uri="{9D8B030D-6E8A-4147-A177-3AD203B41FA5}">
                      <a16:colId xmlns:a16="http://schemas.microsoft.com/office/drawing/2014/main" val="20001"/>
                    </a:ext>
                  </a:extLst>
                </a:gridCol>
              </a:tblGrid>
              <a:tr h="67788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3333FF"/>
                          </a:solidFill>
                          <a:effectLst/>
                          <a:latin typeface="Arial" panose="020B0604020202020204" pitchFamily="34" charset="0"/>
                          <a:ea typeface="宋体" panose="02010600030101010101" pitchFamily="2" charset="-122"/>
                        </a:rPr>
                        <a:t>Time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000"/>
                      </a:srgbClr>
                    </a:solidFill>
                  </a:tcPr>
                </a:tc>
                <a:extLst>
                  <a:ext uri="{0D108BD9-81ED-4DB2-BD59-A6C34878D82A}">
                    <a16:rowId xmlns:a16="http://schemas.microsoft.com/office/drawing/2014/main" val="10000"/>
                  </a:ext>
                </a:extLst>
              </a:tr>
              <a:tr h="676292">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3333FF"/>
                          </a:solidFill>
                          <a:effectLst/>
                          <a:latin typeface="Arial" panose="020B0604020202020204" pitchFamily="34" charset="0"/>
                          <a:ea typeface="宋体" panose="02010600030101010101" pitchFamily="2" charset="-122"/>
                        </a:rPr>
                        <a:t>Place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000"/>
                      </a:srgbClr>
                    </a:solidFill>
                  </a:tcPr>
                </a:tc>
                <a:extLst>
                  <a:ext uri="{0D108BD9-81ED-4DB2-BD59-A6C34878D82A}">
                    <a16:rowId xmlns:a16="http://schemas.microsoft.com/office/drawing/2014/main" val="10001"/>
                  </a:ext>
                </a:extLst>
              </a:tr>
              <a:tr h="67788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3333FF"/>
                          </a:solidFill>
                          <a:effectLst/>
                          <a:latin typeface="Arial" panose="020B0604020202020204" pitchFamily="34" charset="0"/>
                          <a:ea typeface="宋体" panose="02010600030101010101" pitchFamily="2" charset="-122"/>
                        </a:rPr>
                        <a:t>Event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000"/>
                      </a:srgbClr>
                    </a:solidFill>
                  </a:tcPr>
                </a:tc>
                <a:extLst>
                  <a:ext uri="{0D108BD9-81ED-4DB2-BD59-A6C34878D82A}">
                    <a16:rowId xmlns:a16="http://schemas.microsoft.com/office/drawing/2014/main" val="10002"/>
                  </a:ext>
                </a:extLst>
              </a:tr>
              <a:tr h="896134">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3333FF"/>
                          </a:solidFill>
                          <a:effectLst/>
                          <a:latin typeface="Arial" panose="020B0604020202020204" pitchFamily="34" charset="0"/>
                          <a:ea typeface="宋体" panose="02010600030101010101" pitchFamily="2" charset="-122"/>
                        </a:rPr>
                        <a:t>Result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000"/>
                      </a:srgbClr>
                    </a:solidFill>
                  </a:tcPr>
                </a:tc>
                <a:extLst>
                  <a:ext uri="{0D108BD9-81ED-4DB2-BD59-A6C34878D82A}">
                    <a16:rowId xmlns:a16="http://schemas.microsoft.com/office/drawing/2014/main" val="10003"/>
                  </a:ext>
                </a:extLst>
              </a:tr>
              <a:tr h="896134">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3333FF"/>
                          </a:solidFill>
                          <a:effectLst/>
                          <a:latin typeface="Arial" panose="020B0604020202020204" pitchFamily="34" charset="0"/>
                          <a:ea typeface="宋体" panose="02010600030101010101" pitchFamily="2" charset="-122"/>
                        </a:rPr>
                        <a:t>Measure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000"/>
                      </a:srgbClr>
                    </a:solidFill>
                  </a:tcPr>
                </a:tc>
                <a:extLst>
                  <a:ext uri="{0D108BD9-81ED-4DB2-BD59-A6C34878D82A}">
                    <a16:rowId xmlns:a16="http://schemas.microsoft.com/office/drawing/2014/main" val="10004"/>
                  </a:ext>
                </a:extLst>
              </a:tr>
              <a:tr h="1335057">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3333FF"/>
                          </a:solidFill>
                          <a:effectLst/>
                          <a:latin typeface="Arial" panose="020B0604020202020204" pitchFamily="34" charset="0"/>
                          <a:ea typeface="宋体" panose="02010600030101010101" pitchFamily="2" charset="-122"/>
                        </a:rPr>
                        <a:t>Present situation</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000"/>
                      </a:srgbClr>
                    </a:solidFill>
                  </a:tcPr>
                </a:tc>
                <a:extLst>
                  <a:ext uri="{0D108BD9-81ED-4DB2-BD59-A6C34878D82A}">
                    <a16:rowId xmlns:a16="http://schemas.microsoft.com/office/drawing/2014/main" val="10005"/>
                  </a:ext>
                </a:extLst>
              </a:tr>
            </a:tbl>
          </a:graphicData>
        </a:graphic>
      </p:graphicFrame>
      <p:sp>
        <p:nvSpPr>
          <p:cNvPr id="40998" name="Rectangle 38"/>
          <p:cNvSpPr>
            <a:spLocks noChangeArrowheads="1"/>
          </p:cNvSpPr>
          <p:nvPr/>
        </p:nvSpPr>
        <p:spPr bwMode="auto">
          <a:xfrm>
            <a:off x="2339975" y="1628775"/>
            <a:ext cx="558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altLang="zh-CN" sz="2400" b="1">
                <a:latin typeface="Times New Roman" panose="02020603050405020304" pitchFamily="18" charset="0"/>
              </a:rPr>
              <a:t>At 2:28 in the afternoon, on May 12, 2008</a:t>
            </a:r>
          </a:p>
        </p:txBody>
      </p:sp>
      <p:sp>
        <p:nvSpPr>
          <p:cNvPr id="40999" name="Rectangle 39"/>
          <p:cNvSpPr>
            <a:spLocks noChangeArrowheads="1"/>
          </p:cNvSpPr>
          <p:nvPr/>
        </p:nvSpPr>
        <p:spPr bwMode="auto">
          <a:xfrm>
            <a:off x="2411413" y="2205038"/>
            <a:ext cx="5316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altLang="zh-CN" sz="2400" b="1">
                <a:solidFill>
                  <a:srgbClr val="FF0000"/>
                </a:solidFill>
                <a:latin typeface="Times New Roman" panose="02020603050405020304" pitchFamily="18" charset="0"/>
              </a:rPr>
              <a:t>Wenchuan County in Sichuan Province</a:t>
            </a:r>
          </a:p>
        </p:txBody>
      </p:sp>
      <p:sp>
        <p:nvSpPr>
          <p:cNvPr id="41000" name="Rectangle 40"/>
          <p:cNvSpPr>
            <a:spLocks noChangeArrowheads="1"/>
          </p:cNvSpPr>
          <p:nvPr/>
        </p:nvSpPr>
        <p:spPr bwMode="auto">
          <a:xfrm>
            <a:off x="2411413" y="2852738"/>
            <a:ext cx="445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altLang="zh-CN" sz="2400" b="1">
                <a:latin typeface="Times New Roman" panose="02020603050405020304" pitchFamily="18" charset="0"/>
              </a:rPr>
              <a:t>There was a terrible earthquake.</a:t>
            </a:r>
          </a:p>
        </p:txBody>
      </p:sp>
      <p:sp>
        <p:nvSpPr>
          <p:cNvPr id="41002" name="Rectangle 42"/>
          <p:cNvSpPr>
            <a:spLocks noChangeArrowheads="1"/>
          </p:cNvSpPr>
          <p:nvPr/>
        </p:nvSpPr>
        <p:spPr bwMode="auto">
          <a:xfrm>
            <a:off x="2411413" y="3429000"/>
            <a:ext cx="56165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tLang="zh-CN" sz="2400" b="1">
                <a:solidFill>
                  <a:srgbClr val="FF0000"/>
                </a:solidFill>
                <a:latin typeface="Times New Roman" panose="02020603050405020304" pitchFamily="18" charset="0"/>
              </a:rPr>
              <a:t>More than 69 000 people lost their lives and five million people lost their homes.</a:t>
            </a:r>
          </a:p>
        </p:txBody>
      </p:sp>
      <p:sp>
        <p:nvSpPr>
          <p:cNvPr id="41004" name="Rectangle 44"/>
          <p:cNvSpPr>
            <a:spLocks noChangeArrowheads="1"/>
          </p:cNvSpPr>
          <p:nvPr/>
        </p:nvSpPr>
        <p:spPr bwMode="auto">
          <a:xfrm>
            <a:off x="2339975" y="4365625"/>
            <a:ext cx="5903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a:latin typeface="Times New Roman" panose="02020603050405020304" pitchFamily="18" charset="0"/>
              </a:rPr>
              <a:t>With the help of the whole nation, people in Wenchuan are building their homes.</a:t>
            </a:r>
          </a:p>
        </p:txBody>
      </p:sp>
      <p:sp>
        <p:nvSpPr>
          <p:cNvPr id="41009" name="Rectangle 49"/>
          <p:cNvSpPr>
            <a:spLocks noChangeArrowheads="1"/>
          </p:cNvSpPr>
          <p:nvPr/>
        </p:nvSpPr>
        <p:spPr bwMode="auto">
          <a:xfrm>
            <a:off x="2411413" y="5516563"/>
            <a:ext cx="61928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tLang="zh-CN" sz="2400" b="1">
                <a:solidFill>
                  <a:srgbClr val="FF0000"/>
                </a:solidFill>
                <a:latin typeface="Times New Roman" panose="02020603050405020304" pitchFamily="18" charset="0"/>
              </a:rPr>
              <a:t>People are returning to normal life. The children are able to study in safe, new schools.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8"/>
                                        </p:tgtEl>
                                        <p:attrNameLst>
                                          <p:attrName>style.visibility</p:attrName>
                                        </p:attrNameLst>
                                      </p:cBhvr>
                                      <p:to>
                                        <p:strVal val="visible"/>
                                      </p:to>
                                    </p:set>
                                    <p:anim calcmode="lin" valueType="num">
                                      <p:cBhvr additive="base">
                                        <p:cTn id="7" dur="500" fill="hold"/>
                                        <p:tgtEl>
                                          <p:spTgt spid="40998"/>
                                        </p:tgtEl>
                                        <p:attrNameLst>
                                          <p:attrName>ppt_x</p:attrName>
                                        </p:attrNameLst>
                                      </p:cBhvr>
                                      <p:tavLst>
                                        <p:tav tm="0">
                                          <p:val>
                                            <p:strVal val="#ppt_x"/>
                                          </p:val>
                                        </p:tav>
                                        <p:tav tm="100000">
                                          <p:val>
                                            <p:strVal val="#ppt_x"/>
                                          </p:val>
                                        </p:tav>
                                      </p:tavLst>
                                    </p:anim>
                                    <p:anim calcmode="lin" valueType="num">
                                      <p:cBhvr additive="base">
                                        <p:cTn id="8" dur="500" fill="hold"/>
                                        <p:tgtEl>
                                          <p:spTgt spid="409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0999"/>
                                        </p:tgtEl>
                                        <p:attrNameLst>
                                          <p:attrName>style.visibility</p:attrName>
                                        </p:attrNameLst>
                                      </p:cBhvr>
                                      <p:to>
                                        <p:strVal val="visible"/>
                                      </p:to>
                                    </p:set>
                                    <p:animEffect transition="in" filter="diamond(in)">
                                      <p:cBhvr>
                                        <p:cTn id="13" dur="2000"/>
                                        <p:tgtEl>
                                          <p:spTgt spid="4099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1000"/>
                                        </p:tgtEl>
                                        <p:attrNameLst>
                                          <p:attrName>style.visibility</p:attrName>
                                        </p:attrNameLst>
                                      </p:cBhvr>
                                      <p:to>
                                        <p:strVal val="visible"/>
                                      </p:to>
                                    </p:set>
                                    <p:animEffect transition="in" filter="checkerboard(across)">
                                      <p:cBhvr>
                                        <p:cTn id="18" dur="500"/>
                                        <p:tgtEl>
                                          <p:spTgt spid="4100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1002"/>
                                        </p:tgtEl>
                                        <p:attrNameLst>
                                          <p:attrName>style.visibility</p:attrName>
                                        </p:attrNameLst>
                                      </p:cBhvr>
                                      <p:to>
                                        <p:strVal val="visible"/>
                                      </p:to>
                                    </p:set>
                                    <p:animEffect transition="in" filter="dissolve">
                                      <p:cBhvr>
                                        <p:cTn id="23" dur="500"/>
                                        <p:tgtEl>
                                          <p:spTgt spid="4100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1004"/>
                                        </p:tgtEl>
                                        <p:attrNameLst>
                                          <p:attrName>style.visibility</p:attrName>
                                        </p:attrNameLst>
                                      </p:cBhvr>
                                      <p:to>
                                        <p:strVal val="visible"/>
                                      </p:to>
                                    </p:set>
                                    <p:animEffect transition="in" filter="circle(in)">
                                      <p:cBhvr>
                                        <p:cTn id="28" dur="2000"/>
                                        <p:tgtEl>
                                          <p:spTgt spid="41004"/>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41009"/>
                                        </p:tgtEl>
                                        <p:attrNameLst>
                                          <p:attrName>style.visibility</p:attrName>
                                        </p:attrNameLst>
                                      </p:cBhvr>
                                      <p:to>
                                        <p:strVal val="visible"/>
                                      </p:to>
                                    </p:set>
                                    <p:anim calcmode="lin" valueType="num">
                                      <p:cBhvr>
                                        <p:cTn id="33" dur="1000" fill="hold"/>
                                        <p:tgtEl>
                                          <p:spTgt spid="41009"/>
                                        </p:tgtEl>
                                        <p:attrNameLst>
                                          <p:attrName>ppt_w</p:attrName>
                                        </p:attrNameLst>
                                      </p:cBhvr>
                                      <p:tavLst>
                                        <p:tav tm="0">
                                          <p:val>
                                            <p:strVal val="#ppt_w*0.70"/>
                                          </p:val>
                                        </p:tav>
                                        <p:tav tm="100000">
                                          <p:val>
                                            <p:strVal val="#ppt_w"/>
                                          </p:val>
                                        </p:tav>
                                      </p:tavLst>
                                    </p:anim>
                                    <p:anim calcmode="lin" valueType="num">
                                      <p:cBhvr>
                                        <p:cTn id="34" dur="1000" fill="hold"/>
                                        <p:tgtEl>
                                          <p:spTgt spid="41009"/>
                                        </p:tgtEl>
                                        <p:attrNameLst>
                                          <p:attrName>ppt_h</p:attrName>
                                        </p:attrNameLst>
                                      </p:cBhvr>
                                      <p:tavLst>
                                        <p:tav tm="0">
                                          <p:val>
                                            <p:strVal val="#ppt_h"/>
                                          </p:val>
                                        </p:tav>
                                        <p:tav tm="100000">
                                          <p:val>
                                            <p:strVal val="#ppt_h"/>
                                          </p:val>
                                        </p:tav>
                                      </p:tavLst>
                                    </p:anim>
                                    <p:animEffect transition="in" filter="fade">
                                      <p:cBhvr>
                                        <p:cTn id="35" dur="1000"/>
                                        <p:tgtEl>
                                          <p:spTgt spid="41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8" grpId="0"/>
      <p:bldP spid="40999" grpId="0"/>
      <p:bldP spid="41000" grpId="0"/>
      <p:bldP spid="41002" grpId="0"/>
      <p:bldP spid="41004" grpId="0"/>
      <p:bldP spid="4100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684213" y="260350"/>
            <a:ext cx="8207375" cy="946150"/>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solidFill>
                  <a:srgbClr val="3366FF"/>
                </a:solidFill>
                <a:latin typeface="Arial Rounded MT Bold" panose="020F0704030504030204" pitchFamily="34" charset="0"/>
              </a:rPr>
              <a:t>Watch the flash  and read 1, then find out the phrases in the passage .</a:t>
            </a:r>
          </a:p>
        </p:txBody>
      </p:sp>
      <p:sp>
        <p:nvSpPr>
          <p:cNvPr id="14339" name="Text Box 5"/>
          <p:cNvSpPr txBox="1">
            <a:spLocks noChangeArrowheads="1"/>
          </p:cNvSpPr>
          <p:nvPr/>
        </p:nvSpPr>
        <p:spPr bwMode="auto">
          <a:xfrm>
            <a:off x="684213" y="1844675"/>
            <a:ext cx="446405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latin typeface="Comic Sans MS" panose="030F0702030302020204" pitchFamily="66" charset="0"/>
              </a:rPr>
              <a:t>1. five million</a:t>
            </a:r>
          </a:p>
          <a:p>
            <a:pPr eaLnBrk="1" hangingPunct="1">
              <a:spcBef>
                <a:spcPct val="50000"/>
              </a:spcBef>
            </a:pPr>
            <a:r>
              <a:rPr lang="en-US" altLang="zh-CN" sz="2800" b="1">
                <a:latin typeface="Comic Sans MS" panose="030F0702030302020204" pitchFamily="66" charset="0"/>
              </a:rPr>
              <a:t>2. with the help of … </a:t>
            </a:r>
          </a:p>
          <a:p>
            <a:pPr eaLnBrk="1" hangingPunct="1">
              <a:spcBef>
                <a:spcPct val="50000"/>
              </a:spcBef>
            </a:pPr>
            <a:r>
              <a:rPr lang="en-US" altLang="zh-CN" sz="2800" b="1">
                <a:latin typeface="Comic Sans MS" panose="030F0702030302020204" pitchFamily="66" charset="0"/>
              </a:rPr>
              <a:t>3. the whole nation</a:t>
            </a:r>
          </a:p>
          <a:p>
            <a:pPr eaLnBrk="1" hangingPunct="1">
              <a:spcBef>
                <a:spcPct val="50000"/>
              </a:spcBef>
            </a:pPr>
            <a:r>
              <a:rPr lang="en-US" altLang="zh-CN" sz="2800" b="1">
                <a:latin typeface="Comic Sans MS" panose="030F0702030302020204" pitchFamily="66" charset="0"/>
              </a:rPr>
              <a:t>4. rebuild their home</a:t>
            </a:r>
          </a:p>
          <a:p>
            <a:pPr eaLnBrk="1" hangingPunct="1">
              <a:spcBef>
                <a:spcPct val="50000"/>
              </a:spcBef>
            </a:pPr>
            <a:r>
              <a:rPr lang="en-US" altLang="zh-CN" sz="2800" b="1">
                <a:latin typeface="Comic Sans MS" panose="030F0702030302020204" pitchFamily="66" charset="0"/>
              </a:rPr>
              <a:t>5. return to normal life</a:t>
            </a:r>
          </a:p>
        </p:txBody>
      </p:sp>
      <p:sp>
        <p:nvSpPr>
          <p:cNvPr id="54279" name="Text Box 7"/>
          <p:cNvSpPr txBox="1">
            <a:spLocks noChangeArrowheads="1"/>
          </p:cNvSpPr>
          <p:nvPr/>
        </p:nvSpPr>
        <p:spPr bwMode="auto">
          <a:xfrm>
            <a:off x="5148263" y="1916113"/>
            <a:ext cx="2952750" cy="3084512"/>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a:solidFill>
                  <a:srgbClr val="FF0000"/>
                </a:solidFill>
                <a:latin typeface="Comic Sans MS" panose="030F0702030302020204" pitchFamily="66" charset="0"/>
              </a:rPr>
              <a:t>五百万</a:t>
            </a:r>
          </a:p>
          <a:p>
            <a:pPr eaLnBrk="1" hangingPunct="1">
              <a:spcBef>
                <a:spcPct val="50000"/>
              </a:spcBef>
            </a:pPr>
            <a:r>
              <a:rPr lang="zh-CN" altLang="en-US" sz="2800" b="1">
                <a:solidFill>
                  <a:srgbClr val="FF0000"/>
                </a:solidFill>
                <a:latin typeface="Comic Sans MS" panose="030F0702030302020204" pitchFamily="66" charset="0"/>
              </a:rPr>
              <a:t>在</a:t>
            </a:r>
            <a:r>
              <a:rPr lang="en-US" altLang="zh-CN" sz="2800" b="1" baseline="30000">
                <a:solidFill>
                  <a:srgbClr val="FF0000"/>
                </a:solidFill>
                <a:latin typeface="Arial Unicode MS" pitchFamily="34" charset="-122"/>
                <a:ea typeface="Arial Unicode MS" pitchFamily="34" charset="-122"/>
              </a:rPr>
              <a:t>……</a:t>
            </a:r>
            <a:r>
              <a:rPr lang="zh-CN" altLang="en-US" sz="2800" b="1">
                <a:solidFill>
                  <a:srgbClr val="FF0000"/>
                </a:solidFill>
                <a:latin typeface="Comic Sans MS" panose="030F0702030302020204" pitchFamily="66" charset="0"/>
              </a:rPr>
              <a:t>的帮助下</a:t>
            </a:r>
          </a:p>
          <a:p>
            <a:pPr eaLnBrk="1" hangingPunct="1">
              <a:spcBef>
                <a:spcPct val="50000"/>
              </a:spcBef>
            </a:pPr>
            <a:r>
              <a:rPr lang="zh-CN" altLang="en-US" sz="2800" b="1">
                <a:solidFill>
                  <a:srgbClr val="FF0000"/>
                </a:solidFill>
                <a:latin typeface="Comic Sans MS" panose="030F0702030302020204" pitchFamily="66" charset="0"/>
              </a:rPr>
              <a:t>全国</a:t>
            </a:r>
          </a:p>
          <a:p>
            <a:pPr eaLnBrk="1" hangingPunct="1">
              <a:spcBef>
                <a:spcPct val="50000"/>
              </a:spcBef>
            </a:pPr>
            <a:r>
              <a:rPr lang="zh-CN" altLang="en-US" sz="2800" b="1">
                <a:solidFill>
                  <a:srgbClr val="FF0000"/>
                </a:solidFill>
                <a:latin typeface="Comic Sans MS" panose="030F0702030302020204" pitchFamily="66" charset="0"/>
              </a:rPr>
              <a:t>重建他们的家园</a:t>
            </a:r>
          </a:p>
          <a:p>
            <a:pPr eaLnBrk="1" hangingPunct="1">
              <a:spcBef>
                <a:spcPct val="50000"/>
              </a:spcBef>
            </a:pPr>
            <a:r>
              <a:rPr lang="zh-CN" altLang="en-US" sz="2800" b="1">
                <a:solidFill>
                  <a:srgbClr val="FF0000"/>
                </a:solidFill>
                <a:latin typeface="Comic Sans MS" panose="030F0702030302020204" pitchFamily="66" charset="0"/>
              </a:rPr>
              <a:t>恢复正常的生活</a:t>
            </a:r>
          </a:p>
        </p:txBody>
      </p:sp>
      <p:pic>
        <p:nvPicPr>
          <p:cNvPr id="14343" name="Picture 7" descr="视频">
            <a:hlinkClick r:id="rId2"/>
          </p:cNvPr>
          <p:cNvPicPr>
            <a:picLocks noChangeAspect="1" noChangeArrowheads="1"/>
          </p:cNvPicPr>
          <p:nvPr/>
        </p:nvPicPr>
        <p:blipFill>
          <a:blip r:embed="rId3" cstate="email"/>
          <a:srcRect/>
          <a:stretch>
            <a:fillRect/>
          </a:stretch>
        </p:blipFill>
        <p:spPr bwMode="auto">
          <a:xfrm>
            <a:off x="7596188" y="836613"/>
            <a:ext cx="708025" cy="86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9">
                                            <p:bg/>
                                          </p:spTgt>
                                        </p:tgtEl>
                                        <p:attrNameLst>
                                          <p:attrName>style.visibility</p:attrName>
                                        </p:attrNameLst>
                                      </p:cBhvr>
                                      <p:to>
                                        <p:strVal val="visible"/>
                                      </p:to>
                                    </p:set>
                                    <p:anim calcmode="lin" valueType="num">
                                      <p:cBhvr additive="base">
                                        <p:cTn id="7" dur="500" fill="hold"/>
                                        <p:tgtEl>
                                          <p:spTgt spid="5427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427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279">
                                            <p:txEl>
                                              <p:pRg st="0" end="0"/>
                                            </p:txEl>
                                          </p:spTgt>
                                        </p:tgtEl>
                                        <p:attrNameLst>
                                          <p:attrName>style.visibility</p:attrName>
                                        </p:attrNameLst>
                                      </p:cBhvr>
                                      <p:to>
                                        <p:strVal val="visible"/>
                                      </p:to>
                                    </p:set>
                                    <p:anim calcmode="lin" valueType="num">
                                      <p:cBhvr additive="base">
                                        <p:cTn id="13" dur="500" fill="hold"/>
                                        <p:tgtEl>
                                          <p:spTgt spid="5427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4279">
                                            <p:txEl>
                                              <p:pRg st="1" end="1"/>
                                            </p:txEl>
                                          </p:spTgt>
                                        </p:tgtEl>
                                        <p:attrNameLst>
                                          <p:attrName>style.visibility</p:attrName>
                                        </p:attrNameLst>
                                      </p:cBhvr>
                                      <p:to>
                                        <p:strVal val="visible"/>
                                      </p:to>
                                    </p:set>
                                    <p:anim calcmode="lin" valueType="num">
                                      <p:cBhvr additive="base">
                                        <p:cTn id="19" dur="500" fill="hold"/>
                                        <p:tgtEl>
                                          <p:spTgt spid="5427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4279">
                                            <p:txEl>
                                              <p:pRg st="2" end="2"/>
                                            </p:txEl>
                                          </p:spTgt>
                                        </p:tgtEl>
                                        <p:attrNameLst>
                                          <p:attrName>style.visibility</p:attrName>
                                        </p:attrNameLst>
                                      </p:cBhvr>
                                      <p:to>
                                        <p:strVal val="visible"/>
                                      </p:to>
                                    </p:set>
                                    <p:anim calcmode="lin" valueType="num">
                                      <p:cBhvr additive="base">
                                        <p:cTn id="25" dur="500" fill="hold"/>
                                        <p:tgtEl>
                                          <p:spTgt spid="5427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42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4279">
                                            <p:txEl>
                                              <p:pRg st="3" end="3"/>
                                            </p:txEl>
                                          </p:spTgt>
                                        </p:tgtEl>
                                        <p:attrNameLst>
                                          <p:attrName>style.visibility</p:attrName>
                                        </p:attrNameLst>
                                      </p:cBhvr>
                                      <p:to>
                                        <p:strVal val="visible"/>
                                      </p:to>
                                    </p:set>
                                    <p:anim calcmode="lin" valueType="num">
                                      <p:cBhvr additive="base">
                                        <p:cTn id="31" dur="500" fill="hold"/>
                                        <p:tgtEl>
                                          <p:spTgt spid="5427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42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4279">
                                            <p:txEl>
                                              <p:pRg st="4" end="4"/>
                                            </p:txEl>
                                          </p:spTgt>
                                        </p:tgtEl>
                                        <p:attrNameLst>
                                          <p:attrName>style.visibility</p:attrName>
                                        </p:attrNameLst>
                                      </p:cBhvr>
                                      <p:to>
                                        <p:strVal val="visible"/>
                                      </p:to>
                                    </p:set>
                                    <p:anim calcmode="lin" valueType="num">
                                      <p:cBhvr additive="base">
                                        <p:cTn id="37" dur="500" fill="hold"/>
                                        <p:tgtEl>
                                          <p:spTgt spid="5427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42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2" descr="1424234215707374_a602x602"/>
          <p:cNvSpPr>
            <a:spLocks noChangeArrowheads="1" noChangeShapeType="1" noTextEdit="1"/>
          </p:cNvSpPr>
          <p:nvPr/>
        </p:nvSpPr>
        <p:spPr bwMode="auto">
          <a:xfrm>
            <a:off x="3348038" y="188913"/>
            <a:ext cx="2592387" cy="431800"/>
          </a:xfrm>
          <a:prstGeom prst="rect">
            <a:avLst/>
          </a:prstGeom>
        </p:spPr>
        <p:txBody>
          <a:bodyPr wrap="none" fromWordArt="1">
            <a:prstTxWarp prst="textPlain">
              <a:avLst>
                <a:gd name="adj" fmla="val 50000"/>
              </a:avLst>
            </a:prstTxWarp>
          </a:bodyPr>
          <a:lstStyle/>
          <a:p>
            <a:pPr algn="ctr"/>
            <a:r>
              <a:rPr lang="en-US" altLang="zh-CN" sz="4000" b="1" kern="10" dirty="0">
                <a:ln w="28575">
                  <a:solidFill>
                    <a:srgbClr val="FF0000"/>
                  </a:solidFill>
                  <a:round/>
                </a:ln>
                <a:blipFill dpi="0" rotWithShape="0">
                  <a:blip r:embed="rId2"/>
                  <a:srcRect/>
                  <a:stretch>
                    <a:fillRect/>
                  </a:stretch>
                </a:blipFill>
                <a:effectLst>
                  <a:outerShdw dist="35921" dir="2700000" sy="50000" kx="2115830" algn="bl" rotWithShape="0">
                    <a:srgbClr val="C0C0C0">
                      <a:alpha val="79999"/>
                    </a:srgbClr>
                  </a:outerShdw>
                </a:effectLst>
                <a:latin typeface="Comic Sans MS" panose="030F0702030302020204"/>
              </a:rPr>
              <a:t>Key points</a:t>
            </a:r>
            <a:endParaRPr lang="zh-CN" altLang="en-US" sz="4000" b="1" kern="10" dirty="0">
              <a:ln w="28575">
                <a:solidFill>
                  <a:srgbClr val="FF0000"/>
                </a:solidFill>
                <a:round/>
              </a:ln>
              <a:blipFill dpi="0" rotWithShape="0">
                <a:blip r:embed="rId2"/>
                <a:srcRect/>
                <a:stretch>
                  <a:fillRect/>
                </a:stretch>
              </a:blipFill>
              <a:effectLst>
                <a:outerShdw dist="35921" dir="2700000" sy="50000" kx="2115830" algn="bl" rotWithShape="0">
                  <a:srgbClr val="C0C0C0">
                    <a:alpha val="79999"/>
                  </a:srgbClr>
                </a:outerShdw>
              </a:effectLst>
              <a:latin typeface="Comic Sans MS" panose="030F0702030302020204"/>
            </a:endParaRPr>
          </a:p>
        </p:txBody>
      </p:sp>
      <p:sp>
        <p:nvSpPr>
          <p:cNvPr id="63491" name="Text Box 3"/>
          <p:cNvSpPr txBox="1">
            <a:spLocks noChangeArrowheads="1"/>
          </p:cNvSpPr>
          <p:nvPr/>
        </p:nvSpPr>
        <p:spPr bwMode="auto">
          <a:xfrm>
            <a:off x="250825" y="620713"/>
            <a:ext cx="8355013" cy="586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AutoNum type="arabicPeriod"/>
            </a:pPr>
            <a:r>
              <a:rPr lang="en-US" altLang="zh-CN" sz="2800" b="1" dirty="0">
                <a:latin typeface="Times New Roman" panose="02020603050405020304" pitchFamily="18" charset="0"/>
              </a:rPr>
              <a:t>Five million people lost their homes.</a:t>
            </a:r>
          </a:p>
          <a:p>
            <a:pPr eaLnBrk="1" hangingPunct="1">
              <a:spcBef>
                <a:spcPct val="50000"/>
              </a:spcBef>
            </a:pPr>
            <a:r>
              <a:rPr lang="en-US" altLang="zh-CN" sz="2800" b="1" dirty="0">
                <a:latin typeface="Times New Roman" panose="02020603050405020304" pitchFamily="18" charset="0"/>
              </a:rPr>
              <a:t>   </a:t>
            </a:r>
            <a:r>
              <a:rPr lang="zh-CN" altLang="en-US" sz="2800" b="1" dirty="0">
                <a:solidFill>
                  <a:srgbClr val="0000FF"/>
                </a:solidFill>
                <a:latin typeface="Times New Roman" panose="02020603050405020304" pitchFamily="18" charset="0"/>
              </a:rPr>
              <a:t>基数词修饰</a:t>
            </a:r>
            <a:r>
              <a:rPr lang="en-US" altLang="zh-CN" sz="2800" b="1" dirty="0">
                <a:solidFill>
                  <a:srgbClr val="0000FF"/>
                </a:solidFill>
                <a:latin typeface="Times New Roman" panose="02020603050405020304" pitchFamily="18" charset="0"/>
              </a:rPr>
              <a:t>million, hundred, thousand</a:t>
            </a:r>
            <a:r>
              <a:rPr lang="zh-CN" altLang="en-US" sz="2800" b="1" dirty="0">
                <a:solidFill>
                  <a:srgbClr val="0000FF"/>
                </a:solidFill>
                <a:latin typeface="Times New Roman" panose="02020603050405020304" pitchFamily="18" charset="0"/>
              </a:rPr>
              <a:t>时，只能用单数形式（表示确数）。</a:t>
            </a:r>
          </a:p>
          <a:p>
            <a:pPr eaLnBrk="1" hangingPunct="1">
              <a:spcBef>
                <a:spcPct val="50000"/>
              </a:spcBef>
            </a:pPr>
            <a:r>
              <a:rPr lang="zh-CN" altLang="en-US" sz="2800" b="1" dirty="0">
                <a:latin typeface="Times New Roman" panose="02020603050405020304" pitchFamily="18" charset="0"/>
              </a:rPr>
              <a:t>  </a:t>
            </a:r>
            <a:r>
              <a:rPr lang="en-US" altLang="zh-CN" sz="2800" b="1" dirty="0">
                <a:latin typeface="Times New Roman" panose="02020603050405020304" pitchFamily="18" charset="0"/>
              </a:rPr>
              <a:t>two hundred      </a:t>
            </a:r>
          </a:p>
          <a:p>
            <a:pPr eaLnBrk="1" hangingPunct="1">
              <a:spcBef>
                <a:spcPct val="50000"/>
              </a:spcBef>
            </a:pPr>
            <a:r>
              <a:rPr lang="en-US" altLang="zh-CN" sz="2800" b="1" dirty="0">
                <a:latin typeface="Times New Roman" panose="02020603050405020304" pitchFamily="18" charset="0"/>
              </a:rPr>
              <a:t>  three thousand</a:t>
            </a:r>
          </a:p>
          <a:p>
            <a:pPr eaLnBrk="1" hangingPunct="1">
              <a:spcBef>
                <a:spcPct val="50000"/>
              </a:spcBef>
            </a:pPr>
            <a:r>
              <a:rPr lang="en-US" altLang="zh-CN" sz="2800" b="1" dirty="0">
                <a:latin typeface="Times New Roman" panose="02020603050405020304" pitchFamily="18" charset="0"/>
              </a:rPr>
              <a:t>  seven million</a:t>
            </a:r>
          </a:p>
          <a:p>
            <a:pPr eaLnBrk="1" hangingPunct="1">
              <a:spcBef>
                <a:spcPct val="50000"/>
              </a:spcBef>
            </a:pPr>
            <a:r>
              <a:rPr lang="en-US" altLang="zh-CN" sz="2800" b="1" dirty="0">
                <a:latin typeface="Times New Roman" panose="02020603050405020304" pitchFamily="18" charset="0"/>
              </a:rPr>
              <a:t>   </a:t>
            </a:r>
            <a:r>
              <a:rPr lang="zh-CN" altLang="en-US" sz="2800" b="1" dirty="0">
                <a:solidFill>
                  <a:srgbClr val="0000FF"/>
                </a:solidFill>
                <a:latin typeface="Times New Roman" panose="02020603050405020304" pitchFamily="18" charset="0"/>
              </a:rPr>
              <a:t>当</a:t>
            </a:r>
            <a:r>
              <a:rPr lang="en-US" altLang="zh-CN" sz="2800" b="1" dirty="0">
                <a:solidFill>
                  <a:srgbClr val="0000FF"/>
                </a:solidFill>
                <a:latin typeface="Times New Roman" panose="02020603050405020304" pitchFamily="18" charset="0"/>
              </a:rPr>
              <a:t>hundred, thousand, million </a:t>
            </a:r>
            <a:r>
              <a:rPr lang="zh-CN" altLang="en-US" sz="2800" b="1" dirty="0">
                <a:solidFill>
                  <a:srgbClr val="0000FF"/>
                </a:solidFill>
                <a:latin typeface="Times New Roman" panose="02020603050405020304" pitchFamily="18" charset="0"/>
              </a:rPr>
              <a:t>与</a:t>
            </a:r>
            <a:r>
              <a:rPr lang="en-US" altLang="zh-CN" sz="2800" b="1" dirty="0">
                <a:solidFill>
                  <a:srgbClr val="0000FF"/>
                </a:solidFill>
                <a:latin typeface="Times New Roman" panose="02020603050405020304" pitchFamily="18" charset="0"/>
              </a:rPr>
              <a:t>of</a:t>
            </a:r>
            <a:r>
              <a:rPr lang="zh-CN" altLang="en-US" sz="2800" b="1" dirty="0">
                <a:solidFill>
                  <a:srgbClr val="0000FF"/>
                </a:solidFill>
                <a:latin typeface="Times New Roman" panose="02020603050405020304" pitchFamily="18" charset="0"/>
              </a:rPr>
              <a:t>连用时，一定要用复数（表示概数）。</a:t>
            </a:r>
          </a:p>
          <a:p>
            <a:pPr eaLnBrk="1" hangingPunct="1">
              <a:spcBef>
                <a:spcPct val="50000"/>
              </a:spcBef>
            </a:pPr>
            <a:r>
              <a:rPr lang="zh-CN" altLang="en-US" sz="2800" b="1" dirty="0">
                <a:latin typeface="Times New Roman" panose="02020603050405020304" pitchFamily="18" charset="0"/>
              </a:rPr>
              <a:t> </a:t>
            </a:r>
            <a:r>
              <a:rPr lang="en-US" altLang="zh-CN" sz="2800" b="1" dirty="0">
                <a:latin typeface="Times New Roman" panose="02020603050405020304" pitchFamily="18" charset="0"/>
              </a:rPr>
              <a:t>hundreds of   </a:t>
            </a:r>
            <a:r>
              <a:rPr lang="zh-CN" altLang="en-US" sz="2800" b="1" dirty="0">
                <a:latin typeface="Times New Roman" panose="02020603050405020304" pitchFamily="18" charset="0"/>
              </a:rPr>
              <a:t>数百，数以百计</a:t>
            </a:r>
          </a:p>
          <a:p>
            <a:pPr eaLnBrk="1" hangingPunct="1">
              <a:spcBef>
                <a:spcPct val="50000"/>
              </a:spcBef>
            </a:pPr>
            <a:r>
              <a:rPr lang="zh-CN" altLang="en-US" sz="2800" b="1" dirty="0">
                <a:latin typeface="Times New Roman" panose="02020603050405020304" pitchFamily="18" charset="0"/>
              </a:rPr>
              <a:t> </a:t>
            </a:r>
            <a:r>
              <a:rPr lang="en-US" altLang="zh-CN" sz="2800" b="1" dirty="0">
                <a:latin typeface="Times New Roman" panose="02020603050405020304" pitchFamily="18" charset="0"/>
              </a:rPr>
              <a:t>thousands of  </a:t>
            </a:r>
            <a:r>
              <a:rPr lang="zh-CN" altLang="en-US" sz="2800" b="1" dirty="0">
                <a:latin typeface="Times New Roman" panose="02020603050405020304" pitchFamily="18" charset="0"/>
              </a:rPr>
              <a:t>数千，成千上万      </a:t>
            </a:r>
            <a:r>
              <a:rPr lang="en-US" altLang="zh-CN" sz="2800" b="1" dirty="0">
                <a:latin typeface="Times New Roman" panose="02020603050405020304" pitchFamily="18" charset="0"/>
              </a:rPr>
              <a:t>millions of </a:t>
            </a:r>
            <a:r>
              <a:rPr lang="zh-CN" altLang="en-US" sz="2800" b="1" dirty="0">
                <a:latin typeface="Times New Roman" panose="02020603050405020304" pitchFamily="18" charset="0"/>
              </a:rPr>
              <a:t>数百万</a:t>
            </a:r>
          </a:p>
        </p:txBody>
      </p:sp>
      <p:sp>
        <p:nvSpPr>
          <p:cNvPr id="63492" name="Text Box 4"/>
          <p:cNvSpPr txBox="1">
            <a:spLocks noChangeArrowheads="1"/>
          </p:cNvSpPr>
          <p:nvPr/>
        </p:nvSpPr>
        <p:spPr bwMode="auto">
          <a:xfrm>
            <a:off x="3708400" y="2349500"/>
            <a:ext cx="1727200" cy="1801813"/>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a:solidFill>
                  <a:srgbClr val="FF0000"/>
                </a:solidFill>
                <a:latin typeface="Comic Sans MS" panose="030F0702030302020204" pitchFamily="66" charset="0"/>
              </a:rPr>
              <a:t>两百</a:t>
            </a:r>
          </a:p>
          <a:p>
            <a:pPr eaLnBrk="1" hangingPunct="1">
              <a:spcBef>
                <a:spcPct val="50000"/>
              </a:spcBef>
            </a:pPr>
            <a:r>
              <a:rPr lang="zh-CN" altLang="en-US" sz="2800" b="1">
                <a:solidFill>
                  <a:srgbClr val="FF0000"/>
                </a:solidFill>
                <a:latin typeface="Comic Sans MS" panose="030F0702030302020204" pitchFamily="66" charset="0"/>
              </a:rPr>
              <a:t>三千</a:t>
            </a:r>
          </a:p>
          <a:p>
            <a:pPr eaLnBrk="1" hangingPunct="1">
              <a:spcBef>
                <a:spcPct val="50000"/>
              </a:spcBef>
            </a:pPr>
            <a:r>
              <a:rPr lang="zh-CN" altLang="en-US" sz="2800" b="1">
                <a:solidFill>
                  <a:srgbClr val="FF0000"/>
                </a:solidFill>
                <a:latin typeface="Comic Sans MS" panose="030F0702030302020204" pitchFamily="66" charset="0"/>
              </a:rPr>
              <a:t>七百万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p:cTn id="7" dur="1000" fill="hold"/>
                                        <p:tgtEl>
                                          <p:spTgt spid="6349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349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349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3491">
                                            <p:txEl>
                                              <p:pRg st="1" end="1"/>
                                            </p:txEl>
                                          </p:spTgt>
                                        </p:tgtEl>
                                        <p:attrNameLst>
                                          <p:attrName>style.visibility</p:attrName>
                                        </p:attrNameLst>
                                      </p:cBhvr>
                                      <p:to>
                                        <p:strVal val="visible"/>
                                      </p:to>
                                    </p:set>
                                    <p:anim calcmode="lin" valueType="num">
                                      <p:cBhvr>
                                        <p:cTn id="14" dur="1000" fill="hold"/>
                                        <p:tgtEl>
                                          <p:spTgt spid="6349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349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349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3491">
                                            <p:txEl>
                                              <p:pRg st="2" end="2"/>
                                            </p:txEl>
                                          </p:spTgt>
                                        </p:tgtEl>
                                        <p:attrNameLst>
                                          <p:attrName>style.visibility</p:attrName>
                                        </p:attrNameLst>
                                      </p:cBhvr>
                                      <p:to>
                                        <p:strVal val="visible"/>
                                      </p:to>
                                    </p:set>
                                    <p:anim calcmode="lin" valueType="num">
                                      <p:cBhvr>
                                        <p:cTn id="21" dur="1000" fill="hold"/>
                                        <p:tgtEl>
                                          <p:spTgt spid="6349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6349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349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3491">
                                            <p:txEl>
                                              <p:pRg st="3" end="3"/>
                                            </p:txEl>
                                          </p:spTgt>
                                        </p:tgtEl>
                                        <p:attrNameLst>
                                          <p:attrName>style.visibility</p:attrName>
                                        </p:attrNameLst>
                                      </p:cBhvr>
                                      <p:to>
                                        <p:strVal val="visible"/>
                                      </p:to>
                                    </p:set>
                                    <p:anim calcmode="lin" valueType="num">
                                      <p:cBhvr>
                                        <p:cTn id="28" dur="1000" fill="hold"/>
                                        <p:tgtEl>
                                          <p:spTgt spid="63491">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63491">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6349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3491">
                                            <p:txEl>
                                              <p:pRg st="4" end="4"/>
                                            </p:txEl>
                                          </p:spTgt>
                                        </p:tgtEl>
                                        <p:attrNameLst>
                                          <p:attrName>style.visibility</p:attrName>
                                        </p:attrNameLst>
                                      </p:cBhvr>
                                      <p:to>
                                        <p:strVal val="visible"/>
                                      </p:to>
                                    </p:set>
                                    <p:anim calcmode="lin" valueType="num">
                                      <p:cBhvr>
                                        <p:cTn id="35" dur="1000" fill="hold"/>
                                        <p:tgtEl>
                                          <p:spTgt spid="63491">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63491">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6349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3492">
                                            <p:bg/>
                                          </p:spTgt>
                                        </p:tgtEl>
                                        <p:attrNameLst>
                                          <p:attrName>style.visibility</p:attrName>
                                        </p:attrNameLst>
                                      </p:cBhvr>
                                      <p:to>
                                        <p:strVal val="visible"/>
                                      </p:to>
                                    </p:set>
                                    <p:anim calcmode="lin" valueType="num">
                                      <p:cBhvr additive="base">
                                        <p:cTn id="42" dur="500" fill="hold"/>
                                        <p:tgtEl>
                                          <p:spTgt spid="63492">
                                            <p:bg/>
                                          </p:spTgt>
                                        </p:tgtEl>
                                        <p:attrNameLst>
                                          <p:attrName>ppt_x</p:attrName>
                                        </p:attrNameLst>
                                      </p:cBhvr>
                                      <p:tavLst>
                                        <p:tav tm="0">
                                          <p:val>
                                            <p:strVal val="#ppt_x"/>
                                          </p:val>
                                        </p:tav>
                                        <p:tav tm="100000">
                                          <p:val>
                                            <p:strVal val="#ppt_x"/>
                                          </p:val>
                                        </p:tav>
                                      </p:tavLst>
                                    </p:anim>
                                    <p:anim calcmode="lin" valueType="num">
                                      <p:cBhvr additive="base">
                                        <p:cTn id="43" dur="500" fill="hold"/>
                                        <p:tgtEl>
                                          <p:spTgt spid="63492">
                                            <p:bg/>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3492">
                                            <p:txEl>
                                              <p:pRg st="0" end="0"/>
                                            </p:txEl>
                                          </p:spTgt>
                                        </p:tgtEl>
                                        <p:attrNameLst>
                                          <p:attrName>style.visibility</p:attrName>
                                        </p:attrNameLst>
                                      </p:cBhvr>
                                      <p:to>
                                        <p:strVal val="visible"/>
                                      </p:to>
                                    </p:set>
                                    <p:anim calcmode="lin" valueType="num">
                                      <p:cBhvr additive="base">
                                        <p:cTn id="48" dur="500" fill="hold"/>
                                        <p:tgtEl>
                                          <p:spTgt spid="63492">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34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63492">
                                            <p:txEl>
                                              <p:pRg st="1" end="1"/>
                                            </p:txEl>
                                          </p:spTgt>
                                        </p:tgtEl>
                                        <p:attrNameLst>
                                          <p:attrName>style.visibility</p:attrName>
                                        </p:attrNameLst>
                                      </p:cBhvr>
                                      <p:to>
                                        <p:strVal val="visible"/>
                                      </p:to>
                                    </p:set>
                                    <p:anim calcmode="lin" valueType="num">
                                      <p:cBhvr additive="base">
                                        <p:cTn id="54" dur="500" fill="hold"/>
                                        <p:tgtEl>
                                          <p:spTgt spid="63492">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634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63492">
                                            <p:txEl>
                                              <p:pRg st="2" end="2"/>
                                            </p:txEl>
                                          </p:spTgt>
                                        </p:tgtEl>
                                        <p:attrNameLst>
                                          <p:attrName>style.visibility</p:attrName>
                                        </p:attrNameLst>
                                      </p:cBhvr>
                                      <p:to>
                                        <p:strVal val="visible"/>
                                      </p:to>
                                    </p:set>
                                    <p:anim calcmode="lin" valueType="num">
                                      <p:cBhvr additive="base">
                                        <p:cTn id="60" dur="500" fill="hold"/>
                                        <p:tgtEl>
                                          <p:spTgt spid="63492">
                                            <p:txEl>
                                              <p:pRg st="2" end="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634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grpId="0" nodeType="clickEffect">
                                  <p:stCondLst>
                                    <p:cond delay="0"/>
                                  </p:stCondLst>
                                  <p:childTnLst>
                                    <p:set>
                                      <p:cBhvr>
                                        <p:cTn id="65" dur="1" fill="hold">
                                          <p:stCondLst>
                                            <p:cond delay="0"/>
                                          </p:stCondLst>
                                        </p:cTn>
                                        <p:tgtEl>
                                          <p:spTgt spid="63491">
                                            <p:txEl>
                                              <p:pRg st="5" end="5"/>
                                            </p:txEl>
                                          </p:spTgt>
                                        </p:tgtEl>
                                        <p:attrNameLst>
                                          <p:attrName>style.visibility</p:attrName>
                                        </p:attrNameLst>
                                      </p:cBhvr>
                                      <p:to>
                                        <p:strVal val="visible"/>
                                      </p:to>
                                    </p:set>
                                    <p:anim calcmode="lin" valueType="num">
                                      <p:cBhvr>
                                        <p:cTn id="66" dur="1000" fill="hold"/>
                                        <p:tgtEl>
                                          <p:spTgt spid="63491">
                                            <p:txEl>
                                              <p:pRg st="5" end="5"/>
                                            </p:txEl>
                                          </p:spTgt>
                                        </p:tgtEl>
                                        <p:attrNameLst>
                                          <p:attrName>ppt_w</p:attrName>
                                        </p:attrNameLst>
                                      </p:cBhvr>
                                      <p:tavLst>
                                        <p:tav tm="0">
                                          <p:val>
                                            <p:strVal val="#ppt_w*0.70"/>
                                          </p:val>
                                        </p:tav>
                                        <p:tav tm="100000">
                                          <p:val>
                                            <p:strVal val="#ppt_w"/>
                                          </p:val>
                                        </p:tav>
                                      </p:tavLst>
                                    </p:anim>
                                    <p:anim calcmode="lin" valueType="num">
                                      <p:cBhvr>
                                        <p:cTn id="67" dur="1000" fill="hold"/>
                                        <p:tgtEl>
                                          <p:spTgt spid="63491">
                                            <p:txEl>
                                              <p:pRg st="5" end="5"/>
                                            </p:txEl>
                                          </p:spTgt>
                                        </p:tgtEl>
                                        <p:attrNameLst>
                                          <p:attrName>ppt_h</p:attrName>
                                        </p:attrNameLst>
                                      </p:cBhvr>
                                      <p:tavLst>
                                        <p:tav tm="0">
                                          <p:val>
                                            <p:strVal val="#ppt_h"/>
                                          </p:val>
                                        </p:tav>
                                        <p:tav tm="100000">
                                          <p:val>
                                            <p:strVal val="#ppt_h"/>
                                          </p:val>
                                        </p:tav>
                                      </p:tavLst>
                                    </p:anim>
                                    <p:animEffect transition="in" filter="fade">
                                      <p:cBhvr>
                                        <p:cTn id="68" dur="1000"/>
                                        <p:tgtEl>
                                          <p:spTgt spid="63491">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5" presetClass="entr" presetSubtype="0" fill="hold" grpId="0" nodeType="clickEffect">
                                  <p:stCondLst>
                                    <p:cond delay="0"/>
                                  </p:stCondLst>
                                  <p:childTnLst>
                                    <p:set>
                                      <p:cBhvr>
                                        <p:cTn id="72" dur="1" fill="hold">
                                          <p:stCondLst>
                                            <p:cond delay="0"/>
                                          </p:stCondLst>
                                        </p:cTn>
                                        <p:tgtEl>
                                          <p:spTgt spid="63491">
                                            <p:txEl>
                                              <p:pRg st="6" end="6"/>
                                            </p:txEl>
                                          </p:spTgt>
                                        </p:tgtEl>
                                        <p:attrNameLst>
                                          <p:attrName>style.visibility</p:attrName>
                                        </p:attrNameLst>
                                      </p:cBhvr>
                                      <p:to>
                                        <p:strVal val="visible"/>
                                      </p:to>
                                    </p:set>
                                    <p:anim calcmode="lin" valueType="num">
                                      <p:cBhvr>
                                        <p:cTn id="73" dur="1000" fill="hold"/>
                                        <p:tgtEl>
                                          <p:spTgt spid="63491">
                                            <p:txEl>
                                              <p:pRg st="6" end="6"/>
                                            </p:txEl>
                                          </p:spTgt>
                                        </p:tgtEl>
                                        <p:attrNameLst>
                                          <p:attrName>ppt_w</p:attrName>
                                        </p:attrNameLst>
                                      </p:cBhvr>
                                      <p:tavLst>
                                        <p:tav tm="0">
                                          <p:val>
                                            <p:strVal val="#ppt_w*0.70"/>
                                          </p:val>
                                        </p:tav>
                                        <p:tav tm="100000">
                                          <p:val>
                                            <p:strVal val="#ppt_w"/>
                                          </p:val>
                                        </p:tav>
                                      </p:tavLst>
                                    </p:anim>
                                    <p:anim calcmode="lin" valueType="num">
                                      <p:cBhvr>
                                        <p:cTn id="74" dur="1000" fill="hold"/>
                                        <p:tgtEl>
                                          <p:spTgt spid="63491">
                                            <p:txEl>
                                              <p:pRg st="6" end="6"/>
                                            </p:txEl>
                                          </p:spTgt>
                                        </p:tgtEl>
                                        <p:attrNameLst>
                                          <p:attrName>ppt_h</p:attrName>
                                        </p:attrNameLst>
                                      </p:cBhvr>
                                      <p:tavLst>
                                        <p:tav tm="0">
                                          <p:val>
                                            <p:strVal val="#ppt_h"/>
                                          </p:val>
                                        </p:tav>
                                        <p:tav tm="100000">
                                          <p:val>
                                            <p:strVal val="#ppt_h"/>
                                          </p:val>
                                        </p:tav>
                                      </p:tavLst>
                                    </p:anim>
                                    <p:animEffect transition="in" filter="fade">
                                      <p:cBhvr>
                                        <p:cTn id="75" dur="1000"/>
                                        <p:tgtEl>
                                          <p:spTgt spid="63491">
                                            <p:txEl>
                                              <p:pRg st="6" end="6"/>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63491">
                                            <p:txEl>
                                              <p:pRg st="7" end="7"/>
                                            </p:txEl>
                                          </p:spTgt>
                                        </p:tgtEl>
                                        <p:attrNameLst>
                                          <p:attrName>style.visibility</p:attrName>
                                        </p:attrNameLst>
                                      </p:cBhvr>
                                      <p:to>
                                        <p:strVal val="visible"/>
                                      </p:to>
                                    </p:set>
                                    <p:anim calcmode="lin" valueType="num">
                                      <p:cBhvr>
                                        <p:cTn id="80" dur="1000" fill="hold"/>
                                        <p:tgtEl>
                                          <p:spTgt spid="63491">
                                            <p:txEl>
                                              <p:pRg st="7" end="7"/>
                                            </p:txEl>
                                          </p:spTgt>
                                        </p:tgtEl>
                                        <p:attrNameLst>
                                          <p:attrName>ppt_w</p:attrName>
                                        </p:attrNameLst>
                                      </p:cBhvr>
                                      <p:tavLst>
                                        <p:tav tm="0">
                                          <p:val>
                                            <p:strVal val="#ppt_w*0.70"/>
                                          </p:val>
                                        </p:tav>
                                        <p:tav tm="100000">
                                          <p:val>
                                            <p:strVal val="#ppt_w"/>
                                          </p:val>
                                        </p:tav>
                                      </p:tavLst>
                                    </p:anim>
                                    <p:anim calcmode="lin" valueType="num">
                                      <p:cBhvr>
                                        <p:cTn id="81" dur="1000" fill="hold"/>
                                        <p:tgtEl>
                                          <p:spTgt spid="63491">
                                            <p:txEl>
                                              <p:pRg st="7" end="7"/>
                                            </p:txEl>
                                          </p:spTgt>
                                        </p:tgtEl>
                                        <p:attrNameLst>
                                          <p:attrName>ppt_h</p:attrName>
                                        </p:attrNameLst>
                                      </p:cBhvr>
                                      <p:tavLst>
                                        <p:tav tm="0">
                                          <p:val>
                                            <p:strVal val="#ppt_h"/>
                                          </p:val>
                                        </p:tav>
                                        <p:tav tm="100000">
                                          <p:val>
                                            <p:strVal val="#ppt_h"/>
                                          </p:val>
                                        </p:tav>
                                      </p:tavLst>
                                    </p:anim>
                                    <p:animEffect transition="in" filter="fade">
                                      <p:cBhvr>
                                        <p:cTn id="82" dur="1000"/>
                                        <p:tgtEl>
                                          <p:spTgt spid="634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P spid="63492"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611188" y="404813"/>
            <a:ext cx="7561262" cy="522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latin typeface="Times New Roman" panose="02020603050405020304" pitchFamily="18" charset="0"/>
              </a:rPr>
              <a:t>2.But with the help of the whole nation … </a:t>
            </a:r>
          </a:p>
          <a:p>
            <a:pPr eaLnBrk="1" hangingPunct="1">
              <a:spcBef>
                <a:spcPct val="50000"/>
              </a:spcBef>
            </a:pPr>
            <a:r>
              <a:rPr lang="en-US" altLang="zh-CN" sz="2800" b="1" dirty="0">
                <a:latin typeface="Times New Roman" panose="02020603050405020304" pitchFamily="18" charset="0"/>
              </a:rPr>
              <a:t>   </a:t>
            </a:r>
            <a:r>
              <a:rPr lang="en-US" altLang="zh-CN" sz="2800" b="1" dirty="0">
                <a:solidFill>
                  <a:srgbClr val="0000FF"/>
                </a:solidFill>
                <a:latin typeface="Times New Roman" panose="02020603050405020304" pitchFamily="18" charset="0"/>
              </a:rPr>
              <a:t>with the help of sb. / </a:t>
            </a:r>
            <a:r>
              <a:rPr lang="en-US" altLang="zh-CN" sz="2800" b="1" dirty="0" err="1">
                <a:solidFill>
                  <a:srgbClr val="0000FF"/>
                </a:solidFill>
                <a:latin typeface="Times New Roman" panose="02020603050405020304" pitchFamily="18" charset="0"/>
              </a:rPr>
              <a:t>sth</a:t>
            </a:r>
            <a:r>
              <a:rPr lang="en-US" altLang="zh-CN" sz="2800" b="1" dirty="0">
                <a:solidFill>
                  <a:srgbClr val="0000FF"/>
                </a:solidFill>
                <a:latin typeface="Times New Roman" panose="02020603050405020304" pitchFamily="18" charset="0"/>
              </a:rPr>
              <a:t>. </a:t>
            </a:r>
          </a:p>
          <a:p>
            <a:pPr eaLnBrk="1" hangingPunct="1">
              <a:spcBef>
                <a:spcPct val="50000"/>
              </a:spcBef>
            </a:pPr>
            <a:r>
              <a:rPr lang="en-US" altLang="zh-CN" sz="2800" b="1" dirty="0">
                <a:solidFill>
                  <a:srgbClr val="0000FF"/>
                </a:solidFill>
                <a:latin typeface="Times New Roman" panose="02020603050405020304" pitchFamily="18" charset="0"/>
              </a:rPr>
              <a:t>  = with one’s help</a:t>
            </a:r>
          </a:p>
          <a:p>
            <a:pPr eaLnBrk="1" hangingPunct="1">
              <a:spcBef>
                <a:spcPct val="50000"/>
              </a:spcBef>
            </a:pPr>
            <a:r>
              <a:rPr lang="en-US" altLang="zh-CN" sz="2800" b="1" dirty="0" err="1">
                <a:latin typeface="Times New Roman" panose="02020603050405020304" pitchFamily="18" charset="0"/>
              </a:rPr>
              <a:t>Eg</a:t>
            </a:r>
            <a:r>
              <a:rPr lang="en-US" altLang="zh-CN" sz="2800" b="1" dirty="0">
                <a:latin typeface="Times New Roman" panose="02020603050405020304" pitchFamily="18" charset="0"/>
              </a:rPr>
              <a:t>:</a:t>
            </a:r>
            <a:r>
              <a:rPr lang="zh-CN" altLang="en-US" sz="2800" b="1" dirty="0">
                <a:latin typeface="Times New Roman" panose="02020603050405020304" pitchFamily="18" charset="0"/>
              </a:rPr>
              <a:t>在警察的帮助下，他终于找到了他的小狗。</a:t>
            </a:r>
          </a:p>
          <a:p>
            <a:pPr eaLnBrk="1" hangingPunct="1">
              <a:spcBef>
                <a:spcPct val="50000"/>
              </a:spcBef>
            </a:pPr>
            <a:r>
              <a:rPr lang="zh-CN" altLang="en-US" sz="2800" b="1" dirty="0">
                <a:latin typeface="Times New Roman" panose="02020603050405020304" pitchFamily="18" charset="0"/>
              </a:rPr>
              <a:t> </a:t>
            </a:r>
            <a:r>
              <a:rPr lang="en-US" altLang="zh-CN" sz="2800" b="1" dirty="0">
                <a:latin typeface="Times New Roman" panose="02020603050405020304" pitchFamily="18" charset="0"/>
              </a:rPr>
              <a:t>____________________________________, he found his little dog at last.</a:t>
            </a:r>
          </a:p>
          <a:p>
            <a:pPr eaLnBrk="1" hangingPunct="1">
              <a:spcBef>
                <a:spcPct val="50000"/>
              </a:spcBef>
            </a:pPr>
            <a:r>
              <a:rPr lang="en-US" altLang="zh-CN" sz="2800" b="1" dirty="0">
                <a:latin typeface="Times New Roman" panose="02020603050405020304" pitchFamily="18" charset="0"/>
              </a:rPr>
              <a:t> </a:t>
            </a:r>
            <a:r>
              <a:rPr lang="zh-CN" altLang="en-US" sz="2800" b="1" dirty="0">
                <a:latin typeface="Times New Roman" panose="02020603050405020304" pitchFamily="18" charset="0"/>
              </a:rPr>
              <a:t>在电脑的帮助下，他知道了很多的东西。</a:t>
            </a:r>
          </a:p>
          <a:p>
            <a:pPr eaLnBrk="1" hangingPunct="1">
              <a:spcBef>
                <a:spcPct val="50000"/>
              </a:spcBef>
            </a:pPr>
            <a:r>
              <a:rPr lang="en-US" altLang="zh-CN" sz="2800" b="1" dirty="0">
                <a:latin typeface="Times New Roman" panose="02020603050405020304" pitchFamily="18" charset="0"/>
              </a:rPr>
              <a:t>_________________the computer, he knows a lot of things.</a:t>
            </a:r>
          </a:p>
        </p:txBody>
      </p:sp>
      <p:sp>
        <p:nvSpPr>
          <p:cNvPr id="62467" name="Text Box 3"/>
          <p:cNvSpPr txBox="1">
            <a:spLocks noChangeArrowheads="1"/>
          </p:cNvSpPr>
          <p:nvPr/>
        </p:nvSpPr>
        <p:spPr bwMode="auto">
          <a:xfrm>
            <a:off x="4140200" y="1700213"/>
            <a:ext cx="2952750" cy="519112"/>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a:solidFill>
                  <a:srgbClr val="FF0000"/>
                </a:solidFill>
                <a:latin typeface="Comic Sans MS" panose="030F0702030302020204" pitchFamily="66" charset="0"/>
              </a:rPr>
              <a:t>在</a:t>
            </a:r>
            <a:r>
              <a:rPr lang="en-US" altLang="zh-CN" sz="2800" b="1" baseline="30000">
                <a:solidFill>
                  <a:srgbClr val="FF0000"/>
                </a:solidFill>
                <a:latin typeface="Arial Unicode MS" pitchFamily="34" charset="-122"/>
                <a:ea typeface="Arial Unicode MS" pitchFamily="34" charset="-122"/>
              </a:rPr>
              <a:t>……</a:t>
            </a:r>
            <a:r>
              <a:rPr lang="zh-CN" altLang="en-US" sz="2800" b="1">
                <a:solidFill>
                  <a:srgbClr val="FF0000"/>
                </a:solidFill>
                <a:latin typeface="Comic Sans MS" panose="030F0702030302020204" pitchFamily="66" charset="0"/>
              </a:rPr>
              <a:t>的帮助下</a:t>
            </a:r>
          </a:p>
        </p:txBody>
      </p:sp>
      <p:sp>
        <p:nvSpPr>
          <p:cNvPr id="62468" name="Rectangle 4"/>
          <p:cNvSpPr>
            <a:spLocks noChangeArrowheads="1"/>
          </p:cNvSpPr>
          <p:nvPr/>
        </p:nvSpPr>
        <p:spPr bwMode="auto">
          <a:xfrm>
            <a:off x="684213" y="2997200"/>
            <a:ext cx="6405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CC0000"/>
                </a:solidFill>
                <a:latin typeface="Comic Sans MS" panose="030F0702030302020204" pitchFamily="66" charset="0"/>
              </a:rPr>
              <a:t>With the help of the police/With the police’s help</a:t>
            </a:r>
          </a:p>
        </p:txBody>
      </p:sp>
      <p:sp>
        <p:nvSpPr>
          <p:cNvPr id="62469" name="Rectangle 5"/>
          <p:cNvSpPr>
            <a:spLocks noChangeArrowheads="1"/>
          </p:cNvSpPr>
          <p:nvPr/>
        </p:nvSpPr>
        <p:spPr bwMode="auto">
          <a:xfrm>
            <a:off x="755650" y="4724400"/>
            <a:ext cx="2700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CC0000"/>
                </a:solidFill>
                <a:latin typeface="Comic Sans MS" panose="030F0702030302020204" pitchFamily="66" charset="0"/>
              </a:rPr>
              <a:t>With the help of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Effect transition="in" filter="box(in)">
                                      <p:cBhvr>
                                        <p:cTn id="7" dur="500"/>
                                        <p:tgtEl>
                                          <p:spTgt spid="624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2466">
                                            <p:txEl>
                                              <p:pRg st="1" end="1"/>
                                            </p:txEl>
                                          </p:spTgt>
                                        </p:tgtEl>
                                        <p:attrNameLst>
                                          <p:attrName>style.visibility</p:attrName>
                                        </p:attrNameLst>
                                      </p:cBhvr>
                                      <p:to>
                                        <p:strVal val="visible"/>
                                      </p:to>
                                    </p:set>
                                    <p:animEffect transition="in" filter="box(in)">
                                      <p:cBhvr>
                                        <p:cTn id="12" dur="500"/>
                                        <p:tgtEl>
                                          <p:spTgt spid="624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2466">
                                            <p:txEl>
                                              <p:pRg st="2" end="2"/>
                                            </p:txEl>
                                          </p:spTgt>
                                        </p:tgtEl>
                                        <p:attrNameLst>
                                          <p:attrName>style.visibility</p:attrName>
                                        </p:attrNameLst>
                                      </p:cBhvr>
                                      <p:to>
                                        <p:strVal val="visible"/>
                                      </p:to>
                                    </p:set>
                                    <p:animEffect transition="in" filter="box(in)">
                                      <p:cBhvr>
                                        <p:cTn id="17" dur="500"/>
                                        <p:tgtEl>
                                          <p:spTgt spid="624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2467">
                                            <p:bg/>
                                          </p:spTgt>
                                        </p:tgtEl>
                                        <p:attrNameLst>
                                          <p:attrName>style.visibility</p:attrName>
                                        </p:attrNameLst>
                                      </p:cBhvr>
                                      <p:to>
                                        <p:strVal val="visible"/>
                                      </p:to>
                                    </p:set>
                                    <p:anim calcmode="lin" valueType="num">
                                      <p:cBhvr additive="base">
                                        <p:cTn id="22" dur="500" fill="hold"/>
                                        <p:tgtEl>
                                          <p:spTgt spid="62467">
                                            <p:bg/>
                                          </p:spTgt>
                                        </p:tgtEl>
                                        <p:attrNameLst>
                                          <p:attrName>ppt_x</p:attrName>
                                        </p:attrNameLst>
                                      </p:cBhvr>
                                      <p:tavLst>
                                        <p:tav tm="0">
                                          <p:val>
                                            <p:strVal val="#ppt_x"/>
                                          </p:val>
                                        </p:tav>
                                        <p:tav tm="100000">
                                          <p:val>
                                            <p:strVal val="#ppt_x"/>
                                          </p:val>
                                        </p:tav>
                                      </p:tavLst>
                                    </p:anim>
                                    <p:anim calcmode="lin" valueType="num">
                                      <p:cBhvr additive="base">
                                        <p:cTn id="23" dur="500" fill="hold"/>
                                        <p:tgtEl>
                                          <p:spTgt spid="62467">
                                            <p:bg/>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2467">
                                            <p:txEl>
                                              <p:pRg st="0" end="0"/>
                                            </p:txEl>
                                          </p:spTgt>
                                        </p:tgtEl>
                                        <p:attrNameLst>
                                          <p:attrName>style.visibility</p:attrName>
                                        </p:attrNameLst>
                                      </p:cBhvr>
                                      <p:to>
                                        <p:strVal val="visible"/>
                                      </p:to>
                                    </p:set>
                                    <p:anim calcmode="lin" valueType="num">
                                      <p:cBhvr additive="base">
                                        <p:cTn id="28"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2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62466">
                                            <p:txEl>
                                              <p:pRg st="3" end="3"/>
                                            </p:txEl>
                                          </p:spTgt>
                                        </p:tgtEl>
                                        <p:attrNameLst>
                                          <p:attrName>style.visibility</p:attrName>
                                        </p:attrNameLst>
                                      </p:cBhvr>
                                      <p:to>
                                        <p:strVal val="visible"/>
                                      </p:to>
                                    </p:set>
                                    <p:animEffect transition="in" filter="box(in)">
                                      <p:cBhvr>
                                        <p:cTn id="34" dur="500"/>
                                        <p:tgtEl>
                                          <p:spTgt spid="6246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62466">
                                            <p:txEl>
                                              <p:pRg st="4" end="4"/>
                                            </p:txEl>
                                          </p:spTgt>
                                        </p:tgtEl>
                                        <p:attrNameLst>
                                          <p:attrName>style.visibility</p:attrName>
                                        </p:attrNameLst>
                                      </p:cBhvr>
                                      <p:to>
                                        <p:strVal val="visible"/>
                                      </p:to>
                                    </p:set>
                                    <p:animEffect transition="in" filter="box(in)">
                                      <p:cBhvr>
                                        <p:cTn id="39" dur="500"/>
                                        <p:tgtEl>
                                          <p:spTgt spid="62466">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62466">
                                            <p:txEl>
                                              <p:pRg st="5" end="5"/>
                                            </p:txEl>
                                          </p:spTgt>
                                        </p:tgtEl>
                                        <p:attrNameLst>
                                          <p:attrName>style.visibility</p:attrName>
                                        </p:attrNameLst>
                                      </p:cBhvr>
                                      <p:to>
                                        <p:strVal val="visible"/>
                                      </p:to>
                                    </p:set>
                                    <p:animEffect transition="in" filter="box(in)">
                                      <p:cBhvr>
                                        <p:cTn id="44" dur="500"/>
                                        <p:tgtEl>
                                          <p:spTgt spid="6246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62466">
                                            <p:txEl>
                                              <p:pRg st="6" end="6"/>
                                            </p:txEl>
                                          </p:spTgt>
                                        </p:tgtEl>
                                        <p:attrNameLst>
                                          <p:attrName>style.visibility</p:attrName>
                                        </p:attrNameLst>
                                      </p:cBhvr>
                                      <p:to>
                                        <p:strVal val="visible"/>
                                      </p:to>
                                    </p:set>
                                    <p:animEffect transition="in" filter="box(in)">
                                      <p:cBhvr>
                                        <p:cTn id="49" dur="500"/>
                                        <p:tgtEl>
                                          <p:spTgt spid="62466">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62468"/>
                                        </p:tgtEl>
                                        <p:attrNameLst>
                                          <p:attrName>style.visibility</p:attrName>
                                        </p:attrNameLst>
                                      </p:cBhvr>
                                      <p:to>
                                        <p:strVal val="visible"/>
                                      </p:to>
                                    </p:set>
                                    <p:anim calcmode="discrete" valueType="clr">
                                      <p:cBhvr override="childStyle">
                                        <p:cTn id="54" dur="80"/>
                                        <p:tgtEl>
                                          <p:spTgt spid="62468"/>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62468"/>
                                        </p:tgtEl>
                                        <p:attrNameLst>
                                          <p:attrName>fillcolor</p:attrName>
                                        </p:attrNameLst>
                                      </p:cBhvr>
                                      <p:tavLst>
                                        <p:tav tm="0">
                                          <p:val>
                                            <p:clrVal>
                                              <a:schemeClr val="accent2"/>
                                            </p:clrVal>
                                          </p:val>
                                        </p:tav>
                                        <p:tav tm="50000">
                                          <p:val>
                                            <p:clrVal>
                                              <a:schemeClr val="hlink"/>
                                            </p:clrVal>
                                          </p:val>
                                        </p:tav>
                                      </p:tavLst>
                                    </p:anim>
                                    <p:set>
                                      <p:cBhvr>
                                        <p:cTn id="56" dur="80"/>
                                        <p:tgtEl>
                                          <p:spTgt spid="62468"/>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62469"/>
                                        </p:tgtEl>
                                        <p:attrNameLst>
                                          <p:attrName>style.visibility</p:attrName>
                                        </p:attrNameLst>
                                      </p:cBhvr>
                                      <p:to>
                                        <p:strVal val="visible"/>
                                      </p:to>
                                    </p:set>
                                    <p:anim calcmode="discrete" valueType="clr">
                                      <p:cBhvr override="childStyle">
                                        <p:cTn id="61" dur="80"/>
                                        <p:tgtEl>
                                          <p:spTgt spid="62469"/>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62469"/>
                                        </p:tgtEl>
                                        <p:attrNameLst>
                                          <p:attrName>fillcolor</p:attrName>
                                        </p:attrNameLst>
                                      </p:cBhvr>
                                      <p:tavLst>
                                        <p:tav tm="0">
                                          <p:val>
                                            <p:clrVal>
                                              <a:schemeClr val="accent2"/>
                                            </p:clrVal>
                                          </p:val>
                                        </p:tav>
                                        <p:tav tm="50000">
                                          <p:val>
                                            <p:clrVal>
                                              <a:schemeClr val="hlink"/>
                                            </p:clrVal>
                                          </p:val>
                                        </p:tav>
                                      </p:tavLst>
                                    </p:anim>
                                    <p:set>
                                      <p:cBhvr>
                                        <p:cTn id="63" dur="80"/>
                                        <p:tgtEl>
                                          <p:spTgt spid="6246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p:bldP spid="62467" grpId="0" build="p" animBg="1"/>
      <p:bldP spid="62468" grpId="0"/>
      <p:bldP spid="624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11188" y="188913"/>
            <a:ext cx="8027987" cy="1187450"/>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CC0000"/>
                </a:solidFill>
                <a:latin typeface="Arial Rounded MT Bold" panose="020F0704030504030204" pitchFamily="34" charset="0"/>
              </a:rPr>
              <a:t>Write a piece of news about the Tangshan earthquake with the help of the following information. Pay attention to the elements in news.</a:t>
            </a:r>
          </a:p>
        </p:txBody>
      </p:sp>
      <p:graphicFrame>
        <p:nvGraphicFramePr>
          <p:cNvPr id="17434" name="Group 26"/>
          <p:cNvGraphicFramePr>
            <a:graphicFrameLocks noGrp="1"/>
          </p:cNvGraphicFramePr>
          <p:nvPr/>
        </p:nvGraphicFramePr>
        <p:xfrm>
          <a:off x="395288" y="1916113"/>
          <a:ext cx="8280400" cy="4263137"/>
        </p:xfrm>
        <a:graphic>
          <a:graphicData uri="http://schemas.openxmlformats.org/drawingml/2006/table">
            <a:tbl>
              <a:tblPr/>
              <a:tblGrid>
                <a:gridCol w="1800225">
                  <a:extLst>
                    <a:ext uri="{9D8B030D-6E8A-4147-A177-3AD203B41FA5}">
                      <a16:colId xmlns:a16="http://schemas.microsoft.com/office/drawing/2014/main" val="20000"/>
                    </a:ext>
                  </a:extLst>
                </a:gridCol>
                <a:gridCol w="6480175">
                  <a:extLst>
                    <a:ext uri="{9D8B030D-6E8A-4147-A177-3AD203B41FA5}">
                      <a16:colId xmlns:a16="http://schemas.microsoft.com/office/drawing/2014/main" val="20001"/>
                    </a:ext>
                  </a:extLst>
                </a:gridCol>
              </a:tblGrid>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3333FF"/>
                          </a:solidFill>
                          <a:effectLst/>
                          <a:latin typeface="Arial" panose="020B0604020202020204" pitchFamily="34" charset="0"/>
                          <a:ea typeface="宋体" panose="02010600030101010101" pitchFamily="2" charset="-122"/>
                        </a:rPr>
                        <a:t>Time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early morning July 28,1976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extLst>
                  <a:ext uri="{0D108BD9-81ED-4DB2-BD59-A6C34878D82A}">
                    <a16:rowId xmlns:a16="http://schemas.microsoft.com/office/drawing/2014/main" val="10000"/>
                  </a:ext>
                </a:extLst>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3333FF"/>
                          </a:solidFill>
                          <a:effectLst/>
                          <a:latin typeface="Arial" panose="020B0604020202020204" pitchFamily="34" charset="0"/>
                          <a:ea typeface="宋体" panose="02010600030101010101" pitchFamily="2" charset="-122"/>
                        </a:rPr>
                        <a:t>Place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near Tangshan,</a:t>
                      </a:r>
                      <a:r>
                        <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0"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Hebei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extLst>
                  <a:ext uri="{0D108BD9-81ED-4DB2-BD59-A6C34878D82A}">
                    <a16:rowId xmlns:a16="http://schemas.microsoft.com/office/drawing/2014/main" val="10001"/>
                  </a:ext>
                </a:extLst>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3333FF"/>
                          </a:solidFill>
                          <a:effectLst/>
                          <a:latin typeface="Arial" panose="020B0604020202020204" pitchFamily="34" charset="0"/>
                          <a:ea typeface="宋体" panose="02010600030101010101" pitchFamily="2" charset="-122"/>
                        </a:rPr>
                        <a:t>Event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Earthquake struck Tangshan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extLst>
                  <a:ext uri="{0D108BD9-81ED-4DB2-BD59-A6C34878D82A}">
                    <a16:rowId xmlns:a16="http://schemas.microsoft.com/office/drawing/2014/main" val="10002"/>
                  </a:ext>
                </a:extLst>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3333FF"/>
                          </a:solidFill>
                          <a:effectLst/>
                          <a:latin typeface="Arial" panose="020B0604020202020204" pitchFamily="34" charset="0"/>
                          <a:ea typeface="宋体" panose="02010600030101010101" pitchFamily="2" charset="-122"/>
                        </a:rPr>
                        <a:t>Result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240 000 died , more than 160 000 injured </a:t>
                      </a: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extLst>
                  <a:ext uri="{0D108BD9-81ED-4DB2-BD59-A6C34878D82A}">
                    <a16:rowId xmlns:a16="http://schemas.microsoft.com/office/drawing/2014/main" val="10003"/>
                  </a:ext>
                </a:extLst>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3333FF"/>
                          </a:solidFill>
                          <a:effectLst/>
                          <a:latin typeface="Arial" panose="020B0604020202020204" pitchFamily="34" charset="0"/>
                          <a:ea typeface="宋体" panose="02010600030101010101" pitchFamily="2" charset="-122"/>
                        </a:rPr>
                        <a:t>Measure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sent the army to help; provided food and water;</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rebuilt their homes</a:t>
                      </a: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extLst>
                  <a:ext uri="{0D108BD9-81ED-4DB2-BD59-A6C34878D82A}">
                    <a16:rowId xmlns:a16="http://schemas.microsoft.com/office/drawing/2014/main" val="10004"/>
                  </a:ext>
                </a:extLst>
              </a:tr>
            </a:tbl>
          </a:graphicData>
        </a:graphic>
      </p:graphicFrame>
      <p:sp>
        <p:nvSpPr>
          <p:cNvPr id="17431" name="Oval 28"/>
          <p:cNvSpPr>
            <a:spLocks noChangeArrowheads="1"/>
          </p:cNvSpPr>
          <p:nvPr/>
        </p:nvSpPr>
        <p:spPr bwMode="auto">
          <a:xfrm>
            <a:off x="0" y="404813"/>
            <a:ext cx="539750" cy="431800"/>
          </a:xfrm>
          <a:prstGeom prst="ellipse">
            <a:avLst/>
          </a:prstGeom>
          <a:solidFill>
            <a:srgbClr val="FFFFFF"/>
          </a:solidFill>
          <a:ln w="9525">
            <a:solidFill>
              <a:schemeClr val="hlink"/>
            </a:solidFill>
            <a:round/>
          </a:ln>
        </p:spPr>
        <p:txBody>
          <a:bodyPr wrap="none" anchor="ctr"/>
          <a:lstStyle/>
          <a:p>
            <a:pPr algn="ctr"/>
            <a:r>
              <a:rPr lang="en-US" altLang="zh-CN" sz="2800" b="1">
                <a:solidFill>
                  <a:srgbClr val="0066FF"/>
                </a:solidFill>
                <a:latin typeface="Arial Black" panose="020B0A04020102020204" pitchFamily="34" charset="0"/>
                <a:ea typeface="隶书" panose="02010509060101010101" pitchFamily="49" charset="-122"/>
              </a:rPr>
              <a:t>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395288" y="333375"/>
            <a:ext cx="8280400" cy="6281738"/>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CC0000"/>
                </a:solidFill>
                <a:latin typeface="Arial Rounded MT Bold" panose="020F0704030504030204" pitchFamily="34" charset="0"/>
              </a:rPr>
              <a:t>You can write like this :</a:t>
            </a:r>
          </a:p>
          <a:p>
            <a:pPr eaLnBrk="1" hangingPunct="1">
              <a:lnSpc>
                <a:spcPct val="135000"/>
              </a:lnSpc>
            </a:pPr>
            <a:r>
              <a:rPr lang="en-US" altLang="zh-CN" sz="2800" b="1">
                <a:solidFill>
                  <a:srgbClr val="CC0000"/>
                </a:solidFill>
                <a:latin typeface="Times New Roman" panose="02020603050405020304" pitchFamily="18" charset="0"/>
              </a:rPr>
              <a:t>          </a:t>
            </a:r>
          </a:p>
          <a:p>
            <a:pPr eaLnBrk="1" hangingPunct="1">
              <a:lnSpc>
                <a:spcPct val="135000"/>
              </a:lnSpc>
            </a:pPr>
            <a:r>
              <a:rPr lang="en-US" altLang="zh-CN" sz="2800" b="1">
                <a:solidFill>
                  <a:srgbClr val="CC0000"/>
                </a:solidFill>
                <a:latin typeface="Times New Roman" panose="02020603050405020304" pitchFamily="18" charset="0"/>
              </a:rPr>
              <a:t>           </a:t>
            </a:r>
            <a:r>
              <a:rPr lang="en-US" altLang="zh-CN" sz="2800" b="1">
                <a:latin typeface="Times New Roman" panose="02020603050405020304" pitchFamily="18" charset="0"/>
              </a:rPr>
              <a:t>On the early morning of July 28, 1976, a </a:t>
            </a:r>
          </a:p>
          <a:p>
            <a:pPr eaLnBrk="1" hangingPunct="1">
              <a:lnSpc>
                <a:spcPct val="135000"/>
              </a:lnSpc>
            </a:pPr>
            <a:r>
              <a:rPr lang="en-US" altLang="zh-CN" sz="2800" b="1">
                <a:latin typeface="Times New Roman" panose="02020603050405020304" pitchFamily="18" charset="0"/>
              </a:rPr>
              <a:t>    terrible earthquake hit Tangshan in Hebei province, China. 240 000 people died and more than 160 000 people were injured. Luckily, the government sent the army to help them and provided food and water. With the help of the whole nation, people in Tangshan rebuilt their homes. Now, a more beautiful new Tangshan has appeared.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4514">
                                            <p:txEl>
                                              <p:pRg st="2" end="2"/>
                                            </p:txEl>
                                          </p:spTgt>
                                        </p:tgtEl>
                                        <p:attrNameLst>
                                          <p:attrName>style.visibility</p:attrName>
                                        </p:attrNameLst>
                                      </p:cBhvr>
                                      <p:to>
                                        <p:strVal val="visible"/>
                                      </p:to>
                                    </p:set>
                                    <p:anim calcmode="discrete" valueType="clr">
                                      <p:cBhvr override="childStyle">
                                        <p:cTn id="7" dur="80"/>
                                        <p:tgtEl>
                                          <p:spTgt spid="6451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4514">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64514">
                                            <p:txEl>
                                              <p:pRg st="2" end="2"/>
                                            </p:txEl>
                                          </p:spTgt>
                                        </p:tgtEl>
                                        <p:attrNameLst>
                                          <p:attrName>fill.type</p:attrName>
                                        </p:attrNameLst>
                                      </p:cBhvr>
                                      <p:to>
                                        <p:strVal val="solid"/>
                                      </p:to>
                                    </p:set>
                                  </p:childTnLst>
                                </p:cTn>
                              </p:par>
                            </p:childTnLst>
                          </p:cTn>
                        </p:par>
                        <p:par>
                          <p:cTn id="10" fill="hold">
                            <p:stCondLst>
                              <p:cond delay="2119"/>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64514">
                                            <p:txEl>
                                              <p:pRg st="3" end="3"/>
                                            </p:txEl>
                                          </p:spTgt>
                                        </p:tgtEl>
                                        <p:attrNameLst>
                                          <p:attrName>style.visibility</p:attrName>
                                        </p:attrNameLst>
                                      </p:cBhvr>
                                      <p:to>
                                        <p:strVal val="visible"/>
                                      </p:to>
                                    </p:set>
                                    <p:anim calcmode="discrete" valueType="clr">
                                      <p:cBhvr override="childStyle">
                                        <p:cTn id="13" dur="80"/>
                                        <p:tgtEl>
                                          <p:spTgt spid="6451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4514">
                                            <p:txEl>
                                              <p:pRg st="3" end="3"/>
                                            </p:txEl>
                                          </p:spTgt>
                                        </p:tgtEl>
                                        <p:attrNameLst>
                                          <p:attrName>fillcolor</p:attrName>
                                        </p:attrNameLst>
                                      </p:cBhvr>
                                      <p:tavLst>
                                        <p:tav tm="0">
                                          <p:val>
                                            <p:clrVal>
                                              <a:schemeClr val="accent2"/>
                                            </p:clrVal>
                                          </p:val>
                                        </p:tav>
                                        <p:tav tm="50000">
                                          <p:val>
                                            <p:clrVal>
                                              <a:schemeClr val="hlink"/>
                                            </p:clrVal>
                                          </p:val>
                                        </p:tav>
                                      </p:tavLst>
                                    </p:anim>
                                    <p:set>
                                      <p:cBhvr>
                                        <p:cTn id="15" dur="80"/>
                                        <p:tgtEl>
                                          <p:spTgt spid="64514">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2" descr="1424234215707374_a602x602"/>
          <p:cNvSpPr>
            <a:spLocks noChangeArrowheads="1" noChangeShapeType="1" noTextEdit="1"/>
          </p:cNvSpPr>
          <p:nvPr/>
        </p:nvSpPr>
        <p:spPr bwMode="auto">
          <a:xfrm>
            <a:off x="3348038" y="188913"/>
            <a:ext cx="2592387" cy="647700"/>
          </a:xfrm>
          <a:prstGeom prst="rect">
            <a:avLst/>
          </a:prstGeom>
        </p:spPr>
        <p:txBody>
          <a:bodyPr wrap="none" fromWordArt="1">
            <a:prstTxWarp prst="textPlain">
              <a:avLst>
                <a:gd name="adj" fmla="val 50000"/>
              </a:avLst>
            </a:prstTxWarp>
          </a:bodyPr>
          <a:lstStyle/>
          <a:p>
            <a:pPr algn="ctr"/>
            <a:r>
              <a:rPr lang="en-US" altLang="zh-CN" sz="4000" b="1" kern="10" dirty="0">
                <a:ln w="28575">
                  <a:solidFill>
                    <a:srgbClr val="FF0000"/>
                  </a:solidFill>
                  <a:round/>
                </a:ln>
                <a:blipFill dpi="0" rotWithShape="0">
                  <a:blip r:embed="rId2"/>
                  <a:srcRect/>
                  <a:stretch>
                    <a:fillRect/>
                  </a:stretch>
                </a:blipFill>
                <a:effectLst>
                  <a:outerShdw dist="35921" dir="2700000" sy="50000" kx="2115830" algn="bl" rotWithShape="0">
                    <a:srgbClr val="C0C0C0">
                      <a:alpha val="79999"/>
                    </a:srgbClr>
                  </a:outerShdw>
                </a:effectLst>
                <a:latin typeface="Comic Sans MS" panose="030F0702030302020204"/>
              </a:rPr>
              <a:t>Project</a:t>
            </a:r>
            <a:endParaRPr lang="zh-CN" altLang="en-US" sz="4000" b="1" kern="10" dirty="0">
              <a:ln w="28575">
                <a:solidFill>
                  <a:srgbClr val="FF0000"/>
                </a:solidFill>
                <a:round/>
              </a:ln>
              <a:blipFill dpi="0" rotWithShape="0">
                <a:blip r:embed="rId2"/>
                <a:srcRect/>
                <a:stretch>
                  <a:fillRect/>
                </a:stretch>
              </a:blipFill>
              <a:effectLst>
                <a:outerShdw dist="35921" dir="2700000" sy="50000" kx="2115830" algn="bl" rotWithShape="0">
                  <a:srgbClr val="C0C0C0">
                    <a:alpha val="79999"/>
                  </a:srgbClr>
                </a:outerShdw>
              </a:effectLst>
              <a:latin typeface="Comic Sans MS" panose="030F0702030302020204"/>
            </a:endParaRPr>
          </a:p>
        </p:txBody>
      </p:sp>
      <p:sp>
        <p:nvSpPr>
          <p:cNvPr id="60419" name="Text Box 3"/>
          <p:cNvSpPr txBox="1">
            <a:spLocks noChangeArrowheads="1"/>
          </p:cNvSpPr>
          <p:nvPr/>
        </p:nvSpPr>
        <p:spPr bwMode="auto">
          <a:xfrm>
            <a:off x="323850" y="1052513"/>
            <a:ext cx="8351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dirty="0">
                <a:solidFill>
                  <a:srgbClr val="0000FF"/>
                </a:solidFill>
                <a:latin typeface="Arial Black" panose="020B0A04020102020204" pitchFamily="34" charset="0"/>
              </a:rPr>
              <a:t>Caring About the Children From Disaster Areas</a:t>
            </a:r>
          </a:p>
        </p:txBody>
      </p:sp>
      <p:sp>
        <p:nvSpPr>
          <p:cNvPr id="19460" name="Text Box 4"/>
          <p:cNvSpPr txBox="1">
            <a:spLocks noChangeArrowheads="1"/>
          </p:cNvSpPr>
          <p:nvPr/>
        </p:nvSpPr>
        <p:spPr bwMode="auto">
          <a:xfrm>
            <a:off x="468313" y="1844675"/>
            <a:ext cx="7920037"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AutoNum type="arabicPeriod"/>
            </a:pPr>
            <a:r>
              <a:rPr lang="en-US" altLang="zh-CN" sz="2800" b="1" dirty="0">
                <a:solidFill>
                  <a:srgbClr val="CC0000"/>
                </a:solidFill>
                <a:latin typeface="Arial Rounded MT Bold" panose="020F0704030504030204" pitchFamily="34" charset="0"/>
              </a:rPr>
              <a:t>Ask your  friends how they feel about children from disaster areas.</a:t>
            </a:r>
          </a:p>
          <a:p>
            <a:pPr eaLnBrk="1" hangingPunct="1">
              <a:spcBef>
                <a:spcPct val="50000"/>
              </a:spcBef>
            </a:pPr>
            <a:r>
              <a:rPr lang="en-US" altLang="zh-CN" sz="2800" b="1" dirty="0">
                <a:latin typeface="Arial Rounded MT Bold" panose="020F0704030504030204" pitchFamily="34" charset="0"/>
              </a:rPr>
              <a:t>  </a:t>
            </a:r>
            <a:r>
              <a:rPr lang="en-US" altLang="zh-CN" sz="2800" b="1" dirty="0">
                <a:latin typeface="Times New Roman" panose="02020603050405020304" pitchFamily="18" charset="0"/>
              </a:rPr>
              <a:t>1)What do you want to do for the children from</a:t>
            </a:r>
          </a:p>
          <a:p>
            <a:pPr eaLnBrk="1" hangingPunct="1">
              <a:spcBef>
                <a:spcPct val="50000"/>
              </a:spcBef>
            </a:pPr>
            <a:r>
              <a:rPr lang="en-US" altLang="zh-CN" sz="2800" b="1" dirty="0">
                <a:latin typeface="Times New Roman" panose="02020603050405020304" pitchFamily="18" charset="0"/>
              </a:rPr>
              <a:t>      disaster areas?</a:t>
            </a:r>
          </a:p>
          <a:p>
            <a:pPr eaLnBrk="1" hangingPunct="1">
              <a:spcBef>
                <a:spcPct val="50000"/>
              </a:spcBef>
            </a:pPr>
            <a:r>
              <a:rPr lang="en-US" altLang="zh-CN" sz="2800" b="1" dirty="0">
                <a:latin typeface="Times New Roman" panose="02020603050405020304" pitchFamily="18" charset="0"/>
              </a:rPr>
              <a:t>  2)What do you want to say to children from </a:t>
            </a:r>
          </a:p>
          <a:p>
            <a:pPr eaLnBrk="1" hangingPunct="1">
              <a:spcBef>
                <a:spcPct val="50000"/>
              </a:spcBef>
            </a:pPr>
            <a:r>
              <a:rPr lang="en-US" altLang="zh-CN" sz="2800" b="1" dirty="0">
                <a:latin typeface="Times New Roman" panose="02020603050405020304" pitchFamily="18" charset="0"/>
              </a:rPr>
              <a:t>     disaster areas?</a:t>
            </a:r>
          </a:p>
          <a:p>
            <a:pPr eaLnBrk="1" hangingPunct="1">
              <a:spcBef>
                <a:spcPct val="50000"/>
              </a:spcBef>
            </a:pPr>
            <a:r>
              <a:rPr lang="en-US" altLang="zh-CN" sz="2800" b="1" dirty="0">
                <a:latin typeface="Times New Roman" panose="02020603050405020304" pitchFamily="18" charset="0"/>
              </a:rPr>
              <a:t>  3)What do you think people in disaster areas </a:t>
            </a:r>
          </a:p>
          <a:p>
            <a:pPr eaLnBrk="1" hangingPunct="1">
              <a:spcBef>
                <a:spcPct val="50000"/>
              </a:spcBef>
            </a:pPr>
            <a:r>
              <a:rPr lang="en-US" altLang="zh-CN" sz="2800" b="1" dirty="0">
                <a:latin typeface="Times New Roman" panose="02020603050405020304" pitchFamily="18" charset="0"/>
              </a:rPr>
              <a:t>    should 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p:cTn id="7" dur="1000" fill="hold"/>
                                        <p:tgtEl>
                                          <p:spTgt spid="6041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041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04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68313" y="908050"/>
            <a:ext cx="8424862"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solidFill>
                  <a:srgbClr val="CC0000"/>
                </a:solidFill>
                <a:latin typeface="Arial Rounded MT Bold" panose="020F0704030504030204" pitchFamily="34" charset="0"/>
              </a:rPr>
              <a:t> 2. Make a short report to your class about your   </a:t>
            </a:r>
          </a:p>
          <a:p>
            <a:pPr eaLnBrk="1" hangingPunct="1">
              <a:spcBef>
                <a:spcPct val="50000"/>
              </a:spcBef>
            </a:pPr>
            <a:r>
              <a:rPr lang="en-US" altLang="zh-CN" sz="2800" b="1" dirty="0">
                <a:solidFill>
                  <a:srgbClr val="CC0000"/>
                </a:solidFill>
                <a:latin typeface="Arial Rounded MT Bold" panose="020F0704030504030204" pitchFamily="34" charset="0"/>
              </a:rPr>
              <a:t>      survey.</a:t>
            </a:r>
          </a:p>
          <a:p>
            <a:pPr eaLnBrk="1" hangingPunct="1">
              <a:spcBef>
                <a:spcPct val="50000"/>
              </a:spcBef>
            </a:pPr>
            <a:endParaRPr lang="en-US" altLang="zh-CN" sz="2800" b="1" dirty="0">
              <a:solidFill>
                <a:srgbClr val="CC0000"/>
              </a:solidFill>
              <a:latin typeface="Arial Rounded MT Bold" panose="020F0704030504030204" pitchFamily="34" charset="0"/>
            </a:endParaRPr>
          </a:p>
          <a:p>
            <a:pPr eaLnBrk="1" hangingPunct="1">
              <a:spcBef>
                <a:spcPct val="50000"/>
              </a:spcBef>
            </a:pPr>
            <a:endParaRPr lang="en-US" altLang="zh-CN" sz="2800" b="1" dirty="0">
              <a:solidFill>
                <a:srgbClr val="CC0000"/>
              </a:solidFill>
              <a:latin typeface="Arial Rounded MT Bold" panose="020F0704030504030204" pitchFamily="34" charset="0"/>
            </a:endParaRPr>
          </a:p>
          <a:p>
            <a:pPr eaLnBrk="1" hangingPunct="1">
              <a:spcBef>
                <a:spcPct val="50000"/>
              </a:spcBef>
            </a:pPr>
            <a:r>
              <a:rPr lang="en-US" altLang="zh-CN" sz="2800" b="1" dirty="0">
                <a:latin typeface="Arial Rounded MT Bold" panose="020F0704030504030204" pitchFamily="34" charset="0"/>
              </a:rPr>
              <a:t> </a:t>
            </a:r>
            <a:r>
              <a:rPr lang="en-US" altLang="zh-CN" sz="2800" b="1" dirty="0">
                <a:solidFill>
                  <a:srgbClr val="CC0000"/>
                </a:solidFill>
                <a:latin typeface="Arial Rounded MT Bold" panose="020F0704030504030204" pitchFamily="34" charset="0"/>
              </a:rPr>
              <a:t>3. Write a letter to the children in disaster </a:t>
            </a:r>
          </a:p>
          <a:p>
            <a:pPr eaLnBrk="1" hangingPunct="1">
              <a:spcBef>
                <a:spcPct val="50000"/>
              </a:spcBef>
            </a:pPr>
            <a:r>
              <a:rPr lang="en-US" altLang="zh-CN" sz="2800" b="1" dirty="0">
                <a:solidFill>
                  <a:srgbClr val="CC0000"/>
                </a:solidFill>
                <a:latin typeface="Arial Rounded MT Bold" panose="020F0704030504030204" pitchFamily="34" charset="0"/>
              </a:rPr>
              <a:t>      areas. Give your comfort, concern and best </a:t>
            </a:r>
          </a:p>
          <a:p>
            <a:pPr eaLnBrk="1" hangingPunct="1">
              <a:spcBef>
                <a:spcPct val="50000"/>
              </a:spcBef>
            </a:pPr>
            <a:r>
              <a:rPr lang="en-US" altLang="zh-CN" sz="2800" b="1" dirty="0">
                <a:solidFill>
                  <a:srgbClr val="CC0000"/>
                </a:solidFill>
                <a:latin typeface="Arial Rounded MT Bold" panose="020F0704030504030204" pitchFamily="34" charset="0"/>
              </a:rPr>
              <a:t>      wishes to them.</a:t>
            </a:r>
            <a:endParaRPr lang="en-US" altLang="zh-CN" sz="2800" b="1" dirty="0">
              <a:solidFill>
                <a:srgbClr val="CC0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descr="16300000258678126343158075676_950"/>
          <p:cNvPicPr>
            <a:picLocks noChangeAspect="1" noChangeArrowheads="1"/>
          </p:cNvPicPr>
          <p:nvPr/>
        </p:nvPicPr>
        <p:blipFill>
          <a:blip r:embed="rId2" cstate="email"/>
          <a:srcRect/>
          <a:stretch>
            <a:fillRect/>
          </a:stretch>
        </p:blipFill>
        <p:spPr bwMode="auto">
          <a:xfrm>
            <a:off x="395288" y="3573463"/>
            <a:ext cx="3475037"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descr="4_201105130916194adc4"/>
          <p:cNvPicPr>
            <a:picLocks noChangeAspect="1" noChangeArrowheads="1"/>
          </p:cNvPicPr>
          <p:nvPr/>
        </p:nvPicPr>
        <p:blipFill>
          <a:blip r:embed="rId3" cstate="email"/>
          <a:srcRect/>
          <a:stretch>
            <a:fillRect/>
          </a:stretch>
        </p:blipFill>
        <p:spPr bwMode="auto">
          <a:xfrm>
            <a:off x="4284663" y="3500438"/>
            <a:ext cx="457200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xt Box 7"/>
          <p:cNvSpPr txBox="1">
            <a:spLocks noChangeArrowheads="1"/>
          </p:cNvSpPr>
          <p:nvPr/>
        </p:nvSpPr>
        <p:spPr bwMode="auto">
          <a:xfrm>
            <a:off x="684213" y="333375"/>
            <a:ext cx="8135937" cy="2441575"/>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latin typeface="Arial Rounded MT Bold" panose="020F0704030504030204" pitchFamily="34" charset="0"/>
              </a:rPr>
              <a:t>We all know the </a:t>
            </a:r>
            <a:r>
              <a:rPr lang="en-US" altLang="zh-CN" sz="2800" b="1" dirty="0" err="1">
                <a:latin typeface="Arial Rounded MT Bold" panose="020F0704030504030204" pitchFamily="34" charset="0"/>
              </a:rPr>
              <a:t>Wenchuan</a:t>
            </a:r>
            <a:r>
              <a:rPr lang="en-US" altLang="zh-CN" sz="2800" b="1" dirty="0">
                <a:latin typeface="Arial Rounded MT Bold" panose="020F0704030504030204" pitchFamily="34" charset="0"/>
              </a:rPr>
              <a:t> earthquake made a lot of buildings fall down and lots of people lose their homes. </a:t>
            </a:r>
          </a:p>
          <a:p>
            <a:pPr eaLnBrk="1" hangingPunct="1">
              <a:spcBef>
                <a:spcPct val="50000"/>
              </a:spcBef>
            </a:pPr>
            <a:r>
              <a:rPr lang="en-US" altLang="zh-CN" sz="2800" b="1" dirty="0">
                <a:solidFill>
                  <a:srgbClr val="0000FF"/>
                </a:solidFill>
                <a:latin typeface="Arial Rounded MT Bold" panose="020F0704030504030204" pitchFamily="34" charset="0"/>
              </a:rPr>
              <a:t>Look at some photos about </a:t>
            </a:r>
            <a:r>
              <a:rPr lang="en-US" altLang="zh-CN" sz="2800" b="1" dirty="0" err="1">
                <a:solidFill>
                  <a:srgbClr val="0000FF"/>
                </a:solidFill>
                <a:latin typeface="Arial Rounded MT Bold" panose="020F0704030504030204" pitchFamily="34" charset="0"/>
              </a:rPr>
              <a:t>Wenchuan</a:t>
            </a:r>
            <a:r>
              <a:rPr lang="en-US" altLang="zh-CN" sz="2800" b="1" dirty="0">
                <a:solidFill>
                  <a:srgbClr val="0000FF"/>
                </a:solidFill>
                <a:latin typeface="Arial Rounded MT Bold" panose="020F0704030504030204" pitchFamily="34" charset="0"/>
              </a:rPr>
              <a:t> in the earthquake in 2008.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9943">
                                            <p:txEl>
                                              <p:pRg st="1" end="1"/>
                                            </p:txEl>
                                          </p:spTgt>
                                        </p:tgtEl>
                                        <p:attrNameLst>
                                          <p:attrName>style.visibility</p:attrName>
                                        </p:attrNameLst>
                                      </p:cBhvr>
                                      <p:to>
                                        <p:strVal val="visible"/>
                                      </p:to>
                                    </p:set>
                                    <p:animEffect transition="in" filter="diamond(in)">
                                      <p:cBhvr>
                                        <p:cTn id="7" dur="2000"/>
                                        <p:tgtEl>
                                          <p:spTgt spid="399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9941"/>
                                        </p:tgtEl>
                                        <p:attrNameLst>
                                          <p:attrName>style.visibility</p:attrName>
                                        </p:attrNameLst>
                                      </p:cBhvr>
                                      <p:to>
                                        <p:strVal val="visible"/>
                                      </p:to>
                                    </p:set>
                                    <p:animEffect transition="in" filter="dissolve">
                                      <p:cBhvr>
                                        <p:cTn id="12" dur="500"/>
                                        <p:tgtEl>
                                          <p:spTgt spid="39941"/>
                                        </p:tgtEl>
                                      </p:cBhvr>
                                    </p:animEffect>
                                  </p:childTnLst>
                                </p:cTn>
                              </p:par>
                              <p:par>
                                <p:cTn id="13" presetID="9" presetClass="entr" presetSubtype="0" fill="hold" nodeType="withEffect">
                                  <p:stCondLst>
                                    <p:cond delay="0"/>
                                  </p:stCondLst>
                                  <p:childTnLst>
                                    <p:set>
                                      <p:cBhvr>
                                        <p:cTn id="14" dur="1" fill="hold">
                                          <p:stCondLst>
                                            <p:cond delay="0"/>
                                          </p:stCondLst>
                                        </p:cTn>
                                        <p:tgtEl>
                                          <p:spTgt spid="39942"/>
                                        </p:tgtEl>
                                        <p:attrNameLst>
                                          <p:attrName>style.visibility</p:attrName>
                                        </p:attrNameLst>
                                      </p:cBhvr>
                                      <p:to>
                                        <p:strVal val="visible"/>
                                      </p:to>
                                    </p:set>
                                    <p:animEffect transition="in" filter="dissolve">
                                      <p:cBhvr>
                                        <p:cTn id="15" dur="5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2" descr="1424234215707374_a602x602"/>
          <p:cNvSpPr>
            <a:spLocks noChangeArrowheads="1" noChangeShapeType="1" noTextEdit="1"/>
          </p:cNvSpPr>
          <p:nvPr/>
        </p:nvSpPr>
        <p:spPr bwMode="auto">
          <a:xfrm>
            <a:off x="3348038" y="188913"/>
            <a:ext cx="2519362" cy="503237"/>
          </a:xfrm>
          <a:prstGeom prst="rect">
            <a:avLst/>
          </a:prstGeom>
        </p:spPr>
        <p:txBody>
          <a:bodyPr wrap="none" fromWordArt="1">
            <a:prstTxWarp prst="textPlain">
              <a:avLst>
                <a:gd name="adj" fmla="val 50000"/>
              </a:avLst>
            </a:prstTxWarp>
          </a:bodyPr>
          <a:lstStyle/>
          <a:p>
            <a:pPr algn="ctr"/>
            <a:r>
              <a:rPr lang="en-US" altLang="zh-CN" sz="4000" b="1" kern="10" dirty="0">
                <a:ln w="28575">
                  <a:solidFill>
                    <a:srgbClr val="FF0000"/>
                  </a:solidFill>
                  <a:round/>
                </a:ln>
                <a:blipFill dpi="0" rotWithShape="0">
                  <a:blip r:embed="rId2"/>
                  <a:srcRect/>
                  <a:stretch>
                    <a:fillRect/>
                  </a:stretch>
                </a:blipFill>
                <a:effectLst>
                  <a:outerShdw dist="35921" dir="2700000" sy="50000" kx="2115830" algn="bl" rotWithShape="0">
                    <a:srgbClr val="C0C0C0">
                      <a:alpha val="79999"/>
                    </a:srgbClr>
                  </a:outerShdw>
                </a:effectLst>
                <a:latin typeface="Comic Sans MS" panose="030F0702030302020204"/>
              </a:rPr>
              <a:t>Summary</a:t>
            </a:r>
            <a:endParaRPr lang="zh-CN" altLang="en-US" sz="4000" b="1" kern="10" dirty="0">
              <a:ln w="28575">
                <a:solidFill>
                  <a:srgbClr val="FF0000"/>
                </a:solidFill>
                <a:round/>
              </a:ln>
              <a:blipFill dpi="0" rotWithShape="0">
                <a:blip r:embed="rId2"/>
                <a:srcRect/>
                <a:stretch>
                  <a:fillRect/>
                </a:stretch>
              </a:blipFill>
              <a:effectLst>
                <a:outerShdw dist="35921" dir="2700000" sy="50000" kx="2115830" algn="bl" rotWithShape="0">
                  <a:srgbClr val="C0C0C0">
                    <a:alpha val="79999"/>
                  </a:srgbClr>
                </a:outerShdw>
              </a:effectLst>
              <a:latin typeface="Comic Sans MS" panose="030F0702030302020204"/>
            </a:endParaRPr>
          </a:p>
        </p:txBody>
      </p:sp>
      <p:sp>
        <p:nvSpPr>
          <p:cNvPr id="21507" name="Text Box 3"/>
          <p:cNvSpPr txBox="1">
            <a:spLocks noChangeArrowheads="1"/>
          </p:cNvSpPr>
          <p:nvPr/>
        </p:nvSpPr>
        <p:spPr bwMode="auto">
          <a:xfrm>
            <a:off x="646113" y="765175"/>
            <a:ext cx="83185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00" b="1" dirty="0">
                <a:solidFill>
                  <a:srgbClr val="FF0066"/>
                </a:solidFill>
                <a:latin typeface="Arial Rounded MT Bold" panose="020F0704030504030204" pitchFamily="34" charset="0"/>
              </a:rPr>
              <a:t>Read through Sections A-C carefully and complete each sentence </a:t>
            </a:r>
          </a:p>
          <a:p>
            <a:pPr eaLnBrk="1" hangingPunct="1">
              <a:spcBef>
                <a:spcPct val="50000"/>
              </a:spcBef>
            </a:pPr>
            <a:r>
              <a:rPr lang="en-US" altLang="zh-CN" sz="2000" b="1" dirty="0">
                <a:solidFill>
                  <a:srgbClr val="FF0066"/>
                </a:solidFill>
                <a:latin typeface="Arial Rounded MT Bold" panose="020F0704030504030204" pitchFamily="34" charset="0"/>
              </a:rPr>
              <a:t>below.</a:t>
            </a:r>
            <a:endParaRPr lang="en-US" altLang="zh-CN" sz="2000" b="1" dirty="0">
              <a:solidFill>
                <a:srgbClr val="FF0066"/>
              </a:solidFill>
              <a:latin typeface="Times New Roman" panose="02020603050405020304" pitchFamily="18" charset="0"/>
            </a:endParaRPr>
          </a:p>
        </p:txBody>
      </p:sp>
      <p:graphicFrame>
        <p:nvGraphicFramePr>
          <p:cNvPr id="21539" name="Group 35"/>
          <p:cNvGraphicFramePr>
            <a:graphicFrameLocks noGrp="1"/>
          </p:cNvGraphicFramePr>
          <p:nvPr/>
        </p:nvGraphicFramePr>
        <p:xfrm>
          <a:off x="539750" y="2682875"/>
          <a:ext cx="7921625" cy="3772537"/>
        </p:xfrm>
        <a:graphic>
          <a:graphicData uri="http://schemas.openxmlformats.org/drawingml/2006/table">
            <a:tbl>
              <a:tblPr/>
              <a:tblGrid>
                <a:gridCol w="7921625">
                  <a:extLst>
                    <a:ext uri="{9D8B030D-6E8A-4147-A177-3AD203B41FA5}">
                      <a16:colId xmlns:a16="http://schemas.microsoft.com/office/drawing/2014/main" val="20000"/>
                    </a:ext>
                  </a:extLst>
                </a:gridCol>
              </a:tblGrid>
              <a:tr h="7969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The </a:t>
                      </a:r>
                      <a:r>
                        <a:rPr kumimoji="0" lang="en-US" altLang="zh-CN" sz="2400" b="0" i="0" u="none" strike="noStrike" cap="none" normalizeH="0" baseline="0" dirty="0" err="1" smtClean="0">
                          <a:ln>
                            <a:noFill/>
                          </a:ln>
                          <a:solidFill>
                            <a:schemeClr val="tx1"/>
                          </a:solidFill>
                          <a:effectLst/>
                          <a:latin typeface="Times New Roman" panose="02020603050405020304" pitchFamily="18" charset="0"/>
                          <a:ea typeface="宋体" panose="02010600030101010101" pitchFamily="2" charset="-122"/>
                        </a:rPr>
                        <a:t>Wenchuan</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earthquake in 2008 was __________ than this one, but the Tangshan earthquake in 1976 was_____________.</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FF0000"/>
                      </a:solidFill>
                      <a:prstDash val="dot"/>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8969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I think the mobile phone is _____________ than the telephone.</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Yes, but the computer is ______________ of all.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0000"/>
                      </a:solidFill>
                      <a:prstDash val="dot"/>
                      <a:round/>
                      <a:headEnd type="none" w="med" len="med"/>
                      <a:tailEnd type="none" w="med" len="med"/>
                    </a:lnT>
                    <a:lnB w="28575" cap="flat" cmpd="sng" algn="ctr">
                      <a:solidFill>
                        <a:srgbClr val="FF0000"/>
                      </a:solidFill>
                      <a:prstDash val="dot"/>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68421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Running out can be ___________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0000"/>
                      </a:solidFill>
                      <a:prstDash val="dot"/>
                      <a:round/>
                      <a:headEnd type="none" w="med" len="med"/>
                      <a:tailEnd type="none" w="med" len="med"/>
                    </a:lnT>
                    <a:lnB w="28575" cap="flat" cmpd="sng" algn="ctr">
                      <a:solidFill>
                        <a:srgbClr val="FF0000"/>
                      </a:solidFill>
                      <a:prstDash val="dot"/>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64928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Remember, _________________ thing is to stay calm.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0000"/>
                      </a:solidFill>
                      <a:prstDash val="dot"/>
                      <a:round/>
                      <a:headEnd type="none" w="med" len="med"/>
                      <a:tailEnd type="none" w="med" len="med"/>
                    </a:lnT>
                    <a:lnB w="28575" cap="flat" cmpd="sng" algn="ctr">
                      <a:solidFill>
                        <a:srgbClr val="FF0000"/>
                      </a:solidFill>
                      <a:prstDash val="dot"/>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7191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__________ place is under a strong table or desk.</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0000"/>
                      </a:solidFill>
                      <a:prstDash val="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58542" name="Rectangle 174"/>
          <p:cNvSpPr>
            <a:spLocks noChangeArrowheads="1"/>
          </p:cNvSpPr>
          <p:nvPr/>
        </p:nvSpPr>
        <p:spPr bwMode="auto">
          <a:xfrm>
            <a:off x="5508625" y="2708275"/>
            <a:ext cx="1749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rgbClr val="0000FF"/>
                </a:solidFill>
                <a:latin typeface="Times New Roman" panose="02020603050405020304" pitchFamily="18" charset="0"/>
              </a:rPr>
              <a:t>more serious</a:t>
            </a:r>
          </a:p>
        </p:txBody>
      </p:sp>
      <p:sp>
        <p:nvSpPr>
          <p:cNvPr id="58546" name="Rectangle 178"/>
          <p:cNvSpPr>
            <a:spLocks noChangeArrowheads="1"/>
          </p:cNvSpPr>
          <p:nvPr/>
        </p:nvSpPr>
        <p:spPr bwMode="auto">
          <a:xfrm>
            <a:off x="6227763" y="3068638"/>
            <a:ext cx="2163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rgbClr val="0000FF"/>
                </a:solidFill>
                <a:latin typeface="Times New Roman" panose="02020603050405020304" pitchFamily="18" charset="0"/>
              </a:rPr>
              <a:t>the most serious</a:t>
            </a:r>
          </a:p>
        </p:txBody>
      </p:sp>
      <p:sp>
        <p:nvSpPr>
          <p:cNvPr id="58548" name="Rectangle 180"/>
          <p:cNvSpPr>
            <a:spLocks noChangeArrowheads="1"/>
          </p:cNvSpPr>
          <p:nvPr/>
        </p:nvSpPr>
        <p:spPr bwMode="auto">
          <a:xfrm>
            <a:off x="4067175" y="3500438"/>
            <a:ext cx="163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rgbClr val="0000FF"/>
                </a:solidFill>
                <a:latin typeface="Times New Roman" panose="02020603050405020304" pitchFamily="18" charset="0"/>
              </a:rPr>
              <a:t>more useful</a:t>
            </a:r>
          </a:p>
        </p:txBody>
      </p:sp>
      <p:sp>
        <p:nvSpPr>
          <p:cNvPr id="58550" name="Rectangle 182"/>
          <p:cNvSpPr>
            <a:spLocks noChangeArrowheads="1"/>
          </p:cNvSpPr>
          <p:nvPr/>
        </p:nvSpPr>
        <p:spPr bwMode="auto">
          <a:xfrm>
            <a:off x="3708400" y="3933825"/>
            <a:ext cx="204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rgbClr val="0000FF"/>
                </a:solidFill>
                <a:latin typeface="Times New Roman" panose="02020603050405020304" pitchFamily="18" charset="0"/>
              </a:rPr>
              <a:t>the most useful</a:t>
            </a:r>
          </a:p>
        </p:txBody>
      </p:sp>
      <p:sp>
        <p:nvSpPr>
          <p:cNvPr id="58552" name="Rectangle 184"/>
          <p:cNvSpPr>
            <a:spLocks noChangeArrowheads="1"/>
          </p:cNvSpPr>
          <p:nvPr/>
        </p:nvSpPr>
        <p:spPr bwMode="auto">
          <a:xfrm>
            <a:off x="3203575" y="4437063"/>
            <a:ext cx="1436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rgbClr val="0000FF"/>
                </a:solidFill>
                <a:latin typeface="Times New Roman" panose="02020603050405020304" pitchFamily="18" charset="0"/>
              </a:rPr>
              <a:t>dangerous</a:t>
            </a:r>
          </a:p>
        </p:txBody>
      </p:sp>
      <p:sp>
        <p:nvSpPr>
          <p:cNvPr id="58554" name="Rectangle 186"/>
          <p:cNvSpPr>
            <a:spLocks noChangeArrowheads="1"/>
          </p:cNvSpPr>
          <p:nvPr/>
        </p:nvSpPr>
        <p:spPr bwMode="auto">
          <a:xfrm>
            <a:off x="2124075" y="5084763"/>
            <a:ext cx="248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rgbClr val="0000FF"/>
                </a:solidFill>
                <a:latin typeface="Times New Roman" panose="02020603050405020304" pitchFamily="18" charset="0"/>
              </a:rPr>
              <a:t>the most important</a:t>
            </a:r>
          </a:p>
        </p:txBody>
      </p:sp>
      <p:sp>
        <p:nvSpPr>
          <p:cNvPr id="58556" name="Rectangle 188"/>
          <p:cNvSpPr>
            <a:spLocks noChangeArrowheads="1"/>
          </p:cNvSpPr>
          <p:nvPr/>
        </p:nvSpPr>
        <p:spPr bwMode="auto">
          <a:xfrm>
            <a:off x="684213" y="5734050"/>
            <a:ext cx="1427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rgbClr val="0000FF"/>
                </a:solidFill>
                <a:latin typeface="Times New Roman" panose="02020603050405020304" pitchFamily="18" charset="0"/>
              </a:rPr>
              <a:t>The safest</a:t>
            </a:r>
          </a:p>
        </p:txBody>
      </p:sp>
      <p:sp>
        <p:nvSpPr>
          <p:cNvPr id="21529" name="Rectangle 189"/>
          <p:cNvSpPr>
            <a:spLocks noChangeArrowheads="1"/>
          </p:cNvSpPr>
          <p:nvPr/>
        </p:nvSpPr>
        <p:spPr bwMode="auto">
          <a:xfrm>
            <a:off x="539750" y="1700213"/>
            <a:ext cx="1655763" cy="433387"/>
          </a:xfrm>
          <a:prstGeom prst="rect">
            <a:avLst/>
          </a:prstGeom>
          <a:solidFill>
            <a:schemeClr val="accent2"/>
          </a:solidFill>
          <a:ln w="9525">
            <a:solidFill>
              <a:schemeClr val="tx1"/>
            </a:solidFill>
            <a:miter lim="800000"/>
          </a:ln>
        </p:spPr>
        <p:txBody>
          <a:bodyPr wrap="none" anchor="ctr"/>
          <a:lstStyle/>
          <a:p>
            <a:pPr algn="ctr"/>
            <a:r>
              <a:rPr lang="en-US" altLang="zh-CN" sz="2800" b="1" dirty="0">
                <a:solidFill>
                  <a:srgbClr val="FF0000"/>
                </a:solidFill>
                <a:latin typeface="Comic Sans MS" panose="030F0702030302020204" pitchFamily="66" charset="0"/>
              </a:rPr>
              <a:t>Grammar</a:t>
            </a:r>
          </a:p>
        </p:txBody>
      </p:sp>
      <p:sp>
        <p:nvSpPr>
          <p:cNvPr id="31812" name="Text Box 68"/>
          <p:cNvSpPr txBox="1">
            <a:spLocks noChangeArrowheads="1"/>
          </p:cNvSpPr>
          <p:nvPr/>
        </p:nvSpPr>
        <p:spPr bwMode="auto">
          <a:xfrm>
            <a:off x="539750" y="2276475"/>
            <a:ext cx="7920038" cy="396875"/>
          </a:xfrm>
          <a:prstGeom prst="rect">
            <a:avLst/>
          </a:prstGeom>
          <a:noFill/>
          <a:ln w="9525">
            <a:noFill/>
            <a:miter lim="800000"/>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00" b="1" dirty="0">
                <a:solidFill>
                  <a:srgbClr val="0000FF"/>
                </a:solidFill>
                <a:effectLst>
                  <a:outerShdw blurRad="38100" dist="38100" dir="2700000" algn="tl">
                    <a:srgbClr val="C0C0C0"/>
                  </a:outerShdw>
                </a:effectLst>
                <a:latin typeface="Arial Black" panose="020B0A04020102020204" pitchFamily="34" charset="0"/>
              </a:rPr>
              <a:t>Comparative and superlative degrees of adjectives (</a:t>
            </a:r>
            <a:r>
              <a:rPr lang="en-US" altLang="zh-CN" b="1" dirty="0">
                <a:solidFill>
                  <a:srgbClr val="0000FF"/>
                </a:solidFill>
                <a:effectLst>
                  <a:outerShdw blurRad="38100" dist="38100" dir="2700000" algn="tl">
                    <a:srgbClr val="C0C0C0"/>
                  </a:outerShdw>
                </a:effectLst>
              </a:rPr>
              <a:t>Ⅱ</a:t>
            </a:r>
            <a:r>
              <a:rPr lang="en-US" altLang="zh-CN" sz="2000" b="1" dirty="0">
                <a:solidFill>
                  <a:srgbClr val="0000FF"/>
                </a:solidFill>
                <a:effectLst>
                  <a:outerShdw blurRad="38100" dist="38100" dir="2700000" algn="tl">
                    <a:srgbClr val="C0C0C0"/>
                  </a:outerShdw>
                </a:effectLst>
                <a:latin typeface="Arial Black" panose="020B0A040201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8542"/>
                                        </p:tgtEl>
                                        <p:attrNameLst>
                                          <p:attrName>style.visibility</p:attrName>
                                        </p:attrNameLst>
                                      </p:cBhvr>
                                      <p:to>
                                        <p:strVal val="visible"/>
                                      </p:to>
                                    </p:set>
                                    <p:animEffect transition="in" filter="diamond(in)">
                                      <p:cBhvr>
                                        <p:cTn id="7" dur="2000"/>
                                        <p:tgtEl>
                                          <p:spTgt spid="585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8546"/>
                                        </p:tgtEl>
                                        <p:attrNameLst>
                                          <p:attrName>style.visibility</p:attrName>
                                        </p:attrNameLst>
                                      </p:cBhvr>
                                      <p:to>
                                        <p:strVal val="visible"/>
                                      </p:to>
                                    </p:set>
                                    <p:anim calcmode="lin" valueType="num">
                                      <p:cBhvr additive="base">
                                        <p:cTn id="12" dur="500" fill="hold"/>
                                        <p:tgtEl>
                                          <p:spTgt spid="58546"/>
                                        </p:tgtEl>
                                        <p:attrNameLst>
                                          <p:attrName>ppt_x</p:attrName>
                                        </p:attrNameLst>
                                      </p:cBhvr>
                                      <p:tavLst>
                                        <p:tav tm="0">
                                          <p:val>
                                            <p:strVal val="#ppt_x"/>
                                          </p:val>
                                        </p:tav>
                                        <p:tav tm="100000">
                                          <p:val>
                                            <p:strVal val="#ppt_x"/>
                                          </p:val>
                                        </p:tav>
                                      </p:tavLst>
                                    </p:anim>
                                    <p:anim calcmode="lin" valueType="num">
                                      <p:cBhvr additive="base">
                                        <p:cTn id="13" dur="500" fill="hold"/>
                                        <p:tgtEl>
                                          <p:spTgt spid="5854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58548"/>
                                        </p:tgtEl>
                                        <p:attrNameLst>
                                          <p:attrName>style.visibility</p:attrName>
                                        </p:attrNameLst>
                                      </p:cBhvr>
                                      <p:to>
                                        <p:strVal val="visible"/>
                                      </p:to>
                                    </p:set>
                                    <p:animEffect transition="in" filter="diamond(in)">
                                      <p:cBhvr>
                                        <p:cTn id="18" dur="2000"/>
                                        <p:tgtEl>
                                          <p:spTgt spid="5854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8550"/>
                                        </p:tgtEl>
                                        <p:attrNameLst>
                                          <p:attrName>style.visibility</p:attrName>
                                        </p:attrNameLst>
                                      </p:cBhvr>
                                      <p:to>
                                        <p:strVal val="visible"/>
                                      </p:to>
                                    </p:set>
                                    <p:animEffect transition="in" filter="checkerboard(across)">
                                      <p:cBhvr>
                                        <p:cTn id="23" dur="500"/>
                                        <p:tgtEl>
                                          <p:spTgt spid="58550"/>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8552"/>
                                        </p:tgtEl>
                                        <p:attrNameLst>
                                          <p:attrName>style.visibility</p:attrName>
                                        </p:attrNameLst>
                                      </p:cBhvr>
                                      <p:to>
                                        <p:strVal val="visible"/>
                                      </p:to>
                                    </p:set>
                                    <p:animEffect transition="in" filter="dissolve">
                                      <p:cBhvr>
                                        <p:cTn id="28" dur="500"/>
                                        <p:tgtEl>
                                          <p:spTgt spid="58552"/>
                                        </p:tgtEl>
                                      </p:cBhvr>
                                    </p:animEffec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58554"/>
                                        </p:tgtEl>
                                        <p:attrNameLst>
                                          <p:attrName>style.visibility</p:attrName>
                                        </p:attrNameLst>
                                      </p:cBhvr>
                                      <p:to>
                                        <p:strVal val="visible"/>
                                      </p:to>
                                    </p:set>
                                    <p:anim calcmode="discrete" valueType="clr">
                                      <p:cBhvr override="childStyle">
                                        <p:cTn id="33" dur="80"/>
                                        <p:tgtEl>
                                          <p:spTgt spid="58554"/>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58554"/>
                                        </p:tgtEl>
                                        <p:attrNameLst>
                                          <p:attrName>fillcolor</p:attrName>
                                        </p:attrNameLst>
                                      </p:cBhvr>
                                      <p:tavLst>
                                        <p:tav tm="0">
                                          <p:val>
                                            <p:clrVal>
                                              <a:schemeClr val="accent2"/>
                                            </p:clrVal>
                                          </p:val>
                                        </p:tav>
                                        <p:tav tm="50000">
                                          <p:val>
                                            <p:clrVal>
                                              <a:schemeClr val="hlink"/>
                                            </p:clrVal>
                                          </p:val>
                                        </p:tav>
                                      </p:tavLst>
                                    </p:anim>
                                    <p:set>
                                      <p:cBhvr>
                                        <p:cTn id="35" dur="80"/>
                                        <p:tgtEl>
                                          <p:spTgt spid="58554"/>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58556"/>
                                        </p:tgtEl>
                                        <p:attrNameLst>
                                          <p:attrName>style.visibility</p:attrName>
                                        </p:attrNameLst>
                                      </p:cBhvr>
                                      <p:to>
                                        <p:strVal val="visible"/>
                                      </p:to>
                                    </p:set>
                                    <p:animEffect transition="in" filter="circle(in)">
                                      <p:cBhvr>
                                        <p:cTn id="40" dur="2000"/>
                                        <p:tgtEl>
                                          <p:spTgt spid="58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42" grpId="0"/>
      <p:bldP spid="58546" grpId="0"/>
      <p:bldP spid="58548" grpId="0"/>
      <p:bldP spid="58550" grpId="0"/>
      <p:bldP spid="58552" grpId="0"/>
      <p:bldP spid="58554" grpId="0"/>
      <p:bldP spid="585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64" name="Group 28"/>
          <p:cNvGraphicFramePr>
            <a:graphicFrameLocks noGrp="1"/>
          </p:cNvGraphicFramePr>
          <p:nvPr/>
        </p:nvGraphicFramePr>
        <p:xfrm>
          <a:off x="539750" y="2349500"/>
          <a:ext cx="7921625" cy="2422525"/>
        </p:xfrm>
        <a:graphic>
          <a:graphicData uri="http://schemas.openxmlformats.org/drawingml/2006/table">
            <a:tbl>
              <a:tblPr/>
              <a:tblGrid>
                <a:gridCol w="7921625">
                  <a:extLst>
                    <a:ext uri="{9D8B030D-6E8A-4147-A177-3AD203B41FA5}">
                      <a16:colId xmlns:a16="http://schemas.microsoft.com/office/drawing/2014/main" val="20000"/>
                    </a:ext>
                  </a:extLst>
                </a:gridCol>
              </a:tblGrid>
              <a:tr h="7969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 terrible earthquake  _____ Qinghai.           Was it serious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FF0000"/>
                      </a:solidFill>
                      <a:prstDash val="dot"/>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I’m very sorry to ________ that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0000"/>
                      </a:solidFill>
                      <a:prstDash val="dot"/>
                      <a:round/>
                      <a:headEnd type="none" w="med" len="med"/>
                      <a:tailEnd type="none" w="med" len="med"/>
                    </a:lnT>
                    <a:lnB w="28575" cap="flat" cmpd="sng" algn="ctr">
                      <a:solidFill>
                        <a:srgbClr val="FF0000"/>
                      </a:solidFill>
                      <a:prstDash val="dot"/>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______ can we protect ourselves _______ the earthquake?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0000"/>
                      </a:solidFill>
                      <a:prstDash val="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bl>
          </a:graphicData>
        </a:graphic>
      </p:graphicFrame>
      <p:sp>
        <p:nvSpPr>
          <p:cNvPr id="22540" name="Rectangle 25"/>
          <p:cNvSpPr>
            <a:spLocks noChangeArrowheads="1"/>
          </p:cNvSpPr>
          <p:nvPr/>
        </p:nvSpPr>
        <p:spPr bwMode="auto">
          <a:xfrm>
            <a:off x="611188" y="1844675"/>
            <a:ext cx="1873250" cy="433388"/>
          </a:xfrm>
          <a:prstGeom prst="rect">
            <a:avLst/>
          </a:prstGeom>
          <a:solidFill>
            <a:schemeClr val="accent2"/>
          </a:solidFill>
          <a:ln w="9525">
            <a:solidFill>
              <a:schemeClr val="tx1"/>
            </a:solidFill>
            <a:miter lim="800000"/>
          </a:ln>
        </p:spPr>
        <p:txBody>
          <a:bodyPr wrap="none" anchor="ctr"/>
          <a:lstStyle/>
          <a:p>
            <a:pPr algn="ctr"/>
            <a:r>
              <a:rPr lang="en-US" altLang="zh-CN" sz="2800" b="1">
                <a:solidFill>
                  <a:srgbClr val="FF0000"/>
                </a:solidFill>
                <a:latin typeface="Comic Sans MS" panose="030F0702030302020204" pitchFamily="66" charset="0"/>
              </a:rPr>
              <a:t>Functions</a:t>
            </a:r>
          </a:p>
        </p:txBody>
      </p:sp>
      <p:sp>
        <p:nvSpPr>
          <p:cNvPr id="65566" name="Rectangle 30"/>
          <p:cNvSpPr>
            <a:spLocks noChangeArrowheads="1"/>
          </p:cNvSpPr>
          <p:nvPr/>
        </p:nvSpPr>
        <p:spPr bwMode="auto">
          <a:xfrm>
            <a:off x="3492500" y="2349500"/>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FF0000"/>
                </a:solidFill>
                <a:latin typeface="Times New Roman" panose="02020603050405020304" pitchFamily="18" charset="0"/>
              </a:rPr>
              <a:t>hit</a:t>
            </a:r>
          </a:p>
        </p:txBody>
      </p:sp>
      <p:sp>
        <p:nvSpPr>
          <p:cNvPr id="65568" name="Rectangle 32"/>
          <p:cNvSpPr>
            <a:spLocks noChangeArrowheads="1"/>
          </p:cNvSpPr>
          <p:nvPr/>
        </p:nvSpPr>
        <p:spPr bwMode="auto">
          <a:xfrm>
            <a:off x="2916238" y="3141663"/>
            <a:ext cx="776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FF0000"/>
                </a:solidFill>
                <a:latin typeface="Times New Roman" panose="02020603050405020304" pitchFamily="18" charset="0"/>
              </a:rPr>
              <a:t>hear</a:t>
            </a:r>
          </a:p>
        </p:txBody>
      </p:sp>
      <p:sp>
        <p:nvSpPr>
          <p:cNvPr id="65570" name="Rectangle 34"/>
          <p:cNvSpPr>
            <a:spLocks noChangeArrowheads="1"/>
          </p:cNvSpPr>
          <p:nvPr/>
        </p:nvSpPr>
        <p:spPr bwMode="auto">
          <a:xfrm>
            <a:off x="684213" y="3933825"/>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FF0000"/>
                </a:solidFill>
                <a:latin typeface="Times New Roman" panose="02020603050405020304" pitchFamily="18" charset="0"/>
              </a:rPr>
              <a:t>How</a:t>
            </a:r>
          </a:p>
        </p:txBody>
      </p:sp>
      <p:sp>
        <p:nvSpPr>
          <p:cNvPr id="65571" name="Rectangle 35"/>
          <p:cNvSpPr>
            <a:spLocks noChangeArrowheads="1"/>
          </p:cNvSpPr>
          <p:nvPr/>
        </p:nvSpPr>
        <p:spPr bwMode="auto">
          <a:xfrm>
            <a:off x="4787900" y="3957638"/>
            <a:ext cx="86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FF0000"/>
                </a:solidFill>
              </a:rPr>
              <a:t>from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5566"/>
                                        </p:tgtEl>
                                        <p:attrNameLst>
                                          <p:attrName>style.visibility</p:attrName>
                                        </p:attrNameLst>
                                      </p:cBhvr>
                                      <p:to>
                                        <p:strVal val="visible"/>
                                      </p:to>
                                    </p:set>
                                    <p:anim calcmode="lin" valueType="num">
                                      <p:cBhvr>
                                        <p:cTn id="7" dur="500" fill="hold"/>
                                        <p:tgtEl>
                                          <p:spTgt spid="6556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5566"/>
                                        </p:tgtEl>
                                        <p:attrNameLst>
                                          <p:attrName>ppt_y</p:attrName>
                                        </p:attrNameLst>
                                      </p:cBhvr>
                                      <p:tavLst>
                                        <p:tav tm="0">
                                          <p:val>
                                            <p:strVal val="#ppt_y"/>
                                          </p:val>
                                        </p:tav>
                                        <p:tav tm="100000">
                                          <p:val>
                                            <p:strVal val="#ppt_y"/>
                                          </p:val>
                                        </p:tav>
                                      </p:tavLst>
                                    </p:anim>
                                    <p:anim calcmode="lin" valueType="num">
                                      <p:cBhvr>
                                        <p:cTn id="9" dur="500" fill="hold"/>
                                        <p:tgtEl>
                                          <p:spTgt spid="6556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556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556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5568"/>
                                        </p:tgtEl>
                                        <p:attrNameLst>
                                          <p:attrName>style.visibility</p:attrName>
                                        </p:attrNameLst>
                                      </p:cBhvr>
                                      <p:to>
                                        <p:strVal val="visible"/>
                                      </p:to>
                                    </p:set>
                                    <p:animEffect transition="in" filter="dissolve">
                                      <p:cBhvr>
                                        <p:cTn id="16" dur="500"/>
                                        <p:tgtEl>
                                          <p:spTgt spid="6556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5570"/>
                                        </p:tgtEl>
                                        <p:attrNameLst>
                                          <p:attrName>style.visibility</p:attrName>
                                        </p:attrNameLst>
                                      </p:cBhvr>
                                      <p:to>
                                        <p:strVal val="visible"/>
                                      </p:to>
                                    </p:set>
                                    <p:animEffect transition="in" filter="dissolve">
                                      <p:cBhvr>
                                        <p:cTn id="21" dur="500"/>
                                        <p:tgtEl>
                                          <p:spTgt spid="6557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5571"/>
                                        </p:tgtEl>
                                        <p:attrNameLst>
                                          <p:attrName>style.visibility</p:attrName>
                                        </p:attrNameLst>
                                      </p:cBhvr>
                                      <p:to>
                                        <p:strVal val="visible"/>
                                      </p:to>
                                    </p:set>
                                    <p:animEffect transition="in" filter="dissolve">
                                      <p:cBhvr>
                                        <p:cTn id="26" dur="500"/>
                                        <p:tgtEl>
                                          <p:spTgt spid="65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66" grpId="0"/>
      <p:bldP spid="65568" grpId="0"/>
      <p:bldP spid="65570" grpId="0"/>
      <p:bldP spid="6557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2" descr="1424234215707374_a602x602"/>
          <p:cNvSpPr>
            <a:spLocks noChangeArrowheads="1" noChangeShapeType="1" noTextEdit="1"/>
          </p:cNvSpPr>
          <p:nvPr/>
        </p:nvSpPr>
        <p:spPr bwMode="auto">
          <a:xfrm>
            <a:off x="3132138" y="1196975"/>
            <a:ext cx="3024187" cy="792163"/>
          </a:xfrm>
          <a:prstGeom prst="rect">
            <a:avLst/>
          </a:prstGeom>
        </p:spPr>
        <p:txBody>
          <a:bodyPr wrap="none" fromWordArt="1">
            <a:prstTxWarp prst="textPlain">
              <a:avLst>
                <a:gd name="adj" fmla="val 50000"/>
              </a:avLst>
            </a:prstTxWarp>
          </a:bodyPr>
          <a:lstStyle/>
          <a:p>
            <a:pPr algn="ctr"/>
            <a:r>
              <a:rPr lang="en-US" altLang="zh-CN" sz="4000" b="1" kern="10" dirty="0">
                <a:ln w="28575">
                  <a:solidFill>
                    <a:srgbClr val="FF0000"/>
                  </a:solidFill>
                  <a:round/>
                </a:ln>
                <a:blipFill dpi="0" rotWithShape="0">
                  <a:blip r:embed="rId2"/>
                  <a:srcRect/>
                  <a:stretch>
                    <a:fillRect/>
                  </a:stretch>
                </a:blipFill>
                <a:effectLst>
                  <a:outerShdw dist="35921" dir="2700000" sy="50000" kx="2115830" algn="bl" rotWithShape="0">
                    <a:srgbClr val="C0C0C0">
                      <a:alpha val="79999"/>
                    </a:srgbClr>
                  </a:outerShdw>
                </a:effectLst>
                <a:latin typeface="Comic Sans MS" panose="030F0702030302020204"/>
              </a:rPr>
              <a:t>Homework</a:t>
            </a:r>
            <a:endParaRPr lang="zh-CN" altLang="en-US" sz="4000" b="1" kern="10" dirty="0">
              <a:ln w="28575">
                <a:solidFill>
                  <a:srgbClr val="FF0000"/>
                </a:solidFill>
                <a:round/>
              </a:ln>
              <a:blipFill dpi="0" rotWithShape="0">
                <a:blip r:embed="rId2"/>
                <a:srcRect/>
                <a:stretch>
                  <a:fillRect/>
                </a:stretch>
              </a:blipFill>
              <a:effectLst>
                <a:outerShdw dist="35921" dir="2700000" sy="50000" kx="2115830" algn="bl" rotWithShape="0">
                  <a:srgbClr val="C0C0C0">
                    <a:alpha val="79999"/>
                  </a:srgbClr>
                </a:outerShdw>
              </a:effectLst>
              <a:latin typeface="Comic Sans MS" panose="030F0702030302020204"/>
            </a:endParaRPr>
          </a:p>
        </p:txBody>
      </p:sp>
      <p:sp>
        <p:nvSpPr>
          <p:cNvPr id="23555" name="Text Box 3"/>
          <p:cNvSpPr txBox="1">
            <a:spLocks noChangeArrowheads="1"/>
          </p:cNvSpPr>
          <p:nvPr/>
        </p:nvSpPr>
        <p:spPr bwMode="auto">
          <a:xfrm>
            <a:off x="2339975" y="2708275"/>
            <a:ext cx="4751388"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solidFill>
                  <a:srgbClr val="0000FF"/>
                </a:solidFill>
                <a:latin typeface="华文中宋" panose="02010600040101010101" pitchFamily="2" charset="-122"/>
                <a:ea typeface="华文中宋" panose="02010600040101010101" pitchFamily="2" charset="-122"/>
              </a:rPr>
              <a:t>1.</a:t>
            </a:r>
            <a:r>
              <a:rPr lang="zh-CN" altLang="en-US" sz="3200" b="1" dirty="0">
                <a:solidFill>
                  <a:srgbClr val="0000FF"/>
                </a:solidFill>
                <a:latin typeface="华文中宋" panose="02010600040101010101" pitchFamily="2" charset="-122"/>
                <a:ea typeface="华文中宋" panose="02010600040101010101" pitchFamily="2" charset="-122"/>
              </a:rPr>
              <a:t>认真复习 </a:t>
            </a:r>
            <a:r>
              <a:rPr lang="en-US" altLang="zh-CN" sz="3200" b="1" dirty="0">
                <a:solidFill>
                  <a:srgbClr val="0000FF"/>
                </a:solidFill>
                <a:latin typeface="华文中宋" panose="02010600040101010101" pitchFamily="2" charset="-122"/>
                <a:ea typeface="华文中宋" panose="02010600040101010101" pitchFamily="2" charset="-122"/>
              </a:rPr>
              <a:t>Topic 2</a:t>
            </a:r>
            <a:r>
              <a:rPr lang="zh-CN" altLang="en-US" sz="3200" b="1" dirty="0">
                <a:solidFill>
                  <a:srgbClr val="0000FF"/>
                </a:solidFill>
                <a:latin typeface="华文中宋" panose="02010600040101010101" pitchFamily="2" charset="-122"/>
                <a:ea typeface="华文中宋" panose="02010600040101010101" pitchFamily="2" charset="-122"/>
              </a:rPr>
              <a:t>。</a:t>
            </a:r>
          </a:p>
          <a:p>
            <a:pPr eaLnBrk="1" hangingPunct="1">
              <a:spcBef>
                <a:spcPct val="50000"/>
              </a:spcBef>
            </a:pPr>
            <a:r>
              <a:rPr lang="en-US" altLang="zh-CN" sz="3200" b="1" dirty="0">
                <a:solidFill>
                  <a:srgbClr val="0000FF"/>
                </a:solidFill>
                <a:latin typeface="华文中宋" panose="02010600040101010101" pitchFamily="2" charset="-122"/>
                <a:ea typeface="华文中宋" panose="02010600040101010101" pitchFamily="2" charset="-122"/>
              </a:rPr>
              <a:t>2.</a:t>
            </a:r>
            <a:r>
              <a:rPr lang="zh-CN" altLang="en-US" sz="3200" b="1" dirty="0">
                <a:solidFill>
                  <a:srgbClr val="0000FF"/>
                </a:solidFill>
                <a:latin typeface="华文中宋" panose="02010600040101010101" pitchFamily="2" charset="-122"/>
                <a:ea typeface="华文中宋" panose="02010600040101010101" pitchFamily="2" charset="-122"/>
              </a:rPr>
              <a:t>继续收集应对灾害的方法，在班里与同学交流</a:t>
            </a:r>
            <a:r>
              <a:rPr lang="zh-CN" altLang="en-US" sz="3200" b="1" dirty="0" smtClean="0">
                <a:solidFill>
                  <a:srgbClr val="0000FF"/>
                </a:solidFill>
                <a:latin typeface="华文中宋" panose="02010600040101010101" pitchFamily="2" charset="-122"/>
                <a:ea typeface="华文中宋" panose="02010600040101010101" pitchFamily="2" charset="-122"/>
              </a:rPr>
              <a:t>。 </a:t>
            </a:r>
            <a:endParaRPr lang="zh-CN" altLang="en-US" sz="3200" b="1" dirty="0">
              <a:solidFill>
                <a:srgbClr val="0000FF"/>
              </a:solidFill>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1447800" y="990600"/>
            <a:ext cx="6858000" cy="4751388"/>
            <a:chOff x="35" y="164"/>
            <a:chExt cx="5488" cy="4156"/>
          </a:xfrm>
        </p:grpSpPr>
        <p:pic>
          <p:nvPicPr>
            <p:cNvPr id="38915" name="Picture 4" descr="j0222814[1]"/>
            <p:cNvPicPr>
              <a:picLocks noChangeAspect="1" noChangeArrowheads="1"/>
            </p:cNvPicPr>
            <p:nvPr/>
          </p:nvPicPr>
          <p:blipFill>
            <a:blip r:embed="rId2" cstate="email"/>
            <a:srcRect/>
            <a:stretch>
              <a:fillRect/>
            </a:stretch>
          </p:blipFill>
          <p:spPr bwMode="auto">
            <a:xfrm>
              <a:off x="35" y="164"/>
              <a:ext cx="3875" cy="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5" descr="SO01589_[1]"/>
            <p:cNvPicPr>
              <a:picLocks noChangeAspect="1" noChangeArrowheads="1"/>
            </p:cNvPicPr>
            <p:nvPr/>
          </p:nvPicPr>
          <p:blipFill>
            <a:blip r:embed="rId3" cstate="email"/>
            <a:srcRect/>
            <a:stretch>
              <a:fillRect/>
            </a:stretch>
          </p:blipFill>
          <p:spPr bwMode="auto">
            <a:xfrm rot="767238">
              <a:off x="3288" y="336"/>
              <a:ext cx="2235" cy="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2008518133225329 (1)"/>
          <p:cNvPicPr>
            <a:picLocks noChangeAspect="1" noChangeArrowheads="1"/>
          </p:cNvPicPr>
          <p:nvPr/>
        </p:nvPicPr>
        <p:blipFill>
          <a:blip r:embed="rId2" cstate="email"/>
          <a:srcRect r="-99"/>
          <a:stretch>
            <a:fillRect/>
          </a:stretch>
        </p:blipFill>
        <p:spPr bwMode="auto">
          <a:xfrm>
            <a:off x="179388" y="188913"/>
            <a:ext cx="4537075"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1" descr="91-1"/>
          <p:cNvPicPr>
            <a:picLocks noChangeAspect="1" noChangeArrowheads="1"/>
          </p:cNvPicPr>
          <p:nvPr/>
        </p:nvPicPr>
        <p:blipFill>
          <a:blip r:embed="rId3" cstate="email"/>
          <a:srcRect/>
          <a:stretch>
            <a:fillRect/>
          </a:stretch>
        </p:blipFill>
        <p:spPr bwMode="auto">
          <a:xfrm>
            <a:off x="4716463" y="3751263"/>
            <a:ext cx="4427537"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1210751552718"/>
          <p:cNvPicPr>
            <a:picLocks noChangeAspect="1" noChangeArrowheads="1"/>
          </p:cNvPicPr>
          <p:nvPr/>
        </p:nvPicPr>
        <p:blipFill>
          <a:blip r:embed="rId2"/>
          <a:srcRect/>
          <a:stretch>
            <a:fillRect/>
          </a:stretch>
        </p:blipFill>
        <p:spPr bwMode="auto">
          <a:xfrm>
            <a:off x="1714500" y="1524000"/>
            <a:ext cx="5715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1215606893209"/>
          <p:cNvPicPr>
            <a:picLocks noChangeAspect="1" noChangeArrowheads="1"/>
          </p:cNvPicPr>
          <p:nvPr/>
        </p:nvPicPr>
        <p:blipFill>
          <a:blip r:embed="rId3"/>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1215607019615"/>
          <p:cNvPicPr>
            <a:picLocks noChangeAspect="1" noChangeArrowheads="1"/>
          </p:cNvPicPr>
          <p:nvPr/>
        </p:nvPicPr>
        <p:blipFill>
          <a:blip r:embed="rId4"/>
          <a:srcRect/>
          <a:stretch>
            <a:fillRect/>
          </a:stretch>
        </p:blipFill>
        <p:spPr bwMode="auto">
          <a:xfrm>
            <a:off x="1524000" y="1143000"/>
            <a:ext cx="6361113"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1215606893209"/>
          <p:cNvPicPr>
            <a:picLocks noChangeAspect="1" noChangeArrowheads="1"/>
          </p:cNvPicPr>
          <p:nvPr/>
        </p:nvPicPr>
        <p:blipFill>
          <a:blip r:embed="rId2"/>
          <a:srcRect/>
          <a:stretch>
            <a:fillRect/>
          </a:stretch>
        </p:blipFill>
        <p:spPr bwMode="auto">
          <a:xfrm>
            <a:off x="1331913" y="1196975"/>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210751552718"/>
          <p:cNvPicPr>
            <a:picLocks noChangeAspect="1" noChangeArrowheads="1"/>
          </p:cNvPicPr>
          <p:nvPr/>
        </p:nvPicPr>
        <p:blipFill>
          <a:blip r:embed="rId2" cstate="email"/>
          <a:srcRect/>
          <a:stretch>
            <a:fillRect/>
          </a:stretch>
        </p:blipFill>
        <p:spPr bwMode="auto">
          <a:xfrm>
            <a:off x="971550" y="1125538"/>
            <a:ext cx="7416800"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4"/>
          <p:cNvSpPr txBox="1">
            <a:spLocks noChangeArrowheads="1"/>
          </p:cNvSpPr>
          <p:nvPr/>
        </p:nvSpPr>
        <p:spPr bwMode="auto">
          <a:xfrm>
            <a:off x="684213" y="333375"/>
            <a:ext cx="8135937" cy="1587500"/>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latin typeface="Arial Rounded MT Bold" panose="020F0704030504030204" pitchFamily="34" charset="0"/>
              </a:rPr>
              <a:t>Do you want to know how the people’ life in </a:t>
            </a:r>
            <a:r>
              <a:rPr lang="en-US" altLang="zh-CN" sz="2800" b="1" dirty="0" err="1">
                <a:latin typeface="Arial Rounded MT Bold" panose="020F0704030504030204" pitchFamily="34" charset="0"/>
              </a:rPr>
              <a:t>Wenchuan</a:t>
            </a:r>
            <a:r>
              <a:rPr lang="en-US" altLang="zh-CN" sz="2800" b="1" dirty="0">
                <a:latin typeface="Arial Rounded MT Bold" panose="020F0704030504030204" pitchFamily="34" charset="0"/>
              </a:rPr>
              <a:t> is now ?</a:t>
            </a:r>
          </a:p>
          <a:p>
            <a:pPr eaLnBrk="1" hangingPunct="1">
              <a:spcBef>
                <a:spcPct val="50000"/>
              </a:spcBef>
            </a:pPr>
            <a:r>
              <a:rPr lang="en-US" altLang="zh-CN" sz="2800" b="1" dirty="0">
                <a:latin typeface="Arial Rounded MT Bold" panose="020F0704030504030204" pitchFamily="34" charset="0"/>
              </a:rPr>
              <a:t>Enjoy some photos about the new </a:t>
            </a:r>
            <a:r>
              <a:rPr lang="en-US" altLang="zh-CN" sz="2800" b="1" dirty="0" err="1">
                <a:latin typeface="Arial Rounded MT Bold" panose="020F0704030504030204" pitchFamily="34" charset="0"/>
              </a:rPr>
              <a:t>Wenchuan</a:t>
            </a:r>
            <a:r>
              <a:rPr lang="en-US" altLang="zh-CN" sz="2800" b="1" dirty="0">
                <a:latin typeface="Arial Rounded MT Bold" panose="020F0704030504030204" pitchFamily="34" charset="0"/>
              </a:rPr>
              <a:t>.</a:t>
            </a:r>
          </a:p>
        </p:txBody>
      </p:sp>
      <p:pic>
        <p:nvPicPr>
          <p:cNvPr id="43013" name="Picture 5" descr="20110509_89c185489776cd5e1cb9PM540P48UFm4"/>
          <p:cNvPicPr>
            <a:picLocks noChangeAspect="1" noChangeArrowheads="1"/>
          </p:cNvPicPr>
          <p:nvPr/>
        </p:nvPicPr>
        <p:blipFill>
          <a:blip r:embed="rId3" cstate="email"/>
          <a:srcRect r="-1666"/>
          <a:stretch>
            <a:fillRect/>
          </a:stretch>
        </p:blipFill>
        <p:spPr bwMode="auto">
          <a:xfrm>
            <a:off x="1763713" y="2276475"/>
            <a:ext cx="56165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3012">
                                            <p:txEl>
                                              <p:pRg st="1" end="1"/>
                                            </p:txEl>
                                          </p:spTgt>
                                        </p:tgtEl>
                                        <p:attrNameLst>
                                          <p:attrName>style.visibility</p:attrName>
                                        </p:attrNameLst>
                                      </p:cBhvr>
                                      <p:to>
                                        <p:strVal val="visible"/>
                                      </p:to>
                                    </p:set>
                                    <p:animEffect transition="in" filter="diamond(in)">
                                      <p:cBhvr>
                                        <p:cTn id="7" dur="2000"/>
                                        <p:tgtEl>
                                          <p:spTgt spid="430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3013"/>
                                        </p:tgtEl>
                                        <p:attrNameLst>
                                          <p:attrName>style.visibility</p:attrName>
                                        </p:attrNameLst>
                                      </p:cBhvr>
                                      <p:to>
                                        <p:strVal val="visible"/>
                                      </p:to>
                                    </p:set>
                                    <p:animEffect transition="in" filter="dissolve">
                                      <p:cBhvr>
                                        <p:cTn id="12" dur="5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20110512104601_98571"/>
          <p:cNvPicPr>
            <a:picLocks noChangeAspect="1" noChangeArrowheads="1"/>
          </p:cNvPicPr>
          <p:nvPr/>
        </p:nvPicPr>
        <p:blipFill>
          <a:blip r:embed="rId2" cstate="email"/>
          <a:srcRect/>
          <a:stretch>
            <a:fillRect/>
          </a:stretch>
        </p:blipFill>
        <p:spPr bwMode="auto">
          <a:xfrm>
            <a:off x="349250" y="908050"/>
            <a:ext cx="386238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 descr="汶川"/>
          <p:cNvPicPr>
            <a:picLocks noChangeAspect="1" noChangeArrowheads="1"/>
          </p:cNvPicPr>
          <p:nvPr/>
        </p:nvPicPr>
        <p:blipFill>
          <a:blip r:embed="rId3" cstate="email"/>
          <a:srcRect/>
          <a:stretch>
            <a:fillRect/>
          </a:stretch>
        </p:blipFill>
        <p:spPr bwMode="auto">
          <a:xfrm>
            <a:off x="4643438" y="981075"/>
            <a:ext cx="3887787"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73F409HC0HMM0015"/>
          <p:cNvPicPr>
            <a:picLocks noChangeAspect="1" noChangeArrowheads="1"/>
          </p:cNvPicPr>
          <p:nvPr/>
        </p:nvPicPr>
        <p:blipFill>
          <a:blip r:embed="rId2" cstate="email"/>
          <a:srcRect/>
          <a:stretch>
            <a:fillRect/>
          </a:stretch>
        </p:blipFill>
        <p:spPr bwMode="auto">
          <a:xfrm>
            <a:off x="1547813" y="1268413"/>
            <a:ext cx="6840537"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WW.2PPT.COM&#10;">
  <a:themeElements>
    <a:clrScheme name="默认设计模板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33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33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806</Words>
  <Application>Microsoft Office PowerPoint</Application>
  <PresentationFormat>全屏显示(4:3)</PresentationFormat>
  <Paragraphs>120</Paragraphs>
  <Slides>23</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23</vt:i4>
      </vt:variant>
    </vt:vector>
  </HeadingPairs>
  <TitlesOfParts>
    <vt:vector size="35" baseType="lpstr">
      <vt:lpstr>Arial Unicode MS</vt:lpstr>
      <vt:lpstr>华文中宋</vt:lpstr>
      <vt:lpstr>隶书</vt:lpstr>
      <vt:lpstr>宋体</vt:lpstr>
      <vt:lpstr>微软雅黑</vt:lpstr>
      <vt:lpstr>Arial</vt:lpstr>
      <vt:lpstr>Arial Black</vt:lpstr>
      <vt:lpstr>Arial Rounded MT Bold</vt:lpstr>
      <vt:lpstr>Calibri</vt:lpstr>
      <vt:lpstr>Comic Sans MS</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2009-03-17T12:36:00Z</dcterms:created>
  <dcterms:modified xsi:type="dcterms:W3CDTF">2023-01-16T22:12:39Z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59EB772DDD104B82A81CA63A55C02BFF</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