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631" r:id="rId3"/>
    <p:sldId id="613" r:id="rId4"/>
    <p:sldId id="616" r:id="rId5"/>
    <p:sldId id="630" r:id="rId6"/>
    <p:sldId id="632" r:id="rId7"/>
    <p:sldId id="633" r:id="rId8"/>
    <p:sldId id="634" r:id="rId9"/>
    <p:sldId id="636" r:id="rId10"/>
    <p:sldId id="641" r:id="rId11"/>
    <p:sldId id="637" r:id="rId12"/>
    <p:sldId id="635" r:id="rId13"/>
    <p:sldId id="619" r:id="rId14"/>
    <p:sldId id="597" r:id="rId15"/>
    <p:sldId id="326" r:id="rId16"/>
    <p:sldId id="640" r:id="rId17"/>
    <p:sldId id="639" r:id="rId18"/>
    <p:sldId id="345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FFFFFF"/>
    <a:srgbClr val="CEEDFD"/>
    <a:srgbClr val="C7E4B3"/>
    <a:srgbClr val="EE8E00"/>
    <a:srgbClr val="00CC00"/>
    <a:srgbClr val="089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86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BF5871-0D66-46F7-BD2D-C0BDB468E6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40D3E3C-1E10-418A-A0F6-FE5C8F8EC3B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36FDD48-50D9-4090-92E7-86C4901BADA7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57B311F-88DE-4F4B-BE38-7F0617D228CF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3FA8A4-320F-4D06-9732-B1B8F59BB4EE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00883B-8E93-459B-BD2D-FA6DE1B38939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314A1A-FAB7-463D-81B1-B621BBD40CED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C6AD93-63BA-4EA6-80D7-13896D39A54E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8F9A57-4E5D-456F-ADBC-45F62752AD06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37F7C7-7529-4B97-B03A-2F57AFAC8F9C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053FECB-B7D1-4D27-A6FC-00464B8DD667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E410DF-A6D5-4A93-8339-A5249EE40634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5B0B9A-5FB3-4435-B683-4DF9FEC8890F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4A3FA67-B1E1-4387-8514-EF353D5E2331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9CCDBA9-CCDD-4ECF-AFFD-4849FA6EC156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E606C8-3E45-4285-90CB-79C3B2E1BDE5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C9F25D-0E29-470D-923D-392CE37F1B58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93D50B-F355-44B6-9388-A934B1FB3C9D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161292-9A33-4806-846D-52D7C329271C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A4D78D-353A-4AEE-99D1-7B2FBBA9E9BA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168328" y="476672"/>
            <a:ext cx="3184219" cy="235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2"/>
          <p:cNvSpPr/>
          <p:nvPr/>
        </p:nvSpPr>
        <p:spPr bwMode="gray">
          <a:xfrm>
            <a:off x="-12700" y="2420888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3"/>
          <p:cNvSpPr/>
          <p:nvPr/>
        </p:nvSpPr>
        <p:spPr bwMode="gray">
          <a:xfrm>
            <a:off x="-12700" y="2760613"/>
            <a:ext cx="9153525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900113" y="836613"/>
            <a:ext cx="763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陕旅版六年级上册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140481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58F7-0CAB-4563-AA79-DDC213336C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235C9-B859-432A-A98A-4CBF5698B2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627B0-748F-49AB-8942-5701587B61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7A29-0BBD-4608-8241-BF6994879C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6EC2-C3C1-4EC5-8C03-1B8DF7AA5C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B12E6-C9A6-40ED-9A70-D2D49931A1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6EC2-C3C1-4EC5-8C03-1B8DF7AA5C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B12E6-C9A6-40ED-9A70-D2D49931A1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3A8-41D2-4471-AADB-3FD57B73F0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9366-2033-450D-8568-C6FF401BA3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5239-4745-4A98-9496-BAEB4996F4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2BBC9-CB6A-4801-87F4-7A28FB8E9E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57D1-D4EB-4850-8B3E-22F38A542B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E4E1-0D53-41A2-83F5-E5AF6AE896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D88C-EE8A-4C8A-A07B-FB4F33622C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39C3D-D14D-4A99-885C-453D1A453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8E23-8D1C-40E1-9E00-6211097EA4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A0B1-9490-4A87-AB58-8F8D0E0AA9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3865 w 9164371"/>
              <a:gd name="T1" fmla="*/ 36 h 1402412"/>
              <a:gd name="T2" fmla="*/ 9163403 w 9164371"/>
              <a:gd name="T3" fmla="*/ 6782 h 1402412"/>
              <a:gd name="T4" fmla="*/ 9148074 w 9164371"/>
              <a:gd name="T5" fmla="*/ 6473 h 1402412"/>
              <a:gd name="T6" fmla="*/ 6503942 w 9164371"/>
              <a:gd name="T7" fmla="*/ 6430 h 1402412"/>
              <a:gd name="T8" fmla="*/ 3116159 w 9164371"/>
              <a:gd name="T9" fmla="*/ 5157 h 1402412"/>
              <a:gd name="T10" fmla="*/ 8750 w 9164371"/>
              <a:gd name="T11" fmla="*/ 7149 h 1402412"/>
              <a:gd name="T12" fmla="*/ 0 w 9164371"/>
              <a:gd name="T13" fmla="*/ 7167 h 1402412"/>
              <a:gd name="T14" fmla="*/ 0 w 9164371"/>
              <a:gd name="T15" fmla="*/ 517 h 1402412"/>
              <a:gd name="T16" fmla="*/ 6435 w 9164371"/>
              <a:gd name="T17" fmla="*/ 962 h 1402412"/>
              <a:gd name="T18" fmla="*/ 2209358 w 9164371"/>
              <a:gd name="T19" fmla="*/ 62 h 1402412"/>
              <a:gd name="T20" fmla="*/ 6450240 w 9164371"/>
              <a:gd name="T21" fmla="*/ 1758 h 1402412"/>
              <a:gd name="T22" fmla="*/ 9174250 w 9164371"/>
              <a:gd name="T23" fmla="*/ 0 h 1402412"/>
              <a:gd name="T24" fmla="*/ 9153865 w 9164371"/>
              <a:gd name="T25" fmla="*/ 36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784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6627B0-748F-49AB-8942-5701587B61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17267A29-0BBD-4608-8241-BF6994879C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Unit2PartALet&#8217;slearn&#35838;&#25991;&#21160;&#30011;h264_720x576_800k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chant&#33410;&#22863;.mp3" TargetMode="External"/><Relationship Id="rId1" Type="http://schemas.microsoft.com/office/2007/relationships/media" Target="file:///E:\&#38485;&#26053;&#29256;\Unit2%20&#31532;1&#35838;&#26102;&#20248;&#25945;&#35838;&#20214;\chant&#33410;&#22863;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takeawalk_128k.mp3" TargetMode="External"/><Relationship Id="rId1" Type="http://schemas.microsoft.com/office/2007/relationships/media" Target="file:///E:\&#38485;&#26053;&#29256;\Unit2%20&#31532;1&#35838;&#26102;&#20248;&#25945;&#35838;&#20214;\takeawalk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playping-pong_128k.mp3" TargetMode="External"/><Relationship Id="rId1" Type="http://schemas.microsoft.com/office/2007/relationships/media" Target="file:///E:\&#38485;&#26053;&#29256;\Unit2%20&#31532;1&#35838;&#26102;&#20248;&#25945;&#35838;&#20214;\playping-pong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playtennis_128k.mp3" TargetMode="External"/><Relationship Id="rId1" Type="http://schemas.microsoft.com/office/2007/relationships/media" Target="file:///E:\&#38485;&#26053;&#29256;\Unit2%20&#31532;1&#35838;&#26102;&#20248;&#25945;&#35838;&#20214;\playtennis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goboating_128k.mp3" TargetMode="External"/><Relationship Id="rId1" Type="http://schemas.microsoft.com/office/2007/relationships/media" Target="file:///E:\&#38485;&#26053;&#29256;\Unit2%20&#31532;1&#35838;&#26102;&#20248;&#25945;&#35838;&#20214;\goboating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goskating_128k.mp3" TargetMode="External"/><Relationship Id="rId1" Type="http://schemas.microsoft.com/office/2007/relationships/media" Target="file:///E:\&#38485;&#26053;&#29256;\Unit2%20&#31532;1&#35838;&#26102;&#20248;&#25945;&#35838;&#20214;\goskating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2%20&#31532;1&#35838;&#26102;&#20248;&#25945;&#35838;&#20214;\goshopping_128k.mp3" TargetMode="External"/><Relationship Id="rId1" Type="http://schemas.microsoft.com/office/2007/relationships/media" Target="file:///E:\&#38485;&#26053;&#29256;\Unit2%20&#31532;1&#35838;&#26102;&#20248;&#25945;&#35838;&#20214;\goshopping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692150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673225" y="3573016"/>
            <a:ext cx="5797550" cy="928687"/>
          </a:xfrm>
        </p:spPr>
        <p:txBody>
          <a:bodyPr/>
          <a:lstStyle/>
          <a:p>
            <a:pPr algn="l">
              <a:defRPr/>
            </a:pPr>
            <a:r>
              <a:rPr lang="en-US" altLang="zh-CN" sz="4800" b="1" dirty="0" smtClean="0"/>
              <a:t>Unit 2 I’m Healthy</a:t>
            </a:r>
            <a:endParaRPr lang="zh-CN" altLang="en-US" sz="4800" b="1" dirty="0"/>
          </a:p>
        </p:txBody>
      </p:sp>
      <p:sp>
        <p:nvSpPr>
          <p:cNvPr id="5" name="副标题 3"/>
          <p:cNvSpPr txBox="1"/>
          <p:nvPr/>
        </p:nvSpPr>
        <p:spPr>
          <a:xfrm>
            <a:off x="5543243" y="4797078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 and read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28082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844824"/>
            <a:ext cx="6696744" cy="454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5229225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218113" y="3181350"/>
            <a:ext cx="38179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800" b="1">
                <a:solidFill>
                  <a:srgbClr val="0000FF"/>
                </a:solidFill>
                <a:ea typeface="微软雅黑" panose="020B0503020204020204" pitchFamily="34" charset="-122"/>
              </a:rPr>
              <a:t>take a walk</a:t>
            </a:r>
            <a:endParaRPr lang="zh-CN" altLang="en-US" sz="48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is missing?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30972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86363" y="1866900"/>
            <a:ext cx="37798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go shopping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2138" y="1852613"/>
            <a:ext cx="33131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go skating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4675" y="3200400"/>
            <a:ext cx="331311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go boating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241925" y="4652963"/>
            <a:ext cx="33131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play tennis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2138" y="4640263"/>
            <a:ext cx="45545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play ping-pong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/>
      <p:bldP spid="6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2792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 bwMode="auto">
          <a:xfrm>
            <a:off x="539750" y="968375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response</a:t>
            </a:r>
          </a:p>
        </p:txBody>
      </p:sp>
      <p:grpSp>
        <p:nvGrpSpPr>
          <p:cNvPr id="28678" name="组合 4"/>
          <p:cNvGrpSpPr/>
          <p:nvPr/>
        </p:nvGrpSpPr>
        <p:grpSpPr bwMode="auto">
          <a:xfrm>
            <a:off x="684213" y="2781300"/>
            <a:ext cx="7253287" cy="2303463"/>
            <a:chOff x="-319544" y="3140968"/>
            <a:chExt cx="9572064" cy="2448272"/>
          </a:xfrm>
        </p:grpSpPr>
        <p:sp>
          <p:nvSpPr>
            <p:cNvPr id="19" name="矩形 18"/>
            <p:cNvSpPr/>
            <p:nvPr/>
          </p:nvSpPr>
          <p:spPr>
            <a:xfrm>
              <a:off x="-252504" y="3140968"/>
              <a:ext cx="9505024" cy="24482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15532" y="3259079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475872" y="3247268"/>
              <a:ext cx="215786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36213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192363" y="3247268"/>
              <a:ext cx="215786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552703" y="3247268"/>
              <a:ext cx="215786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10949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269194" y="3247268"/>
              <a:ext cx="21788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631630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987780" y="3247268"/>
              <a:ext cx="215785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348121" y="3247268"/>
              <a:ext cx="215785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6365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064611" y="3247268"/>
              <a:ext cx="215785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424952" y="3247268"/>
              <a:ext cx="215785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783196" y="3247268"/>
              <a:ext cx="215786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143537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501783" y="3247268"/>
              <a:ext cx="215785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862123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220368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7578614" y="3247268"/>
              <a:ext cx="215785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938954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297199" y="3247268"/>
              <a:ext cx="215786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1115532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475872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836213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192363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2552703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2910949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3269194" y="5373266"/>
              <a:ext cx="21788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631630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3987780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48121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4706365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5064611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5424952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5783196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6143537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6501783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6862123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7220368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7578614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7938954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8297199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8657539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9015785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8657539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9013690" y="3247268"/>
              <a:ext cx="215786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757287" y="3257392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399041" y="3252330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38701" y="3248955"/>
              <a:ext cx="215786" cy="995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-319544" y="3247268"/>
              <a:ext cx="213690" cy="96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757287" y="5373266"/>
              <a:ext cx="215785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401137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7081" y="5373266"/>
              <a:ext cx="213690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-309070" y="5373266"/>
              <a:ext cx="215786" cy="97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8679" name="标题 19"/>
          <p:cNvSpPr txBox="1"/>
          <p:nvPr/>
        </p:nvSpPr>
        <p:spPr bwMode="auto">
          <a:xfrm>
            <a:off x="896938" y="706438"/>
            <a:ext cx="38909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3200" b="1">
              <a:solidFill>
                <a:srgbClr val="1A93C8"/>
              </a:solidFill>
              <a:ea typeface="黑体" panose="02010609060101010101" pitchFamily="49" charset="-122"/>
            </a:endParaRPr>
          </a:p>
        </p:txBody>
      </p:sp>
      <p:pic>
        <p:nvPicPr>
          <p:cNvPr id="28680" name="图片 3072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8550" y="1501775"/>
            <a:ext cx="9255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" name="组合 11263"/>
          <p:cNvGrpSpPr/>
          <p:nvPr/>
        </p:nvGrpSpPr>
        <p:grpSpPr bwMode="auto">
          <a:xfrm>
            <a:off x="841375" y="3006725"/>
            <a:ext cx="29314775" cy="1695450"/>
            <a:chOff x="180587" y="4337225"/>
            <a:chExt cx="29315552" cy="1696294"/>
          </a:xfrm>
        </p:grpSpPr>
        <p:grpSp>
          <p:nvGrpSpPr>
            <p:cNvPr id="28682" name="组合 8"/>
            <p:cNvGrpSpPr/>
            <p:nvPr/>
          </p:nvGrpSpPr>
          <p:grpSpPr bwMode="auto">
            <a:xfrm>
              <a:off x="180587" y="4346231"/>
              <a:ext cx="14508971" cy="1687288"/>
              <a:chOff x="180587" y="4346231"/>
              <a:chExt cx="14508971" cy="1687288"/>
            </a:xfrm>
          </p:grpSpPr>
          <p:grpSp>
            <p:nvGrpSpPr>
              <p:cNvPr id="28691" name="组合 7"/>
              <p:cNvGrpSpPr/>
              <p:nvPr/>
            </p:nvGrpSpPr>
            <p:grpSpPr bwMode="auto">
              <a:xfrm>
                <a:off x="180587" y="4346231"/>
                <a:ext cx="11995778" cy="1687288"/>
                <a:chOff x="713126" y="3038276"/>
                <a:chExt cx="11995778" cy="1687288"/>
              </a:xfrm>
            </p:grpSpPr>
            <p:pic>
              <p:nvPicPr>
                <p:cNvPr id="85" name="图片 84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713126" y="3105507"/>
                  <a:ext cx="2270185" cy="1605762"/>
                </a:xfrm>
                <a:prstGeom prst="rect">
                  <a:avLst/>
                </a:prstGeom>
                <a:ln w="38100" cap="sq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88" name="图片 87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666257" y="3083271"/>
                  <a:ext cx="2073330" cy="1612116"/>
                </a:xfrm>
                <a:prstGeom prst="rect">
                  <a:avLst/>
                </a:prstGeom>
                <a:ln w="38100" cap="sq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89" name="图片 88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>
                  <a:off x="3237318" y="3105507"/>
                  <a:ext cx="2140007" cy="1605762"/>
                </a:xfrm>
                <a:prstGeom prst="rect">
                  <a:avLst/>
                </a:prstGeom>
                <a:ln w="38100" cap="sq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87" name="图片 86"/>
                <p:cNvPicPr>
                  <a:picLocks noChangeAspect="1"/>
                </p:cNvPicPr>
                <p:nvPr/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10524136" y="3061035"/>
                  <a:ext cx="2184458" cy="1656588"/>
                </a:xfrm>
                <a:prstGeom prst="rect">
                  <a:avLst/>
                </a:prstGeom>
                <a:ln w="38100" cap="sq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>
                <a:blip r:embed="rId8" cstate="email"/>
                <a:stretch>
                  <a:fillRect/>
                </a:stretch>
              </p:blipFill>
              <p:spPr>
                <a:xfrm>
                  <a:off x="7992007" y="3038799"/>
                  <a:ext cx="2289236" cy="1686765"/>
                </a:xfrm>
                <a:prstGeom prst="rect">
                  <a:avLst/>
                </a:prstGeom>
                <a:ln w="38100" cap="sq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12466576" y="4353107"/>
                <a:ext cx="2222559" cy="1666117"/>
              </a:xfrm>
              <a:prstGeom prst="rect">
                <a:avLst/>
              </a:prstGeom>
              <a:ln w="38100" cap="sq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28683" name="组合 91"/>
            <p:cNvGrpSpPr/>
            <p:nvPr/>
          </p:nvGrpSpPr>
          <p:grpSpPr bwMode="auto">
            <a:xfrm>
              <a:off x="14987168" y="4337225"/>
              <a:ext cx="14508971" cy="1681637"/>
              <a:chOff x="180587" y="4343957"/>
              <a:chExt cx="14508971" cy="1681637"/>
            </a:xfrm>
          </p:grpSpPr>
          <p:grpSp>
            <p:nvGrpSpPr>
              <p:cNvPr id="28684" name="组合 92"/>
              <p:cNvGrpSpPr/>
              <p:nvPr/>
            </p:nvGrpSpPr>
            <p:grpSpPr bwMode="auto">
              <a:xfrm>
                <a:off x="180587" y="4343957"/>
                <a:ext cx="11995778" cy="1681637"/>
                <a:chOff x="713126" y="3036002"/>
                <a:chExt cx="11995778" cy="1681637"/>
              </a:xfrm>
            </p:grpSpPr>
            <p:pic>
              <p:nvPicPr>
                <p:cNvPr id="95" name="图片 94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713550" y="3104299"/>
                  <a:ext cx="2270185" cy="1607350"/>
                </a:xfrm>
                <a:prstGeom prst="rect">
                  <a:avLst/>
                </a:prstGeom>
                <a:ln w="38100" cap="sq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96" name="图片 95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666681" y="3083651"/>
                  <a:ext cx="2073330" cy="1612115"/>
                </a:xfrm>
                <a:prstGeom prst="rect">
                  <a:avLst/>
                </a:prstGeom>
                <a:ln w="38100" cap="sq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97" name="图片 96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>
                  <a:off x="3237742" y="3104299"/>
                  <a:ext cx="2140007" cy="1607350"/>
                </a:xfrm>
                <a:prstGeom prst="rect">
                  <a:avLst/>
                </a:prstGeom>
                <a:ln w="38100" cap="sq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98" name="图片 97"/>
                <p:cNvPicPr>
                  <a:picLocks noChangeAspect="1"/>
                </p:cNvPicPr>
                <p:nvPr/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10524560" y="3061415"/>
                  <a:ext cx="2184458" cy="1656588"/>
                </a:xfrm>
                <a:prstGeom prst="rect">
                  <a:avLst/>
                </a:prstGeom>
                <a:ln w="38100" cap="sq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99" name="图片 98"/>
                <p:cNvPicPr>
                  <a:picLocks noChangeAspect="1"/>
                </p:cNvPicPr>
                <p:nvPr/>
              </p:nvPicPr>
              <p:blipFill>
                <a:blip r:embed="rId10" cstate="email"/>
                <a:stretch>
                  <a:fillRect/>
                </a:stretch>
              </p:blipFill>
              <p:spPr>
                <a:xfrm>
                  <a:off x="8019419" y="3036002"/>
                  <a:ext cx="2238434" cy="1650234"/>
                </a:xfrm>
                <a:prstGeom prst="rect">
                  <a:avLst/>
                </a:prstGeom>
                <a:ln w="38100" cap="sq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12466999" y="4353487"/>
                <a:ext cx="2222559" cy="1666117"/>
              </a:xfrm>
              <a:prstGeom prst="rect">
                <a:avLst/>
              </a:prstGeom>
              <a:ln w="38100" cap="sq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0.00185 L -0.8316 -0.00209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20891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800100" y="1763713"/>
            <a:ext cx="751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动词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+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动词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en-US" altLang="zh-CN" sz="32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ing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，表示“去做某事”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041525" y="2486025"/>
            <a:ext cx="3035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swimming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435600" y="2486025"/>
            <a:ext cx="178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去游泳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2030413" y="3457575"/>
            <a:ext cx="2657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dancing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5408613" y="4460875"/>
            <a:ext cx="1781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去钓鱼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028825" y="4462463"/>
            <a:ext cx="2298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fishing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5435600" y="3503613"/>
            <a:ext cx="178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去跳舞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030413" y="5434013"/>
            <a:ext cx="2297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skating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408613" y="5437188"/>
            <a:ext cx="1781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去滑冰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25511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hangingPunct="1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771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32772" name="矩形 1"/>
          <p:cNvSpPr>
            <a:spLocks noChangeArrowheads="1"/>
          </p:cNvSpPr>
          <p:nvPr/>
        </p:nvSpPr>
        <p:spPr bwMode="auto">
          <a:xfrm>
            <a:off x="1230313" y="1128713"/>
            <a:ext cx="2735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70C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Summary </a:t>
            </a:r>
            <a:endParaRPr lang="zh-CN" altLang="en-US" sz="4000" b="1" dirty="0">
              <a:solidFill>
                <a:srgbClr val="0070C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476375" y="2705100"/>
            <a:ext cx="341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fish — fishing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4891088" y="2705100"/>
            <a:ext cx="3630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boat — boating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116013" y="335756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去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加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en-US" altLang="zh-CN" sz="36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423988" y="4146550"/>
            <a:ext cx="428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dance — dancing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5378450" y="4146550"/>
            <a:ext cx="384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skate — skating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1196975" y="4984750"/>
            <a:ext cx="418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双写尾字母加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en-US" altLang="zh-CN" sz="36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423988" y="5710238"/>
            <a:ext cx="3990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swim — swimming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5595938" y="5710238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run— running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278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925" y="1052513"/>
            <a:ext cx="10318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354513" y="1192213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动词加</a:t>
            </a:r>
            <a:r>
              <a:rPr lang="en-US" altLang="zh-C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en-US" altLang="zh-CN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黑体" panose="02010609060101010101" pitchFamily="49" charset="-122"/>
                <a:cs typeface="Arial" panose="020B0604020202020204" pitchFamily="34" charset="0"/>
              </a:rPr>
              <a:t>ing</a:t>
            </a:r>
            <a:endParaRPr lang="zh-CN" altLang="en-US" sz="3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1258888" y="200501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直接加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en-US" altLang="zh-CN" sz="36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03263" y="2070100"/>
            <a:ext cx="596900" cy="5905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1</a:t>
            </a:r>
            <a:endParaRPr lang="zh-CN" altLang="en-US" sz="3600" b="1" dirty="0"/>
          </a:p>
        </p:txBody>
      </p:sp>
      <p:sp>
        <p:nvSpPr>
          <p:cNvPr id="26" name="椭圆 25"/>
          <p:cNvSpPr/>
          <p:nvPr/>
        </p:nvSpPr>
        <p:spPr>
          <a:xfrm>
            <a:off x="633413" y="3387725"/>
            <a:ext cx="596900" cy="5905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2</a:t>
            </a:r>
            <a:endParaRPr lang="zh-CN" altLang="en-US" sz="3600" b="1" dirty="0"/>
          </a:p>
        </p:txBody>
      </p:sp>
      <p:sp>
        <p:nvSpPr>
          <p:cNvPr id="27" name="椭圆 26"/>
          <p:cNvSpPr/>
          <p:nvPr/>
        </p:nvSpPr>
        <p:spPr>
          <a:xfrm>
            <a:off x="628650" y="4984750"/>
            <a:ext cx="596900" cy="5905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3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22913" y="2887663"/>
            <a:ext cx="2073275" cy="1611312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1"/>
          <p:cNvSpPr txBox="1"/>
          <p:nvPr/>
        </p:nvSpPr>
        <p:spPr>
          <a:xfrm>
            <a:off x="1229915" y="2524869"/>
            <a:ext cx="6985794" cy="45747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anchor="ctr"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None/>
              <a:defRPr sz="3200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indent="0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9E2D8"/>
              </a:buClr>
              <a:buFont typeface="幼圆" panose="02010509060101010101" pitchFamily="49" charset="-12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lnSpc>
                <a:spcPct val="15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</a:rPr>
              <a:t>本课所</a:t>
            </a:r>
            <a:r>
              <a:rPr lang="zh-CN" altLang="en-US" dirty="0" smtClean="0">
                <a:latin typeface="黑体" panose="02010609060101010101" pitchFamily="49" charset="-122"/>
              </a:rPr>
              <a:t>学动词短语有哪些？</a:t>
            </a:r>
            <a:endParaRPr lang="en-US" altLang="zh-CN" dirty="0" smtClean="0">
              <a:latin typeface="黑体" panose="02010609060101010101" pitchFamily="49" charset="-122"/>
            </a:endParaRPr>
          </a:p>
          <a:p>
            <a:pPr marL="85725">
              <a:lnSpc>
                <a:spcPct val="150000"/>
              </a:lnSpc>
              <a:defRPr/>
            </a:pPr>
            <a:r>
              <a:rPr lang="en-US" altLang="zh-CN" dirty="0" smtClean="0">
                <a:latin typeface="黑体" panose="02010609060101010101" pitchFamily="49" charset="-122"/>
              </a:rPr>
              <a:t>   </a:t>
            </a:r>
            <a:endParaRPr lang="en-US" altLang="zh-CN" dirty="0">
              <a:latin typeface="黑体" panose="02010609060101010101" pitchFamily="49" charset="-122"/>
            </a:endParaRPr>
          </a:p>
        </p:txBody>
      </p:sp>
      <p:sp>
        <p:nvSpPr>
          <p:cNvPr id="34822" name="标题 3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755650" y="1814513"/>
            <a:ext cx="7700963" cy="44942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3" y="893763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55713" y="4705350"/>
            <a:ext cx="2736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take a walk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423988" y="2901950"/>
            <a:ext cx="2139950" cy="1604963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635500" y="4635500"/>
            <a:ext cx="398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play ping-pong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89575" y="2841625"/>
            <a:ext cx="2222500" cy="1665288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423988" y="2851150"/>
            <a:ext cx="2184400" cy="1655763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1"/>
          <p:cNvSpPr txBox="1"/>
          <p:nvPr/>
        </p:nvSpPr>
        <p:spPr>
          <a:xfrm>
            <a:off x="1229915" y="2524869"/>
            <a:ext cx="6985794" cy="45747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anchor="ctr"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None/>
              <a:defRPr sz="3200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indent="0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9E2D8"/>
              </a:buClr>
              <a:buFont typeface="幼圆" panose="02010509060101010101" pitchFamily="49" charset="-12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lnSpc>
                <a:spcPct val="15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</a:rPr>
              <a:t>本课所</a:t>
            </a:r>
            <a:r>
              <a:rPr lang="zh-CN" altLang="en-US" dirty="0" smtClean="0">
                <a:latin typeface="黑体" panose="02010609060101010101" pitchFamily="49" charset="-122"/>
              </a:rPr>
              <a:t>学动词短语有哪些？</a:t>
            </a:r>
            <a:endParaRPr lang="en-US" altLang="zh-CN" dirty="0" smtClean="0">
              <a:latin typeface="黑体" panose="02010609060101010101" pitchFamily="49" charset="-122"/>
            </a:endParaRPr>
          </a:p>
          <a:p>
            <a:pPr marL="85725">
              <a:lnSpc>
                <a:spcPct val="150000"/>
              </a:lnSpc>
              <a:defRPr/>
            </a:pPr>
            <a:r>
              <a:rPr lang="en-US" altLang="zh-CN" dirty="0" smtClean="0">
                <a:latin typeface="黑体" panose="02010609060101010101" pitchFamily="49" charset="-122"/>
              </a:rPr>
              <a:t>   </a:t>
            </a:r>
            <a:endParaRPr lang="en-US" altLang="zh-CN" dirty="0">
              <a:latin typeface="黑体" panose="02010609060101010101" pitchFamily="49" charset="-122"/>
            </a:endParaRPr>
          </a:p>
        </p:txBody>
      </p:sp>
      <p:sp>
        <p:nvSpPr>
          <p:cNvPr id="36871" name="标题 3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755650" y="1814513"/>
            <a:ext cx="7700963" cy="44942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13" y="893763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55713" y="4762500"/>
            <a:ext cx="27368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play tennis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299075" y="4705350"/>
            <a:ext cx="26019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boating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 txBox="1"/>
          <p:nvPr/>
        </p:nvSpPr>
        <p:spPr>
          <a:xfrm>
            <a:off x="1229915" y="2524869"/>
            <a:ext cx="6985794" cy="45747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anchor="ctr"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None/>
              <a:defRPr sz="3200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indent="0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9E2D8"/>
              </a:buClr>
              <a:buFont typeface="幼圆" panose="02010509060101010101" pitchFamily="49" charset="-12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lnSpc>
                <a:spcPct val="15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</a:rPr>
              <a:t>本课所</a:t>
            </a:r>
            <a:r>
              <a:rPr lang="zh-CN" altLang="en-US" dirty="0" smtClean="0">
                <a:latin typeface="黑体" panose="02010609060101010101" pitchFamily="49" charset="-122"/>
              </a:rPr>
              <a:t>学动词短语有哪些？</a:t>
            </a:r>
            <a:endParaRPr lang="en-US" altLang="zh-CN" dirty="0" smtClean="0">
              <a:latin typeface="黑体" panose="02010609060101010101" pitchFamily="49" charset="-122"/>
            </a:endParaRPr>
          </a:p>
          <a:p>
            <a:pPr marL="85725">
              <a:lnSpc>
                <a:spcPct val="150000"/>
              </a:lnSpc>
              <a:defRPr/>
            </a:pPr>
            <a:r>
              <a:rPr lang="en-US" altLang="zh-CN" dirty="0" smtClean="0">
                <a:latin typeface="黑体" panose="02010609060101010101" pitchFamily="49" charset="-122"/>
              </a:rPr>
              <a:t>   </a:t>
            </a:r>
            <a:endParaRPr lang="en-US" altLang="zh-CN" dirty="0">
              <a:latin typeface="黑体" panose="02010609060101010101" pitchFamily="49" charset="-122"/>
            </a:endParaRPr>
          </a:p>
        </p:txBody>
      </p:sp>
      <p:sp>
        <p:nvSpPr>
          <p:cNvPr id="38917" name="标题 3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720725" y="1844675"/>
            <a:ext cx="7700963" cy="4494213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3" y="893763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141913" y="4667250"/>
            <a:ext cx="3014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shopping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397500" y="2770188"/>
            <a:ext cx="2270125" cy="1604962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284288" y="4667250"/>
            <a:ext cx="2693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skating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422400" y="2770188"/>
            <a:ext cx="2289175" cy="168592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767407" y="2551544"/>
            <a:ext cx="7693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抄写本课所学动词短语每个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遍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7" name="标题 1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419100" y="1773238"/>
            <a:ext cx="8291513" cy="42529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66700" y="5984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&gt;&gt;Warming-up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0891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1042988" y="1484313"/>
            <a:ext cx="727551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I am hungry. Eat some cake, eat, eat.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I have more?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There is no more, no more.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I am thirsty. Drink some milk, drink, drink.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I have more?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There is no more, no more.</a:t>
            </a:r>
          </a:p>
        </p:txBody>
      </p:sp>
      <p:pic>
        <p:nvPicPr>
          <p:cNvPr id="2" name="chant节奏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089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&gt;&gt;Lead-in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7368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11188" y="2500313"/>
          <a:ext cx="7954962" cy="317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10"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</a:t>
                      </a:r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 </a:t>
                      </a:r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</a:t>
                      </a:r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 </a:t>
                      </a:r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</a:t>
                      </a:r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17"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</a:t>
                      </a:r>
                      <a:endParaRPr lang="zh-CN" altLang="en-US" sz="2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tomato</a:t>
                      </a:r>
                      <a:endParaRPr lang="zh-CN" altLang="en-US" sz="2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</a:t>
                      </a:r>
                      <a:endParaRPr lang="zh-CN" altLang="en-US" sz="2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</a:t>
                      </a:r>
                      <a:endParaRPr lang="zh-CN" altLang="en-US" sz="2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basketball</a:t>
                      </a:r>
                      <a:endParaRPr lang="zh-CN" altLang="en-US" sz="2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129"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0"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2" marB="45702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3" name="矩形 1"/>
          <p:cNvSpPr>
            <a:spLocks noChangeArrowheads="1"/>
          </p:cNvSpPr>
          <p:nvPr/>
        </p:nvSpPr>
        <p:spPr bwMode="auto">
          <a:xfrm>
            <a:off x="2193925" y="1658938"/>
            <a:ext cx="489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i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write more?</a:t>
            </a:r>
            <a:endParaRPr lang="zh-CN" altLang="en-US" sz="360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19446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002213" y="2663825"/>
            <a:ext cx="38179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0000FF"/>
                </a:solidFill>
                <a:ea typeface="微软雅黑" panose="020B0503020204020204" pitchFamily="34" charset="-122"/>
              </a:rPr>
              <a:t>take a walk</a:t>
            </a:r>
            <a:endParaRPr lang="zh-CN" altLang="en-US" sz="48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9100" y="1978025"/>
            <a:ext cx="4246563" cy="3186113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akeawal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3716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850" y="1941513"/>
            <a:ext cx="4135438" cy="321627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19446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43438" y="2636838"/>
            <a:ext cx="45545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0000FF"/>
                </a:solidFill>
                <a:ea typeface="微软雅黑" panose="020B0503020204020204" pitchFamily="34" charset="-122"/>
              </a:rPr>
              <a:t>play </a:t>
            </a:r>
            <a:r>
              <a:rPr lang="en-US" altLang="zh-CN" sz="4400" b="1" dirty="0" err="1">
                <a:solidFill>
                  <a:srgbClr val="0000FF"/>
                </a:solidFill>
                <a:ea typeface="微软雅黑" panose="020B0503020204020204" pitchFamily="34" charset="-122"/>
              </a:rPr>
              <a:t>ping-pong</a:t>
            </a:r>
            <a:endParaRPr lang="zh-CN" altLang="en-US" sz="44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layping-pon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6063" y="1919288"/>
            <a:ext cx="4308475" cy="3267075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19446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64163" y="2636838"/>
            <a:ext cx="3311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0000FF"/>
                </a:solidFill>
                <a:ea typeface="微软雅黑" panose="020B0503020204020204" pitchFamily="34" charset="-122"/>
              </a:rPr>
              <a:t>play tennis</a:t>
            </a:r>
            <a:endParaRPr lang="zh-CN" altLang="en-US" sz="44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playtenni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6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963" y="1919288"/>
            <a:ext cx="4357687" cy="326707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19446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64163" y="2492375"/>
            <a:ext cx="33115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0000FF"/>
                </a:solidFill>
                <a:ea typeface="微软雅黑" panose="020B0503020204020204" pitchFamily="34" charset="-122"/>
              </a:rPr>
              <a:t>go boating</a:t>
            </a:r>
            <a:endParaRPr lang="zh-CN" altLang="en-US" sz="44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goboatin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465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30688" y="5100638"/>
            <a:ext cx="496887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0000FF"/>
                </a:solidFill>
                <a:ea typeface="微软雅黑" panose="020B0503020204020204" pitchFamily="34" charset="-122"/>
              </a:rPr>
              <a:t>Let’s go boating!</a:t>
            </a:r>
            <a:endParaRPr lang="zh-CN" altLang="en-US" sz="44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163" y="1919288"/>
            <a:ext cx="4432300" cy="326707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19446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64163" y="2636838"/>
            <a:ext cx="33115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go skating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goskatin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6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2738" y="1919288"/>
            <a:ext cx="4475162" cy="316547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19446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930775" y="2741613"/>
            <a:ext cx="37798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go shopping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goshoppin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21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574987b7c2437c3e56cc537259b389cc4699fd79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337</Words>
  <Application>Microsoft Office PowerPoint</Application>
  <PresentationFormat>全屏显示(4:3)</PresentationFormat>
  <Paragraphs>119</Paragraphs>
  <Slides>18</Slides>
  <Notes>18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MS Gothic</vt:lpstr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 2 I’m Healthy</vt:lpstr>
      <vt:lpstr>&gt;&gt;Warming-up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&gt;&gt;Presentation</vt:lpstr>
      <vt:lpstr>&gt;&gt;Presentation</vt:lpstr>
      <vt:lpstr>&gt;&gt;Presentation</vt:lpstr>
      <vt:lpstr>&gt;&gt;Summary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CA9F9FDFEBA04531861BB6066EBD2F81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