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84524D02-D4E8-4659-AD6D-B90F782723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4607A4C4-60EF-4BB9-BC14-B56C284037D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76401D-9773-4EBD-ACB5-EF7216DDE7D3}" type="slidenum">
              <a:rPr lang="zh-CN" altLang="en-US">
                <a:latin typeface="Tahoma" panose="020B0604030504040204" pitchFamily="34" charset="0"/>
              </a:rPr>
              <a:t>1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0A1C491-FDB8-4201-BD77-9C13B491C549}" type="slidenum">
              <a:rPr lang="zh-CN" altLang="en-US">
                <a:latin typeface="Tahoma" panose="020B0604030504040204" pitchFamily="34" charset="0"/>
              </a:rPr>
              <a:t>11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A7DB766-F1CC-460C-9A8B-1608A37BC2FC}" type="slidenum">
              <a:rPr lang="zh-CN" altLang="en-US">
                <a:latin typeface="Tahoma" panose="020B0604030504040204" pitchFamily="34" charset="0"/>
              </a:rPr>
              <a:t>12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E6E8D2-B827-454B-9C55-7695E7205A41}" type="slidenum">
              <a:rPr lang="zh-CN" altLang="en-US">
                <a:latin typeface="Tahoma" panose="020B0604030504040204" pitchFamily="34" charset="0"/>
              </a:rPr>
              <a:t>13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A8B2DD5-14FF-4475-BDD9-B8049D7935DF}" type="slidenum">
              <a:rPr lang="zh-CN" altLang="en-US">
                <a:latin typeface="Tahoma" panose="020B0604030504040204" pitchFamily="34" charset="0"/>
              </a:rPr>
              <a:t>3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AAE4A3-9039-4000-A0EB-2F008BE57603}" type="slidenum">
              <a:rPr lang="zh-CN" altLang="en-US">
                <a:latin typeface="Tahoma" panose="020B0604030504040204" pitchFamily="34" charset="0"/>
              </a:rPr>
              <a:t>4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8502AE6-D494-4E8B-B163-5BDF2B290DAF}" type="slidenum">
              <a:rPr lang="zh-CN" altLang="en-US">
                <a:latin typeface="Tahoma" panose="020B0604030504040204" pitchFamily="34" charset="0"/>
              </a:rPr>
              <a:t>5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9220FD-5FC6-416D-A2C7-E921573ACB44}" type="slidenum">
              <a:rPr lang="zh-CN" altLang="en-US">
                <a:latin typeface="Tahoma" panose="020B0604030504040204" pitchFamily="34" charset="0"/>
              </a:rPr>
              <a:t>6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A5B193-DC70-4C41-8541-37E499DBAF15}" type="slidenum">
              <a:rPr lang="zh-CN" altLang="en-US">
                <a:latin typeface="Tahoma" panose="020B0604030504040204" pitchFamily="34" charset="0"/>
              </a:rPr>
              <a:t>7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F2092A-0630-4E0F-91BC-B11FB9CE50EB}" type="slidenum">
              <a:rPr lang="zh-CN" altLang="en-US">
                <a:latin typeface="Tahoma" panose="020B0604030504040204" pitchFamily="34" charset="0"/>
              </a:rPr>
              <a:t>8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CC0872-7E9D-4757-802C-85CED3D99C76}" type="slidenum">
              <a:rPr lang="zh-CN" altLang="en-US">
                <a:latin typeface="Tahoma" panose="020B0604030504040204" pitchFamily="34" charset="0"/>
              </a:rPr>
              <a:t>9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E3B705-7632-488E-B150-69A59A64B5FE}" type="slidenum">
              <a:rPr lang="zh-CN" altLang="en-US">
                <a:latin typeface="Tahoma" panose="020B0604030504040204" pitchFamily="34" charset="0"/>
              </a:rPr>
              <a:t>10</a:t>
            </a:fld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5C4A-8C2E-4384-B617-FE116A233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73A1-37CB-4677-BDB9-1D8FBB9B8B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82EE-A762-406B-B003-F34BFBCB34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8FAD8-CDE0-4EEE-90DB-EAAB275E51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98922-972E-494B-AEAA-F27751DC9A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1943-0715-4B58-9614-CF34ACE761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311C-7DF9-4011-952C-B5454D5846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25C8-7A9E-408B-A809-8BFE5153D1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16505-8BA2-4167-B4A4-BD3C3E56D9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BBA0C-41A3-43BD-B7F6-7128FD326C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6FB9-8779-49F5-B721-3C530D989C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6 h 1912"/>
              <a:gd name="T4" fmla="*/ 0 w 1588"/>
              <a:gd name="T5" fmla="*/ 60 h 1912"/>
              <a:gd name="T6" fmla="*/ 0 w 1588"/>
              <a:gd name="T7" fmla="*/ 1912 h 1912"/>
              <a:gd name="T8" fmla="*/ 0 w 1588"/>
              <a:gd name="T9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879BF-B0A9-46DB-9DB1-3EDCE3CAA17C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7C17-EE95-4F29-AC56-ABE57F8F5C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8C3A-D51B-45E3-BABF-E6958E35FB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1EC28-2FD9-462C-9A76-F9AF83D0FD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76A95-E0F3-4B8C-B534-948EEA1A96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3310-ED1C-4F43-92E6-9DA4552E17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F708-39C2-4933-B8AC-0E74831F51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CD93-8A88-4242-B714-8ACA699198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3B207-C56D-48DF-BD7C-FADF49B248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837FCC-D7CE-4B31-B842-3758700032C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36593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比和比例</a:t>
            </a:r>
            <a:endParaRPr lang="en-US" altLang="zh-CN" sz="6000" b="1" kern="1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34039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66813"/>
            <a:ext cx="5637213" cy="831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已知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a:b=2:3, b:c=4:5, 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求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a:b:c.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55750" y="2646363"/>
            <a:ext cx="32797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a:b=2:3=8:12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b:c=4:5=12:15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所以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a:b:c=8:12:15.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275" y="1320800"/>
            <a:ext cx="7751763" cy="32988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已知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x:y=2:5,y:z=3:5,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求连比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x:y:x.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b="1" dirty="0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        3.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今年植树节，七、八、九年级的同学共植树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480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棵，已知三个年级植树棵数的比为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4:5:7</a:t>
            </a: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，三个年级各植树多少棵？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5"/>
          <p:cNvSpPr>
            <a:spLocks noChangeArrowheads="1" noChangeShapeType="1" noTextEdit="1"/>
          </p:cNvSpPr>
          <p:nvPr/>
        </p:nvSpPr>
        <p:spPr bwMode="auto">
          <a:xfrm>
            <a:off x="609600" y="661988"/>
            <a:ext cx="4572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245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这节课你有什么收获？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2041525"/>
            <a:ext cx="7912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在四条线段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a, </a:t>
            </a:r>
            <a:r>
              <a:rPr lang="en-US" altLang="zh-CN" sz="2800" b="1" dirty="0" err="1">
                <a:latin typeface="Times New Roman Italic" pitchFamily="18" charset="0"/>
                <a:ea typeface="黑体" panose="02010609060101010101" pitchFamily="49" charset="-122"/>
              </a:rPr>
              <a:t>b,c,d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中，如果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a:b=c:d,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那么这四条线段</a:t>
            </a:r>
            <a:r>
              <a:rPr lang="en-US" altLang="zh-CN" sz="2800" b="1" dirty="0" err="1">
                <a:latin typeface="Times New Roman Italic" pitchFamily="18" charset="0"/>
                <a:ea typeface="黑体" panose="02010609060101010101" pitchFamily="49" charset="-122"/>
              </a:rPr>
              <a:t>a,b,c,d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成比例线段，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简称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比例线段</a:t>
            </a:r>
            <a:r>
              <a:rPr lang="en-US" altLang="zh-CN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9600" y="3829050"/>
            <a:ext cx="75771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前一个比的后项与后一个比的前项是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相同的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，可以把这两个比连起来写在一起，得到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AD:DB:AB=a:b:c, 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这种形式叫做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连比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b="1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WordArt 6" descr="紫色网格"/>
          <p:cNvSpPr>
            <a:spLocks noChangeArrowheads="1" noChangeShapeType="1" noTextEdit="1"/>
          </p:cNvSpPr>
          <p:nvPr/>
        </p:nvSpPr>
        <p:spPr bwMode="auto">
          <a:xfrm>
            <a:off x="1220788" y="1973263"/>
            <a:ext cx="1785937" cy="804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49154" name="Text Box 7"/>
          <p:cNvSpPr txBox="1">
            <a:spLocks noChangeArrowheads="1"/>
          </p:cNvSpPr>
          <p:nvPr/>
        </p:nvSpPr>
        <p:spPr bwMode="auto">
          <a:xfrm>
            <a:off x="1784350" y="3830638"/>
            <a:ext cx="5437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P</a:t>
            </a:r>
            <a:r>
              <a:rPr lang="en-US" altLang="zh-CN" sz="3600" b="1" baseline="-25000">
                <a:latin typeface="Times New Roman Italic" pitchFamily="18" charset="0"/>
                <a:ea typeface="黑体" panose="02010609060101010101" pitchFamily="49" charset="-122"/>
              </a:rPr>
              <a:t>101 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习题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3.6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4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6</a:t>
            </a:r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3600" b="1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en-US" altLang="zh-CN" sz="3600" b="1" baseline="-2500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7650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51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7652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7653" name="组合 3"/>
          <p:cNvGrpSpPr/>
          <p:nvPr/>
        </p:nvGrpSpPr>
        <p:grpSpPr bwMode="auto">
          <a:xfrm>
            <a:off x="2705100" y="4029075"/>
            <a:ext cx="3808413" cy="736600"/>
            <a:chOff x="3246438" y="2955925"/>
            <a:chExt cx="3808412" cy="736600"/>
          </a:xfrm>
        </p:grpSpPr>
        <p:grpSp>
          <p:nvGrpSpPr>
            <p:cNvPr id="27654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7655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7656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04</a:t>
                </a:r>
              </a:p>
            </p:txBody>
          </p:sp>
        </p:grpSp>
        <p:sp>
          <p:nvSpPr>
            <p:cNvPr id="27657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7658" name="组合 4"/>
          <p:cNvGrpSpPr/>
          <p:nvPr/>
        </p:nvGrpSpPr>
        <p:grpSpPr bwMode="auto">
          <a:xfrm>
            <a:off x="2159000" y="5048250"/>
            <a:ext cx="3808413" cy="736600"/>
            <a:chOff x="2773363" y="3849688"/>
            <a:chExt cx="3808412" cy="735012"/>
          </a:xfrm>
        </p:grpSpPr>
        <p:grpSp>
          <p:nvGrpSpPr>
            <p:cNvPr id="27659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7660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7661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7662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7663" name="组合 2"/>
          <p:cNvGrpSpPr/>
          <p:nvPr/>
        </p:nvGrpSpPr>
        <p:grpSpPr bwMode="auto">
          <a:xfrm>
            <a:off x="3790950" y="1992313"/>
            <a:ext cx="3802063" cy="736600"/>
            <a:chOff x="3709988" y="2103438"/>
            <a:chExt cx="3802062" cy="736600"/>
          </a:xfrm>
        </p:grpSpPr>
        <p:sp>
          <p:nvSpPr>
            <p:cNvPr id="2766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766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7667" name="组合 2"/>
          <p:cNvGrpSpPr/>
          <p:nvPr/>
        </p:nvGrpSpPr>
        <p:grpSpPr bwMode="auto">
          <a:xfrm>
            <a:off x="3251200" y="3011488"/>
            <a:ext cx="3802063" cy="736600"/>
            <a:chOff x="3709988" y="2103438"/>
            <a:chExt cx="3802062" cy="736600"/>
          </a:xfrm>
        </p:grpSpPr>
        <p:sp>
          <p:nvSpPr>
            <p:cNvPr id="2766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7670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8400" y="2090738"/>
            <a:ext cx="5835650" cy="23780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了解线段的比，成比例线段的意义；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会判断线段是否成比例；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连比及相关运算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b="1" dirty="0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638" y="1319213"/>
            <a:ext cx="8124825" cy="153193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latin typeface="Times New Roman Italic" pitchFamily="18" charset="0"/>
                <a:ea typeface="黑体" panose="02010609060101010101" pitchFamily="49" charset="-122"/>
              </a:rPr>
              <a:t>         选用同一单位长度表示线段长度时，它们的量数的比，叫做</a:t>
            </a:r>
            <a:r>
              <a:rPr lang="zh-CN" altLang="en-US" b="1" dirty="0" smtClean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这两条线段的比</a:t>
            </a:r>
            <a:r>
              <a:rPr lang="en-US" altLang="zh-CN" b="1" dirty="0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0722" name="Line 4"/>
          <p:cNvSpPr>
            <a:spLocks noChangeShapeType="1"/>
          </p:cNvSpPr>
          <p:nvPr/>
        </p:nvSpPr>
        <p:spPr bwMode="auto">
          <a:xfrm>
            <a:off x="6116638" y="36417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964238" y="36417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 Italic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945438" y="36417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 Italic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 flipV="1">
            <a:off x="6116638" y="35655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 flipV="1">
            <a:off x="7945438" y="3489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6076950" y="51403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V="1">
            <a:off x="6076950" y="4987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8743950" y="4987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6000750" y="51403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 Italic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8591550" y="51403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 Italic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01638" y="2987675"/>
            <a:ext cx="5715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        (1)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选用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为单位长度，用刻度尺度量线段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CD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的长度，计算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AB:CD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401638" y="4648200"/>
            <a:ext cx="55991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        (2)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选用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mm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为单位长度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用刻度尺度量线段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CD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的长度，计算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AB:CD</a:t>
            </a:r>
          </a:p>
        </p:txBody>
      </p:sp>
      <p:sp>
        <p:nvSpPr>
          <p:cNvPr id="30734" name="矩形 19"/>
          <p:cNvSpPr>
            <a:spLocks noChangeArrowheads="1"/>
          </p:cNvSpPr>
          <p:nvPr/>
        </p:nvSpPr>
        <p:spPr bwMode="auto">
          <a:xfrm>
            <a:off x="433388" y="6683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实验探究</a:t>
            </a:r>
            <a:endParaRPr lang="zh-CN" altLang="en-US" sz="36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81" grpId="0"/>
      <p:bldP spid="327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6"/>
          <p:cNvSpPr txBox="1">
            <a:spLocks noChangeArrowheads="1"/>
          </p:cNvSpPr>
          <p:nvPr/>
        </p:nvSpPr>
        <p:spPr bwMode="auto">
          <a:xfrm>
            <a:off x="433388" y="1379538"/>
            <a:ext cx="79771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(3)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由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(1)(2)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你发现两条线段的比与所选的单位长度有关吗？与同学交流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2765425"/>
            <a:ext cx="77882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两条线段的比与所选单位长度无关，但必须使用同一单位长度</a:t>
            </a:r>
            <a:r>
              <a:rPr lang="en-US" altLang="zh-C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zh-CN" alt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0838" y="4292600"/>
            <a:ext cx="81899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在四条线段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a,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b,c,d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中，如果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a:b=c:d,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那么这四条线段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a,b,c,d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叫做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成比例线段，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简称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比例线段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2772" name="矩形 19"/>
          <p:cNvSpPr>
            <a:spLocks noChangeArrowheads="1"/>
          </p:cNvSpPr>
          <p:nvPr/>
        </p:nvSpPr>
        <p:spPr bwMode="auto">
          <a:xfrm>
            <a:off x="433388" y="6683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实验探究</a:t>
            </a:r>
            <a:endParaRPr lang="zh-CN" altLang="en-US" sz="36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2938" y="904875"/>
            <a:ext cx="77819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练一练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线段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a=36cm,b=1.8m,</a:t>
            </a:r>
            <a:r>
              <a:rPr lang="zh-CN" altLang="en-US" sz="2800" b="1" dirty="0" smtClean="0">
                <a:solidFill>
                  <a:schemeClr val="tx2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求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a:b.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altLang="zh-CN" sz="2800" b="1" dirty="0" smtClean="0">
              <a:solidFill>
                <a:schemeClr val="tx2"/>
              </a:solidFill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下列各组中的四条线段为成比例线段的是（     ）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(A)4cm,2cm,1cm,3cm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(B) 1.1cm,2.2cm.3.3cm.4.4cm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(C)2.5cm,3.5cm,4.5cm.5.5cm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(D)1cm,2cm,4cm,8cm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815263" y="30178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5"/>
          <p:cNvSpPr>
            <a:spLocks noChangeShapeType="1"/>
          </p:cNvSpPr>
          <p:nvPr/>
        </p:nvSpPr>
        <p:spPr bwMode="auto">
          <a:xfrm flipH="1">
            <a:off x="6019800" y="2514600"/>
            <a:ext cx="1828800" cy="1600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6" name="Line 6"/>
          <p:cNvSpPr>
            <a:spLocks noChangeShapeType="1"/>
          </p:cNvSpPr>
          <p:nvPr/>
        </p:nvSpPr>
        <p:spPr bwMode="auto">
          <a:xfrm>
            <a:off x="7848600" y="2514600"/>
            <a:ext cx="609600" cy="1676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30" name="Group 23"/>
          <p:cNvGrpSpPr/>
          <p:nvPr/>
        </p:nvGrpSpPr>
        <p:grpSpPr bwMode="auto">
          <a:xfrm>
            <a:off x="5942013" y="2433638"/>
            <a:ext cx="2874962" cy="2293937"/>
            <a:chOff x="3351" y="1536"/>
            <a:chExt cx="2121" cy="1604"/>
          </a:xfrm>
        </p:grpSpPr>
        <p:grpSp>
          <p:nvGrpSpPr>
            <p:cNvPr id="36868" name="Group 14"/>
            <p:cNvGrpSpPr/>
            <p:nvPr/>
          </p:nvGrpSpPr>
          <p:grpSpPr bwMode="auto">
            <a:xfrm>
              <a:off x="3600" y="1920"/>
              <a:ext cx="1680" cy="960"/>
              <a:chOff x="3600" y="1776"/>
              <a:chExt cx="1680" cy="960"/>
            </a:xfrm>
          </p:grpSpPr>
          <p:sp>
            <p:nvSpPr>
              <p:cNvPr id="36869" name="Line 7"/>
              <p:cNvSpPr>
                <a:spLocks noChangeShapeType="1"/>
              </p:cNvSpPr>
              <p:nvPr/>
            </p:nvSpPr>
            <p:spPr bwMode="auto">
              <a:xfrm flipH="1">
                <a:off x="3600" y="1776"/>
                <a:ext cx="120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" name="Line 8"/>
              <p:cNvSpPr>
                <a:spLocks noChangeShapeType="1"/>
              </p:cNvSpPr>
              <p:nvPr/>
            </p:nvSpPr>
            <p:spPr bwMode="auto">
              <a:xfrm>
                <a:off x="3600" y="2736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" name="Line 9"/>
              <p:cNvSpPr>
                <a:spLocks noChangeShapeType="1"/>
              </p:cNvSpPr>
              <p:nvPr/>
            </p:nvSpPr>
            <p:spPr bwMode="auto">
              <a:xfrm>
                <a:off x="4800" y="1776"/>
                <a:ext cx="48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2" name="Line 10"/>
              <p:cNvSpPr>
                <a:spLocks noChangeShapeType="1"/>
              </p:cNvSpPr>
              <p:nvPr/>
            </p:nvSpPr>
            <p:spPr bwMode="auto">
              <a:xfrm>
                <a:off x="4272" y="220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3" name="Text Box 15"/>
            <p:cNvSpPr txBox="1">
              <a:spLocks noChangeArrowheads="1"/>
            </p:cNvSpPr>
            <p:nvPr/>
          </p:nvSpPr>
          <p:spPr bwMode="auto">
            <a:xfrm>
              <a:off x="4608" y="153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36874" name="Text Box 16"/>
            <p:cNvSpPr txBox="1">
              <a:spLocks noChangeArrowheads="1"/>
            </p:cNvSpPr>
            <p:nvPr/>
          </p:nvSpPr>
          <p:spPr bwMode="auto">
            <a:xfrm>
              <a:off x="3351" y="2701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36875" name="Text Box 17"/>
            <p:cNvSpPr txBox="1">
              <a:spLocks noChangeArrowheads="1"/>
            </p:cNvSpPr>
            <p:nvPr/>
          </p:nvSpPr>
          <p:spPr bwMode="auto">
            <a:xfrm>
              <a:off x="5176" y="2775"/>
              <a:ext cx="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36876" name="Text Box 18"/>
            <p:cNvSpPr txBox="1">
              <a:spLocks noChangeArrowheads="1"/>
            </p:cNvSpPr>
            <p:nvPr/>
          </p:nvSpPr>
          <p:spPr bwMode="auto">
            <a:xfrm>
              <a:off x="4032" y="2016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</a:rPr>
                <a:t>D</a:t>
              </a:r>
            </a:p>
          </p:txBody>
        </p:sp>
        <p:sp>
          <p:nvSpPr>
            <p:cNvPr id="36877" name="Text Box 19"/>
            <p:cNvSpPr txBox="1">
              <a:spLocks noChangeArrowheads="1"/>
            </p:cNvSpPr>
            <p:nvPr/>
          </p:nvSpPr>
          <p:spPr bwMode="auto">
            <a:xfrm>
              <a:off x="5002" y="2143"/>
              <a:ext cx="35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</a:rPr>
                <a:t>E</a:t>
              </a:r>
            </a:p>
          </p:txBody>
        </p:sp>
      </p:grpSp>
      <p:graphicFrame>
        <p:nvGraphicFramePr>
          <p:cNvPr id="1026" name="Object 20"/>
          <p:cNvGraphicFramePr>
            <a:graphicFrameLocks noGrp="1" noChangeAspect="1"/>
          </p:cNvGraphicFramePr>
          <p:nvPr>
            <p:ph idx="4294967295"/>
          </p:nvPr>
        </p:nvGraphicFramePr>
        <p:xfrm>
          <a:off x="523875" y="715963"/>
          <a:ext cx="80867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r:id="rId4" imgW="4622800" imgH="393700" progId="Equation.DSMT4">
                  <p:embed/>
                </p:oleObj>
              </mc:Choice>
              <mc:Fallback>
                <p:oleObj r:id="rId4" imgW="46228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715963"/>
                        <a:ext cx="8086725" cy="6889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533400" y="1625600"/>
            <a:ext cx="5486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由已知条件，得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        DB=AB-AD=40-15=25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，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        EC=AC-AE=28-AE.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所以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800" b="1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根据比例的基本性质，得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       15(28-AE)=25AE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解得    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AE=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10.5.</a:t>
            </a:r>
          </a:p>
        </p:txBody>
      </p:sp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1349375" y="3970338"/>
          <a:ext cx="1927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r:id="rId6" imgW="914400" imgH="393700" progId="Equation.DSMT4">
                  <p:embed/>
                </p:oleObj>
              </mc:Choice>
              <mc:Fallback>
                <p:oleObj r:id="rId6" imgW="9144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970338"/>
                        <a:ext cx="19272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8500"/>
            <a:ext cx="8229600" cy="1139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>
                <a:latin typeface="Times New Roman Italic" pitchFamily="18" charset="0"/>
                <a:ea typeface="黑体" panose="02010609060101010101" pitchFamily="49" charset="-122"/>
              </a:rPr>
              <a:t>       在上题中，</a:t>
            </a:r>
            <a:r>
              <a:rPr lang="en-US" altLang="zh-CN" sz="2800" b="1" smtClean="0">
                <a:latin typeface="Times New Roman Italic" pitchFamily="18" charset="0"/>
                <a:ea typeface="黑体" panose="02010609060101010101" pitchFamily="49" charset="-122"/>
              </a:rPr>
              <a:t>AD=15,DB=25,AB=40,</a:t>
            </a:r>
            <a:r>
              <a:rPr lang="zh-CN" altLang="en-US" sz="2800" b="1" smtClean="0">
                <a:latin typeface="Times New Roman Italic" pitchFamily="18" charset="0"/>
                <a:ea typeface="黑体" panose="02010609060101010101" pitchFamily="49" charset="-122"/>
              </a:rPr>
              <a:t>思考下面的问题</a:t>
            </a:r>
            <a:r>
              <a:rPr lang="en-US" altLang="zh-CN" sz="2800" b="1" smtClean="0">
                <a:latin typeface="Times New Roman Italic" pitchFamily="18" charset="0"/>
                <a:ea typeface="黑体" panose="02010609060101010101" pitchFamily="49" charset="-122"/>
              </a:rPr>
              <a:t>:</a:t>
            </a:r>
            <a:endParaRPr lang="zh-CN" altLang="en-US" sz="2800" b="1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6888" y="2111375"/>
            <a:ext cx="7377112" cy="2068513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        (1)AD:DB=_______, DB:AB=_______.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        (2)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按照上面的结果，可以把线段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AD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DB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的比写成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AD:DB:AB=____:____:____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533400" y="2284413"/>
            <a:ext cx="6778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观察思考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3400" y="4430713"/>
            <a:ext cx="82296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        前一个比的后项与后一个比的前项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相同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，可以把这两个比连起来写在一起，得到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AD:DB:AB=3:5:8,  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这种形式叫做</a:t>
            </a: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连比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sz="2800" b="1">
              <a:solidFill>
                <a:srgbClr val="FF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5738" y="696913"/>
            <a:ext cx="8086725" cy="17843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例</a:t>
            </a:r>
            <a:r>
              <a:rPr lang="en-US" altLang="zh-CN" sz="3200" b="1" smtClean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6  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△ABC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的周长为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52cm,</a:t>
            </a: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且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AB:BC:AB=3:4:6,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smtClean="0">
                <a:latin typeface="Times New Roman Italic" pitchFamily="18" charset="0"/>
                <a:ea typeface="黑体" panose="02010609060101010101" pitchFamily="49" charset="-122"/>
              </a:rPr>
              <a:t>求三条边的长</a:t>
            </a:r>
            <a:r>
              <a:rPr lang="en-US" altLang="zh-CN" b="1" smtClean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en-US" b="1" smtClean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b="1" smtClean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931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58963" y="3059113"/>
          <a:ext cx="2332037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r:id="rId4" imgW="1282700" imgH="1231900" progId="Equation.DSMT4">
                  <p:embed/>
                </p:oleObj>
              </mc:Choice>
              <mc:Fallback>
                <p:oleObj r:id="rId4" imgW="1282700" imgH="1231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059113"/>
                        <a:ext cx="2332037" cy="22399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892175" y="5418138"/>
            <a:ext cx="77295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所以，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BC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AC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的长分别是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12cm,16cm,24cm.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92188" y="2381250"/>
            <a:ext cx="37099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解：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因为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</a:rPr>
              <a:t>3+4+6=13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</a:rPr>
              <a:t>，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zh-CN" altLang="en-US" sz="2800" b="1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zh-CN" sz="2800" b="1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9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564</Words>
  <Application>Microsoft Office PowerPoint</Application>
  <PresentationFormat>全屏显示(4:3)</PresentationFormat>
  <Paragraphs>83</Paragraphs>
  <Slides>13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Tahoma</vt:lpstr>
      <vt:lpstr>Times New Roman Italic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在上题中，AD=15,DB=25,AB=40,思考下面的问题: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2023-01-16T22:13:11Z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6C4D8C78C221464CA49F45E9576125B5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