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71" r:id="rId2"/>
    <p:sldId id="372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E9F2DC"/>
    <a:srgbClr val="FFF8D9"/>
    <a:srgbClr val="3333FF"/>
    <a:srgbClr val="99CCFF"/>
    <a:srgbClr val="CCECFF"/>
    <a:srgbClr val="CC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65" autoAdjust="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363F37B-10E7-4FE5-8FC7-E9D25E080A9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505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92455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975475" y="33337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EF4BEB-6FB1-45F1-BE8D-8FBC598A980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9C47F-132A-4C8D-94A7-8BC2B628AA5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2455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489075"/>
            <a:ext cx="76327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411163"/>
            <a:ext cx="74898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333375"/>
            <a:ext cx="2133600" cy="4762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000">
                <a:solidFill>
                  <a:schemeClr val="bg1"/>
                </a:solidFill>
                <a:latin typeface="Arial Black" panose="020B0A040201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BC9C47F-132A-4C8D-94A7-8BC2B628AA5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jsg\Desktop\Module10%20The%20weather\Unit2\&#35838;&#20214;\Unit2&#35838;&#25991;&#24405;&#38899;activity2.mp3" TargetMode="External"/><Relationship Id="rId1" Type="http://schemas.microsoft.com/office/2007/relationships/media" Target="file:///C:\Users\jsg\Desktop\Module10%20The%20weather\Unit2\&#35838;&#20214;\Unit2&#35838;&#25991;&#24405;&#38899;activity2.mp3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ChangeArrowheads="1"/>
          </p:cNvSpPr>
          <p:nvPr/>
        </p:nvSpPr>
        <p:spPr bwMode="auto">
          <a:xfrm>
            <a:off x="539750" y="1066800"/>
            <a:ext cx="8064500" cy="304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/>
          <a:p>
            <a:pPr algn="ctr" defTabSz="704850"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Module 10 The weather</a:t>
            </a:r>
            <a:r>
              <a:rPr lang="en-US" altLang="zh-CN" sz="4000" b="1" dirty="0">
                <a:solidFill>
                  <a:srgbClr val="FF0000"/>
                </a:solidFill>
              </a:rPr>
              <a:t> </a:t>
            </a:r>
          </a:p>
          <a:p>
            <a:pPr algn="ctr" defTabSz="704850"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Unit 2</a:t>
            </a:r>
          </a:p>
          <a:p>
            <a:pPr algn="ctr" defTabSz="704850"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weather is fine all year round .</a:t>
            </a:r>
          </a:p>
        </p:txBody>
      </p:sp>
      <p:sp>
        <p:nvSpPr>
          <p:cNvPr id="3" name="矩形 2"/>
          <p:cNvSpPr/>
          <p:nvPr/>
        </p:nvSpPr>
        <p:spPr>
          <a:xfrm>
            <a:off x="19594" y="5638800"/>
            <a:ext cx="9124406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Box 2"/>
          <p:cNvSpPr txBox="1">
            <a:spLocks noChangeArrowheads="1"/>
          </p:cNvSpPr>
          <p:nvPr/>
        </p:nvSpPr>
        <p:spPr bwMode="auto">
          <a:xfrm>
            <a:off x="571500" y="3857625"/>
            <a:ext cx="814387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photos of …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给</a:t>
            </a:r>
            <a:r>
              <a:rPr lang="en-US" altLang="zh-CN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拍照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e.g. I took a photo of Linda.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She took a lot of photos of kids.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091" name="Text Box 9"/>
          <p:cNvSpPr txBox="1">
            <a:spLocks noChangeArrowheads="1"/>
          </p:cNvSpPr>
          <p:nvPr/>
        </p:nvSpPr>
        <p:spPr bwMode="auto">
          <a:xfrm>
            <a:off x="500063" y="1428750"/>
            <a:ext cx="7858125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546" tIns="35273" rIns="70546" bIns="35273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1.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best time to do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干某事的最好时候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altLang="zh-CN" sz="3200" b="1" dirty="0">
                <a:latin typeface="Times New Roman" panose="02020603050405020304" pitchFamily="18" charset="0"/>
              </a:rPr>
              <a:t>Spring is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best time to</a:t>
            </a:r>
            <a:r>
              <a:rPr lang="en-US" altLang="zh-CN" sz="3200" b="1" dirty="0">
                <a:latin typeface="Times New Roman" panose="02020603050405020304" pitchFamily="18" charset="0"/>
              </a:rPr>
              <a:t> plant trees.</a:t>
            </a:r>
          </a:p>
        </p:txBody>
      </p:sp>
      <p:sp>
        <p:nvSpPr>
          <p:cNvPr id="89092" name="Text Box 2"/>
          <p:cNvSpPr txBox="1">
            <a:spLocks noChangeArrowheads="1"/>
          </p:cNvSpPr>
          <p:nvPr/>
        </p:nvSpPr>
        <p:spPr bwMode="auto">
          <a:xfrm>
            <a:off x="1714500" y="357188"/>
            <a:ext cx="5664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矩形 1"/>
          <p:cNvSpPr>
            <a:spLocks noChangeArrowheads="1"/>
          </p:cNvSpPr>
          <p:nvPr/>
        </p:nvSpPr>
        <p:spPr bwMode="auto">
          <a:xfrm>
            <a:off x="785813" y="928688"/>
            <a:ext cx="8072437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compared to/with  </a:t>
            </a:r>
            <a:r>
              <a:rPr lang="zh-CN" altLang="en-US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比较 </a:t>
            </a:r>
            <a:endParaRPr lang="en-US" sz="32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表达这一意思也可以用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compared with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Compared to our small house, Bill’s house seems like a palace.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time to time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有时，间或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 They are now living in different cities, but they still talk on the phone from time to time.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65313" y="425450"/>
            <a:ext cx="3203575" cy="596900"/>
          </a:xfrm>
        </p:spPr>
        <p:txBody>
          <a:bodyPr lIns="91440" rIns="91440" anchor="ctr"/>
          <a:lstStyle/>
          <a:p>
            <a:r>
              <a:rPr lang="en-US" altLang="zh-CN" sz="400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zh-CN" altLang="en-US" sz="400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的用法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990600"/>
            <a:ext cx="8229600" cy="5867400"/>
          </a:xfrm>
        </p:spPr>
        <p:txBody>
          <a:bodyPr/>
          <a:lstStyle/>
          <a:p>
            <a:pPr>
              <a:lnSpc>
                <a:spcPts val="3200"/>
              </a:lnSpc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1.</a:t>
            </a:r>
            <a:r>
              <a:rPr lang="zh-CN" altLang="en-US" b="1" smtClean="0">
                <a:latin typeface="Times New Roman" panose="02020603050405020304" pitchFamily="18" charset="0"/>
              </a:rPr>
              <a:t>“</a:t>
            </a:r>
            <a:r>
              <a:rPr lang="en-US" altLang="zh-CN" b="1" smtClean="0">
                <a:latin typeface="Times New Roman" panose="02020603050405020304" pitchFamily="18" charset="0"/>
              </a:rPr>
              <a:t>may”</a:t>
            </a:r>
            <a:r>
              <a:rPr lang="zh-CN" altLang="en-US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表达许可</a:t>
            </a:r>
          </a:p>
          <a:p>
            <a:pPr>
              <a:lnSpc>
                <a:spcPts val="3200"/>
              </a:lnSpc>
              <a:buFontTx/>
              <a:buNone/>
            </a:pPr>
            <a:r>
              <a:rPr lang="zh-CN" altLang="en-US" b="1" smtClean="0">
                <a:latin typeface="Times New Roman" panose="02020603050405020304" pitchFamily="18" charset="0"/>
              </a:rPr>
              <a:t>如：</a:t>
            </a:r>
            <a:r>
              <a:rPr lang="en-US" altLang="zh-CN" b="1" smtClean="0">
                <a:latin typeface="Times New Roman" panose="02020603050405020304" pitchFamily="18" charset="0"/>
              </a:rPr>
              <a:t>May I </a:t>
            </a:r>
            <a:r>
              <a:rPr lang="en-US" altLang="zh-CN" b="1" i="1" smtClean="0">
                <a:latin typeface="Times New Roman" panose="02020603050405020304" pitchFamily="18" charset="0"/>
              </a:rPr>
              <a:t>come </a:t>
            </a:r>
            <a:r>
              <a:rPr lang="en-US" altLang="zh-CN" b="1" smtClean="0">
                <a:latin typeface="Times New Roman" panose="02020603050405020304" pitchFamily="18" charset="0"/>
              </a:rPr>
              <a:t>in?</a:t>
            </a:r>
            <a:r>
              <a:rPr lang="zh-CN" altLang="en-US" b="1" smtClean="0">
                <a:latin typeface="Times New Roman" panose="02020603050405020304" pitchFamily="18" charset="0"/>
              </a:rPr>
              <a:t> 我可以进来吗？</a:t>
            </a:r>
            <a:endParaRPr lang="en-US" b="1" smtClean="0">
              <a:latin typeface="Times New Roman" panose="02020603050405020304" pitchFamily="18" charset="0"/>
            </a:endParaRPr>
          </a:p>
          <a:p>
            <a:pPr>
              <a:lnSpc>
                <a:spcPts val="3200"/>
              </a:lnSpc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2. </a:t>
            </a:r>
            <a:r>
              <a:rPr lang="zh-CN" altLang="en-US" b="1" smtClean="0">
                <a:latin typeface="Times New Roman" panose="02020603050405020304" pitchFamily="18" charset="0"/>
              </a:rPr>
              <a:t>“</a:t>
            </a:r>
            <a:r>
              <a:rPr lang="en-US" altLang="zh-CN" b="1" smtClean="0">
                <a:latin typeface="Times New Roman" panose="02020603050405020304" pitchFamily="18" charset="0"/>
              </a:rPr>
              <a:t>may”</a:t>
            </a:r>
            <a:r>
              <a:rPr lang="zh-CN" altLang="en-US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表达可能性</a:t>
            </a:r>
          </a:p>
          <a:p>
            <a:pPr>
              <a:lnSpc>
                <a:spcPts val="3200"/>
              </a:lnSpc>
              <a:buFontTx/>
              <a:buNone/>
            </a:pPr>
            <a:r>
              <a:rPr lang="zh-CN" altLang="en-US" b="1" smtClean="0">
                <a:latin typeface="Times New Roman" panose="02020603050405020304" pitchFamily="18" charset="0"/>
              </a:rPr>
              <a:t>如：</a:t>
            </a:r>
            <a:r>
              <a:rPr lang="en-US" altLang="zh-CN" b="1" smtClean="0">
                <a:latin typeface="Times New Roman" panose="02020603050405020304" pitchFamily="18" charset="0"/>
              </a:rPr>
              <a:t>The news may </a:t>
            </a:r>
            <a:r>
              <a:rPr lang="en-US" altLang="zh-CN" b="1" i="1" smtClean="0">
                <a:latin typeface="Times New Roman" panose="02020603050405020304" pitchFamily="18" charset="0"/>
              </a:rPr>
              <a:t>be </a:t>
            </a:r>
            <a:r>
              <a:rPr lang="en-US" altLang="zh-CN" b="1" smtClean="0">
                <a:latin typeface="Times New Roman" panose="02020603050405020304" pitchFamily="18" charset="0"/>
              </a:rPr>
              <a:t>true.</a:t>
            </a:r>
          </a:p>
          <a:p>
            <a:pPr>
              <a:lnSpc>
                <a:spcPts val="3200"/>
              </a:lnSpc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  </a:t>
            </a:r>
            <a:r>
              <a:rPr lang="zh-CN" altLang="en-US" b="1" smtClean="0">
                <a:latin typeface="Times New Roman" panose="02020603050405020304" pitchFamily="18" charset="0"/>
              </a:rPr>
              <a:t>  或许这消息是真的。</a:t>
            </a:r>
          </a:p>
          <a:p>
            <a:pPr>
              <a:lnSpc>
                <a:spcPts val="3200"/>
              </a:lnSpc>
              <a:buFontTx/>
              <a:buNone/>
            </a:pPr>
            <a:r>
              <a:rPr lang="zh-CN" altLang="en-US" b="1" smtClean="0">
                <a:latin typeface="Times New Roman" panose="02020603050405020304" pitchFamily="18" charset="0"/>
              </a:rPr>
              <a:t>另外，“</a:t>
            </a:r>
            <a:r>
              <a:rPr lang="en-US" altLang="zh-CN" b="1" smtClean="0">
                <a:latin typeface="Times New Roman" panose="02020603050405020304" pitchFamily="18" charset="0"/>
              </a:rPr>
              <a:t>may…”</a:t>
            </a:r>
            <a:r>
              <a:rPr lang="zh-CN" altLang="en-US" b="1" smtClean="0">
                <a:latin typeface="Times New Roman" panose="02020603050405020304" pitchFamily="18" charset="0"/>
              </a:rPr>
              <a:t>表达“可能性”时其意思等于</a:t>
            </a:r>
            <a:endParaRPr lang="en-US" b="1" smtClean="0">
              <a:latin typeface="Times New Roman" panose="02020603050405020304" pitchFamily="18" charset="0"/>
            </a:endParaRPr>
          </a:p>
          <a:p>
            <a:pPr>
              <a:lnSpc>
                <a:spcPts val="3200"/>
              </a:lnSpc>
              <a:buFontTx/>
              <a:buNone/>
            </a:pPr>
            <a:r>
              <a:rPr lang="zh-CN" altLang="en-US" b="1" smtClean="0">
                <a:latin typeface="Times New Roman" panose="02020603050405020304" pitchFamily="18" charset="0"/>
              </a:rPr>
              <a:t>“</a:t>
            </a:r>
            <a:r>
              <a:rPr lang="en-US" altLang="zh-CN" b="1" smtClean="0">
                <a:latin typeface="Times New Roman" panose="02020603050405020304" pitchFamily="18" charset="0"/>
              </a:rPr>
              <a:t>maybe”</a:t>
            </a:r>
            <a:r>
              <a:rPr lang="zh-CN" altLang="en-US" b="1" smtClean="0">
                <a:latin typeface="Times New Roman" panose="02020603050405020304" pitchFamily="18" charset="0"/>
              </a:rPr>
              <a:t>或“</a:t>
            </a:r>
            <a:r>
              <a:rPr lang="en-US" altLang="zh-CN" b="1" smtClean="0">
                <a:latin typeface="Times New Roman" panose="02020603050405020304" pitchFamily="18" charset="0"/>
              </a:rPr>
              <a:t>perhaps”</a:t>
            </a:r>
            <a:r>
              <a:rPr lang="zh-CN" altLang="en-US" b="1" smtClean="0">
                <a:latin typeface="Times New Roman" panose="02020603050405020304" pitchFamily="18" charset="0"/>
              </a:rPr>
              <a:t>，即“或许；也许</a:t>
            </a:r>
            <a:r>
              <a:rPr lang="en-US" b="1" smtClean="0">
                <a:latin typeface="Times New Roman" panose="02020603050405020304" pitchFamily="18" charset="0"/>
              </a:rPr>
              <a:t>” </a:t>
            </a:r>
            <a:r>
              <a:rPr lang="zh-CN" altLang="en-US" b="1" smtClean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ts val="3200"/>
              </a:lnSpc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3. </a:t>
            </a:r>
            <a:r>
              <a:rPr lang="zh-CN" altLang="en-US" b="1" smtClean="0">
                <a:latin typeface="Times New Roman" panose="02020603050405020304" pitchFamily="18" charset="0"/>
              </a:rPr>
              <a:t>“</a:t>
            </a:r>
            <a:r>
              <a:rPr lang="en-US" altLang="zh-CN" b="1" smtClean="0">
                <a:latin typeface="Times New Roman" panose="02020603050405020304" pitchFamily="18" charset="0"/>
              </a:rPr>
              <a:t>may”</a:t>
            </a:r>
            <a:r>
              <a:rPr lang="zh-CN" altLang="en-US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表达目的</a:t>
            </a:r>
          </a:p>
          <a:p>
            <a:pPr>
              <a:lnSpc>
                <a:spcPts val="3200"/>
              </a:lnSpc>
              <a:buFontTx/>
              <a:buNone/>
            </a:pPr>
            <a:r>
              <a:rPr lang="zh-CN" altLang="en-US" b="1" smtClean="0">
                <a:latin typeface="Times New Roman" panose="02020603050405020304" pitchFamily="18" charset="0"/>
              </a:rPr>
              <a:t>如：</a:t>
            </a:r>
            <a:r>
              <a:rPr lang="en-US" altLang="zh-CN" b="1" smtClean="0">
                <a:latin typeface="Times New Roman" panose="02020603050405020304" pitchFamily="18" charset="0"/>
              </a:rPr>
              <a:t>He </a:t>
            </a:r>
            <a:r>
              <a:rPr lang="en-US" altLang="zh-CN" b="1" i="1" smtClean="0">
                <a:latin typeface="Times New Roman" panose="02020603050405020304" pitchFamily="18" charset="0"/>
              </a:rPr>
              <a:t>studies </a:t>
            </a:r>
            <a:r>
              <a:rPr lang="en-US" altLang="zh-CN" b="1" smtClean="0">
                <a:latin typeface="Times New Roman" panose="02020603050405020304" pitchFamily="18" charset="0"/>
              </a:rPr>
              <a:t>hard </a:t>
            </a:r>
            <a:r>
              <a:rPr lang="zh-CN" altLang="en-US" b="1" smtClean="0">
                <a:latin typeface="Times New Roman" panose="02020603050405020304" pitchFamily="18" charset="0"/>
              </a:rPr>
              <a:t>（</a:t>
            </a:r>
            <a:r>
              <a:rPr lang="en-US" altLang="zh-CN" b="1" smtClean="0">
                <a:latin typeface="Times New Roman" panose="02020603050405020304" pitchFamily="18" charset="0"/>
              </a:rPr>
              <a:t>in order</a:t>
            </a:r>
            <a:r>
              <a:rPr lang="zh-CN" altLang="en-US" b="1" smtClean="0">
                <a:latin typeface="Times New Roman" panose="02020603050405020304" pitchFamily="18" charset="0"/>
              </a:rPr>
              <a:t>） </a:t>
            </a:r>
            <a:r>
              <a:rPr lang="en-US" altLang="zh-CN" b="1" smtClean="0">
                <a:latin typeface="Times New Roman" panose="02020603050405020304" pitchFamily="18" charset="0"/>
              </a:rPr>
              <a:t>to get passed in the exam.</a:t>
            </a:r>
          </a:p>
          <a:p>
            <a:pPr>
              <a:lnSpc>
                <a:spcPts val="3200"/>
              </a:lnSpc>
              <a:buFontTx/>
              <a:buNone/>
            </a:pPr>
            <a:r>
              <a:rPr lang="zh-CN" altLang="en-US" b="1" smtClean="0">
                <a:latin typeface="Times New Roman" panose="02020603050405020304" pitchFamily="18" charset="0"/>
              </a:rPr>
              <a:t>为了要考试及格他努力在用功。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3"/>
          <p:cNvSpPr>
            <a:spLocks noChangeArrowheads="1"/>
          </p:cNvSpPr>
          <p:nvPr/>
        </p:nvSpPr>
        <p:spPr bwMode="auto">
          <a:xfrm>
            <a:off x="571500" y="500063"/>
            <a:ext cx="7858125" cy="609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36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may”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表达祈愿句型 </a:t>
            </a:r>
          </a:p>
          <a:p>
            <a:pPr eaLnBrk="1" hangingPunct="1">
              <a:lnSpc>
                <a:spcPts val="36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如：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May you 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succeed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ts val="36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=I hope [wish] you'll succeed.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（祝你成功。）</a:t>
            </a:r>
          </a:p>
          <a:p>
            <a:pPr eaLnBrk="1" hangingPunct="1">
              <a:lnSpc>
                <a:spcPts val="36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May”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惯用表达句式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3600"/>
              </a:lnSpc>
              <a:buFont typeface="Arial" panose="020B0604020202020204" pitchFamily="34" charset="0"/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句型 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well +V…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36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如：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You may well 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say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so.</a:t>
            </a:r>
          </a:p>
          <a:p>
            <a:pPr eaLnBrk="1" hangingPunct="1">
              <a:lnSpc>
                <a:spcPts val="36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=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There is good reason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for you 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say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so.</a:t>
            </a:r>
          </a:p>
          <a:p>
            <a:pPr eaLnBrk="1" hangingPunct="1">
              <a:lnSpc>
                <a:spcPts val="36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你很有理由这么说。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难怪你这么说。</a:t>
            </a:r>
          </a:p>
          <a:p>
            <a:pPr eaLnBrk="1" hangingPunct="1">
              <a:lnSpc>
                <a:spcPts val="36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句型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may/might as well +V…=had better +V…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36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例：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We may [might] as well 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start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at once.</a:t>
            </a:r>
          </a:p>
          <a:p>
            <a:pPr eaLnBrk="1" hangingPunct="1">
              <a:lnSpc>
                <a:spcPts val="36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=We had better 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start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at once.</a:t>
            </a:r>
          </a:p>
          <a:p>
            <a:pPr eaLnBrk="1" hangingPunct="1">
              <a:lnSpc>
                <a:spcPts val="36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我们最好立刻动身吧。</a:t>
            </a:r>
          </a:p>
          <a:p>
            <a:pPr eaLnBrk="1" hangingPunct="1">
              <a:lnSpc>
                <a:spcPts val="36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 （本句式常用于</a:t>
            </a:r>
            <a:r>
              <a:rPr lang="zh-CN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表达提议或劝告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。）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43100" y="485775"/>
            <a:ext cx="3394075" cy="531813"/>
          </a:xfrm>
        </p:spPr>
        <p:txBody>
          <a:bodyPr lIns="91440" rIns="91440" anchor="ctr"/>
          <a:lstStyle/>
          <a:p>
            <a:r>
              <a:rPr lang="en-US" altLang="zh-CN" sz="400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zh-CN" altLang="en-US" sz="400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400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143000"/>
            <a:ext cx="8543925" cy="5440363"/>
          </a:xfrm>
        </p:spPr>
        <p:txBody>
          <a:bodyPr/>
          <a:lstStyle/>
          <a:p>
            <a:pPr>
              <a:lnSpc>
                <a:spcPts val="3300"/>
              </a:lnSpc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may , might </a:t>
            </a:r>
            <a:r>
              <a:rPr lang="zh-CN" altLang="en-US" b="1" smtClean="0">
                <a:latin typeface="Times New Roman" panose="02020603050405020304" pitchFamily="18" charset="0"/>
              </a:rPr>
              <a:t>或许，可能，可以 （</a:t>
            </a:r>
            <a:r>
              <a:rPr lang="en-US" altLang="zh-CN" b="1" smtClean="0">
                <a:latin typeface="Times New Roman" panose="02020603050405020304" pitchFamily="18" charset="0"/>
              </a:rPr>
              <a:t>might</a:t>
            </a:r>
            <a:r>
              <a:rPr lang="zh-CN" altLang="en-US" b="1" smtClean="0">
                <a:latin typeface="Times New Roman" panose="02020603050405020304" pitchFamily="18" charset="0"/>
              </a:rPr>
              <a:t>可以看作是</a:t>
            </a:r>
            <a:endParaRPr lang="en-US" b="1" smtClean="0">
              <a:latin typeface="Times New Roman" panose="02020603050405020304" pitchFamily="18" charset="0"/>
            </a:endParaRPr>
          </a:p>
          <a:p>
            <a:pPr>
              <a:lnSpc>
                <a:spcPts val="3300"/>
              </a:lnSpc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may</a:t>
            </a:r>
            <a:r>
              <a:rPr lang="zh-CN" altLang="en-US" b="1" smtClean="0">
                <a:latin typeface="Times New Roman" panose="02020603050405020304" pitchFamily="18" charset="0"/>
              </a:rPr>
              <a:t>的过去式，这两个词除了时态不相同外，在表</a:t>
            </a:r>
            <a:endParaRPr lang="en-US" b="1" smtClean="0">
              <a:latin typeface="Times New Roman" panose="02020603050405020304" pitchFamily="18" charset="0"/>
            </a:endParaRPr>
          </a:p>
          <a:p>
            <a:pPr>
              <a:lnSpc>
                <a:spcPts val="3300"/>
              </a:lnSpc>
              <a:buFontTx/>
              <a:buNone/>
            </a:pPr>
            <a:r>
              <a:rPr lang="zh-CN" altLang="en-US" b="1" smtClean="0">
                <a:latin typeface="Times New Roman" panose="02020603050405020304" pitchFamily="18" charset="0"/>
              </a:rPr>
              <a:t>达意思的许多方面是相近的。当然</a:t>
            </a:r>
            <a:r>
              <a:rPr lang="en-US" altLang="zh-CN" b="1" smtClean="0">
                <a:latin typeface="Times New Roman" panose="02020603050405020304" pitchFamily="18" charset="0"/>
              </a:rPr>
              <a:t>may </a:t>
            </a:r>
            <a:r>
              <a:rPr lang="zh-CN" altLang="en-US" b="1" smtClean="0">
                <a:latin typeface="Times New Roman" panose="02020603050405020304" pitchFamily="18" charset="0"/>
              </a:rPr>
              <a:t>和</a:t>
            </a:r>
            <a:r>
              <a:rPr lang="en-US" altLang="zh-CN" b="1" smtClean="0">
                <a:latin typeface="Times New Roman" panose="02020603050405020304" pitchFamily="18" charset="0"/>
              </a:rPr>
              <a:t>might</a:t>
            </a:r>
            <a:r>
              <a:rPr lang="zh-CN" altLang="en-US" b="1" smtClean="0">
                <a:latin typeface="Times New Roman" panose="02020603050405020304" pitchFamily="18" charset="0"/>
              </a:rPr>
              <a:t>又</a:t>
            </a:r>
            <a:endParaRPr lang="en-US" b="1" smtClean="0">
              <a:latin typeface="Times New Roman" panose="02020603050405020304" pitchFamily="18" charset="0"/>
            </a:endParaRPr>
          </a:p>
          <a:p>
            <a:pPr>
              <a:lnSpc>
                <a:spcPts val="3300"/>
              </a:lnSpc>
              <a:buFontTx/>
              <a:buNone/>
            </a:pPr>
            <a:r>
              <a:rPr lang="zh-CN" altLang="en-US" b="1" smtClean="0">
                <a:latin typeface="Times New Roman" panose="02020603050405020304" pitchFamily="18" charset="0"/>
              </a:rPr>
              <a:t>都有一些各自不同的独特用法。） </a:t>
            </a:r>
          </a:p>
          <a:p>
            <a:pPr>
              <a:lnSpc>
                <a:spcPts val="3300"/>
              </a:lnSpc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1</a:t>
            </a:r>
            <a:r>
              <a:rPr lang="zh-CN" altLang="en-US" b="1" smtClean="0">
                <a:latin typeface="Times New Roman" panose="02020603050405020304" pitchFamily="18" charset="0"/>
              </a:rPr>
              <a:t>）</a:t>
            </a:r>
            <a:r>
              <a:rPr lang="zh-CN" altLang="en-US" b="1" smtClean="0">
                <a:solidFill>
                  <a:srgbClr val="0066FF"/>
                </a:solidFill>
                <a:latin typeface="Times New Roman" panose="02020603050405020304" pitchFamily="18" charset="0"/>
              </a:rPr>
              <a:t>表可能性</a:t>
            </a:r>
          </a:p>
          <a:p>
            <a:pPr>
              <a:lnSpc>
                <a:spcPts val="3300"/>
              </a:lnSpc>
              <a:buFontTx/>
              <a:buNone/>
            </a:pPr>
            <a:r>
              <a:rPr lang="zh-CN" altLang="en-US" b="1" smtClean="0">
                <a:latin typeface="Times New Roman" panose="02020603050405020304" pitchFamily="18" charset="0"/>
              </a:rPr>
              <a:t> </a:t>
            </a:r>
            <a:r>
              <a:rPr lang="en-US" altLang="zh-CN" b="1" smtClean="0">
                <a:latin typeface="Times New Roman" panose="02020603050405020304" pitchFamily="18" charset="0"/>
              </a:rPr>
              <a:t>I 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may </a:t>
            </a:r>
            <a:r>
              <a:rPr lang="en-US" altLang="zh-CN" b="1" smtClean="0">
                <a:latin typeface="Times New Roman" panose="02020603050405020304" pitchFamily="18" charset="0"/>
              </a:rPr>
              <a:t>be busy from tomorrow on .</a:t>
            </a:r>
          </a:p>
          <a:p>
            <a:pPr>
              <a:lnSpc>
                <a:spcPts val="3300"/>
              </a:lnSpc>
              <a:buFontTx/>
              <a:buNone/>
            </a:pPr>
            <a:r>
              <a:rPr lang="zh-CN" altLang="en-US" b="1" smtClean="0">
                <a:latin typeface="Times New Roman" panose="02020603050405020304" pitchFamily="18" charset="0"/>
              </a:rPr>
              <a:t>从明天起我可能会忙起来。 </a:t>
            </a:r>
            <a:endParaRPr lang="en-US" b="1" smtClean="0">
              <a:latin typeface="Times New Roman" panose="02020603050405020304" pitchFamily="18" charset="0"/>
            </a:endParaRPr>
          </a:p>
          <a:p>
            <a:pPr>
              <a:lnSpc>
                <a:spcPts val="3300"/>
              </a:lnSpc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You</a:t>
            </a:r>
            <a:r>
              <a:rPr lang="en-US" altLang="zh-CN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 may </a:t>
            </a:r>
            <a:r>
              <a:rPr lang="en-US" altLang="zh-CN" b="1" smtClean="0">
                <a:latin typeface="Times New Roman" panose="02020603050405020304" pitchFamily="18" charset="0"/>
              </a:rPr>
              <a:t>catch sight of the sunrise from here when </a:t>
            </a:r>
          </a:p>
          <a:p>
            <a:pPr>
              <a:lnSpc>
                <a:spcPts val="3300"/>
              </a:lnSpc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you get up before 5 in the morning .</a:t>
            </a:r>
          </a:p>
          <a:p>
            <a:pPr>
              <a:lnSpc>
                <a:spcPts val="3300"/>
              </a:lnSpc>
              <a:buFontTx/>
              <a:buNone/>
            </a:pPr>
            <a:r>
              <a:rPr lang="zh-CN" altLang="en-US" b="1" smtClean="0">
                <a:latin typeface="Times New Roman" panose="02020603050405020304" pitchFamily="18" charset="0"/>
              </a:rPr>
              <a:t>你在早晨五点钟以前起来，或许能从这儿看到日出。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1"/>
          <p:cNvSpPr>
            <a:spLocks noChangeArrowheads="1"/>
          </p:cNvSpPr>
          <p:nvPr/>
        </p:nvSpPr>
        <p:spPr bwMode="auto">
          <a:xfrm>
            <a:off x="214313" y="500063"/>
            <a:ext cx="8715375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37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表示允许 </a:t>
            </a:r>
            <a:endParaRPr lang="en-US" sz="28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37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I’d like to have a smoke here if I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  <a:p>
            <a:pPr eaLnBrk="1" hangingPunct="1">
              <a:lnSpc>
                <a:spcPts val="37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如果可以的话我想在这儿抽一支烟。 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37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librarian told her that she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return the </a:t>
            </a:r>
          </a:p>
          <a:p>
            <a:pPr eaLnBrk="1" hangingPunct="1">
              <a:lnSpc>
                <a:spcPts val="37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book to the library in three days . </a:t>
            </a:r>
          </a:p>
          <a:p>
            <a:pPr eaLnBrk="1" hangingPunct="1">
              <a:lnSpc>
                <a:spcPts val="37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图书馆理员告诉她说，她可以在三天后还那本书</a:t>
            </a:r>
          </a:p>
          <a:p>
            <a:pPr eaLnBrk="1" hangingPunct="1">
              <a:lnSpc>
                <a:spcPts val="37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3) might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也常用于表示</a:t>
            </a:r>
            <a:r>
              <a:rPr lang="zh-CN" altLang="en-US" sz="2800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目的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等状语从句中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ts val="37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They left off earlier on that day so that they might </a:t>
            </a:r>
          </a:p>
          <a:p>
            <a:pPr eaLnBrk="1" hangingPunct="1">
              <a:lnSpc>
                <a:spcPts val="37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catch the first train . </a:t>
            </a:r>
          </a:p>
          <a:p>
            <a:pPr eaLnBrk="1" hangingPunct="1">
              <a:lnSpc>
                <a:spcPts val="37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那天，他们为了赶上头班车动身早一些。 </a:t>
            </a:r>
          </a:p>
          <a:p>
            <a:pPr eaLnBrk="1" hangingPunct="1">
              <a:lnSpc>
                <a:spcPts val="37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One error in calculation might ruin the whole project . </a:t>
            </a:r>
          </a:p>
          <a:p>
            <a:pPr eaLnBrk="1" hangingPunct="1">
              <a:lnSpc>
                <a:spcPts val="37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计算中出一点错就可能毁掉整个工程。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838200"/>
            <a:ext cx="8540750" cy="58388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经典试题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 thought you___ like something to read, so I have brought you some books.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A. may   B. might  C. could  D. must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2.Peter ___ come with us tonight, but he isn’t very sure yet.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A. must   B. can   C. may   D. will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3.Yesterday Jane walked away from the discussion. Otherwise, she___ something she would regret later.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A. had said  B. said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C. might say  D. might have said</a:t>
            </a:r>
          </a:p>
        </p:txBody>
      </p:sp>
      <p:sp>
        <p:nvSpPr>
          <p:cNvPr id="19459" name="WordArt 4"/>
          <p:cNvSpPr>
            <a:spLocks noChangeArrowheads="1" noChangeShapeType="1" noTextEdit="1"/>
          </p:cNvSpPr>
          <p:nvPr/>
        </p:nvSpPr>
        <p:spPr bwMode="auto">
          <a:xfrm>
            <a:off x="2817813" y="1447800"/>
            <a:ext cx="1905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800" b="1" kern="10">
                <a:ln w="9525">
                  <a:solidFill>
                    <a:schemeClr val="tx2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endParaRPr lang="zh-CN" altLang="en-US" sz="2800" b="1" kern="10">
              <a:ln w="9525">
                <a:solidFill>
                  <a:schemeClr val="tx2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460" name="WordArt 5"/>
          <p:cNvSpPr>
            <a:spLocks noChangeArrowheads="1" noChangeShapeType="1" noTextEdit="1"/>
          </p:cNvSpPr>
          <p:nvPr/>
        </p:nvSpPr>
        <p:spPr bwMode="auto">
          <a:xfrm>
            <a:off x="1889125" y="2733675"/>
            <a:ext cx="1905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800" b="1" kern="10">
                <a:ln w="9525">
                  <a:solidFill>
                    <a:schemeClr val="tx2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endParaRPr lang="zh-CN" altLang="en-US" sz="2800" b="1" kern="10">
              <a:ln w="9525">
                <a:solidFill>
                  <a:schemeClr val="tx2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461" name="WordArt 6"/>
          <p:cNvSpPr>
            <a:spLocks noChangeArrowheads="1" noChangeShapeType="1" noTextEdit="1"/>
          </p:cNvSpPr>
          <p:nvPr/>
        </p:nvSpPr>
        <p:spPr bwMode="auto">
          <a:xfrm>
            <a:off x="3175000" y="4519613"/>
            <a:ext cx="1905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800" b="1" kern="10">
                <a:ln w="9525">
                  <a:solidFill>
                    <a:schemeClr val="tx2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endParaRPr lang="zh-CN" altLang="en-US" sz="2800" b="1" kern="10">
              <a:ln w="9525">
                <a:solidFill>
                  <a:schemeClr val="tx2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0" grpId="0" animBg="1"/>
      <p:bldP spid="194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60375" y="1092200"/>
            <a:ext cx="8540750" cy="56943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----Could I call you by your first name?</a:t>
            </a:r>
          </a:p>
          <a:p>
            <a:pPr>
              <a:buFontTx/>
              <a:buNone/>
            </a:pPr>
            <a:r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----</a:t>
            </a:r>
            <a:r>
              <a:rPr lang="zh-CN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you ___.</a:t>
            </a:r>
          </a:p>
          <a:p>
            <a:pPr>
              <a:buFontTx/>
              <a:buNone/>
            </a:pPr>
            <a:r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A. will   B. could   C. may   D. might </a:t>
            </a:r>
          </a:p>
          <a:p>
            <a:pPr>
              <a:buFontTx/>
              <a:buNone/>
            </a:pPr>
            <a:r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5.Sorry, I’m late. I____ have turned off the alarm clock and gone back to sleep again.</a:t>
            </a:r>
          </a:p>
          <a:p>
            <a:pPr>
              <a:buFontTx/>
              <a:buNone/>
            </a:pPr>
            <a:r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A. might  B. should   C. can   D. will</a:t>
            </a:r>
          </a:p>
          <a:p>
            <a:pPr>
              <a:buFontTx/>
              <a:buNone/>
            </a:pPr>
            <a:r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6.---- Are you coming to Jeff’s party?</a:t>
            </a:r>
          </a:p>
          <a:p>
            <a:pPr>
              <a:buFontTx/>
              <a:buNone/>
            </a:pPr>
            <a:r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----I’m not sure. I___ go to the concert instead.</a:t>
            </a:r>
          </a:p>
          <a:p>
            <a:pPr>
              <a:buFontTx/>
              <a:buNone/>
            </a:pPr>
            <a:r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A. must   B. would   C. should   D. might</a:t>
            </a:r>
          </a:p>
          <a:p>
            <a:pPr>
              <a:buFontTx/>
              <a:buNone/>
            </a:pPr>
            <a:endParaRPr lang="en-US" altLang="zh-CN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WordArt 4"/>
          <p:cNvSpPr>
            <a:spLocks noChangeArrowheads="1" noChangeShapeType="1" noTextEdit="1"/>
          </p:cNvSpPr>
          <p:nvPr/>
        </p:nvSpPr>
        <p:spPr bwMode="auto">
          <a:xfrm>
            <a:off x="2960688" y="1735138"/>
            <a:ext cx="1905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800" b="1" kern="10">
                <a:ln w="9525">
                  <a:solidFill>
                    <a:schemeClr val="tx2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endParaRPr lang="zh-CN" altLang="en-US" sz="2800" b="1" kern="10">
              <a:ln w="9525">
                <a:solidFill>
                  <a:schemeClr val="tx2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484" name="WordArt 5"/>
          <p:cNvSpPr>
            <a:spLocks noChangeArrowheads="1" noChangeShapeType="1" noTextEdit="1"/>
          </p:cNvSpPr>
          <p:nvPr/>
        </p:nvSpPr>
        <p:spPr bwMode="auto">
          <a:xfrm>
            <a:off x="3460750" y="2735263"/>
            <a:ext cx="1905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800" b="1" kern="10">
                <a:ln w="9525">
                  <a:solidFill>
                    <a:schemeClr val="tx2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endParaRPr lang="zh-CN" altLang="en-US" sz="2800" b="1" kern="10">
              <a:ln w="9525">
                <a:solidFill>
                  <a:schemeClr val="tx2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485" name="WordArt 7"/>
          <p:cNvSpPr>
            <a:spLocks noChangeArrowheads="1" noChangeShapeType="1" noTextEdit="1"/>
          </p:cNvSpPr>
          <p:nvPr/>
        </p:nvSpPr>
        <p:spPr bwMode="auto">
          <a:xfrm>
            <a:off x="3460750" y="4664075"/>
            <a:ext cx="1905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800" b="1" kern="10">
                <a:ln w="9525">
                  <a:solidFill>
                    <a:schemeClr val="tx2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endParaRPr lang="zh-CN" altLang="en-US" sz="2800" b="1" kern="10">
              <a:ln w="9525">
                <a:solidFill>
                  <a:schemeClr val="tx2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4" grpId="0" animBg="1"/>
      <p:bldP spid="204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428625"/>
            <a:ext cx="8820150" cy="777875"/>
          </a:xfrm>
        </p:spPr>
        <p:txBody>
          <a:bodyPr lIns="91440" rIns="91440" anchor="ctr"/>
          <a:lstStyle/>
          <a:p>
            <a:r>
              <a:rPr lang="en-US" altLang="zh-CN" sz="4000" smtClean="0">
                <a:solidFill>
                  <a:srgbClr val="003399"/>
                </a:solidFill>
                <a:latin typeface="Times New Roman" panose="02020603050405020304" pitchFamily="18" charset="0"/>
              </a:rPr>
              <a:t>5. Match the two parts of the sentences.</a:t>
            </a:r>
            <a:endParaRPr lang="zh-CN" altLang="en-US" sz="4000" smtClean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89995"/>
            <a:ext cx="3081338" cy="43132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1 You can come any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time you like, but…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2 It often rains in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spring, so…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3 Bring a coat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because…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4 Our plan is to walk in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the countryside, so…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5 Sydney is a big city,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but…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6 Let’s stay for a long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time because…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4284663" y="1600200"/>
            <a:ext cx="46799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a) …it will soon become cold.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b) …there are lots of things to see.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c) … the best time to visit England is in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   spring.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d) …it is a good idea to bring an umbrella.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e) …wear comfortable shoes.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f) …we will find our way with a good map.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285" name="Text Box 8"/>
          <p:cNvSpPr txBox="1">
            <a:spLocks noChangeArrowheads="1"/>
          </p:cNvSpPr>
          <p:nvPr/>
        </p:nvSpPr>
        <p:spPr bwMode="auto">
          <a:xfrm rot="956723">
            <a:off x="2843213" y="3284538"/>
            <a:ext cx="1298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97286" name="Text Box 10"/>
          <p:cNvSpPr txBox="1">
            <a:spLocks noChangeArrowheads="1"/>
          </p:cNvSpPr>
          <p:nvPr/>
        </p:nvSpPr>
        <p:spPr bwMode="auto">
          <a:xfrm>
            <a:off x="2195513" y="1557338"/>
            <a:ext cx="360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1511" name="Line 13"/>
          <p:cNvSpPr>
            <a:spLocks noChangeShapeType="1"/>
          </p:cNvSpPr>
          <p:nvPr/>
        </p:nvSpPr>
        <p:spPr bwMode="auto">
          <a:xfrm>
            <a:off x="2786063" y="2714625"/>
            <a:ext cx="1643062" cy="1357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2" name="Line 14"/>
          <p:cNvSpPr>
            <a:spLocks noChangeShapeType="1"/>
          </p:cNvSpPr>
          <p:nvPr/>
        </p:nvSpPr>
        <p:spPr bwMode="auto">
          <a:xfrm flipV="1">
            <a:off x="2428875" y="1857375"/>
            <a:ext cx="2000250" cy="157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3" name="Line 15"/>
          <p:cNvSpPr>
            <a:spLocks noChangeShapeType="1"/>
          </p:cNvSpPr>
          <p:nvPr/>
        </p:nvSpPr>
        <p:spPr bwMode="auto">
          <a:xfrm>
            <a:off x="3563938" y="4076700"/>
            <a:ext cx="865187" cy="852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4" name="Line 16"/>
          <p:cNvSpPr>
            <a:spLocks noChangeShapeType="1"/>
          </p:cNvSpPr>
          <p:nvPr/>
        </p:nvSpPr>
        <p:spPr bwMode="auto">
          <a:xfrm flipV="1">
            <a:off x="3357563" y="2500313"/>
            <a:ext cx="1071562" cy="314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5" name="Line 17"/>
          <p:cNvSpPr>
            <a:spLocks noChangeShapeType="1"/>
          </p:cNvSpPr>
          <p:nvPr/>
        </p:nvSpPr>
        <p:spPr bwMode="auto">
          <a:xfrm>
            <a:off x="3143250" y="1785938"/>
            <a:ext cx="1357313" cy="135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6" name="Line 18"/>
          <p:cNvSpPr>
            <a:spLocks noChangeShapeType="1"/>
          </p:cNvSpPr>
          <p:nvPr/>
        </p:nvSpPr>
        <p:spPr bwMode="auto">
          <a:xfrm>
            <a:off x="3214688" y="4929188"/>
            <a:ext cx="1143000" cy="642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4331" y="1600200"/>
            <a:ext cx="8072437" cy="1865312"/>
          </a:xfrm>
        </p:spPr>
        <p:txBody>
          <a:bodyPr lIns="91440" rIns="91440" anchor="ctr"/>
          <a:lstStyle/>
          <a:p>
            <a:r>
              <a:rPr lang="en-US" altLang="zh-CN" sz="40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6.Write some advice for visiting your    </a:t>
            </a:r>
            <a:br>
              <a:rPr lang="en-US" altLang="zh-CN" sz="40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</a:br>
            <a:r>
              <a:rPr lang="en-US" altLang="zh-CN" sz="40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   hometown and  give reasons. Use   </a:t>
            </a:r>
            <a:br>
              <a:rPr lang="en-US" altLang="zh-CN" sz="40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</a:br>
            <a:r>
              <a:rPr lang="en-US" altLang="zh-CN" sz="40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4000" i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because</a:t>
            </a:r>
            <a:r>
              <a:rPr lang="en-US" altLang="zh-CN" sz="4000" i="1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CN" sz="4000" i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so</a:t>
            </a:r>
            <a:r>
              <a:rPr lang="en-US" altLang="zh-CN" sz="40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zh-CN" sz="4000" i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but</a:t>
            </a:r>
            <a:r>
              <a:rPr lang="en-US" altLang="zh-CN" sz="40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4000" dirty="0" smtClean="0">
                <a:solidFill>
                  <a:srgbClr val="003399"/>
                </a:solidFill>
              </a:rPr>
              <a:t> </a:t>
            </a:r>
            <a:br>
              <a:rPr lang="en-US" altLang="zh-CN" sz="4000" dirty="0" smtClean="0">
                <a:solidFill>
                  <a:srgbClr val="003399"/>
                </a:solidFill>
              </a:rPr>
            </a:br>
            <a:endParaRPr lang="zh-CN" altLang="en-US" sz="4000" dirty="0" smtClean="0">
              <a:solidFill>
                <a:srgbClr val="003399"/>
              </a:solidFill>
            </a:endParaRPr>
          </a:p>
        </p:txBody>
      </p:sp>
      <p:sp>
        <p:nvSpPr>
          <p:cNvPr id="98307" name="Text Box 7"/>
          <p:cNvSpPr txBox="1">
            <a:spLocks noChangeArrowheads="1"/>
          </p:cNvSpPr>
          <p:nvPr/>
        </p:nvSpPr>
        <p:spPr bwMode="auto">
          <a:xfrm>
            <a:off x="685800" y="4419600"/>
            <a:ext cx="74295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The best time to visit my hometown is in…because the weather is…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矩形 1"/>
          <p:cNvSpPr>
            <a:spLocks noChangeArrowheads="1"/>
          </p:cNvSpPr>
          <p:nvPr/>
        </p:nvSpPr>
        <p:spPr bwMode="auto">
          <a:xfrm>
            <a:off x="323850" y="1571625"/>
            <a:ext cx="882015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words 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mile round northwest southeast</a:t>
            </a:r>
          </a:p>
          <a:p>
            <a:pPr marL="342900" indent="-342900"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key structure: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Take your swimming clothes because you might </a:t>
            </a:r>
          </a:p>
          <a:p>
            <a:pPr marL="342900" indent="-342900"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want to go swimming in the sea, even in December.</a:t>
            </a:r>
          </a:p>
          <a:p>
            <a:pPr marL="342900" indent="-342900"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In Alaska the days are long and warm in summer, </a:t>
            </a:r>
          </a:p>
          <a:p>
            <a:pPr marL="342900" indent="-342900"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but may be cool in the evening.</a:t>
            </a:r>
          </a:p>
          <a:p>
            <a:pPr marL="342900" indent="-342900"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Ability: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To extract specific information from the reading passage.</a:t>
            </a:r>
          </a:p>
        </p:txBody>
      </p:sp>
      <p:sp>
        <p:nvSpPr>
          <p:cNvPr id="80899" name="TextBox 2"/>
          <p:cNvSpPr txBox="1">
            <a:spLocks noChangeArrowheads="1"/>
          </p:cNvSpPr>
          <p:nvPr/>
        </p:nvSpPr>
        <p:spPr bwMode="auto">
          <a:xfrm>
            <a:off x="2286000" y="571500"/>
            <a:ext cx="3916363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0" tIns="59255" rIns="118510" bIns="5925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7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aims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74" name="Group 50"/>
          <p:cNvGraphicFramePr>
            <a:graphicFrameLocks noGrp="1"/>
          </p:cNvGraphicFramePr>
          <p:nvPr/>
        </p:nvGraphicFramePr>
        <p:xfrm>
          <a:off x="287338" y="1600200"/>
          <a:ext cx="8475662" cy="3917462"/>
        </p:xfrm>
        <a:graphic>
          <a:graphicData uri="http://schemas.openxmlformats.org/drawingml/2006/table">
            <a:tbl>
              <a:tblPr/>
              <a:tblGrid>
                <a:gridCol w="120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81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D18CC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0533" marR="70533" marT="35267" marB="3526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0533" marR="70533" marT="35267" marB="352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0533" marR="70533" marT="35267" marB="352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7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D18CC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0533" marR="70533" marT="35267" marB="3526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bring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D18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your umbrella</a:t>
                      </a:r>
                    </a:p>
                  </a:txBody>
                  <a:tcPr marL="70533" marR="70533" marT="35267" marB="3526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D18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Because it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might rain</a:t>
                      </a:r>
                    </a:p>
                  </a:txBody>
                  <a:tcPr marL="70533" marR="70533" marT="35267" marB="3526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0533" marR="70533" marT="35267" marB="352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7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bring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D18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 swimsuit</a:t>
                      </a:r>
                    </a:p>
                  </a:txBody>
                  <a:tcPr marL="70533" marR="70533" marT="35267" marB="3526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D18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 might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want to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D18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swim in the sea</a:t>
                      </a:r>
                    </a:p>
                  </a:txBody>
                  <a:tcPr marL="70533" marR="70533" marT="35267" marB="3526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0533" marR="70533" marT="35267" marB="352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31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wear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D18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warm clothes</a:t>
                      </a:r>
                    </a:p>
                  </a:txBody>
                  <a:tcPr marL="70533" marR="70533" marT="35267" marB="3526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D18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Because it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might be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D18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cool in the evening</a:t>
                      </a:r>
                    </a:p>
                  </a:txBody>
                  <a:tcPr marL="70533" marR="70533" marT="35267" marB="3526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0533" marR="70533" marT="35267" marB="352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8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buy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D18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 good map</a:t>
                      </a:r>
                    </a:p>
                  </a:txBody>
                  <a:tcPr marL="70533" marR="70533" marT="35267" marB="3526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D18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Because you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want to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D18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travel around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L="70533" marR="70533" marT="35267" marB="3526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0533" marR="70533" marT="35267" marB="352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9358" name="Text Box 30"/>
          <p:cNvSpPr txBox="1">
            <a:spLocks noChangeArrowheads="1"/>
          </p:cNvSpPr>
          <p:nvPr/>
        </p:nvSpPr>
        <p:spPr bwMode="auto">
          <a:xfrm>
            <a:off x="4083050" y="1563688"/>
            <a:ext cx="27209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533" tIns="35267" rIns="70533" bIns="3526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Reason </a:t>
            </a:r>
          </a:p>
        </p:txBody>
      </p:sp>
      <p:sp>
        <p:nvSpPr>
          <p:cNvPr id="99359" name="Text Box 31"/>
          <p:cNvSpPr txBox="1">
            <a:spLocks noChangeArrowheads="1"/>
          </p:cNvSpPr>
          <p:nvPr/>
        </p:nvSpPr>
        <p:spPr bwMode="auto">
          <a:xfrm>
            <a:off x="7399338" y="1600200"/>
            <a:ext cx="10255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533" tIns="35267" rIns="70533" bIns="3526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Place </a:t>
            </a:r>
          </a:p>
        </p:txBody>
      </p:sp>
      <p:pic>
        <p:nvPicPr>
          <p:cNvPr id="99360" name="Picture 32" descr="扫描-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08850" y="2205038"/>
            <a:ext cx="1025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61" name="Picture 33" descr="扫描-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72338" y="3141663"/>
            <a:ext cx="10255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9362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542213" y="5153025"/>
          <a:ext cx="100171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2" r:id="rId5" imgW="4572000" imgH="3143250" progId="Paint.Picture">
                  <p:embed/>
                </p:oleObj>
              </mc:Choice>
              <mc:Fallback>
                <p:oleObj r:id="rId5" imgW="4572000" imgH="3143250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2213" y="5153025"/>
                        <a:ext cx="1001712" cy="60325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63" name="Text Box 35"/>
          <p:cNvSpPr txBox="1">
            <a:spLocks noChangeArrowheads="1"/>
          </p:cNvSpPr>
          <p:nvPr/>
        </p:nvSpPr>
        <p:spPr bwMode="auto">
          <a:xfrm>
            <a:off x="468313" y="1560513"/>
            <a:ext cx="33639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533" tIns="35267" rIns="70533" bIns="3526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What should you do </a:t>
            </a:r>
          </a:p>
        </p:txBody>
      </p:sp>
      <p:sp>
        <p:nvSpPr>
          <p:cNvPr id="99364" name="Text Box 36"/>
          <p:cNvSpPr txBox="1">
            <a:spLocks noChangeArrowheads="1"/>
          </p:cNvSpPr>
          <p:nvPr/>
        </p:nvSpPr>
        <p:spPr bwMode="auto">
          <a:xfrm>
            <a:off x="358775" y="3441700"/>
            <a:ext cx="11509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533" tIns="35267" rIns="70533" bIns="3526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9D18CC"/>
                </a:solidFill>
                <a:latin typeface="Times New Roman" panose="02020603050405020304" pitchFamily="18" charset="0"/>
              </a:rPr>
              <a:t>You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should</a:t>
            </a:r>
            <a:r>
              <a:rPr lang="en-US" altLang="zh-CN" sz="2800" b="1">
                <a:solidFill>
                  <a:srgbClr val="9D18CC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9365" name="Text Box 37"/>
          <p:cNvSpPr txBox="1">
            <a:spLocks noChangeArrowheads="1"/>
          </p:cNvSpPr>
          <p:nvPr/>
        </p:nvSpPr>
        <p:spPr bwMode="auto">
          <a:xfrm>
            <a:off x="414338" y="447675"/>
            <a:ext cx="850106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533" tIns="35267" rIns="70533" bIns="3526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Give your friend some advice about traveling to the USA. </a:t>
            </a:r>
          </a:p>
        </p:txBody>
      </p:sp>
      <p:pic>
        <p:nvPicPr>
          <p:cNvPr id="99366" name="Picture 38" descr="08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308850" y="4292600"/>
            <a:ext cx="10795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Rot="1" noChangeArrowheads="1"/>
          </p:cNvSpPr>
          <p:nvPr/>
        </p:nvSpPr>
        <p:spPr bwMode="auto">
          <a:xfrm>
            <a:off x="3132138" y="549275"/>
            <a:ext cx="1692275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defTabSz="913130" eaLnBrk="1" hangingPunct="1">
              <a:buFont typeface="Arial" panose="020B0604020202020204" pitchFamily="34" charset="0"/>
              <a:buNone/>
            </a:pPr>
            <a:r>
              <a:rPr lang="en-US" altLang="zh-CN" sz="4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</a:p>
        </p:txBody>
      </p:sp>
      <p:sp>
        <p:nvSpPr>
          <p:cNvPr id="23555" name="Text Box 9"/>
          <p:cNvSpPr txBox="1">
            <a:spLocks noChangeArrowheads="1"/>
          </p:cNvSpPr>
          <p:nvPr/>
        </p:nvSpPr>
        <p:spPr bwMode="auto">
          <a:xfrm>
            <a:off x="731838" y="1538288"/>
            <a:ext cx="7775575" cy="474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Gungsuh" pitchFamily="18" charset="-127"/>
              </a:rPr>
              <a:t>Different groups are different travel agents of the USA. Discuss in groups to decide: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Gungsuh" pitchFamily="18" charset="-127"/>
              </a:rPr>
              <a:t>1) Your travel agent’s name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Gungsuh" pitchFamily="18" charset="-127"/>
              </a:rPr>
              <a:t>2) To sell the travel of the USA to attract (</a:t>
            </a:r>
            <a:r>
              <a:rPr lang="zh-CN" altLang="en-US" sz="3600" b="1" dirty="0">
                <a:latin typeface="Times New Roman" panose="02020603050405020304" pitchFamily="18" charset="0"/>
              </a:rPr>
              <a:t>吸引</a:t>
            </a:r>
            <a:r>
              <a:rPr lang="en-US" altLang="zh-CN" sz="3600" b="1" dirty="0">
                <a:latin typeface="Times New Roman" panose="02020603050405020304" pitchFamily="18" charset="0"/>
              </a:rPr>
              <a:t>) </a:t>
            </a:r>
            <a:r>
              <a:rPr lang="en-US" altLang="zh-CN" sz="3600" b="1" dirty="0">
                <a:latin typeface="Times New Roman" panose="02020603050405020304" pitchFamily="18" charset="0"/>
                <a:ea typeface="Gungsuh" pitchFamily="18" charset="-127"/>
              </a:rPr>
              <a:t>the tourist.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6"/>
          <p:cNvSpPr txBox="1">
            <a:spLocks noChangeArrowheads="1"/>
          </p:cNvSpPr>
          <p:nvPr/>
        </p:nvSpPr>
        <p:spPr bwMode="auto">
          <a:xfrm>
            <a:off x="468313" y="1412875"/>
            <a:ext cx="7920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01379" name="Text Box 8"/>
          <p:cNvSpPr txBox="1">
            <a:spLocks noChangeArrowheads="1"/>
          </p:cNvSpPr>
          <p:nvPr/>
        </p:nvSpPr>
        <p:spPr bwMode="auto">
          <a:xfrm>
            <a:off x="500063" y="1500188"/>
            <a:ext cx="7991475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9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1.The car don’t move at all. There ____ be   </a:t>
            </a:r>
          </a:p>
          <a:p>
            <a:pPr eaLnBrk="1" hangingPunct="1">
              <a:lnSpc>
                <a:spcPts val="39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something wrong with it.</a:t>
            </a:r>
          </a:p>
          <a:p>
            <a:pPr eaLnBrk="1" hangingPunct="1">
              <a:lnSpc>
                <a:spcPts val="39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A. maybe        B. possible        C. may</a:t>
            </a:r>
          </a:p>
          <a:p>
            <a:pPr eaLnBrk="1" hangingPunct="1">
              <a:lnSpc>
                <a:spcPts val="39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2. -_____________? - It’s sunny and hot.</a:t>
            </a:r>
          </a:p>
          <a:p>
            <a:pPr eaLnBrk="1" hangingPunct="1">
              <a:lnSpc>
                <a:spcPts val="39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A. What is the weather like?  </a:t>
            </a:r>
          </a:p>
          <a:p>
            <a:pPr eaLnBrk="1" hangingPunct="1">
              <a:lnSpc>
                <a:spcPts val="39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B. How is the weather like?    </a:t>
            </a:r>
          </a:p>
          <a:p>
            <a:pPr eaLnBrk="1" hangingPunct="1">
              <a:lnSpc>
                <a:spcPts val="39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C. What is the weather?</a:t>
            </a:r>
          </a:p>
          <a:p>
            <a:pPr eaLnBrk="1" hangingPunct="1">
              <a:lnSpc>
                <a:spcPts val="39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3. It’s interesting ______ games with the children.</a:t>
            </a:r>
          </a:p>
          <a:p>
            <a:pPr eaLnBrk="1" hangingPunct="1">
              <a:lnSpc>
                <a:spcPts val="39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A. play               B. to playing       C. to play</a:t>
            </a:r>
          </a:p>
          <a:p>
            <a:pPr eaLnBrk="1" hangingPunct="1">
              <a:lnSpc>
                <a:spcPts val="3900"/>
              </a:lnSpc>
              <a:buFont typeface="Arial" panose="020B0604020202020204" pitchFamily="34" charset="0"/>
              <a:buNone/>
            </a:pP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81" name="Picture 9" descr="sunny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3" y="2428875"/>
            <a:ext cx="9350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10" descr="sunny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3429000"/>
            <a:ext cx="9350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11" descr="sunny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72125" y="5500688"/>
            <a:ext cx="9350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3" name="TextBox 7"/>
          <p:cNvSpPr txBox="1">
            <a:spLocks noChangeArrowheads="1"/>
          </p:cNvSpPr>
          <p:nvPr/>
        </p:nvSpPr>
        <p:spPr bwMode="auto">
          <a:xfrm>
            <a:off x="2124075" y="620713"/>
            <a:ext cx="4679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FF"/>
                </a:solidFill>
              </a:rPr>
              <a:t>练一练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252413" y="1358900"/>
            <a:ext cx="57419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1. </a:t>
            </a:r>
            <a:r>
              <a:rPr lang="zh-CN" altLang="en-US" sz="3600" b="1">
                <a:latin typeface="Times New Roman" panose="02020603050405020304" pitchFamily="18" charset="0"/>
              </a:rPr>
              <a:t>他有时给我发电子邮件。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349250" y="2619375"/>
            <a:ext cx="66690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2. </a:t>
            </a:r>
            <a:r>
              <a:rPr lang="zh-CN" altLang="en-US" sz="3600" b="1" dirty="0">
                <a:latin typeface="Times New Roman" panose="02020603050405020304" pitchFamily="18" charset="0"/>
              </a:rPr>
              <a:t>照些动物的相是一个好主意。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636588" y="1989138"/>
            <a:ext cx="83169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 sends me emails _______________. 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731838" y="3248025"/>
            <a:ext cx="69135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tx2"/>
                </a:solidFill>
                <a:latin typeface="Times New Roman" panose="02020603050405020304" pitchFamily="18" charset="0"/>
              </a:rPr>
              <a:t>It’s a good idea to _____________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tx2"/>
                </a:solidFill>
                <a:latin typeface="Times New Roman" panose="02020603050405020304" pitchFamily="18" charset="0"/>
              </a:rPr>
              <a:t>animals. 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668838" y="1898650"/>
            <a:ext cx="3625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from time to time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475163" y="3248025"/>
            <a:ext cx="295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take photos of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349250" y="4419600"/>
            <a:ext cx="7594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3. </a:t>
            </a:r>
            <a:r>
              <a:rPr lang="zh-CN" altLang="en-US" sz="3600" b="1">
                <a:latin typeface="Times New Roman" panose="02020603050405020304" pitchFamily="18" charset="0"/>
              </a:rPr>
              <a:t>比起其它城市，住在珠海很舒适。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827088" y="5048250"/>
            <a:ext cx="7391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tx2"/>
                </a:solidFill>
                <a:latin typeface="Times New Roman" panose="02020603050405020304" pitchFamily="18" charset="0"/>
              </a:rPr>
              <a:t>It’s pleasant to live in Zhuhai  ___________ other cities. 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827088" y="5589588"/>
            <a:ext cx="2651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compared to</a:t>
            </a:r>
          </a:p>
        </p:txBody>
      </p:sp>
      <p:sp>
        <p:nvSpPr>
          <p:cNvPr id="102411" name="Text Box 12"/>
          <p:cNvSpPr txBox="1">
            <a:spLocks noChangeArrowheads="1"/>
          </p:cNvSpPr>
          <p:nvPr/>
        </p:nvSpPr>
        <p:spPr bwMode="auto">
          <a:xfrm>
            <a:off x="539750" y="369888"/>
            <a:ext cx="82550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sentences.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build="p" autoUpdateAnimBg="0"/>
      <p:bldP spid="25607" grpId="0" build="p" autoUpdateAnimBg="0"/>
      <p:bldP spid="2561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2643188" y="1143000"/>
            <a:ext cx="33718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/>
          <a:p>
            <a:pPr defTabSz="913130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5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571500" y="2928938"/>
            <a:ext cx="93376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 eaLnBrk="1" hangingPunct="1"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100" b="1" dirty="0">
                <a:latin typeface="Times New Roman" panose="02020603050405020304" pitchFamily="18" charset="0"/>
              </a:rPr>
              <a:t>Finish the exercises in the workbook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539750" y="1397000"/>
            <a:ext cx="3603625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53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>
                <a:latin typeface="Times New Roman" panose="02020603050405020304" pitchFamily="18" charset="0"/>
              </a:rPr>
              <a:t>m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>
                <a:latin typeface="Times New Roman" panose="02020603050405020304" pitchFamily="18" charset="0"/>
              </a:rPr>
              <a:t>l/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53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>
                <a:latin typeface="Times New Roman" panose="02020603050405020304" pitchFamily="18" charset="0"/>
              </a:rPr>
              <a:t>r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au</a:t>
            </a:r>
            <a:r>
              <a:rPr lang="en-US" altLang="zh-CN" sz="3200" b="1">
                <a:latin typeface="Times New Roman" panose="02020603050405020304" pitchFamily="18" charset="0"/>
              </a:rPr>
              <a:t>nd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ts val="53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>
                <a:latin typeface="Times New Roman" panose="02020603050405020304" pitchFamily="18" charset="0"/>
              </a:rPr>
              <a:t>n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ɔ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3200" b="1">
                <a:latin typeface="Times New Roman" panose="02020603050405020304" pitchFamily="18" charset="0"/>
              </a:rPr>
              <a:t>θ'w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200" b="1">
                <a:latin typeface="Times New Roman" panose="02020603050405020304" pitchFamily="18" charset="0"/>
              </a:rPr>
              <a:t>st /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5300"/>
              </a:lnSpc>
              <a:buFont typeface="Arial" panose="020B0604020202020204" pitchFamily="34" charset="0"/>
              <a:buNone/>
            </a:pP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53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/s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au</a:t>
            </a:r>
            <a:r>
              <a:rPr lang="en-US" altLang="zh-CN" sz="3200" b="1">
                <a:latin typeface="Times New Roman" panose="02020603050405020304" pitchFamily="18" charset="0"/>
              </a:rPr>
              <a:t>θ'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i:</a:t>
            </a:r>
            <a:r>
              <a:rPr lang="en-US" altLang="zh-CN" sz="3200" b="1">
                <a:latin typeface="Times New Roman" panose="02020603050405020304" pitchFamily="18" charset="0"/>
              </a:rPr>
              <a:t>st/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5300"/>
              </a:lnSpc>
              <a:buFont typeface="Arial" panose="020B0604020202020204" pitchFamily="34" charset="0"/>
              <a:buNone/>
            </a:pP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53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from time to time</a:t>
            </a:r>
          </a:p>
          <a:p>
            <a:pPr eaLnBrk="1" hangingPunct="1">
              <a:lnSpc>
                <a:spcPts val="5300"/>
              </a:lnSpc>
              <a:buFont typeface="Arial" panose="020B0604020202020204" pitchFamily="34" charset="0"/>
              <a:buNone/>
            </a:pP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5300"/>
              </a:lnSpc>
              <a:buFont typeface="Arial" panose="020B0604020202020204" pitchFamily="34" charset="0"/>
              <a:buNone/>
            </a:pP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5300"/>
              </a:lnSpc>
              <a:buFont typeface="Arial" panose="020B0604020202020204" pitchFamily="34" charset="0"/>
              <a:buNone/>
            </a:pP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2843213" y="1503363"/>
            <a:ext cx="1365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英里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2843213" y="2130425"/>
            <a:ext cx="3097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围绕地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adv.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2843213" y="2870200"/>
            <a:ext cx="12747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西北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</a:p>
        </p:txBody>
      </p:sp>
      <p:sp>
        <p:nvSpPr>
          <p:cNvPr id="5126" name="Text Box 14"/>
          <p:cNvSpPr txBox="1">
            <a:spLocks noChangeArrowheads="1"/>
          </p:cNvSpPr>
          <p:nvPr/>
        </p:nvSpPr>
        <p:spPr bwMode="auto">
          <a:xfrm>
            <a:off x="6613525" y="4203700"/>
            <a:ext cx="201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southeast</a:t>
            </a: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2843213" y="3484563"/>
            <a:ext cx="3673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西北的；朝西北的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</a:p>
        </p:txBody>
      </p:sp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6613525" y="2100263"/>
            <a:ext cx="137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2843213" y="4203700"/>
            <a:ext cx="43926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东南 </a:t>
            </a:r>
            <a:r>
              <a:rPr lang="en-US" altLang="zh-CN" sz="2800" b="1" i="1">
                <a:latin typeface="Times New Roman" panose="02020603050405020304" pitchFamily="18" charset="0"/>
              </a:rPr>
              <a:t>n.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东南的</a:t>
            </a:r>
            <a:r>
              <a:rPr lang="en-US" altLang="zh-CN" sz="2800" b="1">
                <a:latin typeface="Times New Roman" panose="02020603050405020304" pitchFamily="18" charset="0"/>
              </a:rPr>
              <a:t>;</a:t>
            </a:r>
            <a:r>
              <a:rPr lang="zh-CN" altLang="en-US" sz="2800" b="1">
                <a:latin typeface="Times New Roman" panose="02020603050405020304" pitchFamily="18" charset="0"/>
              </a:rPr>
              <a:t>朝东南的 </a:t>
            </a:r>
            <a:r>
              <a:rPr lang="en-US" altLang="zh-CN" sz="2800" b="1" i="1">
                <a:latin typeface="Times New Roman" panose="02020603050405020304" pitchFamily="18" charset="0"/>
              </a:rPr>
              <a:t>adj.</a:t>
            </a:r>
          </a:p>
        </p:txBody>
      </p:sp>
      <p:sp>
        <p:nvSpPr>
          <p:cNvPr id="5130" name="Text Box 7"/>
          <p:cNvSpPr txBox="1">
            <a:spLocks noChangeArrowheads="1"/>
          </p:cNvSpPr>
          <p:nvPr/>
        </p:nvSpPr>
        <p:spPr bwMode="auto">
          <a:xfrm>
            <a:off x="6613525" y="3484563"/>
            <a:ext cx="213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northwest</a:t>
            </a:r>
          </a:p>
        </p:txBody>
      </p:sp>
      <p:sp>
        <p:nvSpPr>
          <p:cNvPr id="5131" name="Text Box 4"/>
          <p:cNvSpPr txBox="1">
            <a:spLocks noChangeArrowheads="1"/>
          </p:cNvSpPr>
          <p:nvPr/>
        </p:nvSpPr>
        <p:spPr bwMode="auto">
          <a:xfrm>
            <a:off x="4143375" y="5607050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有时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间或</a:t>
            </a:r>
          </a:p>
        </p:txBody>
      </p:sp>
      <p:sp>
        <p:nvSpPr>
          <p:cNvPr id="5132" name="Text Box 5"/>
          <p:cNvSpPr txBox="1">
            <a:spLocks noChangeArrowheads="1"/>
          </p:cNvSpPr>
          <p:nvPr/>
        </p:nvSpPr>
        <p:spPr bwMode="auto">
          <a:xfrm>
            <a:off x="6659563" y="1554163"/>
            <a:ext cx="102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mile</a:t>
            </a:r>
          </a:p>
        </p:txBody>
      </p:sp>
      <p:sp>
        <p:nvSpPr>
          <p:cNvPr id="81933" name="TextBox 1"/>
          <p:cNvSpPr txBox="1">
            <a:spLocks noChangeArrowheads="1"/>
          </p:cNvSpPr>
          <p:nvPr/>
        </p:nvSpPr>
        <p:spPr bwMode="auto">
          <a:xfrm>
            <a:off x="2409825" y="500063"/>
            <a:ext cx="47164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 and expressions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4" grpId="0" autoUpdateAnimBg="0"/>
      <p:bldP spid="5125" grpId="0" autoUpdateAnimBg="0"/>
      <p:bldP spid="5126" grpId="0" autoUpdateAnimBg="0"/>
      <p:bldP spid="5127" grpId="0" autoUpdateAnimBg="0"/>
      <p:bldP spid="5128" grpId="0" autoUpdateAnimBg="0"/>
      <p:bldP spid="5129" grpId="0" autoUpdateAnimBg="0"/>
      <p:bldP spid="5130" grpId="0" autoUpdateAnimBg="0"/>
      <p:bldP spid="5131" grpId="0" autoUpdateAnimBg="0"/>
      <p:bldP spid="513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5"/>
          <p:cNvSpPr txBox="1">
            <a:spLocks noChangeArrowheads="1"/>
          </p:cNvSpPr>
          <p:nvPr/>
        </p:nvSpPr>
        <p:spPr bwMode="auto">
          <a:xfrm>
            <a:off x="428625" y="714375"/>
            <a:ext cx="5929313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546" tIns="35273" rIns="70546" bIns="35273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Please describe the pictures!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What you can see in the picture?</a:t>
            </a:r>
          </a:p>
        </p:txBody>
      </p:sp>
      <p:pic>
        <p:nvPicPr>
          <p:cNvPr id="82947" name="图片 2" descr="0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357438"/>
            <a:ext cx="8523288" cy="325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Box 16"/>
          <p:cNvSpPr txBox="1">
            <a:spLocks noChangeArrowheads="1"/>
          </p:cNvSpPr>
          <p:nvPr/>
        </p:nvSpPr>
        <p:spPr bwMode="auto">
          <a:xfrm>
            <a:off x="285750" y="785813"/>
            <a:ext cx="82962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3399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3200" b="1">
                <a:solidFill>
                  <a:srgbClr val="00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3399"/>
                </a:solidFill>
                <a:latin typeface="Times New Roman" panose="02020603050405020304" pitchFamily="18" charset="0"/>
              </a:rPr>
              <a:t>Then talk about the picture.</a:t>
            </a:r>
            <a:endParaRPr lang="zh-CN" altLang="en-US" sz="3200" b="1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3971" name="图片 5" descr="0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00188"/>
            <a:ext cx="8523288" cy="325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extBox 6"/>
          <p:cNvSpPr txBox="1">
            <a:spLocks noChangeArrowheads="1"/>
          </p:cNvSpPr>
          <p:nvPr/>
        </p:nvSpPr>
        <p:spPr bwMode="auto">
          <a:xfrm>
            <a:off x="857250" y="5072063"/>
            <a:ext cx="5214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 Where is it?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What’s the weather like?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What season is it?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571500"/>
            <a:ext cx="8280400" cy="777875"/>
          </a:xfrm>
        </p:spPr>
        <p:txBody>
          <a:bodyPr lIns="91440" rIns="91440" anchor="ctr"/>
          <a:lstStyle/>
          <a:p>
            <a:r>
              <a:rPr lang="en-US" altLang="zh-CN" sz="4000" smtClean="0">
                <a:solidFill>
                  <a:srgbClr val="003399"/>
                </a:solidFill>
                <a:latin typeface="Times New Roman" panose="02020603050405020304" pitchFamily="18" charset="0"/>
              </a:rPr>
              <a:t>2.Read the passage and find out the best time   </a:t>
            </a:r>
            <a:br>
              <a:rPr lang="en-US" altLang="zh-CN" sz="4000" smtClean="0">
                <a:solidFill>
                  <a:srgbClr val="003399"/>
                </a:solidFill>
                <a:latin typeface="Times New Roman" panose="02020603050405020304" pitchFamily="18" charset="0"/>
              </a:rPr>
            </a:br>
            <a:r>
              <a:rPr lang="en-US" altLang="zh-CN" sz="4000" smtClean="0">
                <a:solidFill>
                  <a:srgbClr val="003399"/>
                </a:solidFill>
                <a:latin typeface="Times New Roman" panose="02020603050405020304" pitchFamily="18" charset="0"/>
              </a:rPr>
              <a:t>   to visit the US.</a:t>
            </a:r>
            <a:endParaRPr lang="zh-CN" altLang="en-US" sz="4000" smtClean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714500"/>
            <a:ext cx="8229600" cy="55451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800" dirty="0" smtClean="0"/>
              <a:t>                                                      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When is the best time to visit the US?</a:t>
            </a:r>
          </a:p>
          <a:p>
            <a:pPr>
              <a:lnSpc>
                <a:spcPts val="2000"/>
              </a:lnSpc>
              <a:buFontTx/>
              <a:buNone/>
            </a:pPr>
            <a:endParaRPr lang="en-US" altLang="zh-CN" sz="2800" b="1" dirty="0" smtClean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 smtClean="0">
                <a:latin typeface="Times New Roman" panose="02020603050405020304" pitchFamily="18" charset="0"/>
              </a:rPr>
              <a:t>    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The US is a very big country. It is about 3,000 miles from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the east coast to the west coast, so choose carefully the places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to see and the time to go. Bring a map because you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may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want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to travel around.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New York and Washington D.C are good places to visit 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May or October, but in winter there is a lot of snow.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The best time to visit New England is in September. The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weather gets cooler, and the green leaves start to turn photos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gold, then brown. Bring your camera so you can take photos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of the autumn trees.</a:t>
            </a:r>
          </a:p>
        </p:txBody>
      </p:sp>
      <p:pic>
        <p:nvPicPr>
          <p:cNvPr id="5" name="Unit2课文录音activity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620713"/>
            <a:ext cx="728663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78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43000"/>
            <a:ext cx="8661400" cy="4176713"/>
          </a:xfrm>
        </p:spPr>
        <p:txBody>
          <a:bodyPr/>
          <a:lstStyle/>
          <a:p>
            <a:pPr>
              <a:lnSpc>
                <a:spcPts val="28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California is on the Pacific coast, and the weather is fine all </a:t>
            </a:r>
          </a:p>
          <a:p>
            <a:pPr>
              <a:lnSpc>
                <a:spcPts val="28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year round. Take your swimming clothes because you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might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lnSpc>
                <a:spcPts val="28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want to go swimming in the sea, even in December.</a:t>
            </a:r>
          </a:p>
          <a:p>
            <a:pPr>
              <a:lnSpc>
                <a:spcPts val="28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In Seattle, in the northwest, it is not very cold but it rains a lot, </a:t>
            </a:r>
          </a:p>
          <a:p>
            <a:pPr>
              <a:lnSpc>
                <a:spcPts val="28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so bring an umbrella. In Alaska, the days are long and warm in </a:t>
            </a:r>
          </a:p>
          <a:p>
            <a:pPr>
              <a:lnSpc>
                <a:spcPts val="28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summer, but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may be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cool in the evening. In winter, Alaska can </a:t>
            </a:r>
          </a:p>
          <a:p>
            <a:pPr>
              <a:lnSpc>
                <a:spcPts val="28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be very </a:t>
            </a:r>
            <a:r>
              <a:rPr lang="en-US" altLang="zh-CN" b="1" dirty="0" err="1" smtClean="0">
                <a:latin typeface="Times New Roman" panose="02020603050405020304" pitchFamily="18" charset="0"/>
                <a:ea typeface="黑体" panose="02010609060101010101" pitchFamily="49" charset="-122"/>
              </a:rPr>
              <a:t>very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cold. If you want to visit Alaska, you had better go </a:t>
            </a:r>
          </a:p>
          <a:p>
            <a:pPr>
              <a:lnSpc>
                <a:spcPts val="28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in summer. Do not forget to bring a warm sweater with you.</a:t>
            </a:r>
          </a:p>
          <a:p>
            <a:pPr>
              <a:lnSpc>
                <a:spcPts val="2800"/>
              </a:lnSpc>
              <a:buFontTx/>
              <a:buNone/>
            </a:pPr>
            <a:r>
              <a:rPr lang="en-US" altLang="zh-CN" sz="1600" b="1" dirty="0" smtClean="0">
                <a:latin typeface="Times New Roman" panose="02020603050405020304" pitchFamily="18" charset="0"/>
              </a:rPr>
              <a:t>     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In Texas and the southeast, it is usually very hot and sunny </a:t>
            </a:r>
          </a:p>
          <a:p>
            <a:pPr>
              <a:lnSpc>
                <a:spcPts val="28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compared to other places. There are storms from time to time </a:t>
            </a:r>
          </a:p>
          <a:p>
            <a:pPr>
              <a:lnSpc>
                <a:spcPts val="28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in summer and autumn.</a:t>
            </a:r>
          </a:p>
          <a:p>
            <a:pPr>
              <a:lnSpc>
                <a:spcPts val="28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So when is the best time to visit the US? Any time you</a:t>
            </a:r>
            <a:r>
              <a:rPr lang="en-US" altLang="zh-CN" sz="1600" b="1" dirty="0" smtClean="0">
                <a:latin typeface="Times New Roman" panose="02020603050405020304" pitchFamily="18" charset="0"/>
              </a:rPr>
              <a:t> 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like!</a:t>
            </a:r>
          </a:p>
          <a:p>
            <a:pPr>
              <a:lnSpc>
                <a:spcPts val="2800"/>
              </a:lnSpc>
              <a:buFontTx/>
              <a:buNone/>
            </a:pPr>
            <a:endParaRPr lang="en-US" altLang="zh-CN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2800"/>
              </a:lnSpc>
              <a:buFontTx/>
              <a:buNone/>
            </a:pPr>
            <a:endParaRPr lang="en-US" altLang="zh-CN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2800"/>
              </a:lnSpc>
              <a:buFontTx/>
              <a:buNone/>
            </a:pPr>
            <a:r>
              <a:rPr lang="en-US" altLang="zh-CN" sz="1600" b="1" dirty="0" smtClean="0">
                <a:latin typeface="Times New Roman" panose="02020603050405020304" pitchFamily="18" charset="0"/>
              </a:rPr>
              <a:t>    </a:t>
            </a:r>
            <a:endParaRPr lang="zh-CN" altLang="en-US" sz="1600" b="1" dirty="0" smtClean="0">
              <a:latin typeface="Times New Roman" panose="02020603050405020304" pitchFamily="18" charset="0"/>
            </a:endParaRPr>
          </a:p>
          <a:p>
            <a:pPr>
              <a:lnSpc>
                <a:spcPts val="2800"/>
              </a:lnSpc>
              <a:buFontTx/>
              <a:buNone/>
            </a:pPr>
            <a:endParaRPr lang="en-US" altLang="zh-CN" sz="1600" b="1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7"/>
          <p:cNvSpPr txBox="1">
            <a:spLocks noChangeArrowheads="1"/>
          </p:cNvSpPr>
          <p:nvPr/>
        </p:nvSpPr>
        <p:spPr bwMode="auto">
          <a:xfrm>
            <a:off x="285750" y="571500"/>
            <a:ext cx="55435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3399"/>
                </a:solidFill>
                <a:latin typeface="Times New Roman" panose="02020603050405020304" pitchFamily="18" charset="0"/>
              </a:rPr>
              <a:t>3 Complete the table.</a:t>
            </a:r>
          </a:p>
        </p:txBody>
      </p:sp>
      <p:sp>
        <p:nvSpPr>
          <p:cNvPr id="87043" name="Text Box 10"/>
          <p:cNvSpPr txBox="1">
            <a:spLocks noChangeArrowheads="1"/>
          </p:cNvSpPr>
          <p:nvPr/>
        </p:nvSpPr>
        <p:spPr bwMode="auto">
          <a:xfrm>
            <a:off x="1042988" y="1884363"/>
            <a:ext cx="6913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/>
          </a:p>
        </p:txBody>
      </p:sp>
      <p:graphicFrame>
        <p:nvGraphicFramePr>
          <p:cNvPr id="11268" name="Group 4"/>
          <p:cNvGraphicFramePr>
            <a:graphicFrameLocks noGrp="1"/>
          </p:cNvGraphicFramePr>
          <p:nvPr>
            <p:ph idx="4294967295"/>
          </p:nvPr>
        </p:nvGraphicFramePr>
        <p:xfrm>
          <a:off x="395288" y="1379538"/>
          <a:ext cx="8229600" cy="4478338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6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Place 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Weather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Best time to visit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New York 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Winter: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New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England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California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7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Alaska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Summer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：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Winter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294" name="Text Box 49"/>
          <p:cNvSpPr txBox="1">
            <a:spLocks noChangeArrowheads="1"/>
          </p:cNvSpPr>
          <p:nvPr/>
        </p:nvSpPr>
        <p:spPr bwMode="auto">
          <a:xfrm>
            <a:off x="3429000" y="2043113"/>
            <a:ext cx="1973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 lot of snow</a:t>
            </a:r>
            <a:r>
              <a:rPr lang="en-US" altLang="zh-CN" sz="2400"/>
              <a:t> </a:t>
            </a:r>
            <a:endParaRPr lang="zh-CN" altLang="en-US" sz="2400"/>
          </a:p>
        </p:txBody>
      </p:sp>
      <p:sp>
        <p:nvSpPr>
          <p:cNvPr id="11295" name="Text Box 51"/>
          <p:cNvSpPr txBox="1">
            <a:spLocks noChangeArrowheads="1"/>
          </p:cNvSpPr>
          <p:nvPr/>
        </p:nvSpPr>
        <p:spPr bwMode="auto">
          <a:xfrm>
            <a:off x="5929313" y="2114550"/>
            <a:ext cx="2952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May or October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96" name="Text Box 52"/>
          <p:cNvSpPr txBox="1">
            <a:spLocks noChangeArrowheads="1"/>
          </p:cNvSpPr>
          <p:nvPr/>
        </p:nvSpPr>
        <p:spPr bwMode="auto">
          <a:xfrm>
            <a:off x="6429375" y="2900363"/>
            <a:ext cx="2049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September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97" name="Text Box 54"/>
          <p:cNvSpPr txBox="1">
            <a:spLocks noChangeArrowheads="1"/>
          </p:cNvSpPr>
          <p:nvPr/>
        </p:nvSpPr>
        <p:spPr bwMode="auto">
          <a:xfrm>
            <a:off x="2286000" y="2900363"/>
            <a:ext cx="4589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gets cooler in September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98" name="Text Box 56"/>
          <p:cNvSpPr txBox="1">
            <a:spLocks noChangeArrowheads="1"/>
          </p:cNvSpPr>
          <p:nvPr/>
        </p:nvSpPr>
        <p:spPr bwMode="auto">
          <a:xfrm>
            <a:off x="6500813" y="3829050"/>
            <a:ext cx="1376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F0000"/>
                </a:solidFill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year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99" name="Text Box 57"/>
          <p:cNvSpPr txBox="1">
            <a:spLocks noChangeArrowheads="1"/>
          </p:cNvSpPr>
          <p:nvPr/>
        </p:nvSpPr>
        <p:spPr bwMode="auto">
          <a:xfrm>
            <a:off x="2643188" y="3829050"/>
            <a:ext cx="2770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 all year round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00" name="Text Box 59"/>
          <p:cNvSpPr txBox="1">
            <a:spLocks noChangeArrowheads="1"/>
          </p:cNvSpPr>
          <p:nvPr/>
        </p:nvSpPr>
        <p:spPr bwMode="auto">
          <a:xfrm>
            <a:off x="2500313" y="4829175"/>
            <a:ext cx="3871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</a:rPr>
              <a:t> </a:t>
            </a:r>
            <a:r>
              <a:rPr lang="en-US" altLang="zh-CN" sz="2000"/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 day,  cool night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01" name="Text Box 66"/>
          <p:cNvSpPr txBox="1">
            <a:spLocks noChangeArrowheads="1"/>
          </p:cNvSpPr>
          <p:nvPr/>
        </p:nvSpPr>
        <p:spPr bwMode="auto">
          <a:xfrm>
            <a:off x="3571875" y="5357813"/>
            <a:ext cx="1582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 cold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02" name="Text Box 67"/>
          <p:cNvSpPr txBox="1">
            <a:spLocks noChangeArrowheads="1"/>
          </p:cNvSpPr>
          <p:nvPr/>
        </p:nvSpPr>
        <p:spPr bwMode="auto">
          <a:xfrm>
            <a:off x="6286500" y="4900613"/>
            <a:ext cx="2143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summer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4" grpId="0" autoUpdateAnimBg="0"/>
      <p:bldP spid="11295" grpId="0" autoUpdateAnimBg="0"/>
      <p:bldP spid="11296" grpId="0" autoUpdateAnimBg="0"/>
      <p:bldP spid="11297" grpId="0" autoUpdateAnimBg="0"/>
      <p:bldP spid="11298" grpId="0" autoUpdateAnimBg="0"/>
      <p:bldP spid="11299" grpId="0" autoUpdateAnimBg="0"/>
      <p:bldP spid="11300" grpId="0" autoUpdateAnimBg="0"/>
      <p:bldP spid="11301" grpId="0" autoUpdateAnimBg="0"/>
      <p:bldP spid="113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圆角矩形 3"/>
          <p:cNvSpPr>
            <a:spLocks noChangeArrowheads="1"/>
          </p:cNvSpPr>
          <p:nvPr/>
        </p:nvSpPr>
        <p:spPr bwMode="auto">
          <a:xfrm>
            <a:off x="714375" y="1928813"/>
            <a:ext cx="6875463" cy="5778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dist="38100" dir="2700000" algn="ctr" rotWithShape="0">
              <a:srgbClr val="000000">
                <a:alpha val="37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round/>
              </a14:hiddenLine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brown    mile  storm    sweater    umbrella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8067" name="矩形 1"/>
          <p:cNvSpPr>
            <a:spLocks noChangeArrowheads="1"/>
          </p:cNvSpPr>
          <p:nvPr/>
        </p:nvSpPr>
        <p:spPr bwMode="auto">
          <a:xfrm>
            <a:off x="179388" y="549275"/>
            <a:ext cx="88566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Complete the sentences  with the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 form of the words from the box.</a:t>
            </a:r>
          </a:p>
        </p:txBody>
      </p:sp>
      <p:sp>
        <p:nvSpPr>
          <p:cNvPr id="88068" name="矩形 4"/>
          <p:cNvSpPr>
            <a:spLocks noChangeArrowheads="1"/>
          </p:cNvSpPr>
          <p:nvPr/>
        </p:nvSpPr>
        <p:spPr bwMode="auto">
          <a:xfrm>
            <a:off x="250825" y="2871788"/>
            <a:ext cx="889317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b="1" dirty="0"/>
              <a:t>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autumn the leaves turn gold and then </a:t>
            </a:r>
            <a:r>
              <a:rPr lang="en-US" altLang="zh-CN" b="1" dirty="0"/>
              <a:t>______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It is about 3,000 </a:t>
            </a:r>
            <a:r>
              <a:rPr lang="en-US" altLang="zh-CN" b="1" dirty="0"/>
              <a:t>______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the east coast to the west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coast.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You might need a(n) </a:t>
            </a:r>
            <a:r>
              <a:rPr lang="en-US" altLang="zh-CN" b="1" dirty="0"/>
              <a:t>______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in the evening.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Sometimes there are </a:t>
            </a:r>
            <a:r>
              <a:rPr lang="en-US" altLang="zh-CN" b="1" dirty="0"/>
              <a:t>______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in summer and autumn on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the southeast coast.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You will need a(n)  </a:t>
            </a:r>
            <a:r>
              <a:rPr lang="en-US" altLang="zh-CN" b="1" dirty="0"/>
              <a:t>____________   </a:t>
            </a:r>
            <a:r>
              <a:rPr lang="en-US" altLang="zh-CN" dirty="0"/>
              <a:t>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Seattle because it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rains a lot.</a:t>
            </a: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6588125" y="2852738"/>
            <a:ext cx="23764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brown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3059113" y="3284538"/>
            <a:ext cx="25193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miles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5" name="TextBox 9"/>
          <p:cNvSpPr txBox="1">
            <a:spLocks noChangeArrowheads="1"/>
          </p:cNvSpPr>
          <p:nvPr/>
        </p:nvSpPr>
        <p:spPr bwMode="auto">
          <a:xfrm>
            <a:off x="3635375" y="4149725"/>
            <a:ext cx="2376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sweater</a:t>
            </a:r>
          </a:p>
        </p:txBody>
      </p:sp>
      <p:sp>
        <p:nvSpPr>
          <p:cNvPr id="12296" name="TextBox 12"/>
          <p:cNvSpPr txBox="1">
            <a:spLocks noChangeArrowheads="1"/>
          </p:cNvSpPr>
          <p:nvPr/>
        </p:nvSpPr>
        <p:spPr bwMode="auto">
          <a:xfrm>
            <a:off x="3635375" y="4581525"/>
            <a:ext cx="2376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storms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7" name="TextBox 9"/>
          <p:cNvSpPr txBox="1">
            <a:spLocks noChangeArrowheads="1"/>
          </p:cNvSpPr>
          <p:nvPr/>
        </p:nvSpPr>
        <p:spPr bwMode="auto">
          <a:xfrm>
            <a:off x="3500438" y="5429250"/>
            <a:ext cx="2376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umbrella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#0001 ballons (main) 13">
      <a:dk1>
        <a:srgbClr val="000000"/>
      </a:dk1>
      <a:lt1>
        <a:srgbClr val="FFFFFF"/>
      </a:lt1>
      <a:dk2>
        <a:srgbClr val="000000"/>
      </a:dk2>
      <a:lt2>
        <a:srgbClr val="FDC51A"/>
      </a:lt2>
      <a:accent1>
        <a:srgbClr val="FF33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ADAA"/>
      </a:accent5>
      <a:accent6>
        <a:srgbClr val="8AB900"/>
      </a:accent6>
      <a:hlink>
        <a:srgbClr val="FF0066"/>
      </a:hlink>
      <a:folHlink>
        <a:srgbClr val="0085B2"/>
      </a:folHlink>
    </a:clrScheme>
    <a:fontScheme name="#0001 ballons (main)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#0001 ballons (main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3">
        <a:dk1>
          <a:srgbClr val="000000"/>
        </a:dk1>
        <a:lt1>
          <a:srgbClr val="FFFFFF"/>
        </a:lt1>
        <a:dk2>
          <a:srgbClr val="000000"/>
        </a:dk2>
        <a:lt2>
          <a:srgbClr val="FDC51A"/>
        </a:lt2>
        <a:accent1>
          <a:srgbClr val="FF33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ADAA"/>
        </a:accent5>
        <a:accent6>
          <a:srgbClr val="8AB900"/>
        </a:accent6>
        <a:hlink>
          <a:srgbClr val="FF0066"/>
        </a:hlink>
        <a:folHlink>
          <a:srgbClr val="0085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1697</Words>
  <Application>Microsoft Office PowerPoint</Application>
  <PresentationFormat>全屏显示(4:3)</PresentationFormat>
  <Paragraphs>256</Paragraphs>
  <Slides>24</Slides>
  <Notes>0</Notes>
  <HiddenSlides>0</HiddenSlides>
  <MMClips>1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Gungsuh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Bitmap 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2.Read the passage and find out the best time       to visit the US.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May的用法</vt:lpstr>
      <vt:lpstr>PowerPoint 演示文稿</vt:lpstr>
      <vt:lpstr>may与might</vt:lpstr>
      <vt:lpstr>PowerPoint 演示文稿</vt:lpstr>
      <vt:lpstr>PowerPoint 演示文稿</vt:lpstr>
      <vt:lpstr>PowerPoint 演示文稿</vt:lpstr>
      <vt:lpstr>5. Match the two parts of the sentences.</vt:lpstr>
      <vt:lpstr>6.Write some advice for visiting your        hometown and  give reasons. Use       because, so and but.  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2013-07-18T12:49:00Z</dcterms:created>
  <dcterms:modified xsi:type="dcterms:W3CDTF">2023-01-16T22:13:16Z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4DDDD059DEE545D9A78657FB8061FC84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