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8" r:id="rId2"/>
    <p:sldId id="269" r:id="rId3"/>
    <p:sldId id="272" r:id="rId4"/>
    <p:sldId id="273" r:id="rId5"/>
    <p:sldId id="323" r:id="rId6"/>
    <p:sldId id="271" r:id="rId7"/>
    <p:sldId id="343" r:id="rId8"/>
    <p:sldId id="277" r:id="rId9"/>
    <p:sldId id="278" r:id="rId10"/>
    <p:sldId id="344" r:id="rId11"/>
    <p:sldId id="282" r:id="rId12"/>
    <p:sldId id="314" r:id="rId13"/>
    <p:sldId id="316" r:id="rId14"/>
    <p:sldId id="345" r:id="rId15"/>
    <p:sldId id="346" r:id="rId16"/>
    <p:sldId id="347" r:id="rId17"/>
    <p:sldId id="348" r:id="rId18"/>
    <p:sldId id="349" r:id="rId19"/>
    <p:sldId id="360" r:id="rId20"/>
    <p:sldId id="350" r:id="rId21"/>
    <p:sldId id="351" r:id="rId22"/>
    <p:sldId id="352" r:id="rId23"/>
    <p:sldId id="353" r:id="rId24"/>
    <p:sldId id="355" r:id="rId25"/>
    <p:sldId id="361" r:id="rId26"/>
    <p:sldId id="362" r:id="rId27"/>
    <p:sldId id="356" r:id="rId28"/>
    <p:sldId id="359" r:id="rId29"/>
    <p:sldId id="363" r:id="rId30"/>
    <p:sldId id="365" r:id="rId31"/>
    <p:sldId id="367" r:id="rId32"/>
    <p:sldId id="364" r:id="rId33"/>
    <p:sldId id="368" r:id="rId34"/>
  </p:sldIdLst>
  <p:sldSz cx="12192000" cy="6858000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1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01638" y="6076950"/>
            <a:ext cx="3052762" cy="476250"/>
          </a:xfrm>
        </p:spPr>
        <p:txBody>
          <a:bodyPr/>
          <a:lstStyle>
            <a:lvl1pPr>
              <a:defRPr/>
            </a:lvl1pPr>
          </a:lstStyle>
          <a:p>
            <a:fld id="{418FB570-6083-4692-B09F-A1EAAC0151C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076950"/>
            <a:ext cx="3052763" cy="476250"/>
          </a:xfrm>
        </p:spPr>
        <p:txBody>
          <a:bodyPr/>
          <a:lstStyle>
            <a:lvl1pPr>
              <a:defRPr/>
            </a:lvl1pPr>
          </a:lstStyle>
          <a:p>
            <a:fld id="{469B78BA-D584-4C90-8ED1-3CA88CCF2AA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EA7E14-941A-4AD4-97AB-58CDDA36C8A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EBC80-A9D3-45A0-B0FB-87813BE3DA0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5563" y="685800"/>
            <a:ext cx="2847975" cy="51816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1638" y="685800"/>
            <a:ext cx="8391525" cy="51816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C7D8F-8894-4B37-B3C8-B12079A4693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DD551-31C8-4C10-A95D-01B2AC0940E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BF911C-19FF-4A54-A81B-5260C3388BF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73A9C-E7D3-4D2E-A229-F2EE2BAD118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7C1AA7-2554-4D79-85E7-B628F3333AF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FA7D7-47D3-4643-962C-441CCF6E296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6165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5375" y="1981200"/>
            <a:ext cx="5618163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CD48F-23DE-4A81-84F9-5F81FD99684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B0EF3-3B54-4752-9622-9276752A674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B7721C-FA9E-40C5-844B-09E4F1F5897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1D763-4B7A-47A9-8B51-DF87E80A068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0D3F49-14C6-4172-9AC2-7A2CAD52669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9C82D-D518-451E-AFF0-6AC70093F0A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A89B21-A452-48B9-9B76-4523DAC2E5F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7D694-F627-4EA1-872D-B075B75B05C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8A308C-60A6-4ECD-BCFF-48B0DF1DA22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0DB03-0EC8-4A2B-B0C3-1BCFD1F9101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5CD514-7F77-4BE2-A940-E1CF7EAA50F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22C86-C467-43C0-BFBC-F6DC371D4B5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01638" y="685800"/>
            <a:ext cx="11388725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06400" y="1981200"/>
            <a:ext cx="11387138" cy="3886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1638" y="6019800"/>
            <a:ext cx="3052762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946435D4-29FD-4BAA-B164-AF1AB900BD3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019800"/>
            <a:ext cx="3052763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731EEEF-6FB1-4293-A240-3AC1C1E9AF8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7"/>
          <p:cNvGrpSpPr/>
          <p:nvPr/>
        </p:nvGrpSpPr>
        <p:grpSpPr bwMode="auto">
          <a:xfrm>
            <a:off x="1382036" y="999097"/>
            <a:ext cx="9590689" cy="3438286"/>
            <a:chOff x="3634" y="-143"/>
            <a:chExt cx="11162" cy="5001"/>
          </a:xfrm>
        </p:grpSpPr>
        <p:sp>
          <p:nvSpPr>
            <p:cNvPr id="3" name="Rectangle 5"/>
            <p:cNvSpPr/>
            <p:nvPr/>
          </p:nvSpPr>
          <p:spPr>
            <a:xfrm>
              <a:off x="3634" y="3649"/>
              <a:ext cx="11117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Grammar</a:t>
              </a:r>
            </a:p>
          </p:txBody>
        </p:sp>
        <p:sp>
          <p:nvSpPr>
            <p:cNvPr id="5124" name="文本框 5"/>
            <p:cNvSpPr txBox="1">
              <a:spLocks noChangeArrowheads="1"/>
            </p:cNvSpPr>
            <p:nvPr/>
          </p:nvSpPr>
          <p:spPr bwMode="auto">
            <a:xfrm>
              <a:off x="3634" y="-143"/>
              <a:ext cx="11162" cy="308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7</a:t>
              </a:r>
            </a:p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International </a:t>
              </a:r>
              <a:r>
                <a:rPr lang="en-US" altLang="zh-CN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charities</a:t>
              </a:r>
              <a:r>
                <a:rPr lang="zh-CN" altLang="zh-CN" sz="6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389821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54013" y="1282700"/>
            <a:ext cx="11523662" cy="2774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 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>
                <a:latin typeface="Times New Roman" panose="02020603050405020304" pitchFamily="18" charset="0"/>
              </a:rPr>
              <a:t>hold</a:t>
            </a:r>
            <a:r>
              <a:rPr lang="zh-CN" altLang="en-US" sz="3000" b="1" dirty="0">
                <a:latin typeface="Times New Roman" panose="02020603050405020304" pitchFamily="18" charset="0"/>
              </a:rPr>
              <a:t>作及物动词时，还可表示“握住，抓住；容纳”。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The classroom can hold over 100 students.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</a:rPr>
              <a:t>这间教室能容纳</a:t>
            </a:r>
            <a:r>
              <a:rPr lang="en-US" altLang="zh-CN" sz="3000" b="1" dirty="0">
                <a:latin typeface="Times New Roman" panose="02020603050405020304" pitchFamily="18" charset="0"/>
              </a:rPr>
              <a:t>100</a:t>
            </a:r>
            <a:r>
              <a:rPr lang="zh-CN" altLang="en-US" sz="3000" b="1" dirty="0">
                <a:latin typeface="Times New Roman" panose="02020603050405020304" pitchFamily="18" charset="0"/>
              </a:rPr>
              <a:t>多名学生。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He is holding his father's hand. </a:t>
            </a:r>
            <a:r>
              <a:rPr lang="zh-CN" altLang="en-US" sz="3000" b="1" dirty="0">
                <a:latin typeface="Times New Roman" panose="02020603050405020304" pitchFamily="18" charset="0"/>
              </a:rPr>
              <a:t>他正握着他爸爸的手。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03250" y="1611313"/>
            <a:ext cx="10956925" cy="2170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.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上海  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We will hold a class meeting to talk about teamwork next Friday.(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改为被动语态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 class meeting will ________to talk about teamwork next Friday.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183063" y="3119438"/>
            <a:ext cx="11334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held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777875" y="2019300"/>
            <a:ext cx="10918825" cy="1476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b="1" dirty="0">
                <a:latin typeface="Calibri" panose="020F0502020204030204" pitchFamily="34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Oxfam was 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set up </a:t>
            </a:r>
            <a:r>
              <a:rPr lang="en-US" altLang="zh-CN" sz="3200" b="1" dirty="0">
                <a:latin typeface="Times New Roman" panose="02020603050405020304" pitchFamily="18" charset="0"/>
              </a:rPr>
              <a:t>in the UK in 1942… 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乐施会于</a:t>
            </a:r>
            <a:r>
              <a:rPr lang="en-US" altLang="zh-CN" sz="3200" b="1" dirty="0">
                <a:latin typeface="Times New Roman" panose="02020603050405020304" pitchFamily="18" charset="0"/>
              </a:rPr>
              <a:t>1942</a:t>
            </a:r>
            <a:r>
              <a:rPr lang="zh-CN" altLang="en-US" sz="3200" b="1" dirty="0">
                <a:latin typeface="Times New Roman" panose="02020603050405020304" pitchFamily="18" charset="0"/>
              </a:rPr>
              <a:t>年在英国成立</a:t>
            </a:r>
            <a:r>
              <a:rPr lang="en-US" altLang="zh-CN" sz="3200" b="1" dirty="0">
                <a:latin typeface="Times New Roman" panose="02020603050405020304" pitchFamily="18" charset="0"/>
              </a:rPr>
              <a:t>……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96913" y="1346200"/>
            <a:ext cx="5586412" cy="554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 dirty="0">
                <a:cs typeface="Arial" panose="020B0604020202020204" pitchFamily="34" charset="0"/>
              </a:rPr>
              <a:t>3</a:t>
            </a:r>
            <a:r>
              <a:rPr lang="zh-CN" altLang="en-US" sz="3000" b="1" dirty="0">
                <a:cs typeface="Arial" panose="020B0604020202020204" pitchFamily="34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set up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建起，设立</a:t>
            </a:r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795338" y="3511550"/>
            <a:ext cx="9561512" cy="1485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b="1" dirty="0">
                <a:latin typeface="Calibri" panose="020F0502020204030204" pitchFamily="34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 set up</a:t>
            </a:r>
            <a:r>
              <a:rPr lang="zh-CN" altLang="en-US" sz="3200" b="1" dirty="0">
                <a:latin typeface="Times New Roman" panose="02020603050405020304" pitchFamily="18" charset="0"/>
              </a:rPr>
              <a:t>意为“建起，设立”，可指具体或抽象事物的“建造”或“建立”。</a:t>
            </a:r>
          </a:p>
        </p:txBody>
      </p:sp>
      <p:sp>
        <p:nvSpPr>
          <p:cNvPr id="7" name="矩形 7"/>
          <p:cNvSpPr>
            <a:spLocks noChangeArrowheads="1"/>
          </p:cNvSpPr>
          <p:nvPr/>
        </p:nvSpPr>
        <p:spPr bwMode="auto">
          <a:xfrm>
            <a:off x="774700" y="4967288"/>
            <a:ext cx="9563100" cy="1485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200" b="1" dirty="0">
                <a:latin typeface="Calibri" panose="020F0502020204030204" pitchFamily="34" charset="0"/>
              </a:rPr>
              <a:t>与</a:t>
            </a:r>
            <a:r>
              <a:rPr lang="en-US" altLang="zh-CN" sz="3200" b="1" dirty="0">
                <a:latin typeface="Calibri" panose="020F0502020204030204" pitchFamily="34" charset="0"/>
              </a:rPr>
              <a:t>set</a:t>
            </a:r>
            <a:r>
              <a:rPr lang="zh-CN" altLang="en-US" sz="3200" b="1" dirty="0">
                <a:latin typeface="Calibri" panose="020F0502020204030204" pitchFamily="34" charset="0"/>
              </a:rPr>
              <a:t>相关的其他常用短语：</a:t>
            </a:r>
            <a:r>
              <a:rPr lang="en-US" altLang="zh-CN" sz="3200" b="1" dirty="0">
                <a:latin typeface="Calibri" panose="020F0502020204030204" pitchFamily="34" charset="0"/>
              </a:rPr>
              <a:t>set off</a:t>
            </a:r>
            <a:r>
              <a:rPr lang="zh-CN" altLang="en-US" sz="3200" b="1" dirty="0">
                <a:latin typeface="Calibri" panose="020F0502020204030204" pitchFamily="34" charset="0"/>
              </a:rPr>
              <a:t>出发；</a:t>
            </a:r>
            <a:r>
              <a:rPr lang="en-US" altLang="zh-CN" sz="3200" b="1" dirty="0">
                <a:latin typeface="Calibri" panose="020F0502020204030204" pitchFamily="34" charset="0"/>
              </a:rPr>
              <a:t>set out</a:t>
            </a:r>
            <a:r>
              <a:rPr lang="zh-CN" altLang="en-US" sz="3200" b="1" dirty="0">
                <a:latin typeface="Calibri" panose="020F0502020204030204" pitchFamily="34" charset="0"/>
              </a:rPr>
              <a:t>动身；</a:t>
            </a:r>
            <a:r>
              <a:rPr lang="en-US" altLang="zh-CN" sz="3200" b="1" dirty="0">
                <a:latin typeface="Calibri" panose="020F0502020204030204" pitchFamily="34" charset="0"/>
              </a:rPr>
              <a:t>set free</a:t>
            </a:r>
            <a:r>
              <a:rPr lang="zh-CN" altLang="en-US" sz="3200" b="1" dirty="0">
                <a:latin typeface="Calibri" panose="020F0502020204030204" pitchFamily="34" charset="0"/>
              </a:rPr>
              <a:t>释放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20700" y="1116013"/>
            <a:ext cx="10958513" cy="34686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.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—What do you want to do in the future, Jack?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—I want to _____a Hope School to help students who are unable to go to school.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set out      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set off 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set up       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set into 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789238" y="1970088"/>
            <a:ext cx="4064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17538" y="1989138"/>
            <a:ext cx="11029950" cy="2862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more money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needed 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carry on with our work.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但是需要更多的钱来继续我们的工作。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plane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used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training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这架飞机被用作培训中心。</a:t>
            </a:r>
          </a:p>
        </p:txBody>
      </p:sp>
      <p:sp>
        <p:nvSpPr>
          <p:cNvPr id="11" name="矩形 10"/>
          <p:cNvSpPr/>
          <p:nvPr/>
        </p:nvSpPr>
        <p:spPr>
          <a:xfrm>
            <a:off x="4660900" y="1047750"/>
            <a:ext cx="1730375" cy="554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3000" b="1" dirty="0">
                <a:solidFill>
                  <a:srgbClr val="F1AF00"/>
                </a:solidFill>
                <a:latin typeface="+mn-ea"/>
                <a:ea typeface="+mn-ea"/>
              </a:rPr>
              <a:t>语法聚焦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6138" y="1384300"/>
            <a:ext cx="1422400" cy="576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教材典句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1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3088" y="1516063"/>
            <a:ext cx="8413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1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17550" y="1695450"/>
            <a:ext cx="11296650" cy="2774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His eye problem 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was cured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two months ago.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他的眼疾两个月前被治愈。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Many blind people 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were helped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by ORBIS doctors.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许多盲人得到了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ORBIS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医生们的救助。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15938" y="1930400"/>
            <a:ext cx="11398250" cy="2862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一般现在时和一般过去时的被动语态</a:t>
            </a:r>
          </a:p>
          <a:p>
            <a:pPr>
              <a:lnSpc>
                <a:spcPct val="150000"/>
              </a:lnSpc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动词的语态表示主语与谓语之间的关系。英语中的语态有两种：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。主动语态表示主语是动作的执行者；被动语态表示主语是动作的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758825" y="3435350"/>
            <a:ext cx="14224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主动语态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909888" y="3435350"/>
            <a:ext cx="14224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被动语态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560888" y="4133850"/>
            <a:ext cx="111283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承受者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28700" y="1265238"/>
            <a:ext cx="1498600" cy="576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 </a:t>
            </a:r>
          </a:p>
        </p:txBody>
      </p:sp>
      <p:pic>
        <p:nvPicPr>
          <p:cNvPr id="21511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6125" y="1406525"/>
            <a:ext cx="84138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668338" y="1450975"/>
            <a:ext cx="10926762" cy="355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被动语态由“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__________________”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构成。其中，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动词有人称、数和时态的变化，其变化规则与作为系动词时完全一样。不及物动词由于没有动作的承受者，故无被动语态形式。现将一般现在时和一般过去时的被动语态结构列表如下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hurt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为例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354388" y="1611313"/>
            <a:ext cx="4921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735513" y="1608138"/>
            <a:ext cx="29686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及物动词的过去分词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324575" y="1195431"/>
          <a:ext cx="8329613" cy="3627120"/>
        </p:xfrm>
        <a:graphic>
          <a:graphicData uri="http://schemas.openxmlformats.org/drawingml/2006/table">
            <a:tbl>
              <a:tblPr/>
              <a:tblGrid>
                <a:gridCol w="90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6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时态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句式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主语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动词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过去分词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时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式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am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hurt.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You/We/They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are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1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He/She/It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is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式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am not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hurt.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You/We/They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are not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3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He/She/It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is not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7175" y="1427163"/>
          <a:ext cx="9170988" cy="3152777"/>
        </p:xfrm>
        <a:graphic>
          <a:graphicData uri="http://schemas.openxmlformats.org/drawingml/2006/table">
            <a:tbl>
              <a:tblPr/>
              <a:tblGrid>
                <a:gridCol w="99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5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时态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句式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主语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动词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过去分词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31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时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肯定式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I/He/She/It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was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hurt.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You/We/They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were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否定式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I/He/She/It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was not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hurt.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15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You/We/They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were not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2"/>
          <p:cNvGrpSpPr/>
          <p:nvPr/>
        </p:nvGrpSpPr>
        <p:grpSpPr bwMode="auto">
          <a:xfrm>
            <a:off x="717250" y="970140"/>
            <a:ext cx="3611562" cy="676275"/>
            <a:chOff x="183" y="1646"/>
            <a:chExt cx="4986" cy="1063"/>
          </a:xfrm>
        </p:grpSpPr>
        <p:pic>
          <p:nvPicPr>
            <p:cNvPr id="7182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461" y="1766"/>
              <a:ext cx="3684" cy="8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69913" y="2101850"/>
          <a:ext cx="11014075" cy="2597150"/>
        </p:xfrm>
        <a:graphic>
          <a:graphicData uri="http://schemas.openxmlformats.org/drawingml/2006/table">
            <a:tbl>
              <a:tblPr/>
              <a:tblGrid>
                <a:gridCol w="1516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7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词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闯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创建，建立 </a:t>
                      </a:r>
                      <a:r>
                        <a:rPr kumimoji="0" lang="en-US" altLang="zh-CN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&amp;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vi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举行 </a:t>
                      </a:r>
                      <a:r>
                        <a:rPr kumimoji="0" lang="en-US" altLang="zh-CN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999163" y="2814638"/>
            <a:ext cx="5429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170363" y="3530600"/>
            <a:ext cx="766762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679450" y="1173163"/>
            <a:ext cx="11112500" cy="5632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一般在以下几种情况下，需要使用被动语态：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当动作的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显而易见时。如：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processing skills are taught in our computer lessons.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我们的微机课上教授文字处理技术。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不知道或不想知道动作的执行者，只知道动作的承受者时。如：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we got there, the room had been cleaned already.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当我们到那儿时，房间已经被打扫干净了。</a:t>
            </a:r>
          </a:p>
          <a:p>
            <a:pPr>
              <a:lnSpc>
                <a:spcPct val="150000"/>
              </a:lnSpc>
            </a:pP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962275" y="2008188"/>
            <a:ext cx="111283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执行者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679450" y="1173163"/>
            <a:ext cx="11112500" cy="4160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当认为动作比动作的执行者更重要时。如：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CDs are sold in many countries.</a:t>
            </a:r>
          </a:p>
          <a:p>
            <a:pPr>
              <a:lnSpc>
                <a:spcPct val="150000"/>
              </a:lnSpc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许多国家销售教育光盘。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没有必要说出或出于礼貌不便说出动作的执行者时。如：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I was told that you were not honest enough.</a:t>
            </a:r>
          </a:p>
          <a:p>
            <a:pPr>
              <a:lnSpc>
                <a:spcPct val="150000"/>
              </a:lnSpc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我被告知你不够诚实。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669925" y="1557338"/>
            <a:ext cx="11112500" cy="2862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有必要突出或强调动作的执行者时，常由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引出动作的执行者。如：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window was cleaned by Peter.</a:t>
            </a:r>
          </a:p>
          <a:p>
            <a:pPr>
              <a:lnSpc>
                <a:spcPct val="150000"/>
              </a:lnSpc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窗户被彼得擦干净了。</a:t>
            </a:r>
          </a:p>
        </p:txBody>
      </p:sp>
      <p:sp>
        <p:nvSpPr>
          <p:cNvPr id="4" name="矩形 3"/>
          <p:cNvSpPr/>
          <p:nvPr/>
        </p:nvSpPr>
        <p:spPr>
          <a:xfrm>
            <a:off x="8397875" y="1709738"/>
            <a:ext cx="5111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31838" y="1304925"/>
            <a:ext cx="10728325" cy="4248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 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河北 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picture. The top five TV plays _____ in it.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are listed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will list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will be listed</a:t>
            </a:r>
          </a:p>
        </p:txBody>
      </p:sp>
      <p:sp>
        <p:nvSpPr>
          <p:cNvPr id="5" name="矩形 4"/>
          <p:cNvSpPr/>
          <p:nvPr/>
        </p:nvSpPr>
        <p:spPr>
          <a:xfrm>
            <a:off x="1138238" y="2130425"/>
            <a:ext cx="3889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15963" y="1271588"/>
            <a:ext cx="10828337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(2)2018·</a:t>
            </a:r>
            <a:r>
              <a:rPr lang="zh-CN" alt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重庆</a:t>
            </a: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   —Who's the little girl in the photo, Laura?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—It's me. This photo ____ when I was five.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</a:t>
            </a:r>
            <a:r>
              <a:rPr lang="zh-CN" alt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is taken           B</a:t>
            </a:r>
            <a:r>
              <a:rPr lang="zh-CN" alt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takes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</a:t>
            </a:r>
            <a:r>
              <a:rPr lang="zh-CN" alt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was taken       D</a:t>
            </a:r>
            <a:r>
              <a:rPr lang="zh-CN" alt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took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473575" y="2120900"/>
            <a:ext cx="4635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15963" y="1271588"/>
            <a:ext cx="10828337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(3)I don't think he stole the painting. When he  ________(ask) what he was doing at 7 yesterday evening, he was very calm.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(4)2017·</a:t>
            </a:r>
            <a:r>
              <a:rPr lang="zh-CN" alt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常州  </a:t>
            </a: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All the children ____________(bring)back to their parents yesterday after the police found them.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8485188" y="1444625"/>
            <a:ext cx="16192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asked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659438" y="2794000"/>
            <a:ext cx="21590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brought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31838" y="1304925"/>
            <a:ext cx="10728325" cy="4248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(5) 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南京  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—Simon, do you know who invented the kite?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—Sure! It ________ by Mozi over 2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000 years ago.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is invented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invented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was invented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will be invented</a:t>
            </a:r>
          </a:p>
        </p:txBody>
      </p:sp>
      <p:sp>
        <p:nvSpPr>
          <p:cNvPr id="5" name="矩形 4"/>
          <p:cNvSpPr/>
          <p:nvPr/>
        </p:nvSpPr>
        <p:spPr>
          <a:xfrm>
            <a:off x="2984500" y="2239963"/>
            <a:ext cx="4857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61950" y="1031875"/>
            <a:ext cx="11296650" cy="4940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主动语态变被动语态的方法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把主动语态的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变为被动语态的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，人称代词宾格要变为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把主动语态中的谓语动词变成被动结构“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____________________”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。被动语态的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决定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动词的数，主动语态的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决定被动语态的时态。如：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All the people laughed at him.→He was laughed at by all the people.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246438" y="1892300"/>
            <a:ext cx="95091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019925" y="1871663"/>
            <a:ext cx="9080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主语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060450" y="2570163"/>
            <a:ext cx="86042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主格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923925" y="3932238"/>
            <a:ext cx="370363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＋及物动词的过去分词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7178675" y="3922713"/>
            <a:ext cx="9683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主语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020888" y="4608513"/>
            <a:ext cx="9239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84213" y="1363663"/>
            <a:ext cx="11263312" cy="35544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．将下列句子变为被动语态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(1)He waters the flowers every day.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flowers __________ by him every day.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黔南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His mother made a big cake for his birthday.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 big cake _____ _____by his mother for his birthday.</a:t>
            </a:r>
          </a:p>
        </p:txBody>
      </p:sp>
      <p:sp>
        <p:nvSpPr>
          <p:cNvPr id="5" name="矩形 4"/>
          <p:cNvSpPr/>
          <p:nvPr/>
        </p:nvSpPr>
        <p:spPr>
          <a:xfrm>
            <a:off x="2857500" y="2951163"/>
            <a:ext cx="17367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are watered</a:t>
            </a:r>
          </a:p>
        </p:txBody>
      </p:sp>
      <p:sp>
        <p:nvSpPr>
          <p:cNvPr id="6" name="矩形 5"/>
          <p:cNvSpPr/>
          <p:nvPr/>
        </p:nvSpPr>
        <p:spPr>
          <a:xfrm>
            <a:off x="2746375" y="4383088"/>
            <a:ext cx="6826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was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667125" y="4397375"/>
            <a:ext cx="90328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5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52425" y="688246"/>
            <a:ext cx="11296650" cy="54548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特殊句型的被动语态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含有使役动词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(make, let, have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等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或感官动词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(hear, see, listen to, watch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等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的句子，在主动语态中，这些词后跟省略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的动词不定式，但是在变成被动语态时要补出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。另外，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一词在主动语态中，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可以省略，也可以保留，但在被动语态中，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一定要加上。如：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mother often makes me do housework.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→I am often made to do housework by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mymother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heard someone open the door.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→Someone was heard to open the door by 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8" name="Group 16"/>
          <p:cNvGraphicFramePr>
            <a:graphicFrameLocks noGrp="1"/>
          </p:cNvGraphicFramePr>
          <p:nvPr/>
        </p:nvGraphicFramePr>
        <p:xfrm>
          <a:off x="862013" y="1250950"/>
          <a:ext cx="9496425" cy="3889375"/>
        </p:xfrm>
        <a:graphic>
          <a:graphicData uri="http://schemas.openxmlformats.org/drawingml/2006/table">
            <a:tbl>
              <a:tblPr/>
              <a:tblGrid>
                <a:gridCol w="769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分发；提出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．数百万的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．筹钱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with its help____________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set up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121150" y="1589088"/>
            <a:ext cx="219868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 out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094163" y="2290763"/>
            <a:ext cx="15589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millions of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457575" y="2976563"/>
            <a:ext cx="17653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raise money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137025" y="3643313"/>
            <a:ext cx="204152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在它的帮助下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549650" y="4387850"/>
            <a:ext cx="1731963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建起，设立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4097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52425" y="795338"/>
            <a:ext cx="11296650" cy="54548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含可接双宾语的动词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(teach, give, pass, show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等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的句子在变为被动语态时，两个宾语可以任选一个作主语，如果直接宾语被提前，间接宾语前要加相应的介词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to/for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。如：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gave me a pen.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gave a pen to me.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→I was given a pen by her.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→A pen was given to me by her.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daughter passed me a picture.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daughter passed a picture to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me.→I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passed a picture by my daughter.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→A picture was passed to me by my daughter.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590550" y="1133475"/>
            <a:ext cx="10975975" cy="48515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“不及物动词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(vi.)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＋介词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副词＋宾语”的句子变成被动语态时，介词或副词不能去掉。如：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speak to old people politely.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→Old people should be spoken to politely by us.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含有宾语补足语的句子变为被动语态时，宾语补足语的位置不变。如：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call him Xiao Li.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→He is called Xiao Li by 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84213" y="1060450"/>
            <a:ext cx="11263312" cy="4159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3.(1)2016·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安顺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Though he often made his little sister 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today he was made ________ by his little sister.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cry; to cry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crying; crying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cry; cry 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to cry; cry</a:t>
            </a:r>
          </a:p>
        </p:txBody>
      </p:sp>
      <p:sp>
        <p:nvSpPr>
          <p:cNvPr id="5" name="矩形 4"/>
          <p:cNvSpPr/>
          <p:nvPr/>
        </p:nvSpPr>
        <p:spPr>
          <a:xfrm>
            <a:off x="10291763" y="1212850"/>
            <a:ext cx="4064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84213" y="1751013"/>
            <a:ext cx="11263312" cy="2779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(2)Lucy doesn't have to be made _____. She always works hard.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study       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studied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to study   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studying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(3)The young man was often seen ________(draw) by the lake.</a:t>
            </a:r>
          </a:p>
        </p:txBody>
      </p:sp>
      <p:sp>
        <p:nvSpPr>
          <p:cNvPr id="5" name="矩形 4"/>
          <p:cNvSpPr/>
          <p:nvPr/>
        </p:nvSpPr>
        <p:spPr>
          <a:xfrm>
            <a:off x="6359525" y="1925638"/>
            <a:ext cx="4079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" name="矩形 5"/>
          <p:cNvSpPr/>
          <p:nvPr/>
        </p:nvSpPr>
        <p:spPr>
          <a:xfrm>
            <a:off x="6438900" y="3981450"/>
            <a:ext cx="12017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to draw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1" name="Group 15"/>
          <p:cNvGraphicFramePr>
            <a:graphicFrameLocks noGrp="1"/>
          </p:cNvGraphicFramePr>
          <p:nvPr/>
        </p:nvGraphicFramePr>
        <p:xfrm>
          <a:off x="788193" y="1558925"/>
          <a:ext cx="10609263" cy="3889375"/>
        </p:xfrm>
        <a:graphic>
          <a:graphicData uri="http://schemas.openxmlformats.org/drawingml/2006/table">
            <a:tbl>
              <a:tblPr/>
              <a:tblGrid>
                <a:gridCol w="85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在飞机上，手术由志愿者医生们来做。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On the plane, operations __________ by volunteer doctors.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．许多盲人得到了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ORBIS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医生们的救助。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Many blind people ________________ ORBIS doctors.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乐施会的钱被用来帮助穷人。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money ___________ Oxfam _______ poor people.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886450" y="2281238"/>
            <a:ext cx="133826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done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973638" y="3625850"/>
            <a:ext cx="22383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were helped by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630613" y="4997450"/>
            <a:ext cx="1530350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used by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7007225" y="4986338"/>
            <a:ext cx="11144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1" name="Group 11"/>
          <p:cNvGraphicFramePr>
            <a:graphicFrameLocks noGrp="1"/>
          </p:cNvGraphicFramePr>
          <p:nvPr/>
        </p:nvGraphicFramePr>
        <p:xfrm>
          <a:off x="995363" y="1611313"/>
          <a:ext cx="8085137" cy="2679700"/>
        </p:xfrm>
        <a:graphic>
          <a:graphicData uri="http://schemas.openxmlformats.org/drawingml/2006/table">
            <a:tbl>
              <a:tblPr/>
              <a:tblGrid>
                <a:gridCol w="655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9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语法聚焦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一般现在时和一般过去时的被动语态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．主动语态变被动语态的方法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．特殊句型的被动语态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9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3550" y="838201"/>
            <a:ext cx="4430712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2"/>
          <p:cNvSpPr txBox="1"/>
          <p:nvPr/>
        </p:nvSpPr>
        <p:spPr>
          <a:xfrm>
            <a:off x="1131887" y="1009651"/>
            <a:ext cx="23399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19138" y="1684338"/>
            <a:ext cx="149066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4038" y="1782763"/>
            <a:ext cx="857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50" y="2219325"/>
            <a:ext cx="6061075" cy="696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hand out 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分发；提出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63550" y="2869486"/>
            <a:ext cx="11125200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Leaflets are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handed out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people in the street by volunteers.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传单由志愿者们在街道上分发。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463550" y="4273550"/>
            <a:ext cx="11523663" cy="2170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 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>
                <a:latin typeface="Times New Roman" panose="02020603050405020304" pitchFamily="18" charset="0"/>
              </a:rPr>
              <a:t>hand out</a:t>
            </a:r>
            <a:r>
              <a:rPr lang="zh-CN" altLang="en-US" sz="3000" b="1" dirty="0">
                <a:latin typeface="Times New Roman" panose="02020603050405020304" pitchFamily="18" charset="0"/>
              </a:rPr>
              <a:t>意为“分发；提出”，为“动词＋</a:t>
            </a:r>
            <a:r>
              <a:rPr lang="en-US" altLang="zh-CN" sz="3000" b="1" dirty="0">
                <a:latin typeface="Times New Roman" panose="02020603050405020304" pitchFamily="18" charset="0"/>
              </a:rPr>
              <a:t>_______”</a:t>
            </a:r>
            <a:r>
              <a:rPr lang="zh-CN" altLang="en-US" sz="3000" b="1" dirty="0">
                <a:latin typeface="Times New Roman" panose="02020603050405020304" pitchFamily="18" charset="0"/>
              </a:rPr>
              <a:t>构成的短语，</a:t>
            </a:r>
            <a:r>
              <a:rPr lang="en-US" altLang="zh-CN" sz="3000" b="1" dirty="0">
                <a:latin typeface="Times New Roman" panose="02020603050405020304" pitchFamily="18" charset="0"/>
              </a:rPr>
              <a:t>_______</a:t>
            </a:r>
            <a:r>
              <a:rPr lang="zh-CN" altLang="en-US" sz="3000" b="1" dirty="0">
                <a:latin typeface="Times New Roman" panose="02020603050405020304" pitchFamily="18" charset="0"/>
              </a:rPr>
              <a:t>作其宾语时，只能放在</a:t>
            </a:r>
            <a:r>
              <a:rPr lang="en-US" altLang="zh-CN" sz="3000" b="1" dirty="0">
                <a:latin typeface="Times New Roman" panose="02020603050405020304" pitchFamily="18" charset="0"/>
              </a:rPr>
              <a:t>hand</a:t>
            </a:r>
            <a:r>
              <a:rPr lang="zh-CN" altLang="en-US" sz="3000" b="1" dirty="0">
                <a:latin typeface="Times New Roman" panose="02020603050405020304" pitchFamily="18" charset="0"/>
              </a:rPr>
              <a:t>与</a:t>
            </a:r>
            <a:r>
              <a:rPr lang="en-US" altLang="zh-CN" sz="3000" b="1" dirty="0">
                <a:latin typeface="Times New Roman" panose="02020603050405020304" pitchFamily="18" charset="0"/>
              </a:rPr>
              <a:t>out</a:t>
            </a:r>
            <a:r>
              <a:rPr lang="zh-CN" altLang="en-US" sz="3000" b="1" dirty="0">
                <a:latin typeface="Times New Roman" panose="02020603050405020304" pitchFamily="18" charset="0"/>
              </a:rPr>
              <a:t>之间。其同义短语为</a:t>
            </a:r>
            <a:r>
              <a:rPr lang="en-US" altLang="zh-CN" sz="3000" b="1" dirty="0">
                <a:latin typeface="Times New Roman" panose="02020603050405020304" pitchFamily="18" charset="0"/>
              </a:rPr>
              <a:t>give out</a:t>
            </a:r>
            <a:r>
              <a:rPr lang="zh-CN" altLang="en-US" sz="30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9110663" y="4448175"/>
            <a:ext cx="8001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副词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001838" y="5153025"/>
            <a:ext cx="8001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代词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54013" y="1281113"/>
            <a:ext cx="11523662" cy="2778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 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dirty="0">
                <a:latin typeface="Times New Roman" panose="02020603050405020304" pitchFamily="18" charset="0"/>
              </a:rPr>
              <a:t>与</a:t>
            </a:r>
            <a:r>
              <a:rPr lang="en-US" altLang="zh-CN" sz="3000" b="1" dirty="0">
                <a:latin typeface="Times New Roman" panose="02020603050405020304" pitchFamily="18" charset="0"/>
              </a:rPr>
              <a:t>hand</a:t>
            </a:r>
            <a:r>
              <a:rPr lang="zh-CN" altLang="en-US" sz="3000" b="1" dirty="0">
                <a:latin typeface="Times New Roman" panose="02020603050405020304" pitchFamily="18" charset="0"/>
              </a:rPr>
              <a:t>相关的其他常用短语：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hand in</a:t>
            </a:r>
            <a:r>
              <a:rPr lang="zh-CN" altLang="en-US" sz="3000" b="1" dirty="0">
                <a:latin typeface="Times New Roman" panose="02020603050405020304" pitchFamily="18" charset="0"/>
              </a:rPr>
              <a:t>上交； </a:t>
            </a:r>
            <a:r>
              <a:rPr lang="en-US" altLang="zh-CN" sz="3000" b="1" dirty="0">
                <a:latin typeface="Times New Roman" panose="02020603050405020304" pitchFamily="18" charset="0"/>
              </a:rPr>
              <a:t>give </a:t>
            </a:r>
            <a:r>
              <a:rPr lang="en-US" altLang="zh-CN" sz="3000" b="1" dirty="0" err="1">
                <a:latin typeface="Times New Roman" panose="02020603050405020304" pitchFamily="18" charset="0"/>
              </a:rPr>
              <a:t>sb</a:t>
            </a:r>
            <a:r>
              <a:rPr lang="en-US" altLang="zh-CN" sz="3000" b="1" dirty="0">
                <a:latin typeface="Times New Roman" panose="02020603050405020304" pitchFamily="18" charset="0"/>
              </a:rPr>
              <a:t> a hand</a:t>
            </a:r>
            <a:r>
              <a:rPr lang="zh-CN" altLang="en-US" sz="3000" b="1" dirty="0">
                <a:latin typeface="Times New Roman" panose="02020603050405020304" pitchFamily="18" charset="0"/>
              </a:rPr>
              <a:t>帮助某人； </a:t>
            </a:r>
            <a:r>
              <a:rPr lang="en-US" altLang="zh-CN" sz="3000" b="1" dirty="0">
                <a:latin typeface="Times New Roman" panose="02020603050405020304" pitchFamily="18" charset="0"/>
              </a:rPr>
              <a:t>by hand</a:t>
            </a:r>
            <a:r>
              <a:rPr lang="zh-CN" altLang="en-US" sz="3000" b="1" dirty="0">
                <a:latin typeface="Times New Roman" panose="02020603050405020304" pitchFamily="18" charset="0"/>
              </a:rPr>
              <a:t>手工； </a:t>
            </a:r>
            <a:r>
              <a:rPr lang="en-US" altLang="zh-CN" sz="3000" b="1" dirty="0">
                <a:latin typeface="Times New Roman" panose="02020603050405020304" pitchFamily="18" charset="0"/>
              </a:rPr>
              <a:t>on the one hand…on the other hand</a:t>
            </a:r>
            <a:r>
              <a:rPr lang="zh-CN" altLang="en-US" sz="3000" b="1" dirty="0">
                <a:latin typeface="Times New Roman" panose="02020603050405020304" pitchFamily="18" charset="0"/>
              </a:rPr>
              <a:t>一方面</a:t>
            </a:r>
            <a:r>
              <a:rPr lang="en-US" altLang="zh-CN" sz="30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3000" b="1" dirty="0">
                <a:latin typeface="Times New Roman" panose="02020603050405020304" pitchFamily="18" charset="0"/>
              </a:rPr>
              <a:t>另一方面</a:t>
            </a:r>
          </a:p>
          <a:p>
            <a:pPr eaLnBrk="0" hangingPunct="0">
              <a:lnSpc>
                <a:spcPct val="150000"/>
              </a:lnSpc>
            </a:pPr>
            <a:endParaRPr lang="zh-CN" altLang="en-US" sz="3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46138" y="1381125"/>
            <a:ext cx="1490662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314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3088" y="1516063"/>
            <a:ext cx="8413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31813" y="2333625"/>
            <a:ext cx="10414000" cy="2862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这是我们的试卷。请把它们分发出去。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are our exam papers. Please ______________________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(2)2018·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连云港 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Jim, check your homework before you __________ (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上交它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286500" y="3246438"/>
            <a:ext cx="396398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 them out/give them out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57263" y="4645025"/>
            <a:ext cx="145097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 it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577" grpId="0"/>
      <p:bldP spid="24578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677863" y="2155825"/>
            <a:ext cx="10918825" cy="1476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b="1" dirty="0">
                <a:latin typeface="Calibri" panose="020F0502020204030204" pitchFamily="34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Our school will 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hol</a:t>
            </a:r>
            <a:r>
              <a:rPr lang="en-US" altLang="zh-CN" sz="3200" b="1" dirty="0">
                <a:latin typeface="Times New Roman" panose="02020603050405020304" pitchFamily="18" charset="0"/>
              </a:rPr>
              <a:t>d the sports meeting next week.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我们学校下周将举行运动会。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38" y="1492250"/>
            <a:ext cx="6373812" cy="554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 dirty="0">
                <a:cs typeface="Arial" panose="020B0604020202020204" pitchFamily="34" charset="0"/>
              </a:rPr>
              <a:t>2</a:t>
            </a:r>
            <a:r>
              <a:rPr lang="zh-CN" altLang="en-US" sz="3000" b="1" dirty="0">
                <a:cs typeface="Arial" panose="020B0604020202020204" pitchFamily="34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hold </a:t>
            </a:r>
            <a:r>
              <a:rPr lang="en-US" altLang="zh-CN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举行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8163" y="4000500"/>
            <a:ext cx="10815637" cy="1477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为及物动词，意为“举行”，其过去式为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held,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过去分词为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held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 常见搭配：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 a meeting/party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举行会议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聚会。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CDESIGNK</Template>
  <TotalTime>0</TotalTime>
  <Words>1835</Words>
  <Application>Microsoft Office PowerPoint</Application>
  <PresentationFormat>宽屏</PresentationFormat>
  <Paragraphs>239</Paragraphs>
  <Slides>33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3" baseType="lpstr">
      <vt:lpstr>MingLiU_HKSCS</vt:lpstr>
      <vt:lpstr>仿宋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18EEC59EB31D460CA35A0C42C091F3CC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