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6" r:id="rId10"/>
    <p:sldId id="264" r:id="rId11"/>
    <p:sldId id="265" r:id="rId12"/>
    <p:sldId id="26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C57"/>
    <a:srgbClr val="F2DC5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25" autoAdjust="0"/>
    <p:restoredTop sz="94660"/>
  </p:normalViewPr>
  <p:slideViewPr>
    <p:cSldViewPr snapToGrid="0">
      <p:cViewPr>
        <p:scale>
          <a:sx n="50" d="100"/>
          <a:sy n="50" d="100"/>
        </p:scale>
        <p:origin x="-72" y="-1710"/>
      </p:cViewPr>
      <p:guideLst>
        <p:guide orient="horz" pos="2160"/>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a:prstGeom prst="rect">
            <a:avLst/>
          </a:prstGeo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a:prstGeom prst="rect">
            <a:avLst/>
          </a:prstGeo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a:prstGeom prst="rect">
            <a:avLst/>
          </a:prstGeo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a:prstGeom prst="rect">
            <a:avLst/>
          </a:prstGeo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a:prstGeom prst="rect">
            <a:avLst/>
          </a:prstGeo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a:xfrm>
            <a:off x="4116000" y="6349833"/>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a:prstGeom prst="rect">
            <a:avLst/>
          </a:prstGeo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a:prstGeom prst="rect">
            <a:avLst/>
          </a:prstGeo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11" name="矩形 10"/>
          <p:cNvSpPr/>
          <p:nvPr userDrawn="1"/>
        </p:nvSpPr>
        <p:spPr>
          <a:xfrm>
            <a:off x="10667760" y="0"/>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9.jpeg"/><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631268" y="2012950"/>
            <a:ext cx="7430770" cy="1322070"/>
          </a:xfrm>
          <a:prstGeom prst="rect">
            <a:avLst/>
          </a:prstGeom>
          <a:noFill/>
          <a:ln>
            <a:noFill/>
          </a:ln>
        </p:spPr>
        <p:txBody>
          <a:bodyPr wrap="none" rtlCol="0">
            <a:spAutoFit/>
          </a:bodyPr>
          <a:lstStyle/>
          <a:p>
            <a:pPr algn="ctr"/>
            <a:r>
              <a:rPr lang="zh-CN" altLang="en-US" sz="8000" b="1">
                <a:ln>
                  <a:solidFill>
                    <a:srgbClr val="F2DC50"/>
                  </a:solidFill>
                </a:ln>
                <a:solidFill>
                  <a:srgbClr val="F3BC57"/>
                </a:solidFill>
                <a:latin typeface="德彪钢笔行书字库" panose="02000000000000000000" charset="-122"/>
                <a:ea typeface="德彪钢笔行书字库" panose="02000000000000000000" charset="-122"/>
                <a:cs typeface="德彪钢笔行书字库" panose="02000000000000000000" charset="-122"/>
              </a:rPr>
              <a:t>中秋佳节</a:t>
            </a:r>
            <a:r>
              <a:rPr lang="en-US" altLang="zh-CN" sz="8000" b="1">
                <a:ln>
                  <a:solidFill>
                    <a:srgbClr val="F2DC50"/>
                  </a:solidFill>
                </a:ln>
                <a:solidFill>
                  <a:srgbClr val="F3BC57"/>
                </a:solidFill>
                <a:latin typeface="德彪钢笔行书字库" panose="02000000000000000000" charset="-122"/>
                <a:ea typeface="德彪钢笔行书字库" panose="02000000000000000000" charset="-122"/>
                <a:cs typeface="德彪钢笔行书字库" panose="02000000000000000000" charset="-122"/>
              </a:rPr>
              <a:t>PPT</a:t>
            </a:r>
            <a:r>
              <a:rPr lang="zh-CN" altLang="en-US" sz="8000" b="1">
                <a:ln>
                  <a:solidFill>
                    <a:srgbClr val="F2DC50"/>
                  </a:solidFill>
                </a:ln>
                <a:solidFill>
                  <a:srgbClr val="F3BC57"/>
                </a:solidFill>
                <a:latin typeface="德彪钢笔行书字库" panose="02000000000000000000" charset="-122"/>
                <a:ea typeface="德彪钢笔行书字库" panose="02000000000000000000" charset="-122"/>
                <a:cs typeface="德彪钢笔行书字库" panose="02000000000000000000" charset="-122"/>
              </a:rPr>
              <a:t>模板</a:t>
            </a:r>
          </a:p>
        </p:txBody>
      </p:sp>
      <p:sp>
        <p:nvSpPr>
          <p:cNvPr id="25" name="矩形 24"/>
          <p:cNvSpPr/>
          <p:nvPr/>
        </p:nvSpPr>
        <p:spPr>
          <a:xfrm>
            <a:off x="616772" y="3764898"/>
            <a:ext cx="7459762" cy="611706"/>
          </a:xfrm>
          <a:prstGeom prst="rect">
            <a:avLst/>
          </a:prstGeom>
        </p:spPr>
        <p:txBody>
          <a:bodyPr wrap="square">
            <a:spAutoFit/>
          </a:bodyPr>
          <a:lstStyle/>
          <a:p>
            <a:pPr algn="ctr">
              <a:lnSpc>
                <a:spcPct val="150000"/>
              </a:lnSpc>
            </a:pPr>
            <a:r>
              <a:rPr lang="en-US" altLang="zh-CN" sz="1200" spc="300" noProof="1">
                <a:solidFill>
                  <a:srgbClr val="F3BC57"/>
                </a:solidFill>
                <a:latin typeface="宋体" panose="02010600030101010101" pitchFamily="2" charset="-122"/>
                <a:ea typeface="宋体" panose="02010600030101010101" pitchFamily="2" charset="-122"/>
              </a:rPr>
              <a:t>Lorem Ipsum Dolor Sit Er Elit Lamet, Consectetaur Cillium Adipisicing Pecu, Sed Do Eiusmod Tempor</a:t>
            </a:r>
            <a:endParaRPr lang="zh-CN" altLang="en-US" sz="1200" spc="300" dirty="0">
              <a:solidFill>
                <a:srgbClr val="F3BC57"/>
              </a:solidFill>
              <a:latin typeface="宋体" panose="02010600030101010101" pitchFamily="2" charset="-122"/>
              <a:ea typeface="宋体" panose="02010600030101010101" pitchFamily="2" charset="-122"/>
            </a:endParaRPr>
          </a:p>
        </p:txBody>
      </p:sp>
      <p:sp>
        <p:nvSpPr>
          <p:cNvPr id="26" name="文本框 25"/>
          <p:cNvSpPr txBox="1"/>
          <p:nvPr/>
        </p:nvSpPr>
        <p:spPr>
          <a:xfrm>
            <a:off x="175734" y="3265777"/>
            <a:ext cx="8341838" cy="460375"/>
          </a:xfrm>
          <a:prstGeom prst="rect">
            <a:avLst/>
          </a:prstGeom>
          <a:noFill/>
        </p:spPr>
        <p:txBody>
          <a:bodyPr wrap="square" rtlCol="0">
            <a:spAutoFit/>
          </a:bodyPr>
          <a:lstStyle/>
          <a:p>
            <a:pPr algn="ctr"/>
            <a:r>
              <a:rPr lang="zh-CN" altLang="en-US" sz="2400" spc="5000" dirty="0">
                <a:solidFill>
                  <a:srgbClr val="F3BC57"/>
                </a:solidFill>
                <a:latin typeface="思源宋体 CN Medium" panose="02020500000000000000" charset="-122"/>
                <a:ea typeface="思源宋体 CN Medium" panose="02020500000000000000" charset="-122"/>
              </a:rPr>
              <a:t>中秋节贺卡模板</a:t>
            </a:r>
          </a:p>
        </p:txBody>
      </p:sp>
      <p:sp>
        <p:nvSpPr>
          <p:cNvPr id="7" name="文本框 6"/>
          <p:cNvSpPr txBox="1"/>
          <p:nvPr/>
        </p:nvSpPr>
        <p:spPr>
          <a:xfrm>
            <a:off x="3340735" y="4526915"/>
            <a:ext cx="1325880" cy="368300"/>
          </a:xfrm>
          <a:prstGeom prst="rect">
            <a:avLst/>
          </a:prstGeom>
          <a:noFill/>
        </p:spPr>
        <p:txBody>
          <a:bodyPr wrap="none" rtlCol="0">
            <a:spAutoFit/>
          </a:bodyPr>
          <a:lstStyle/>
          <a:p>
            <a:r>
              <a:rPr lang="zh-CN" altLang="en-US" dirty="0">
                <a:solidFill>
                  <a:srgbClr val="F3BC57"/>
                </a:solidFill>
                <a:latin typeface="思源宋体 CN Medium" panose="02020500000000000000" charset="-122"/>
                <a:ea typeface="思源宋体 CN Medium" panose="02020500000000000000" charset="-122"/>
              </a:rPr>
              <a:t>汇报人</a:t>
            </a:r>
            <a:r>
              <a:rPr lang="zh-CN" altLang="en-US" dirty="0" smtClean="0">
                <a:solidFill>
                  <a:srgbClr val="F3BC57"/>
                </a:solidFill>
                <a:latin typeface="思源宋体 CN Medium" panose="02020500000000000000" charset="-122"/>
                <a:ea typeface="思源宋体 CN Medium" panose="02020500000000000000" charset="-122"/>
              </a:rPr>
              <a:t>：</a:t>
            </a:r>
            <a:r>
              <a:rPr lang="en-US" dirty="0" smtClean="0">
                <a:solidFill>
                  <a:srgbClr val="F3BC57"/>
                </a:solidFill>
                <a:latin typeface="思源宋体 CN Medium" panose="02020500000000000000" charset="-122"/>
                <a:ea typeface="思源宋体 CN Medium" panose="02020500000000000000" charset="-122"/>
              </a:rPr>
              <a:t>xx</a:t>
            </a:r>
            <a:endParaRPr lang="en-US" dirty="0">
              <a:solidFill>
                <a:srgbClr val="F3BC57"/>
              </a:solidFill>
              <a:latin typeface="思源宋体 CN Medium" panose="02020500000000000000" charset="-122"/>
              <a:ea typeface="思源宋体 CN Medium" panose="02020500000000000000" charset="-122"/>
            </a:endParaRPr>
          </a:p>
        </p:txBody>
      </p:sp>
      <p:pic>
        <p:nvPicPr>
          <p:cNvPr id="8" name="图片 7"/>
          <p:cNvPicPr>
            <a:picLocks noChangeAspect="1"/>
          </p:cNvPicPr>
          <p:nvPr/>
        </p:nvPicPr>
        <p:blipFill rotWithShape="1">
          <a:blip r:embed="rId5" cstate="screen"/>
          <a:srcRect/>
          <a:stretch>
            <a:fillRect/>
          </a:stretch>
        </p:blipFill>
        <p:spPr>
          <a:xfrm>
            <a:off x="-131445" y="0"/>
            <a:ext cx="1822450" cy="202120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5947752" y="1856944"/>
            <a:ext cx="5353685" cy="3144113"/>
            <a:chOff x="5986487" y="1856944"/>
            <a:chExt cx="5353685" cy="3144113"/>
          </a:xfrm>
        </p:grpSpPr>
        <p:sp>
          <p:nvSpPr>
            <p:cNvPr id="3" name="矩形 2"/>
            <p:cNvSpPr/>
            <p:nvPr/>
          </p:nvSpPr>
          <p:spPr>
            <a:xfrm>
              <a:off x="5986487" y="1856944"/>
              <a:ext cx="5353685" cy="3144113"/>
            </a:xfrm>
            <a:prstGeom prst="rect">
              <a:avLst/>
            </a:prstGeom>
          </p:spPr>
          <p:txBody>
            <a:bodyPr vert="eaVert" wrap="square">
              <a:spAutoFit/>
            </a:bodyPr>
            <a:lstStyle/>
            <a:p>
              <a:pPr>
                <a:lnSpc>
                  <a:spcPct val="200000"/>
                </a:lnSpc>
              </a:pPr>
              <a:r>
                <a:rPr lang="zh-CN" altLang="en-US" sz="2400" spc="600" dirty="0">
                  <a:solidFill>
                    <a:srgbClr val="F3BC57"/>
                  </a:solidFill>
                  <a:latin typeface="德彪钢笔行书字库" panose="02000000000000000000" charset="-122"/>
                  <a:ea typeface="德彪钢笔行书字库" panose="02000000000000000000" charset="-122"/>
                </a:rPr>
                <a:t>明月几时有？把酒问青天。不知天上宫阙，今夕是何年。我欲乘风归去，又恐琼楼玉宇，高处不胜寒。起舞弄清影，何似在人间？</a:t>
              </a:r>
            </a:p>
          </p:txBody>
        </p:sp>
        <p:cxnSp>
          <p:nvCxnSpPr>
            <p:cNvPr id="6" name="直接连接符 5"/>
            <p:cNvCxnSpPr/>
            <p:nvPr/>
          </p:nvCxnSpPr>
          <p:spPr>
            <a:xfrm>
              <a:off x="1043940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70788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7636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24484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1332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781800" y="1856944"/>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5" cstate="screen"/>
          <a:srcRect/>
          <a:stretch>
            <a:fillRect/>
          </a:stretch>
        </p:blipFill>
        <p:spPr>
          <a:xfrm>
            <a:off x="664368" y="1481651"/>
            <a:ext cx="4935062" cy="3743081"/>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167249" y="1857375"/>
            <a:ext cx="6093976" cy="3328988"/>
            <a:chOff x="1487924" y="2028825"/>
            <a:chExt cx="6093976" cy="3328988"/>
          </a:xfrm>
        </p:grpSpPr>
        <p:sp>
          <p:nvSpPr>
            <p:cNvPr id="3" name="矩形 2"/>
            <p:cNvSpPr/>
            <p:nvPr/>
          </p:nvSpPr>
          <p:spPr>
            <a:xfrm>
              <a:off x="1489710" y="2028825"/>
              <a:ext cx="6092190" cy="3328988"/>
            </a:xfrm>
            <a:prstGeom prst="rect">
              <a:avLst/>
            </a:prstGeom>
          </p:spPr>
          <p:txBody>
            <a:bodyPr vert="eaVert" wrap="square">
              <a:spAutoFit/>
            </a:bodyPr>
            <a:lstStyle/>
            <a:p>
              <a:pPr>
                <a:lnSpc>
                  <a:spcPct val="200000"/>
                </a:lnSpc>
              </a:pPr>
              <a:r>
                <a:rPr lang="zh-CN" altLang="en-US" sz="2400" spc="600" dirty="0">
                  <a:solidFill>
                    <a:srgbClr val="F3BC57"/>
                  </a:solidFill>
                  <a:latin typeface="德彪钢笔行书字库" panose="02000000000000000000" charset="-122"/>
                  <a:ea typeface="德彪钢笔行书字库" panose="02000000000000000000" charset="-122"/>
                </a:rPr>
                <a:t>昔年八月十五夜，曲江池畔杏园边。</a:t>
              </a:r>
            </a:p>
            <a:p>
              <a:pPr>
                <a:lnSpc>
                  <a:spcPct val="200000"/>
                </a:lnSpc>
              </a:pPr>
              <a:r>
                <a:rPr lang="zh-CN" altLang="en-US" sz="2400" spc="600" dirty="0">
                  <a:solidFill>
                    <a:srgbClr val="F3BC57"/>
                  </a:solidFill>
                  <a:latin typeface="德彪钢笔行书字库" panose="02000000000000000000" charset="-122"/>
                  <a:ea typeface="德彪钢笔行书字库" panose="02000000000000000000" charset="-122"/>
                </a:rPr>
                <a:t>今年八月十五夜，湓浦沙头水馆前。</a:t>
              </a:r>
            </a:p>
            <a:p>
              <a:pPr>
                <a:lnSpc>
                  <a:spcPct val="200000"/>
                </a:lnSpc>
              </a:pPr>
              <a:r>
                <a:rPr lang="zh-CN" altLang="en-US" sz="2400" spc="600" dirty="0">
                  <a:solidFill>
                    <a:srgbClr val="F3BC57"/>
                  </a:solidFill>
                  <a:latin typeface="德彪钢笔行书字库" panose="02000000000000000000" charset="-122"/>
                  <a:ea typeface="德彪钢笔行书字库" panose="02000000000000000000" charset="-122"/>
                </a:rPr>
                <a:t>西北望乡何处是，东南见月几回圆。</a:t>
              </a:r>
            </a:p>
            <a:p>
              <a:pPr>
                <a:lnSpc>
                  <a:spcPct val="200000"/>
                </a:lnSpc>
              </a:pPr>
              <a:r>
                <a:rPr lang="zh-CN" altLang="en-US" sz="2400" spc="600" dirty="0">
                  <a:solidFill>
                    <a:srgbClr val="F3BC57"/>
                  </a:solidFill>
                  <a:latin typeface="德彪钢笔行书字库" panose="02000000000000000000" charset="-122"/>
                  <a:ea typeface="德彪钢笔行书字库" panose="02000000000000000000" charset="-122"/>
                </a:rPr>
                <a:t>昨风一吹无人会，今夜清光似往年。</a:t>
              </a:r>
            </a:p>
          </p:txBody>
        </p:sp>
        <p:cxnSp>
          <p:nvCxnSpPr>
            <p:cNvPr id="5" name="直接连接符 4"/>
            <p:cNvCxnSpPr/>
            <p:nvPr/>
          </p:nvCxnSpPr>
          <p:spPr>
            <a:xfrm>
              <a:off x="66675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93598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0446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7294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4142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0099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86000"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487924" y="2028825"/>
              <a:ext cx="0" cy="3144113"/>
            </a:xfrm>
            <a:prstGeom prst="line">
              <a:avLst/>
            </a:prstGeom>
            <a:ln>
              <a:solidFill>
                <a:srgbClr val="F3BC57"/>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rotWithShape="1">
          <a:blip r:embed="rId5" cstate="screen"/>
          <a:srcRect/>
          <a:stretch>
            <a:fillRect/>
          </a:stretch>
        </p:blipFill>
        <p:spPr>
          <a:xfrm>
            <a:off x="7435732" y="1304452"/>
            <a:ext cx="1451300" cy="3283561"/>
          </a:xfrm>
          <a:prstGeom prst="rect">
            <a:avLst/>
          </a:prstGeom>
        </p:spPr>
      </p:pic>
      <p:pic>
        <p:nvPicPr>
          <p:cNvPr id="29" name="图片 28"/>
          <p:cNvPicPr>
            <a:picLocks noChangeAspect="1"/>
          </p:cNvPicPr>
          <p:nvPr/>
        </p:nvPicPr>
        <p:blipFill rotWithShape="1">
          <a:blip r:embed="rId6" cstate="screen"/>
          <a:srcRect/>
          <a:stretch>
            <a:fillRect/>
          </a:stretch>
        </p:blipFill>
        <p:spPr>
          <a:xfrm rot="305053">
            <a:off x="9791632" y="1606848"/>
            <a:ext cx="1738455" cy="3646038"/>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906145" y="2021205"/>
            <a:ext cx="6647180" cy="1322070"/>
          </a:xfrm>
          <a:prstGeom prst="rect">
            <a:avLst/>
          </a:prstGeom>
          <a:noFill/>
          <a:ln>
            <a:noFill/>
          </a:ln>
        </p:spPr>
        <p:txBody>
          <a:bodyPr wrap="square" rtlCol="0">
            <a:spAutoFit/>
          </a:bodyPr>
          <a:lstStyle/>
          <a:p>
            <a:pPr algn="dist"/>
            <a:r>
              <a:rPr lang="zh-CN" altLang="en-US" sz="8000" b="1">
                <a:ln>
                  <a:solidFill>
                    <a:srgbClr val="F2DC50"/>
                  </a:solidFill>
                </a:ln>
                <a:solidFill>
                  <a:srgbClr val="F3BC57"/>
                </a:solidFill>
                <a:latin typeface="德彪钢笔行书字库" panose="02000000000000000000" charset="-122"/>
                <a:ea typeface="德彪钢笔行书字库" panose="02000000000000000000" charset="-122"/>
                <a:cs typeface="德彪钢笔行书字库" panose="02000000000000000000" charset="-122"/>
              </a:rPr>
              <a:t>祝合家欢乐</a:t>
            </a:r>
          </a:p>
        </p:txBody>
      </p:sp>
      <p:sp>
        <p:nvSpPr>
          <p:cNvPr id="25" name="矩形 24"/>
          <p:cNvSpPr/>
          <p:nvPr/>
        </p:nvSpPr>
        <p:spPr>
          <a:xfrm>
            <a:off x="616772" y="3764898"/>
            <a:ext cx="7459762" cy="611706"/>
          </a:xfrm>
          <a:prstGeom prst="rect">
            <a:avLst/>
          </a:prstGeom>
        </p:spPr>
        <p:txBody>
          <a:bodyPr wrap="square">
            <a:spAutoFit/>
          </a:bodyPr>
          <a:lstStyle/>
          <a:p>
            <a:pPr algn="ctr">
              <a:lnSpc>
                <a:spcPct val="150000"/>
              </a:lnSpc>
            </a:pPr>
            <a:r>
              <a:rPr lang="en-US" altLang="zh-CN" sz="1200" spc="300" noProof="1">
                <a:solidFill>
                  <a:srgbClr val="F3BC57"/>
                </a:solidFill>
                <a:latin typeface="宋体" panose="02010600030101010101" pitchFamily="2" charset="-122"/>
                <a:ea typeface="宋体" panose="02010600030101010101" pitchFamily="2" charset="-122"/>
              </a:rPr>
              <a:t>Lorem Ipsum Dolor Sit Er Elit Lamet, Consectetaur Cillium Adipisicing Pecu, Sed Do Eiusmod Tempor</a:t>
            </a:r>
            <a:endParaRPr lang="zh-CN" altLang="en-US" sz="1200" spc="300" dirty="0">
              <a:solidFill>
                <a:srgbClr val="F3BC57"/>
              </a:solidFill>
              <a:latin typeface="宋体" panose="02010600030101010101" pitchFamily="2" charset="-122"/>
              <a:ea typeface="宋体" panose="02010600030101010101" pitchFamily="2" charset="-122"/>
            </a:endParaRPr>
          </a:p>
        </p:txBody>
      </p:sp>
      <p:sp>
        <p:nvSpPr>
          <p:cNvPr id="26" name="文本框 25"/>
          <p:cNvSpPr txBox="1"/>
          <p:nvPr/>
        </p:nvSpPr>
        <p:spPr>
          <a:xfrm>
            <a:off x="175734" y="3265777"/>
            <a:ext cx="8341838" cy="460375"/>
          </a:xfrm>
          <a:prstGeom prst="rect">
            <a:avLst/>
          </a:prstGeom>
          <a:noFill/>
        </p:spPr>
        <p:txBody>
          <a:bodyPr wrap="square" rtlCol="0">
            <a:spAutoFit/>
          </a:bodyPr>
          <a:lstStyle/>
          <a:p>
            <a:pPr algn="ctr"/>
            <a:r>
              <a:rPr lang="zh-CN" altLang="en-US" sz="2400" spc="5000" dirty="0">
                <a:solidFill>
                  <a:srgbClr val="F3BC57"/>
                </a:solidFill>
                <a:latin typeface="思源宋体 CN Medium" panose="02020500000000000000" charset="-122"/>
                <a:ea typeface="思源宋体 CN Medium" panose="02020500000000000000" charset="-122"/>
              </a:rPr>
              <a:t>中秋节贺卡模板</a:t>
            </a:r>
          </a:p>
        </p:txBody>
      </p:sp>
      <p:sp>
        <p:nvSpPr>
          <p:cNvPr id="7" name="文本框 6"/>
          <p:cNvSpPr txBox="1"/>
          <p:nvPr/>
        </p:nvSpPr>
        <p:spPr>
          <a:xfrm>
            <a:off x="3340735" y="4526915"/>
            <a:ext cx="1440180" cy="368300"/>
          </a:xfrm>
          <a:prstGeom prst="rect">
            <a:avLst/>
          </a:prstGeom>
          <a:noFill/>
        </p:spPr>
        <p:txBody>
          <a:bodyPr wrap="none" rtlCol="0">
            <a:spAutoFit/>
          </a:bodyPr>
          <a:lstStyle/>
          <a:p>
            <a:r>
              <a:rPr lang="zh-CN" altLang="en-US" dirty="0">
                <a:solidFill>
                  <a:srgbClr val="F3BC57"/>
                </a:solidFill>
                <a:latin typeface="思源宋体 CN Medium" panose="02020500000000000000" charset="-122"/>
                <a:ea typeface="思源宋体 CN Medium" panose="02020500000000000000" charset="-122"/>
              </a:rPr>
              <a:t>汇报人</a:t>
            </a:r>
            <a:r>
              <a:rPr lang="zh-CN" altLang="en-US" dirty="0" smtClean="0">
                <a:solidFill>
                  <a:srgbClr val="F3BC57"/>
                </a:solidFill>
                <a:latin typeface="思源宋体 CN Medium" panose="02020500000000000000" charset="-122"/>
                <a:ea typeface="思源宋体 CN Medium" panose="02020500000000000000" charset="-122"/>
              </a:rPr>
              <a:t>：</a:t>
            </a:r>
            <a:r>
              <a:rPr lang="en-US" dirty="0" smtClean="0">
                <a:solidFill>
                  <a:srgbClr val="F3BC57"/>
                </a:solidFill>
                <a:latin typeface="思源宋体 CN Medium" panose="02020500000000000000" charset="-122"/>
                <a:ea typeface="思源宋体 CN Medium" panose="02020500000000000000" charset="-122"/>
              </a:rPr>
              <a:t>xxx</a:t>
            </a:r>
            <a:endParaRPr lang="en-US" dirty="0">
              <a:solidFill>
                <a:srgbClr val="F3BC57"/>
              </a:solidFill>
              <a:latin typeface="思源宋体 CN Medium" panose="02020500000000000000" charset="-122"/>
              <a:ea typeface="思源宋体 CN Medium" panose="02020500000000000000" charset="-122"/>
            </a:endParaRPr>
          </a:p>
        </p:txBody>
      </p:sp>
      <p:pic>
        <p:nvPicPr>
          <p:cNvPr id="8" name="图片 7"/>
          <p:cNvPicPr>
            <a:picLocks noChangeAspect="1"/>
          </p:cNvPicPr>
          <p:nvPr/>
        </p:nvPicPr>
        <p:blipFill rotWithShape="1">
          <a:blip r:embed="rId5" cstate="screen"/>
          <a:srcRect/>
          <a:stretch>
            <a:fillRect/>
          </a:stretch>
        </p:blipFill>
        <p:spPr>
          <a:xfrm>
            <a:off x="-131445" y="0"/>
            <a:ext cx="1822450" cy="2021205"/>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941649" y="2136463"/>
            <a:ext cx="675005" cy="2336165"/>
          </a:xfrm>
          <a:prstGeom prst="rect">
            <a:avLst/>
          </a:prstGeom>
        </p:spPr>
        <p:txBody>
          <a:bodyPr vert="eaVert" wrap="none">
            <a:spAutoFit/>
          </a:bodyPr>
          <a:lstStyle/>
          <a:p>
            <a:r>
              <a:rPr lang="zh-CN" altLang="en-US" sz="3200" b="1" spc="3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中 秋 缘 起</a:t>
            </a:r>
          </a:p>
        </p:txBody>
      </p:sp>
      <p:sp>
        <p:nvSpPr>
          <p:cNvPr id="2" name="矩形 1"/>
          <p:cNvSpPr/>
          <p:nvPr/>
        </p:nvSpPr>
        <p:spPr>
          <a:xfrm>
            <a:off x="4976218" y="2136463"/>
            <a:ext cx="677108" cy="2399055"/>
          </a:xfrm>
          <a:prstGeom prst="rect">
            <a:avLst/>
          </a:prstGeom>
        </p:spPr>
        <p:txBody>
          <a:bodyPr vert="eaVert" wrap="none">
            <a:spAutoFit/>
          </a:bodyPr>
          <a:lstStyle/>
          <a:p>
            <a:r>
              <a:rPr lang="zh-CN" altLang="en-US" sz="3200" b="1" spc="3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中 秋 习 俗</a:t>
            </a:r>
          </a:p>
        </p:txBody>
      </p:sp>
      <p:sp>
        <p:nvSpPr>
          <p:cNvPr id="3" name="矩形 2"/>
          <p:cNvSpPr/>
          <p:nvPr/>
        </p:nvSpPr>
        <p:spPr>
          <a:xfrm>
            <a:off x="3018177" y="2136463"/>
            <a:ext cx="677108" cy="2399055"/>
          </a:xfrm>
          <a:prstGeom prst="rect">
            <a:avLst/>
          </a:prstGeom>
        </p:spPr>
        <p:txBody>
          <a:bodyPr vert="eaVert" wrap="none">
            <a:spAutoFit/>
          </a:bodyPr>
          <a:lstStyle/>
          <a:p>
            <a:r>
              <a:rPr lang="zh-CN" altLang="en-US" sz="3200" b="1" spc="3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中 秋 故 事</a:t>
            </a:r>
          </a:p>
        </p:txBody>
      </p:sp>
      <p:sp>
        <p:nvSpPr>
          <p:cNvPr id="4" name="矩形 3"/>
          <p:cNvSpPr/>
          <p:nvPr/>
        </p:nvSpPr>
        <p:spPr>
          <a:xfrm>
            <a:off x="1052956" y="2136463"/>
            <a:ext cx="677108" cy="2399055"/>
          </a:xfrm>
          <a:prstGeom prst="rect">
            <a:avLst/>
          </a:prstGeom>
        </p:spPr>
        <p:txBody>
          <a:bodyPr vert="eaVert" wrap="none">
            <a:spAutoFit/>
          </a:bodyPr>
          <a:lstStyle/>
          <a:p>
            <a:r>
              <a:rPr lang="zh-CN" altLang="en-US" sz="3200" b="1" spc="3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中 秋 诗 词</a:t>
            </a:r>
          </a:p>
        </p:txBody>
      </p:sp>
      <p:sp>
        <p:nvSpPr>
          <p:cNvPr id="56" name="椭圆 55"/>
          <p:cNvSpPr/>
          <p:nvPr/>
        </p:nvSpPr>
        <p:spPr>
          <a:xfrm>
            <a:off x="7746279" y="2136420"/>
            <a:ext cx="677109" cy="677109"/>
          </a:xfrm>
          <a:prstGeom prst="ellipse">
            <a:avLst/>
          </a:prstGeom>
          <a:gradFill>
            <a:gsLst>
              <a:gs pos="0">
                <a:schemeClr val="accent1">
                  <a:lumMod val="5000"/>
                  <a:lumOff val="95000"/>
                </a:schemeClr>
              </a:gs>
              <a:gs pos="0">
                <a:srgbClr val="C84248"/>
              </a:gs>
              <a:gs pos="100000">
                <a:srgbClr val="1A22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BC57"/>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endParaRPr>
          </a:p>
        </p:txBody>
      </p:sp>
      <p:sp>
        <p:nvSpPr>
          <p:cNvPr id="57" name="椭圆 56"/>
          <p:cNvSpPr/>
          <p:nvPr/>
        </p:nvSpPr>
        <p:spPr>
          <a:xfrm>
            <a:off x="5757773" y="2136420"/>
            <a:ext cx="677109" cy="677109"/>
          </a:xfrm>
          <a:prstGeom prst="ellipse">
            <a:avLst/>
          </a:prstGeom>
          <a:gradFill>
            <a:gsLst>
              <a:gs pos="0">
                <a:schemeClr val="accent1">
                  <a:lumMod val="5000"/>
                  <a:lumOff val="95000"/>
                </a:schemeClr>
              </a:gs>
              <a:gs pos="0">
                <a:srgbClr val="C84248"/>
              </a:gs>
              <a:gs pos="100000">
                <a:srgbClr val="1A22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BC57"/>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endParaRPr>
          </a:p>
        </p:txBody>
      </p:sp>
      <p:sp>
        <p:nvSpPr>
          <p:cNvPr id="58" name="椭圆 57"/>
          <p:cNvSpPr/>
          <p:nvPr/>
        </p:nvSpPr>
        <p:spPr>
          <a:xfrm>
            <a:off x="3716760" y="2136420"/>
            <a:ext cx="677109" cy="677109"/>
          </a:xfrm>
          <a:prstGeom prst="ellipse">
            <a:avLst/>
          </a:prstGeom>
          <a:gradFill>
            <a:gsLst>
              <a:gs pos="0">
                <a:schemeClr val="accent1">
                  <a:lumMod val="5000"/>
                  <a:lumOff val="95000"/>
                </a:schemeClr>
              </a:gs>
              <a:gs pos="0">
                <a:srgbClr val="C84248"/>
              </a:gs>
              <a:gs pos="100000">
                <a:srgbClr val="1A22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BC57"/>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endParaRPr>
          </a:p>
        </p:txBody>
      </p:sp>
      <p:sp>
        <p:nvSpPr>
          <p:cNvPr id="59" name="椭圆 58"/>
          <p:cNvSpPr/>
          <p:nvPr/>
        </p:nvSpPr>
        <p:spPr>
          <a:xfrm>
            <a:off x="1730064" y="2136420"/>
            <a:ext cx="677109" cy="677109"/>
          </a:xfrm>
          <a:prstGeom prst="ellipse">
            <a:avLst/>
          </a:prstGeom>
          <a:gradFill>
            <a:gsLst>
              <a:gs pos="0">
                <a:schemeClr val="accent1">
                  <a:lumMod val="5000"/>
                  <a:lumOff val="95000"/>
                </a:schemeClr>
              </a:gs>
              <a:gs pos="0">
                <a:srgbClr val="C84248"/>
              </a:gs>
              <a:gs pos="100000">
                <a:srgbClr val="1A22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BC57"/>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endParaRPr>
          </a:p>
        </p:txBody>
      </p:sp>
      <p:sp>
        <p:nvSpPr>
          <p:cNvPr id="11" name="文本框 10"/>
          <p:cNvSpPr txBox="1"/>
          <p:nvPr/>
        </p:nvSpPr>
        <p:spPr>
          <a:xfrm>
            <a:off x="9099191" y="2136037"/>
            <a:ext cx="1013460" cy="2526206"/>
          </a:xfrm>
          <a:prstGeom prst="rect">
            <a:avLst/>
          </a:prstGeom>
          <a:noFill/>
          <a:ln>
            <a:noFill/>
          </a:ln>
        </p:spPr>
        <p:txBody>
          <a:bodyPr vert="eaVert" wrap="square" rtlCol="0">
            <a:spAutoFit/>
          </a:bodyPr>
          <a:lstStyle/>
          <a:p>
            <a:pPr algn="l"/>
            <a:r>
              <a:rPr lang="zh-CN" altLang="en-US" sz="5400" b="1" spc="600" dirty="0">
                <a:solidFill>
                  <a:srgbClr val="F3BC57"/>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rPr>
              <a:t>目录</a:t>
            </a:r>
          </a:p>
        </p:txBody>
      </p:sp>
      <p:pic>
        <p:nvPicPr>
          <p:cNvPr id="5" name="图片 4"/>
          <p:cNvPicPr>
            <a:picLocks noChangeAspect="1"/>
          </p:cNvPicPr>
          <p:nvPr/>
        </p:nvPicPr>
        <p:blipFill>
          <a:blip r:embed="rId5" cstate="screen">
            <a:extLst>
              <a:ext uri="{BEBA8EAE-BF5A-486C-A8C5-ECC9F3942E4B}">
                <a14:imgProps xmlns:a14="http://schemas.microsoft.com/office/drawing/2010/main">
                  <a14:imgLayer r:embed="rId6">
                    <a14:imgEffect>
                      <a14:backgroundRemoval t="7463" b="89801" l="4690" r="98483">
                        <a14:foregroundMark x1="12414" y1="27114" x2="12414" y2="27114"/>
                        <a14:foregroundMark x1="51310" y1="31095" x2="51310" y2="31095"/>
                        <a14:foregroundMark x1="34897" y1="14677" x2="34897" y2="14677"/>
                        <a14:foregroundMark x1="39586" y1="55721" x2="39586" y2="55721"/>
                        <a14:foregroundMark x1="24414" y1="48756" x2="24414" y2="48756"/>
                        <a14:foregroundMark x1="27724" y1="54726" x2="27724" y2="54726"/>
                        <a14:foregroundMark x1="39724" y1="83333" x2="39724" y2="83333"/>
                        <a14:foregroundMark x1="40690" y1="86816" x2="41103" y2="86070"/>
                        <a14:foregroundMark x1="52000" y1="78109" x2="52000" y2="78109"/>
                        <a14:foregroundMark x1="56828" y1="68905" x2="56828" y2="68905"/>
                        <a14:foregroundMark x1="64828" y1="71891" x2="64828" y2="71891"/>
                        <a14:foregroundMark x1="75172" y1="60945" x2="75172" y2="60945"/>
                        <a14:foregroundMark x1="81517" y1="48507" x2="81517" y2="48507"/>
                        <a14:foregroundMark x1="76000" y1="38557" x2="76000" y2="38557"/>
                        <a14:foregroundMark x1="67862" y1="42040" x2="67862" y2="42040"/>
                        <a14:foregroundMark x1="86483" y1="50746" x2="86483" y2="50746"/>
                        <a14:foregroundMark x1="81655" y1="43781" x2="81655" y2="43781"/>
                        <a14:foregroundMark x1="56000" y1="29851" x2="56000" y2="29851"/>
                        <a14:foregroundMark x1="48276" y1="22139" x2="48276" y2="22139"/>
                        <a14:foregroundMark x1="29931" y1="16418" x2="29931" y2="16418"/>
                        <a14:foregroundMark x1="8000" y1="35572" x2="8000" y2="35572"/>
                        <a14:foregroundMark x1="9655" y1="58209" x2="9655" y2="58209"/>
                        <a14:foregroundMark x1="93793" y1="53483" x2="93793" y2="53483"/>
                        <a14:foregroundMark x1="95034" y1="53234" x2="95034" y2="53234"/>
                        <a14:foregroundMark x1="96000" y1="52985" x2="96000" y2="52985"/>
                        <a14:foregroundMark x1="95586" y1="52736" x2="95586" y2="52736"/>
                        <a14:foregroundMark x1="96414" y1="52239" x2="96414" y2="52239"/>
                      </a14:backgroundRemoval>
                    </a14:imgEffect>
                  </a14:imgLayer>
                </a14:imgProps>
              </a:ext>
            </a:extLst>
          </a:blip>
          <a:stretch>
            <a:fillRect/>
          </a:stretch>
        </p:blipFill>
        <p:spPr>
          <a:xfrm>
            <a:off x="9221570" y="3935635"/>
            <a:ext cx="768870" cy="426253"/>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567344" y="1997839"/>
            <a:ext cx="7053155" cy="2861310"/>
          </a:xfrm>
          <a:prstGeom prst="rect">
            <a:avLst/>
          </a:prstGeom>
          <a:noFill/>
        </p:spPr>
        <p:txBody>
          <a:bodyPr wrap="square" rtlCol="0">
            <a:spAutoFit/>
          </a:bodyPr>
          <a:lstStyle/>
          <a:p>
            <a:pPr>
              <a:lnSpc>
                <a:spcPct val="150000"/>
              </a:lnSpc>
            </a:pPr>
            <a:r>
              <a:rPr lang="zh-CN" altLang="en-US" sz="24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rPr>
              <a:t>    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pic>
        <p:nvPicPr>
          <p:cNvPr id="8" name="图片 7"/>
          <p:cNvPicPr>
            <a:picLocks noChangeAspect="1"/>
          </p:cNvPicPr>
          <p:nvPr/>
        </p:nvPicPr>
        <p:blipFill rotWithShape="1">
          <a:blip r:embed="rId5" cstate="screen"/>
          <a:srcRect/>
          <a:stretch>
            <a:fillRect/>
          </a:stretch>
        </p:blipFill>
        <p:spPr>
          <a:xfrm>
            <a:off x="798830" y="1137920"/>
            <a:ext cx="3503930" cy="458089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654339" y="2028591"/>
            <a:ext cx="7053155" cy="2861310"/>
          </a:xfrm>
          <a:prstGeom prst="rect">
            <a:avLst/>
          </a:prstGeom>
          <a:noFill/>
        </p:spPr>
        <p:txBody>
          <a:bodyPr wrap="square" rtlCol="0">
            <a:spAutoFit/>
          </a:bodyPr>
          <a:lstStyle/>
          <a:p>
            <a:pPr>
              <a:lnSpc>
                <a:spcPct val="150000"/>
              </a:lnSpc>
            </a:pPr>
            <a:r>
              <a:rPr lang="zh-CN" altLang="en-US" sz="24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rPr>
              <a:t>中秋节始于唐朝初年，盛行于宋朝，至明清时，已成为与春节齐名的中国传统节日之一。受中华文化的影响，中秋节也是东亚和东南亚一些国家尤其是当地的华人华侨的传统节日。自</a:t>
            </a:r>
            <a:r>
              <a:rPr lang="en-US" altLang="zh-CN" sz="24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rPr>
              <a:t>2008</a:t>
            </a:r>
            <a:r>
              <a:rPr lang="zh-CN" altLang="en-US" sz="2400" dirty="0">
                <a:solidFill>
                  <a:srgbClr val="F3BC57"/>
                </a:solidFill>
                <a:latin typeface="德彪钢笔行书字库" panose="02000000000000000000" charset="-122"/>
                <a:ea typeface="德彪钢笔行书字库" panose="02000000000000000000" charset="-122"/>
                <a:cs typeface="德彪钢笔行书字库" panose="02000000000000000000" charset="-122"/>
              </a:rPr>
              <a:t>年起中秋节被列为国家法定节假日。</a:t>
            </a:r>
          </a:p>
        </p:txBody>
      </p:sp>
      <p:pic>
        <p:nvPicPr>
          <p:cNvPr id="31" name="图片 30"/>
          <p:cNvPicPr>
            <a:picLocks noChangeAspect="1"/>
          </p:cNvPicPr>
          <p:nvPr/>
        </p:nvPicPr>
        <p:blipFill>
          <a:blip r:embed="rId5"/>
          <a:stretch>
            <a:fillRect/>
          </a:stretch>
        </p:blipFill>
        <p:spPr>
          <a:xfrm>
            <a:off x="233680" y="1113790"/>
            <a:ext cx="4284345" cy="4690745"/>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78544" y="2352391"/>
            <a:ext cx="5793522" cy="2153219"/>
            <a:chOff x="646539" y="2513457"/>
            <a:chExt cx="5793522" cy="2153219"/>
          </a:xfrm>
        </p:grpSpPr>
        <p:sp>
          <p:nvSpPr>
            <p:cNvPr id="5" name="文本框 4"/>
            <p:cNvSpPr txBox="1"/>
            <p:nvPr/>
          </p:nvSpPr>
          <p:spPr>
            <a:xfrm>
              <a:off x="646539" y="2513457"/>
              <a:ext cx="4500444" cy="1014730"/>
            </a:xfrm>
            <a:prstGeom prst="rect">
              <a:avLst/>
            </a:prstGeom>
            <a:noFill/>
          </p:spPr>
          <p:txBody>
            <a:bodyPr vert="horz" wrap="square" rtlCol="0">
              <a:spAutoFit/>
            </a:bodyPr>
            <a:lstStyle/>
            <a:p>
              <a:pPr algn="ctr"/>
              <a:r>
                <a:rPr lang="zh-CN" altLang="en-US" sz="6000" spc="600" dirty="0">
                  <a:blipFill>
                    <a:blip r:embed="rId5"/>
                    <a:stretch>
                      <a:fillRect/>
                    </a:stretch>
                  </a:blipFill>
                  <a:latin typeface="德彪钢笔行书字库" panose="02000000000000000000" charset="-122"/>
                  <a:ea typeface="德彪钢笔行书字库" panose="02000000000000000000" charset="-122"/>
                </a:rPr>
                <a:t>吃月餅</a:t>
              </a:r>
            </a:p>
          </p:txBody>
        </p:sp>
        <p:sp>
          <p:nvSpPr>
            <p:cNvPr id="7" name="矩形 6"/>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rgbClr val="F3BC57"/>
                  </a:solidFill>
                  <a:latin typeface="德彪钢笔行书字库" panose="02000000000000000000" charset="-122"/>
                  <a:ea typeface="德彪钢笔行书字库" panose="02000000000000000000" charset="-122"/>
                </a:rPr>
                <a:t>中秋节赏月赏月和吃月饼是中国各地过中秋节的必备习俗。</a:t>
              </a:r>
            </a:p>
          </p:txBody>
        </p:sp>
      </p:grpSp>
      <p:pic>
        <p:nvPicPr>
          <p:cNvPr id="39" name="图片 38"/>
          <p:cNvPicPr>
            <a:picLocks noChangeAspect="1"/>
          </p:cNvPicPr>
          <p:nvPr/>
        </p:nvPicPr>
        <p:blipFill rotWithShape="1">
          <a:blip r:embed="rId6" cstate="screen"/>
          <a:srcRect/>
          <a:stretch>
            <a:fillRect/>
          </a:stretch>
        </p:blipFill>
        <p:spPr>
          <a:xfrm>
            <a:off x="5539105" y="1546860"/>
            <a:ext cx="5824855" cy="376364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6577439" y="2434941"/>
            <a:ext cx="5431572" cy="2153219"/>
            <a:chOff x="1008489" y="2513457"/>
            <a:chExt cx="5431572" cy="2153219"/>
          </a:xfrm>
        </p:grpSpPr>
        <p:sp>
          <p:nvSpPr>
            <p:cNvPr id="6" name="文本框 5"/>
            <p:cNvSpPr txBox="1"/>
            <p:nvPr/>
          </p:nvSpPr>
          <p:spPr>
            <a:xfrm>
              <a:off x="1008489" y="2513457"/>
              <a:ext cx="4500444" cy="1014730"/>
            </a:xfrm>
            <a:prstGeom prst="rect">
              <a:avLst/>
            </a:prstGeom>
            <a:noFill/>
          </p:spPr>
          <p:txBody>
            <a:bodyPr vert="horz" wrap="square" rtlCol="0">
              <a:spAutoFit/>
            </a:bodyPr>
            <a:lstStyle/>
            <a:p>
              <a:pPr algn="ctr"/>
              <a:r>
                <a:rPr lang="zh-CN" altLang="en-US" sz="6000" spc="600" dirty="0">
                  <a:blipFill>
                    <a:blip r:embed="rId5"/>
                    <a:stretch>
                      <a:fillRect/>
                    </a:stretch>
                  </a:blipFill>
                  <a:latin typeface="德彪钢笔行书字库" panose="02000000000000000000" charset="-122"/>
                  <a:ea typeface="德彪钢笔行书字库" panose="02000000000000000000" charset="-122"/>
                </a:rPr>
                <a:t>賞月拜月</a:t>
              </a:r>
            </a:p>
          </p:txBody>
        </p:sp>
        <p:sp>
          <p:nvSpPr>
            <p:cNvPr id="7" name="矩形 6"/>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rgbClr val="F3BC57"/>
                  </a:solidFill>
                  <a:latin typeface="德彪钢笔行书字库" panose="02000000000000000000" charset="-122"/>
                  <a:ea typeface="德彪钢笔行书字库" panose="02000000000000000000" charset="-122"/>
                </a:rPr>
                <a:t>中秋赏月的风俗在唐代十分流行，许多诗人的名篇中都有咏月的诗句。</a:t>
              </a:r>
            </a:p>
          </p:txBody>
        </p:sp>
      </p:grpSp>
      <p:pic>
        <p:nvPicPr>
          <p:cNvPr id="2" name="图片 1"/>
          <p:cNvPicPr>
            <a:picLocks noChangeAspect="1"/>
          </p:cNvPicPr>
          <p:nvPr/>
        </p:nvPicPr>
        <p:blipFill>
          <a:blip r:embed="rId6" cstate="screen"/>
          <a:stretch>
            <a:fillRect/>
          </a:stretch>
        </p:blipFill>
        <p:spPr>
          <a:xfrm flipH="1" flipV="1">
            <a:off x="428625" y="1015365"/>
            <a:ext cx="6353810" cy="357251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a:stretch>
            <a:fillRect/>
          </a:stretch>
        </p:blipFill>
        <p:spPr>
          <a:xfrm>
            <a:off x="1692275" y="492850"/>
            <a:ext cx="1557337" cy="1873160"/>
          </a:xfrm>
          <a:prstGeom prst="rect">
            <a:avLst/>
          </a:prstGeom>
        </p:spPr>
      </p:pic>
      <p:pic>
        <p:nvPicPr>
          <p:cNvPr id="5" name="图片 4"/>
          <p:cNvPicPr>
            <a:picLocks noChangeAspect="1"/>
          </p:cNvPicPr>
          <p:nvPr/>
        </p:nvPicPr>
        <p:blipFill>
          <a:blip r:embed="rId5"/>
          <a:stretch>
            <a:fillRect/>
          </a:stretch>
        </p:blipFill>
        <p:spPr>
          <a:xfrm rot="19800000">
            <a:off x="1239659" y="3245469"/>
            <a:ext cx="886182" cy="1065897"/>
          </a:xfrm>
          <a:prstGeom prst="rect">
            <a:avLst/>
          </a:prstGeom>
        </p:spPr>
      </p:pic>
      <p:pic>
        <p:nvPicPr>
          <p:cNvPr id="6" name="图片 5"/>
          <p:cNvPicPr>
            <a:picLocks noChangeAspect="1"/>
          </p:cNvPicPr>
          <p:nvPr/>
        </p:nvPicPr>
        <p:blipFill>
          <a:blip r:embed="rId6" cstate="screen"/>
          <a:stretch>
            <a:fillRect/>
          </a:stretch>
        </p:blipFill>
        <p:spPr>
          <a:xfrm rot="20754407">
            <a:off x="3119248" y="2752913"/>
            <a:ext cx="775528" cy="932803"/>
          </a:xfrm>
          <a:prstGeom prst="rect">
            <a:avLst/>
          </a:prstGeom>
        </p:spPr>
      </p:pic>
      <p:pic>
        <p:nvPicPr>
          <p:cNvPr id="7" name="图片 6"/>
          <p:cNvPicPr>
            <a:picLocks noChangeAspect="1"/>
          </p:cNvPicPr>
          <p:nvPr/>
        </p:nvPicPr>
        <p:blipFill>
          <a:blip r:embed="rId5"/>
          <a:stretch>
            <a:fillRect/>
          </a:stretch>
        </p:blipFill>
        <p:spPr>
          <a:xfrm rot="2151002">
            <a:off x="2114121" y="4369216"/>
            <a:ext cx="1131587" cy="1361070"/>
          </a:xfrm>
          <a:prstGeom prst="rect">
            <a:avLst/>
          </a:prstGeom>
        </p:spPr>
      </p:pic>
      <p:grpSp>
        <p:nvGrpSpPr>
          <p:cNvPr id="8" name="组合 7"/>
          <p:cNvGrpSpPr/>
          <p:nvPr/>
        </p:nvGrpSpPr>
        <p:grpSpPr>
          <a:xfrm>
            <a:off x="5360144" y="2245076"/>
            <a:ext cx="5431572" cy="2707216"/>
            <a:chOff x="1008489" y="2513457"/>
            <a:chExt cx="5431572" cy="2707216"/>
          </a:xfrm>
        </p:grpSpPr>
        <p:sp>
          <p:nvSpPr>
            <p:cNvPr id="9" name="文本框 8"/>
            <p:cNvSpPr txBox="1"/>
            <p:nvPr/>
          </p:nvSpPr>
          <p:spPr>
            <a:xfrm>
              <a:off x="1008489" y="2513457"/>
              <a:ext cx="4500444" cy="1014730"/>
            </a:xfrm>
            <a:prstGeom prst="rect">
              <a:avLst/>
            </a:prstGeom>
            <a:noFill/>
          </p:spPr>
          <p:txBody>
            <a:bodyPr vert="horz" wrap="square" rtlCol="0">
              <a:spAutoFit/>
            </a:bodyPr>
            <a:lstStyle/>
            <a:p>
              <a:pPr algn="ctr"/>
              <a:r>
                <a:rPr lang="zh-CN" altLang="en-US" sz="6000" spc="600" dirty="0">
                  <a:blipFill>
                    <a:blip r:embed="rId7"/>
                    <a:stretch>
                      <a:fillRect/>
                    </a:stretch>
                  </a:blipFill>
                  <a:latin typeface="德彪钢笔行书字库" panose="02000000000000000000" charset="-122"/>
                  <a:ea typeface="德彪钢笔行书字库" panose="02000000000000000000" charset="-122"/>
                </a:rPr>
                <a:t>放孔明燈</a:t>
              </a:r>
            </a:p>
          </p:txBody>
        </p:sp>
        <p:sp>
          <p:nvSpPr>
            <p:cNvPr id="10" name="矩形 9"/>
            <p:cNvSpPr/>
            <p:nvPr/>
          </p:nvSpPr>
          <p:spPr>
            <a:xfrm>
              <a:off x="1555046" y="3529120"/>
              <a:ext cx="4885015" cy="1691553"/>
            </a:xfrm>
            <a:prstGeom prst="rect">
              <a:avLst/>
            </a:prstGeom>
          </p:spPr>
          <p:txBody>
            <a:bodyPr wrap="square">
              <a:spAutoFit/>
            </a:bodyPr>
            <a:lstStyle/>
            <a:p>
              <a:pPr>
                <a:lnSpc>
                  <a:spcPct val="150000"/>
                </a:lnSpc>
              </a:pPr>
              <a:r>
                <a:rPr lang="zh-CN" altLang="en-US" sz="2400" dirty="0">
                  <a:solidFill>
                    <a:srgbClr val="F3BC57"/>
                  </a:solidFill>
                  <a:latin typeface="德彪钢笔行书字库" panose="02000000000000000000" charset="-122"/>
                  <a:ea typeface="德彪钢笔行书字库" panose="02000000000000000000" charset="-122"/>
                </a:rPr>
                <a:t>中秋之夜，有燃灯以助月色的风俗。如今湖广一带仍有用瓦片叠塔于塔上燃灯的节俗。</a:t>
              </a: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a:stretch>
            <a:fillRect/>
          </a:stretch>
        </p:blipFill>
        <p:spPr>
          <a:xfrm>
            <a:off x="6658610" y="464185"/>
            <a:ext cx="5461000" cy="5313680"/>
          </a:xfrm>
          <a:prstGeom prst="rect">
            <a:avLst/>
          </a:prstGeom>
        </p:spPr>
      </p:pic>
      <p:grpSp>
        <p:nvGrpSpPr>
          <p:cNvPr id="6" name="组合 5"/>
          <p:cNvGrpSpPr/>
          <p:nvPr/>
        </p:nvGrpSpPr>
        <p:grpSpPr>
          <a:xfrm>
            <a:off x="1046589" y="2351756"/>
            <a:ext cx="5393472" cy="2153219"/>
            <a:chOff x="1046589" y="2513457"/>
            <a:chExt cx="5393472" cy="2153219"/>
          </a:xfrm>
        </p:grpSpPr>
        <p:sp>
          <p:nvSpPr>
            <p:cNvPr id="7" name="文本框 6"/>
            <p:cNvSpPr txBox="1"/>
            <p:nvPr/>
          </p:nvSpPr>
          <p:spPr>
            <a:xfrm>
              <a:off x="1046589" y="2513457"/>
              <a:ext cx="4500444" cy="1014730"/>
            </a:xfrm>
            <a:prstGeom prst="rect">
              <a:avLst/>
            </a:prstGeom>
            <a:noFill/>
          </p:spPr>
          <p:txBody>
            <a:bodyPr vert="horz" wrap="square" rtlCol="0">
              <a:spAutoFit/>
            </a:bodyPr>
            <a:lstStyle/>
            <a:p>
              <a:pPr algn="ctr"/>
              <a:r>
                <a:rPr lang="zh-CN" altLang="en-US" sz="6000" spc="600" dirty="0">
                  <a:blipFill>
                    <a:blip r:embed="rId6"/>
                    <a:stretch>
                      <a:fillRect/>
                    </a:stretch>
                  </a:blipFill>
                  <a:latin typeface="德彪钢笔行书字库" panose="02000000000000000000" charset="-122"/>
                  <a:ea typeface="德彪钢笔行书字库" panose="02000000000000000000" charset="-122"/>
                </a:rPr>
                <a:t>嫦娥奔月</a:t>
              </a:r>
            </a:p>
          </p:txBody>
        </p:sp>
        <p:sp>
          <p:nvSpPr>
            <p:cNvPr id="8" name="矩形 7"/>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rgbClr val="F3BC57"/>
                  </a:solidFill>
                  <a:latin typeface="德彪钢笔行书字库" panose="02000000000000000000" charset="-122"/>
                  <a:ea typeface="德彪钢笔行书字库" panose="02000000000000000000" charset="-122"/>
                </a:rPr>
                <a:t>中秋节赏月赏月和吃月饼是中国各地过中秋节的必备习俗。</a:t>
              </a:r>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785237" y="2312068"/>
            <a:ext cx="675005" cy="1430655"/>
          </a:xfrm>
          <a:prstGeom prst="rect">
            <a:avLst/>
          </a:prstGeom>
        </p:spPr>
        <p:txBody>
          <a:bodyPr vert="eaVert" wrap="none">
            <a:spAutoFit/>
          </a:bodyPr>
          <a:lstStyle/>
          <a:p>
            <a:r>
              <a:rPr lang="zh-CN" altLang="en-US" sz="3200" b="1" spc="300" dirty="0">
                <a:solidFill>
                  <a:srgbClr val="F3BC57"/>
                </a:solidFill>
                <a:latin typeface="德彪钢笔行书字库" panose="02000000000000000000" charset="-122"/>
                <a:ea typeface="德彪钢笔行书字库" panose="02000000000000000000" charset="-122"/>
                <a:cs typeface="阿里巴巴普惠体 R" panose="00020600040101010101" pitchFamily="18" charset="-122"/>
                <a:sym typeface="阿里巴巴普惠体 R" panose="00020600040101010101" pitchFamily="18" charset="-122"/>
              </a:rPr>
              <a:t>玩花灯</a:t>
            </a:r>
          </a:p>
        </p:txBody>
      </p:sp>
      <p:sp>
        <p:nvSpPr>
          <p:cNvPr id="9" name="矩形 8"/>
          <p:cNvSpPr/>
          <p:nvPr/>
        </p:nvSpPr>
        <p:spPr>
          <a:xfrm>
            <a:off x="6075225" y="1346520"/>
            <a:ext cx="3093154" cy="3648270"/>
          </a:xfrm>
          <a:prstGeom prst="rect">
            <a:avLst/>
          </a:prstGeom>
        </p:spPr>
        <p:txBody>
          <a:bodyPr vert="eaVert" wrap="square">
            <a:spAutoFit/>
          </a:bodyPr>
          <a:lstStyle/>
          <a:p>
            <a:pPr>
              <a:lnSpc>
                <a:spcPct val="150000"/>
              </a:lnSpc>
            </a:pPr>
            <a:r>
              <a:rPr lang="zh-CN" altLang="en-US"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早在北宋</a:t>
            </a:r>
            <a:r>
              <a:rPr lang="en-US" altLang="zh-CN"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a:t>
            </a:r>
            <a:r>
              <a:rPr lang="zh-CN" altLang="en-US"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武林旧事</a:t>
            </a:r>
            <a:r>
              <a:rPr lang="en-US" altLang="zh-CN"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a:t>
            </a:r>
            <a:r>
              <a:rPr lang="zh-CN" altLang="en-US" dirty="0">
                <a:solidFill>
                  <a:srgbClr val="F3BC57"/>
                </a:solidFill>
                <a:latin typeface="德彪钢笔行书字库" panose="02000000000000000000" charset="-122"/>
                <a:ea typeface="德彪钢笔行书字库" panose="02000000000000000000" charset="-122"/>
                <a:cs typeface="德彪钢笔行书字库" panose="02000000000000000000" charset="-122"/>
                <a:sym typeface="阿里巴巴普惠体 R" panose="00020600040101010101" pitchFamily="18" charset="-122"/>
              </a:rPr>
              <a:t>中，记载中秋夜节俗，就有‘将“一点红”灯放入江中漂流玩耍的活动。中秋玩花灯，多集中在南方。如佛山秋色会上，就有各种各式的彩灯：芝麻灯、蛋壳灯、刨花灯、稻草灯、鱼鳞灯、谷壳灯、瓜籽灯及鸟兽花树灯等。</a:t>
            </a:r>
          </a:p>
        </p:txBody>
      </p:sp>
      <p:grpSp>
        <p:nvGrpSpPr>
          <p:cNvPr id="24" name="组合 23"/>
          <p:cNvGrpSpPr/>
          <p:nvPr/>
        </p:nvGrpSpPr>
        <p:grpSpPr>
          <a:xfrm>
            <a:off x="2834712" y="2362060"/>
            <a:ext cx="2480645" cy="2480645"/>
            <a:chOff x="989429" y="347598"/>
            <a:chExt cx="2480645" cy="2480645"/>
          </a:xfrm>
        </p:grpSpPr>
        <p:pic>
          <p:nvPicPr>
            <p:cNvPr id="23" name="图片 22"/>
            <p:cNvPicPr>
              <a:picLocks noChangeAspect="1"/>
            </p:cNvPicPr>
            <p:nvPr/>
          </p:nvPicPr>
          <p:blipFill>
            <a:blip r:embed="rId5" cstate="screen"/>
            <a:stretch>
              <a:fillRect/>
            </a:stretch>
          </p:blipFill>
          <p:spPr>
            <a:xfrm>
              <a:off x="989429" y="347598"/>
              <a:ext cx="2480645" cy="2480645"/>
            </a:xfrm>
            <a:prstGeom prst="rect">
              <a:avLst/>
            </a:prstGeom>
          </p:spPr>
        </p:pic>
        <p:pic>
          <p:nvPicPr>
            <p:cNvPr id="21" name="图片 20"/>
            <p:cNvPicPr>
              <a:picLocks noChangeAspect="1"/>
            </p:cNvPicPr>
            <p:nvPr/>
          </p:nvPicPr>
          <p:blipFill rotWithShape="1">
            <a:blip r:embed="rId6" cstate="screen"/>
            <a:srcRect/>
            <a:stretch>
              <a:fillRect/>
            </a:stretch>
          </p:blipFill>
          <p:spPr>
            <a:xfrm>
              <a:off x="1148757" y="506926"/>
              <a:ext cx="2161987" cy="2161987"/>
            </a:xfrm>
            <a:prstGeom prst="ellipse">
              <a:avLst/>
            </a:prstGeom>
          </p:spPr>
        </p:pic>
      </p:grpSp>
      <p:grpSp>
        <p:nvGrpSpPr>
          <p:cNvPr id="5" name="组合 4"/>
          <p:cNvGrpSpPr/>
          <p:nvPr/>
        </p:nvGrpSpPr>
        <p:grpSpPr>
          <a:xfrm>
            <a:off x="1117424" y="1347139"/>
            <a:ext cx="1876314" cy="1873214"/>
            <a:chOff x="470994" y="425119"/>
            <a:chExt cx="1876314" cy="1873214"/>
          </a:xfrm>
        </p:grpSpPr>
        <p:pic>
          <p:nvPicPr>
            <p:cNvPr id="27" name="图片 26"/>
            <p:cNvPicPr>
              <a:picLocks noChangeAspect="1"/>
            </p:cNvPicPr>
            <p:nvPr/>
          </p:nvPicPr>
          <p:blipFill>
            <a:blip r:embed="rId7" cstate="screen"/>
            <a:stretch>
              <a:fillRect/>
            </a:stretch>
          </p:blipFill>
          <p:spPr>
            <a:xfrm>
              <a:off x="478511" y="437053"/>
              <a:ext cx="1861280" cy="1861280"/>
            </a:xfrm>
            <a:prstGeom prst="rect">
              <a:avLst/>
            </a:prstGeom>
          </p:spPr>
        </p:pic>
        <p:pic>
          <p:nvPicPr>
            <p:cNvPr id="33" name="图片 32"/>
            <p:cNvPicPr>
              <a:picLocks noChangeAspect="1"/>
            </p:cNvPicPr>
            <p:nvPr/>
          </p:nvPicPr>
          <p:blipFill>
            <a:blip r:embed="rId8" cstate="screen"/>
            <a:stretch>
              <a:fillRect/>
            </a:stretch>
          </p:blipFill>
          <p:spPr>
            <a:xfrm>
              <a:off x="470994" y="425119"/>
              <a:ext cx="1876314" cy="1799323"/>
            </a:xfrm>
            <a:prstGeom prst="rect">
              <a:avLst/>
            </a:prstGeom>
          </p:spPr>
        </p:pic>
      </p:grpSp>
      <p:grpSp>
        <p:nvGrpSpPr>
          <p:cNvPr id="3" name="组合 2"/>
          <p:cNvGrpSpPr/>
          <p:nvPr/>
        </p:nvGrpSpPr>
        <p:grpSpPr>
          <a:xfrm>
            <a:off x="1210948" y="4044510"/>
            <a:ext cx="1603998" cy="1438179"/>
            <a:chOff x="441963" y="4920810"/>
            <a:chExt cx="1603998" cy="1438179"/>
          </a:xfrm>
        </p:grpSpPr>
        <p:pic>
          <p:nvPicPr>
            <p:cNvPr id="30" name="图片 29"/>
            <p:cNvPicPr>
              <a:picLocks noChangeAspect="1"/>
            </p:cNvPicPr>
            <p:nvPr/>
          </p:nvPicPr>
          <p:blipFill>
            <a:blip r:embed="rId9" cstate="screen"/>
            <a:stretch>
              <a:fillRect/>
            </a:stretch>
          </p:blipFill>
          <p:spPr>
            <a:xfrm>
              <a:off x="567950" y="4920810"/>
              <a:ext cx="1438179" cy="1438179"/>
            </a:xfrm>
            <a:prstGeom prst="rect">
              <a:avLst/>
            </a:prstGeom>
          </p:spPr>
        </p:pic>
        <p:pic>
          <p:nvPicPr>
            <p:cNvPr id="35" name="图片 34"/>
            <p:cNvPicPr>
              <a:picLocks noChangeAspect="1"/>
            </p:cNvPicPr>
            <p:nvPr/>
          </p:nvPicPr>
          <p:blipFill>
            <a:blip r:embed="rId10" cstate="screen"/>
            <a:stretch>
              <a:fillRect/>
            </a:stretch>
          </p:blipFill>
          <p:spPr>
            <a:xfrm>
              <a:off x="441963" y="5013840"/>
              <a:ext cx="1603998" cy="1204218"/>
            </a:xfrm>
            <a:prstGeom prst="rect">
              <a:avLst/>
            </a:prstGeom>
          </p:spPr>
        </p:pic>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宽屏</PresentationFormat>
  <Paragraphs>42</Paragraphs>
  <Slides>12</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阿里巴巴普惠体 R</vt:lpstr>
      <vt:lpstr>德彪钢笔行书字库</vt:lpstr>
      <vt:lpstr>思源宋体 CN Medium</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2022-03-04T03:57:14Z</dcterms:created>
  <dcterms:modified xsi:type="dcterms:W3CDTF">2023-01-10T06:31:11Z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5BDB0D53B70E471382B128EB3E16ACC1</vt:lpwstr>
  </property>
  <property fmtid="{A09F084E-AD41-489F-8076-AA5BE3082BCA}" pid="100">
    <vt:ui4>5</vt:ui4>
  </property>
  <property fmtid="{64440492-4C8B-11D1-8B70-080036B11A03}" pid="11">
    <vt:lpwstr>www.2ppt.com-爱PPT提供资源下载</vt:lpwstr>
  </property>
</Properties>
</file>