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65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A8696127-DA28-4ADC-8FE3-E9935C509BC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6127-DA28-4ADC-8FE3-E9935C509BCA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40BA50E-52DA-431C-A714-6E7412C8B61E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266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662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fld id="{26CC28F0-ED8B-4429-A037-6A19B3A3AD9B}" type="slidenum">
              <a:rPr lang="en-US" altLang="zh-CN" sz="1200" b="1" u="sng">
                <a:solidFill>
                  <a:srgbClr val="800080"/>
                </a:solidFill>
                <a:latin typeface="Times New Roman" panose="02020603050405020304" pitchFamily="18" charset="0"/>
              </a:rPr>
              <a:t>23</a:t>
            </a:fld>
            <a:endParaRPr lang="en-US" altLang="zh-CN" sz="1200" b="1" u="sng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等腰三角形 21"/>
          <p:cNvSpPr>
            <a:spLocks noChangeArrowheads="1"/>
          </p:cNvSpPr>
          <p:nvPr/>
        </p:nvSpPr>
        <p:spPr bwMode="auto">
          <a:xfrm rot="10800000">
            <a:off x="2235200" y="2390775"/>
            <a:ext cx="4060825" cy="3502025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等腰三角形 22"/>
          <p:cNvSpPr>
            <a:spLocks noChangeArrowheads="1"/>
          </p:cNvSpPr>
          <p:nvPr/>
        </p:nvSpPr>
        <p:spPr bwMode="auto">
          <a:xfrm rot="10800000">
            <a:off x="1428750" y="3095625"/>
            <a:ext cx="347663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等腰三角形 23"/>
          <p:cNvSpPr>
            <a:spLocks noChangeArrowheads="1"/>
          </p:cNvSpPr>
          <p:nvPr/>
        </p:nvSpPr>
        <p:spPr bwMode="auto">
          <a:xfrm rot="10800000">
            <a:off x="1592263" y="3768725"/>
            <a:ext cx="2238375" cy="1930400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等腰三角形 24"/>
          <p:cNvSpPr>
            <a:spLocks noChangeArrowheads="1"/>
          </p:cNvSpPr>
          <p:nvPr/>
        </p:nvSpPr>
        <p:spPr bwMode="auto">
          <a:xfrm rot="10800000">
            <a:off x="3348038" y="5767388"/>
            <a:ext cx="334962" cy="3238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等腰三角形 25"/>
          <p:cNvSpPr>
            <a:spLocks noChangeArrowheads="1"/>
          </p:cNvSpPr>
          <p:nvPr/>
        </p:nvSpPr>
        <p:spPr bwMode="auto">
          <a:xfrm rot="10800000">
            <a:off x="4402138" y="4254500"/>
            <a:ext cx="346075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等腰三角形 26"/>
          <p:cNvSpPr>
            <a:spLocks noChangeArrowheads="1"/>
          </p:cNvSpPr>
          <p:nvPr/>
        </p:nvSpPr>
        <p:spPr bwMode="auto">
          <a:xfrm rot="10800000">
            <a:off x="2117725" y="4191000"/>
            <a:ext cx="1185863" cy="1084263"/>
          </a:xfrm>
          <a:prstGeom prst="triangle">
            <a:avLst>
              <a:gd name="adj" fmla="val 50000"/>
            </a:avLst>
          </a:prstGeom>
          <a:solidFill>
            <a:srgbClr val="516D8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等腰三角形 27"/>
          <p:cNvSpPr>
            <a:spLocks noChangeArrowheads="1"/>
          </p:cNvSpPr>
          <p:nvPr/>
        </p:nvSpPr>
        <p:spPr bwMode="auto">
          <a:xfrm rot="9044306">
            <a:off x="5586413" y="4824413"/>
            <a:ext cx="347662" cy="30003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等腰三角形 28"/>
          <p:cNvSpPr>
            <a:spLocks noChangeArrowheads="1"/>
          </p:cNvSpPr>
          <p:nvPr/>
        </p:nvSpPr>
        <p:spPr bwMode="auto">
          <a:xfrm rot="9044306">
            <a:off x="6461125" y="43957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等腰三角形 29"/>
          <p:cNvSpPr>
            <a:spLocks noChangeArrowheads="1"/>
          </p:cNvSpPr>
          <p:nvPr/>
        </p:nvSpPr>
        <p:spPr bwMode="auto">
          <a:xfrm rot="9044306">
            <a:off x="7026275" y="47005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等腰三角形 30"/>
          <p:cNvSpPr>
            <a:spLocks noChangeArrowheads="1"/>
          </p:cNvSpPr>
          <p:nvPr/>
        </p:nvSpPr>
        <p:spPr bwMode="auto">
          <a:xfrm rot="4836188">
            <a:off x="8129588" y="35766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等腰三角形 31"/>
          <p:cNvSpPr>
            <a:spLocks noChangeArrowheads="1"/>
          </p:cNvSpPr>
          <p:nvPr/>
        </p:nvSpPr>
        <p:spPr bwMode="auto">
          <a:xfrm rot="4836188">
            <a:off x="7118350" y="3773488"/>
            <a:ext cx="192087" cy="166688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等腰三角形 32"/>
          <p:cNvSpPr>
            <a:spLocks noChangeArrowheads="1"/>
          </p:cNvSpPr>
          <p:nvPr/>
        </p:nvSpPr>
        <p:spPr bwMode="auto">
          <a:xfrm rot="4836188">
            <a:off x="7615238" y="39449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等腰三角形 33"/>
          <p:cNvSpPr>
            <a:spLocks noChangeArrowheads="1"/>
          </p:cNvSpPr>
          <p:nvPr/>
        </p:nvSpPr>
        <p:spPr bwMode="auto">
          <a:xfrm rot="10800000">
            <a:off x="1316038" y="2017713"/>
            <a:ext cx="4062412" cy="3502025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" name="组合 34"/>
          <p:cNvGrpSpPr/>
          <p:nvPr userDrawn="1"/>
        </p:nvGrpSpPr>
        <p:grpSpPr bwMode="auto">
          <a:xfrm>
            <a:off x="6838950" y="0"/>
            <a:ext cx="2306638" cy="2447925"/>
            <a:chOff x="0" y="0"/>
            <a:chExt cx="2704943" cy="2870458"/>
          </a:xfrm>
        </p:grpSpPr>
        <p:sp>
          <p:nvSpPr>
            <p:cNvPr id="19" name="任意多边形 35"/>
            <p:cNvSpPr/>
            <p:nvPr/>
          </p:nvSpPr>
          <p:spPr bwMode="auto">
            <a:xfrm rot="10800000">
              <a:off x="0" y="0"/>
              <a:ext cx="2544843" cy="2192866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任意多边形 36"/>
            <p:cNvSpPr/>
            <p:nvPr/>
          </p:nvSpPr>
          <p:spPr bwMode="auto">
            <a:xfrm rot="10800000">
              <a:off x="893580" y="160090"/>
              <a:ext cx="1811363" cy="2164944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等腰三角形 37"/>
            <p:cNvSpPr>
              <a:spLocks noChangeArrowheads="1"/>
            </p:cNvSpPr>
            <p:nvPr/>
          </p:nvSpPr>
          <p:spPr bwMode="auto">
            <a:xfrm rot="10800000">
              <a:off x="1271491" y="361134"/>
              <a:ext cx="1416697" cy="1221155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等腰三角形 38"/>
            <p:cNvSpPr>
              <a:spLocks noChangeArrowheads="1"/>
            </p:cNvSpPr>
            <p:nvPr/>
          </p:nvSpPr>
          <p:spPr bwMode="auto">
            <a:xfrm rot="10800000">
              <a:off x="688802" y="1623242"/>
              <a:ext cx="662739" cy="569624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等腰三角形 39"/>
            <p:cNvSpPr>
              <a:spLocks noChangeArrowheads="1"/>
            </p:cNvSpPr>
            <p:nvPr/>
          </p:nvSpPr>
          <p:spPr bwMode="auto">
            <a:xfrm rot="10800000">
              <a:off x="2345649" y="2042084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等腰三角形 40"/>
            <p:cNvSpPr>
              <a:spLocks noChangeArrowheads="1"/>
            </p:cNvSpPr>
            <p:nvPr/>
          </p:nvSpPr>
          <p:spPr bwMode="auto">
            <a:xfrm rot="10800000">
              <a:off x="1638231" y="2671276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等腰三角形 41"/>
            <p:cNvSpPr>
              <a:spLocks noChangeArrowheads="1"/>
            </p:cNvSpPr>
            <p:nvPr/>
          </p:nvSpPr>
          <p:spPr bwMode="auto">
            <a:xfrm rot="10800000">
              <a:off x="1593552" y="2159359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等腰三角形 42"/>
            <p:cNvSpPr>
              <a:spLocks noChangeArrowheads="1"/>
            </p:cNvSpPr>
            <p:nvPr/>
          </p:nvSpPr>
          <p:spPr bwMode="auto">
            <a:xfrm rot="10800000">
              <a:off x="1869072" y="2291527"/>
              <a:ext cx="402111" cy="346242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等腰三角形 43"/>
            <p:cNvSpPr>
              <a:spLocks noChangeArrowheads="1"/>
            </p:cNvSpPr>
            <p:nvPr/>
          </p:nvSpPr>
          <p:spPr bwMode="auto">
            <a:xfrm rot="10800000">
              <a:off x="325785" y="1142971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9" name="KSO_BT1"/>
          <p:cNvSpPr>
            <a:spLocks noGrp="1" noChangeArrowheads="1"/>
          </p:cNvSpPr>
          <p:nvPr>
            <p:ph type="ctrTitle"/>
          </p:nvPr>
        </p:nvSpPr>
        <p:spPr>
          <a:xfrm>
            <a:off x="2082800" y="2079625"/>
            <a:ext cx="2552700" cy="1317625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15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51225"/>
            <a:ext cx="1933575" cy="720725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9BB0A-8B15-4864-A402-E44F3B4E7B28}" type="datetime1">
              <a:rPr lang="zh-CN" altLang="en-US"/>
              <a:t>2023-01-17</a:t>
            </a:fld>
            <a:endParaRPr lang="en-US"/>
          </a:p>
        </p:txBody>
      </p:sp>
      <p:sp>
        <p:nvSpPr>
          <p:cNvPr id="2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AC8C9-ED28-4CCF-AE1C-65BEBDAE22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7D15-CE86-44D3-BD6E-7796B469E3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ED0C-AC02-4365-AC3D-B96F2BE5DB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1288" y="169863"/>
            <a:ext cx="2024062" cy="6421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5919788" cy="642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4A90-BAF1-46BE-A730-7DD43ED338F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0BC1-87F5-46DD-822B-D607729BF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5300-2252-437B-A683-0BE0DEB9733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E1F4-424E-498F-8D94-32BCBB7C15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612A-48BC-4EB7-B5FC-4EFD0FFEDE4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D972-CFA7-4DB8-AA52-DC04FA04460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3425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FCE-12C8-4777-BA19-069B9438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C709-C96E-40AB-B3ED-A9F680A50A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B71-516D-4B15-B907-754EDA16C2AF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B1D-BEE2-4B74-BBF5-D2F109F838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6EC-CB2A-4166-B5FF-76CE950756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99EF-AD36-46E4-B7DA-E47EFD2C76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C1C-666B-4B10-A7CF-E9A43CDE3D4E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8C6-F27A-4979-B754-FF4A2A3E89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C1-B381-424E-9705-439FBFC23F6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CC7-9F10-42A1-977D-14FE5C3178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1E8-4D1A-493A-9C2A-6317FD25C4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B566-DE94-4925-B40C-25A442855CC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组合 6"/>
          <p:cNvGrpSpPr/>
          <p:nvPr/>
        </p:nvGrpSpPr>
        <p:grpSpPr bwMode="auto">
          <a:xfrm>
            <a:off x="7269163" y="0"/>
            <a:ext cx="1876425" cy="1990725"/>
            <a:chOff x="0" y="0"/>
            <a:chExt cx="2704943" cy="2870458"/>
          </a:xfrm>
        </p:grpSpPr>
        <p:sp>
          <p:nvSpPr>
            <p:cNvPr id="4100" name="任意多边形 11"/>
            <p:cNvSpPr/>
            <p:nvPr/>
          </p:nvSpPr>
          <p:spPr bwMode="auto">
            <a:xfrm rot="10800000">
              <a:off x="0" y="0"/>
              <a:ext cx="2544752" cy="2192902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1" name="任意多边形 12"/>
            <p:cNvSpPr/>
            <p:nvPr/>
          </p:nvSpPr>
          <p:spPr bwMode="auto">
            <a:xfrm rot="10800000">
              <a:off x="892494" y="160233"/>
              <a:ext cx="1812449" cy="2165433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" name="等腰三角形 13"/>
            <p:cNvSpPr>
              <a:spLocks noChangeArrowheads="1"/>
            </p:cNvSpPr>
            <p:nvPr/>
          </p:nvSpPr>
          <p:spPr bwMode="auto">
            <a:xfrm rot="10800000">
              <a:off x="1272376" y="361669"/>
              <a:ext cx="1416547" cy="1220060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3" name="等腰三角形 14"/>
            <p:cNvSpPr>
              <a:spLocks noChangeArrowheads="1"/>
            </p:cNvSpPr>
            <p:nvPr/>
          </p:nvSpPr>
          <p:spPr bwMode="auto">
            <a:xfrm rot="10800000">
              <a:off x="688821" y="1622931"/>
              <a:ext cx="661362" cy="569971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4" name="等腰三角形 15"/>
            <p:cNvSpPr>
              <a:spLocks noChangeArrowheads="1"/>
            </p:cNvSpPr>
            <p:nvPr/>
          </p:nvSpPr>
          <p:spPr bwMode="auto">
            <a:xfrm rot="10800000">
              <a:off x="2345656" y="2041825"/>
              <a:ext cx="231134" cy="199147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16"/>
            <p:cNvSpPr>
              <a:spLocks noChangeArrowheads="1"/>
            </p:cNvSpPr>
            <p:nvPr/>
          </p:nvSpPr>
          <p:spPr bwMode="auto">
            <a:xfrm rot="10800000">
              <a:off x="1638527" y="2671312"/>
              <a:ext cx="231132" cy="199146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17"/>
            <p:cNvSpPr>
              <a:spLocks noChangeArrowheads="1"/>
            </p:cNvSpPr>
            <p:nvPr/>
          </p:nvSpPr>
          <p:spPr bwMode="auto">
            <a:xfrm rot="10800000">
              <a:off x="1592758" y="2160855"/>
              <a:ext cx="231132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18"/>
            <p:cNvSpPr>
              <a:spLocks noChangeArrowheads="1"/>
            </p:cNvSpPr>
            <p:nvPr/>
          </p:nvSpPr>
          <p:spPr bwMode="auto">
            <a:xfrm rot="10800000">
              <a:off x="1869660" y="2291331"/>
              <a:ext cx="400479" cy="347934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等腰三角形 19"/>
            <p:cNvSpPr>
              <a:spLocks noChangeArrowheads="1"/>
            </p:cNvSpPr>
            <p:nvPr/>
          </p:nvSpPr>
          <p:spPr bwMode="auto">
            <a:xfrm rot="10800000">
              <a:off x="327247" y="1144521"/>
              <a:ext cx="228845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F527516F-FE2B-4272-9AC1-226F35F2A327}" type="datetime1">
              <a:rPr lang="zh-CN" altLang="en-US"/>
              <a:t>2023-01-17</a:t>
            </a:fld>
            <a:endParaRPr lang="en-US"/>
          </a:p>
        </p:txBody>
      </p:sp>
      <p:sp>
        <p:nvSpPr>
          <p:cNvPr id="41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86871770-E61B-4488-AE68-E492BC830E58}" type="slidenum">
              <a:rPr lang="zh-CN" altLang="en-US"/>
              <a:t>‹#›</a:t>
            </a:fld>
            <a:endParaRPr lang="en-US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sz="2400">
          <a:solidFill>
            <a:srgbClr val="09886D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hyperlink" Target="file:///C:\Users\Administrator\Desktop\&#26032;&#24314;&#25991;&#20214;&#22841;\SectionA-2a&#37197;&#22871;&#21160;&#30011;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&#26032;&#24314;&#25991;&#20214;&#22841;\SectionA-3&#37197;&#22871;&#21548;&#21147;.mp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.baidu.com/i?ct=503316480&amp;z=0&amp;tn=baiduimagedetail&amp;word=%C6%BB%B9%FB&amp;in=13265&amp;cl=2&amp;cm=1&amp;sc=0&amp;lm=-1&amp;pn=10&amp;rn=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-41653" y="2348880"/>
            <a:ext cx="9144130" cy="20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5400" b="1" dirty="0" smtClean="0">
                <a:latin typeface="Times New Roman" panose="02020603050405020304" pitchFamily="18" charset="0"/>
              </a:rPr>
              <a:t>What </a:t>
            </a:r>
            <a:r>
              <a:rPr lang="en-US" altLang="zh-CN" sz="5400" b="1" dirty="0">
                <a:latin typeface="Times New Roman" panose="02020603050405020304" pitchFamily="18" charset="0"/>
              </a:rPr>
              <a:t>class are you in?</a:t>
            </a: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  </a:t>
            </a:r>
            <a:r>
              <a:rPr lang="en-US" altLang="zh-CN" sz="3600" b="1" dirty="0">
                <a:latin typeface="Times New Roman" panose="02020603050405020304" pitchFamily="18" charset="0"/>
              </a:rPr>
              <a:t>Section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2688283" y="1196752"/>
            <a:ext cx="36973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latin typeface="Times New Roman" panose="02020603050405020304" pitchFamily="18" charset="0"/>
              </a:rPr>
              <a:t>Unit </a:t>
            </a:r>
            <a:r>
              <a:rPr lang="en-US" altLang="zh-CN" sz="4400" b="1" dirty="0" smtClean="0">
                <a:latin typeface="Times New Roman" panose="02020603050405020304" pitchFamily="18" charset="0"/>
              </a:rPr>
              <a:t>1 Topic 3 </a:t>
            </a:r>
          </a:p>
        </p:txBody>
      </p:sp>
      <p:pic>
        <p:nvPicPr>
          <p:cNvPr id="10" name="图片 9" descr="2457331_15591957700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5003">
            <a:off x="431885" y="3967339"/>
            <a:ext cx="1913660" cy="237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997492" y="58052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25" y="404813"/>
            <a:ext cx="6048375" cy="990600"/>
          </a:xfrm>
        </p:spPr>
        <p:txBody>
          <a:bodyPr/>
          <a:lstStyle/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_________</a:t>
            </a:r>
            <a:r>
              <a:rPr lang="en-US" altLang="zh-CN" sz="4800" b="1">
                <a:solidFill>
                  <a:schemeClr val="tx1"/>
                </a:solidFill>
                <a:latin typeface="Times New Roman" panose="02020603050405020304" pitchFamily="18" charset="0"/>
              </a:rPr>
              <a:t>pencil</a:t>
            </a:r>
            <a:r>
              <a:rPr lang="en-US" altLang="zh-CN" sz="4800" b="1">
                <a:latin typeface="Times New Roman" panose="02020603050405020304" pitchFamily="18" charset="0"/>
              </a:rPr>
              <a:t>s</a:t>
            </a:r>
          </a:p>
        </p:txBody>
      </p:sp>
      <p:pic>
        <p:nvPicPr>
          <p:cNvPr id="15363" name="Picture 3" descr="71891-0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7732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71891-0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1700213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71891-0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700213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wenhuayongpinyi2_0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4508500"/>
            <a:ext cx="2428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2771775" y="476250"/>
            <a:ext cx="240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nineteen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0513" y="549275"/>
            <a:ext cx="6313487" cy="719138"/>
          </a:xfrm>
        </p:spPr>
        <p:txBody>
          <a:bodyPr/>
          <a:lstStyle/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_________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strawberr</a:t>
            </a: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</a:rPr>
              <a:t>ies</a:t>
            </a:r>
            <a:endParaRPr lang="en-US" altLang="zh-CN" sz="4800" b="1">
              <a:latin typeface="Times New Roman" panose="02020603050405020304" pitchFamily="18" charset="0"/>
            </a:endParaRPr>
          </a:p>
        </p:txBody>
      </p:sp>
      <p:sp>
        <p:nvSpPr>
          <p:cNvPr id="250883" name="Text Box 4"/>
          <p:cNvSpPr txBox="1">
            <a:spLocks noChangeArrowheads="1"/>
          </p:cNvSpPr>
          <p:nvPr/>
        </p:nvSpPr>
        <p:spPr bwMode="auto">
          <a:xfrm>
            <a:off x="2843213" y="476250"/>
            <a:ext cx="2322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twenty</a:t>
            </a:r>
          </a:p>
        </p:txBody>
      </p:sp>
      <p:pic>
        <p:nvPicPr>
          <p:cNvPr id="5" name="图片 4" descr="2786001_22485264100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00" y="1557338"/>
            <a:ext cx="69119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508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5614988" cy="706438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           Look, listen and say</a:t>
            </a:r>
          </a:p>
        </p:txBody>
      </p:sp>
      <p:pic>
        <p:nvPicPr>
          <p:cNvPr id="251907" name="Picture 4" descr="17-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98863" y="1268413"/>
            <a:ext cx="5545137" cy="5040312"/>
          </a:xfrm>
        </p:spPr>
      </p:pic>
      <p:pic>
        <p:nvPicPr>
          <p:cNvPr id="251908" name="Picture 5" descr="c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63"/>
            <a:ext cx="4643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Rectangle 6"/>
          <p:cNvSpPr>
            <a:spLocks noChangeArrowheads="1"/>
          </p:cNvSpPr>
          <p:nvPr/>
        </p:nvSpPr>
        <p:spPr bwMode="auto">
          <a:xfrm>
            <a:off x="395288" y="2060575"/>
            <a:ext cx="3871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twelve years old.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old are you?</a:t>
            </a:r>
          </a:p>
        </p:txBody>
      </p:sp>
      <p:pic>
        <p:nvPicPr>
          <p:cNvPr id="251910" name="Picture 8" descr="b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5143500"/>
            <a:ext cx="34178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4357688" y="53578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twelve, too.</a:t>
            </a:r>
          </a:p>
        </p:txBody>
      </p:sp>
      <p:pic>
        <p:nvPicPr>
          <p:cNvPr id="251912" name="Picture 9" descr="tingd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404813"/>
            <a:ext cx="7921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3" name="图片 9" descr="2457331_082523052324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0425" y="260350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4e5b71600c570665eaf8f86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9001125" cy="5762625"/>
          </a:xfrm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0" y="5492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2b        Help Li Ming complete Sally's name card.</a:t>
            </a:r>
            <a:endParaRPr lang="zh-CN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1403350" y="2638425"/>
            <a:ext cx="526415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Name:________________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Age:__________________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Class:_________________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Grade:________________</a:t>
            </a:r>
            <a:endParaRPr lang="zh-CN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563938" y="2565400"/>
            <a:ext cx="104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Sally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3635375" y="357346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3492500" y="45085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4</a:t>
            </a: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3419475" y="5516563"/>
            <a:ext cx="692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7</a:t>
            </a:r>
          </a:p>
        </p:txBody>
      </p:sp>
      <p:pic>
        <p:nvPicPr>
          <p:cNvPr id="252937" name="Picture 9" descr="猪？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4813"/>
            <a:ext cx="8064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8" name="Picture 10" descr="女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708275"/>
            <a:ext cx="22764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bldLvl="0"/>
      <p:bldP spid="252934" grpId="0" bldLvl="0"/>
      <p:bldP spid="252935" grpId="0" bldLvl="0"/>
      <p:bldP spid="252936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547813" y="1484313"/>
            <a:ext cx="33528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Name: Jane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Age: 13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Tel : 0307435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From: Canada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214813" y="1571625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What’s her name?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286250" y="2643188"/>
            <a:ext cx="4319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How  old  is  she?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4284663" y="3717925"/>
            <a:ext cx="4859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What’s her phone number?</a:t>
            </a:r>
            <a:r>
              <a:rPr lang="en-US" altLang="zh-CN" sz="2800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284663" y="4870450"/>
            <a:ext cx="439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Where is she from?</a:t>
            </a:r>
            <a:r>
              <a:rPr lang="en-US" altLang="zh-CN" sz="2800" dirty="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1547813" y="549275"/>
            <a:ext cx="4716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Make conversations.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4286250" y="2000250"/>
            <a:ext cx="290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Her name is Jane.</a:t>
            </a:r>
          </a:p>
        </p:txBody>
      </p:sp>
      <p:pic>
        <p:nvPicPr>
          <p:cNvPr id="19465" name="Picture 9" descr="Topic 1--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71156"/>
            <a:ext cx="309562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4286250" y="3071813"/>
            <a:ext cx="1597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13.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4357688" y="4143375"/>
            <a:ext cx="229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0307435.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4357688" y="5286375"/>
            <a:ext cx="3268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from Canada.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/>
      <p:bldP spid="253956" grpId="0"/>
      <p:bldP spid="253957" grpId="0"/>
      <p:bldP spid="253958" grpId="0"/>
      <p:bldP spid="253959" grpId="0"/>
      <p:bldP spid="253960" grpId="0" bldLvl="0"/>
      <p:bldP spid="253962" grpId="0" bldLvl="0"/>
      <p:bldP spid="253963" grpId="0" bldLvl="0"/>
      <p:bldP spid="25396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Cj034482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557338"/>
            <a:ext cx="408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1259632" y="1628775"/>
            <a:ext cx="37814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Name: Yukio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Age: 17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Tel: 8259379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From: Japan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4"/>
          <p:cNvSpPr>
            <a:spLocks noGrp="1" noChangeArrowheads="1"/>
          </p:cNvSpPr>
          <p:nvPr>
            <p:ph idx="4294967295"/>
          </p:nvPr>
        </p:nvSpPr>
        <p:spPr>
          <a:xfrm>
            <a:off x="850900" y="1700213"/>
            <a:ext cx="8293100" cy="45656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Nancy          fifteen             Class 16, Grade 9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Mark            twelve             Class 3, Grade 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Dick             thirteen           Class 5, Grade 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Julia             fourteen          Class 11, Grade 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03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500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   Listen and match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330450" y="2271713"/>
            <a:ext cx="1009650" cy="25939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759325" y="4986338"/>
            <a:ext cx="10001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259013" y="3057525"/>
            <a:ext cx="1081087" cy="8715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4687888" y="2986088"/>
            <a:ext cx="1081087" cy="9366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2187575" y="3128963"/>
            <a:ext cx="1214438" cy="7858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616450" y="3057525"/>
            <a:ext cx="1143000" cy="7858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2116138" y="2057400"/>
            <a:ext cx="1296987" cy="30241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473575" y="2057400"/>
            <a:ext cx="122396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12" name="Picture 14" descr="tingd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476250"/>
            <a:ext cx="7921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3" name="图片 13" descr="20100319141620103192008523151023979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620713"/>
            <a:ext cx="76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3"/>
          <p:cNvSpPr txBox="1">
            <a:spLocks noChangeArrowheads="1"/>
          </p:cNvSpPr>
          <p:nvPr/>
        </p:nvSpPr>
        <p:spPr bwMode="auto">
          <a:xfrm>
            <a:off x="1692275" y="1557338"/>
            <a:ext cx="67675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Act out the conversations above with your partner. Then make your own ones.</a:t>
            </a:r>
          </a:p>
        </p:txBody>
      </p:sp>
      <p:sp>
        <p:nvSpPr>
          <p:cNvPr id="258051" name="Text Box 4"/>
          <p:cNvSpPr txBox="1">
            <a:spLocks noChangeArrowheads="1"/>
          </p:cNvSpPr>
          <p:nvPr/>
        </p:nvSpPr>
        <p:spPr bwMode="auto">
          <a:xfrm>
            <a:off x="1619250" y="549275"/>
            <a:ext cx="439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4b          Pair work</a:t>
            </a:r>
          </a:p>
        </p:txBody>
      </p:sp>
      <p:pic>
        <p:nvPicPr>
          <p:cNvPr id="258052" name="Picture 5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549275"/>
            <a:ext cx="10175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Text Box 6"/>
          <p:cNvSpPr txBox="1">
            <a:spLocks noChangeArrowheads="1"/>
          </p:cNvSpPr>
          <p:nvPr/>
        </p:nvSpPr>
        <p:spPr bwMode="auto">
          <a:xfrm>
            <a:off x="1619250" y="3068638"/>
            <a:ext cx="38163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A: Hello! ...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What grade are you in?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I’m in …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Are you in …?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A: Yes/No, …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58054" name="Text Box 7"/>
          <p:cNvSpPr txBox="1">
            <a:spLocks noChangeArrowheads="1"/>
          </p:cNvSpPr>
          <p:nvPr/>
        </p:nvSpPr>
        <p:spPr bwMode="auto">
          <a:xfrm>
            <a:off x="5148263" y="2997200"/>
            <a:ext cx="4224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A: Who’s that?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B: That’s …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A: How old …?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B: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He/She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…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A: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What class is he/she in</a:t>
            </a:r>
            <a:r>
              <a:rPr lang="en-US" altLang="zh-CN" sz="2800" b="1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B: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He/She</a:t>
            </a:r>
            <a:r>
              <a:rPr lang="en-US" altLang="zh-CN" sz="2800" b="1" dirty="0">
                <a:latin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4464050" cy="2227263"/>
          </a:xfrm>
        </p:spPr>
        <p:txBody>
          <a:bodyPr/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Name: Kang Jun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Age:  13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Class:  Class 12,Grade 8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59338" y="2636838"/>
            <a:ext cx="4284662" cy="38163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</a:rPr>
              <a:t>Who’s that?</a:t>
            </a:r>
          </a:p>
          <a:p>
            <a:pPr>
              <a:buFontTx/>
              <a:buNone/>
            </a:pPr>
            <a:r>
              <a:rPr lang="en-US" altLang="zh-CN" sz="3600" b="0">
                <a:solidFill>
                  <a:srgbClr val="FF0000"/>
                </a:solidFill>
                <a:latin typeface="Times New Roman" panose="02020603050405020304" pitchFamily="18" charset="0"/>
              </a:rPr>
              <a:t>That is Kang Jun.</a:t>
            </a:r>
          </a:p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</a:rPr>
              <a:t>How old is he?</a:t>
            </a:r>
          </a:p>
          <a:p>
            <a:pPr>
              <a:buFontTx/>
              <a:buNone/>
            </a:pPr>
            <a:r>
              <a:rPr lang="en-US" altLang="zh-CN" sz="3600" b="0">
                <a:solidFill>
                  <a:srgbClr val="FF0000"/>
                </a:solidFill>
                <a:latin typeface="Times New Roman" panose="02020603050405020304" pitchFamily="18" charset="0"/>
              </a:rPr>
              <a:t>He is 13.</a:t>
            </a:r>
          </a:p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</a:rPr>
              <a:t>What class is he in?</a:t>
            </a:r>
          </a:p>
          <a:p>
            <a:pPr>
              <a:buFontTx/>
              <a:buNone/>
            </a:pPr>
            <a:r>
              <a:rPr lang="en-US" altLang="zh-CN" sz="3600" b="0">
                <a:solidFill>
                  <a:srgbClr val="FF0000"/>
                </a:solidFill>
                <a:latin typeface="Times New Roman" panose="02020603050405020304" pitchFamily="18" charset="0"/>
              </a:rPr>
              <a:t>He is in Class 12.</a:t>
            </a:r>
          </a:p>
        </p:txBody>
      </p:sp>
      <p:pic>
        <p:nvPicPr>
          <p:cNvPr id="24580" name="Picture 4" descr="pic_1633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3213100"/>
            <a:ext cx="2513013" cy="30527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86275" y="1125538"/>
            <a:ext cx="4657725" cy="1882775"/>
          </a:xfrm>
        </p:spPr>
        <p:txBody>
          <a:bodyPr/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Name: Jack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Age: 12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Class: Class 20, Grade 7</a:t>
            </a:r>
          </a:p>
        </p:txBody>
      </p:sp>
      <p:sp>
        <p:nvSpPr>
          <p:cNvPr id="260099" name="Rectangle 4"/>
          <p:cNvSpPr>
            <a:spLocks noChangeArrowheads="1"/>
          </p:cNvSpPr>
          <p:nvPr/>
        </p:nvSpPr>
        <p:spPr bwMode="auto">
          <a:xfrm>
            <a:off x="4071938" y="3714750"/>
            <a:ext cx="45005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Name: Xiao Lijia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Age: 11</a:t>
            </a:r>
            <a:b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Class: Class 18, Grade 7</a:t>
            </a:r>
          </a:p>
        </p:txBody>
      </p:sp>
      <p:pic>
        <p:nvPicPr>
          <p:cNvPr id="25605" name="Picture 5" descr="200506151450483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3644900"/>
            <a:ext cx="169545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1" name="图片 5" descr="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268413"/>
            <a:ext cx="20764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297812" y="3573065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six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4640462" y="2491978"/>
            <a:ext cx="865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ten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2840237" y="4581128"/>
            <a:ext cx="1182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nine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2768799" y="2491978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three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4569024" y="3573065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five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1184474" y="458112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seven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2697362" y="3573065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eight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1255912" y="3500040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two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571699" y="1555353"/>
            <a:ext cx="77057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Read the numbers you have learned.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4424562" y="4581128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four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1255912" y="2491978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6080324" y="249197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zero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9" grpId="0"/>
      <p:bldP spid="239620" grpId="0"/>
      <p:bldP spid="239621" grpId="0"/>
      <p:bldP spid="239622" grpId="0"/>
      <p:bldP spid="239623" grpId="0"/>
      <p:bldP spid="239624" grpId="0"/>
      <p:bldP spid="239625" grpId="0"/>
      <p:bldP spid="239626" grpId="0"/>
      <p:bldP spid="239627" grpId="0"/>
      <p:bldP spid="239628" grpId="0"/>
      <p:bldP spid="2396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15616" y="476672"/>
            <a:ext cx="7345362" cy="2952750"/>
          </a:xfrm>
        </p:spPr>
        <p:txBody>
          <a:bodyPr/>
          <a:lstStyle/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>
                <a:solidFill>
                  <a:srgbClr val="FF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4000" b="0" dirty="0">
                <a:latin typeface="Times New Roman" panose="02020603050405020304" pitchFamily="18" charset="0"/>
              </a:rPr>
              <a:t>Class activity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Play a bingo game.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1. Choose nine numbers from 1 to 20 and put them into a table like this: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      </a:t>
            </a:r>
          </a:p>
        </p:txBody>
      </p:sp>
      <p:graphicFrame>
        <p:nvGraphicFramePr>
          <p:cNvPr id="30775" name="Group 55"/>
          <p:cNvGraphicFramePr>
            <a:graphicFrameLocks noGrp="1"/>
          </p:cNvGraphicFramePr>
          <p:nvPr/>
        </p:nvGraphicFramePr>
        <p:xfrm>
          <a:off x="2555875" y="3644900"/>
          <a:ext cx="3311525" cy="236696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1141" name="Picture 21" descr="Y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8640"/>
            <a:ext cx="974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5" descr="p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052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3608" y="2667000"/>
            <a:ext cx="6705600" cy="3971925"/>
          </a:xfrm>
        </p:spPr>
        <p:txBody>
          <a:bodyPr/>
          <a:lstStyle/>
          <a:p>
            <a:pPr marL="446405" indent="-44640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200" b="0" dirty="0">
                <a:latin typeface="Times New Roman" panose="02020603050405020304" pitchFamily="18" charset="0"/>
              </a:rPr>
              <a:t>2. Listen to the teacher and cross out (×) the numbers you hear.</a:t>
            </a:r>
          </a:p>
          <a:p>
            <a:pPr marL="446405" indent="-446405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3200" b="0" dirty="0">
              <a:latin typeface="Times New Roman" panose="02020603050405020304" pitchFamily="18" charset="0"/>
            </a:endParaRPr>
          </a:p>
          <a:p>
            <a:pPr marL="446405" indent="-44640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200" b="0" dirty="0">
                <a:latin typeface="Times New Roman" panose="02020603050405020304" pitchFamily="18" charset="0"/>
              </a:rPr>
              <a:t>3. Say “Bingo!” when you have crossed out any three numbers in a line.</a:t>
            </a:r>
          </a:p>
        </p:txBody>
      </p:sp>
      <p:graphicFrame>
        <p:nvGraphicFramePr>
          <p:cNvPr id="29746" name="Group 50"/>
          <p:cNvGraphicFramePr>
            <a:graphicFrameLocks noGrp="1"/>
          </p:cNvGraphicFramePr>
          <p:nvPr>
            <p:ph sz="half" idx="4294967295"/>
          </p:nvPr>
        </p:nvGraphicFramePr>
        <p:xfrm>
          <a:off x="0" y="260350"/>
          <a:ext cx="1311275" cy="1182688"/>
        </p:xfrm>
        <a:graphic>
          <a:graphicData uri="http://schemas.openxmlformats.org/drawingml/2006/table">
            <a:tbl>
              <a:tblPr/>
              <a:tblGrid>
                <a:gridCol w="43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2166" name="Picture 7" descr="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0"/>
            <a:ext cx="280828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67" name="Rectangle 6"/>
          <p:cNvSpPr>
            <a:spLocks noChangeArrowheads="1"/>
          </p:cNvSpPr>
          <p:nvPr/>
        </p:nvSpPr>
        <p:spPr bwMode="auto">
          <a:xfrm>
            <a:off x="2843213" y="188913"/>
            <a:ext cx="1766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19,7,11 ...</a:t>
            </a:r>
          </a:p>
        </p:txBody>
      </p:sp>
      <p:sp>
        <p:nvSpPr>
          <p:cNvPr id="262168" name="Line 51"/>
          <p:cNvSpPr>
            <a:spLocks noChangeShapeType="1"/>
          </p:cNvSpPr>
          <p:nvPr/>
        </p:nvSpPr>
        <p:spPr bwMode="auto">
          <a:xfrm flipH="1">
            <a:off x="6011863" y="4437063"/>
            <a:ext cx="1296987" cy="1152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169" name="Line 52"/>
          <p:cNvSpPr>
            <a:spLocks noChangeShapeType="1"/>
          </p:cNvSpPr>
          <p:nvPr/>
        </p:nvSpPr>
        <p:spPr bwMode="auto">
          <a:xfrm>
            <a:off x="6877050" y="4437063"/>
            <a:ext cx="431800" cy="431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170" name="Line 53"/>
          <p:cNvSpPr>
            <a:spLocks noChangeShapeType="1"/>
          </p:cNvSpPr>
          <p:nvPr/>
        </p:nvSpPr>
        <p:spPr bwMode="auto">
          <a:xfrm>
            <a:off x="6443663" y="4868863"/>
            <a:ext cx="431800" cy="431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171" name="Line 54"/>
          <p:cNvSpPr>
            <a:spLocks noChangeShapeType="1"/>
          </p:cNvSpPr>
          <p:nvPr/>
        </p:nvSpPr>
        <p:spPr bwMode="auto">
          <a:xfrm>
            <a:off x="6011863" y="5229225"/>
            <a:ext cx="431800" cy="431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62172" name="直接连接符 16"/>
          <p:cNvCxnSpPr>
            <a:cxnSpLocks noChangeShapeType="1"/>
          </p:cNvCxnSpPr>
          <p:nvPr/>
        </p:nvCxnSpPr>
        <p:spPr bwMode="auto">
          <a:xfrm flipV="1">
            <a:off x="1187450" y="260350"/>
            <a:ext cx="1223963" cy="1008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cxnSp>
        <p:nvCxnSpPr>
          <p:cNvPr id="22" name="直接连接符 21"/>
          <p:cNvCxnSpPr/>
          <p:nvPr/>
        </p:nvCxnSpPr>
        <p:spPr bwMode="auto">
          <a:xfrm flipH="1">
            <a:off x="1187624" y="188640"/>
            <a:ext cx="1296144" cy="1152128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3"/>
          <p:cNvSpPr txBox="1">
            <a:spLocks noChangeArrowheads="1"/>
          </p:cNvSpPr>
          <p:nvPr/>
        </p:nvSpPr>
        <p:spPr bwMode="auto">
          <a:xfrm>
            <a:off x="1547813" y="1916113"/>
            <a:ext cx="77485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8655" indent="-6686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学习数字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11--20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学习询问他人的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年龄、班级和年级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重点句型：</a:t>
            </a: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kumimoji="1"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 are you in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I am in </a:t>
            </a:r>
            <a:r>
              <a:rPr kumimoji="1" lang="en-US" altLang="zh-C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 3, </a:t>
            </a:r>
            <a:r>
              <a:rPr kumimoji="1" lang="en-US" altLang="zh-C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rade 7.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Who’s that 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That’s …</a:t>
            </a:r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171" name="矩形 3"/>
          <p:cNvSpPr>
            <a:spLocks noChangeArrowheads="1"/>
          </p:cNvSpPr>
          <p:nvPr/>
        </p:nvSpPr>
        <p:spPr bwMode="auto">
          <a:xfrm>
            <a:off x="3348038" y="404813"/>
            <a:ext cx="22240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Sum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5"/>
          <p:cNvSpPr txBox="1">
            <a:spLocks noChangeArrowheads="1"/>
          </p:cNvSpPr>
          <p:nvPr/>
        </p:nvSpPr>
        <p:spPr bwMode="auto">
          <a:xfrm>
            <a:off x="3491880" y="1844824"/>
            <a:ext cx="3457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去结交几个新朋友吧，问问他们在哪个年级，哪个班。别忘记介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绍你自己哦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！ 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64195" name="矩形 5"/>
          <p:cNvSpPr>
            <a:spLocks noChangeArrowheads="1"/>
          </p:cNvSpPr>
          <p:nvPr/>
        </p:nvSpPr>
        <p:spPr bwMode="auto">
          <a:xfrm>
            <a:off x="3203575" y="476250"/>
            <a:ext cx="2635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pic>
        <p:nvPicPr>
          <p:cNvPr id="264196" name="图片 3" descr="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367" y="1557338"/>
            <a:ext cx="28908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7788" y="333375"/>
            <a:ext cx="5256212" cy="990600"/>
          </a:xfrm>
        </p:spPr>
        <p:txBody>
          <a:bodyPr/>
          <a:lstStyle/>
          <a:p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______  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apple</a:t>
            </a:r>
            <a:r>
              <a:rPr lang="en-US" altLang="zh-CN" sz="4800" b="1">
                <a:latin typeface="Times New Roman" panose="02020603050405020304" pitchFamily="18" charset="0"/>
              </a:rPr>
              <a:t>s</a:t>
            </a:r>
          </a:p>
        </p:txBody>
      </p:sp>
      <p:pic>
        <p:nvPicPr>
          <p:cNvPr id="7171" name="Picture 3" descr="u=581966118,3481155571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2060575"/>
            <a:ext cx="11636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u=581966118,3481155571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989138"/>
            <a:ext cx="1163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1916113"/>
            <a:ext cx="1163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916113"/>
            <a:ext cx="11636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1916113"/>
            <a:ext cx="1163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5013325"/>
            <a:ext cx="1163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644900"/>
            <a:ext cx="11636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3500438"/>
            <a:ext cx="1163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500438"/>
            <a:ext cx="1163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500438"/>
            <a:ext cx="11636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u=581966118,348115557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3500438"/>
            <a:ext cx="1163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3132138" y="404813"/>
            <a:ext cx="2039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eleven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2416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4"/>
          <p:cNvSpPr>
            <a:spLocks noChangeArrowheads="1"/>
          </p:cNvSpPr>
          <p:nvPr/>
        </p:nvSpPr>
        <p:spPr bwMode="auto">
          <a:xfrm>
            <a:off x="2428875" y="571500"/>
            <a:ext cx="45196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______    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peach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242691" name="Text Box 15"/>
          <p:cNvSpPr txBox="1">
            <a:spLocks noChangeArrowheads="1"/>
          </p:cNvSpPr>
          <p:nvPr/>
        </p:nvSpPr>
        <p:spPr bwMode="auto">
          <a:xfrm>
            <a:off x="2555875" y="404813"/>
            <a:ext cx="3227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Twelve </a:t>
            </a:r>
          </a:p>
        </p:txBody>
      </p:sp>
      <p:pic>
        <p:nvPicPr>
          <p:cNvPr id="242692" name="图片 15" descr="3955773_23372107351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700213"/>
            <a:ext cx="28082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3" name="图片 16" descr="3955773_23372107351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3860800"/>
            <a:ext cx="28082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4" name="图片 17" descr="3955773_23372107351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4005263"/>
            <a:ext cx="28082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5" name="图片 18" descr="3955773_23372107351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700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Text Box 21"/>
          <p:cNvSpPr txBox="1">
            <a:spLocks noChangeArrowheads="1"/>
          </p:cNvSpPr>
          <p:nvPr/>
        </p:nvSpPr>
        <p:spPr bwMode="auto">
          <a:xfrm>
            <a:off x="2411413" y="476250"/>
            <a:ext cx="4095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_____        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babi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图片 18" descr="5408582_094307322185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2638" y="3860800"/>
            <a:ext cx="58213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 descr="200882510411023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68413"/>
            <a:ext cx="3276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3304655_125816047927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49725"/>
            <a:ext cx="32623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 descr="3429315_121544008257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1125538"/>
            <a:ext cx="279876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200873193629526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1052513"/>
            <a:ext cx="26749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5" name="TextBox 23"/>
          <p:cNvSpPr txBox="1">
            <a:spLocks noChangeArrowheads="1"/>
          </p:cNvSpPr>
          <p:nvPr/>
        </p:nvSpPr>
        <p:spPr bwMode="auto">
          <a:xfrm>
            <a:off x="2555875" y="260350"/>
            <a:ext cx="41767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fourteen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8229600" cy="1143000"/>
          </a:xfrm>
        </p:spPr>
        <p:txBody>
          <a:bodyPr/>
          <a:lstStyle/>
          <a:p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________  orange</a:t>
            </a:r>
            <a:r>
              <a:rPr lang="en-US" altLang="zh-CN" sz="4800" b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45763" name="Text Box 8"/>
          <p:cNvSpPr txBox="1">
            <a:spLocks noChangeArrowheads="1"/>
          </p:cNvSpPr>
          <p:nvPr/>
        </p:nvSpPr>
        <p:spPr bwMode="auto">
          <a:xfrm>
            <a:off x="2987675" y="692150"/>
            <a:ext cx="1860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fifteen</a:t>
            </a:r>
          </a:p>
        </p:txBody>
      </p:sp>
      <p:pic>
        <p:nvPicPr>
          <p:cNvPr id="11274" name="Picture 10" descr="橙子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700213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橙子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3213100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橙子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628775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橙子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3284538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橙子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4868863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橙子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4941888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橙子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557338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橙子1"/>
          <p:cNvPicPr>
            <a:picLocks noChangeAspect="1" noChangeArrowheads="1"/>
          </p:cNvPicPr>
          <p:nvPr/>
        </p:nvPicPr>
        <p:blipFill>
          <a:blip r:embed="rId3" cstate="email"/>
          <a:srcRect l="-87"/>
          <a:stretch>
            <a:fillRect/>
          </a:stretch>
        </p:blipFill>
        <p:spPr bwMode="auto">
          <a:xfrm>
            <a:off x="6732588" y="3429000"/>
            <a:ext cx="1371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1663" y="468313"/>
            <a:ext cx="7272337" cy="1016000"/>
          </a:xfrm>
        </p:spPr>
        <p:txBody>
          <a:bodyPr/>
          <a:lstStyle/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________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strawberr</a:t>
            </a: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</a:rPr>
              <a:t>ies</a:t>
            </a:r>
            <a:endParaRPr lang="en-US" altLang="zh-CN" sz="4800" b="1">
              <a:latin typeface="Times New Roman" panose="02020603050405020304" pitchFamily="18" charset="0"/>
            </a:endParaRPr>
          </a:p>
        </p:txBody>
      </p:sp>
      <p:sp>
        <p:nvSpPr>
          <p:cNvPr id="246787" name="Text Box 7"/>
          <p:cNvSpPr txBox="1">
            <a:spLocks noChangeArrowheads="1"/>
          </p:cNvSpPr>
          <p:nvPr/>
        </p:nvSpPr>
        <p:spPr bwMode="auto">
          <a:xfrm>
            <a:off x="1908175" y="549275"/>
            <a:ext cx="2284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sixteen</a:t>
            </a:r>
          </a:p>
        </p:txBody>
      </p:sp>
      <p:pic>
        <p:nvPicPr>
          <p:cNvPr id="12" name="图片 11" descr="2457331_23482489900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484313"/>
            <a:ext cx="350043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2457331_23482489900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429000"/>
            <a:ext cx="324008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14538" y="260350"/>
            <a:ext cx="7129462" cy="1133475"/>
          </a:xfrm>
        </p:spPr>
        <p:txBody>
          <a:bodyPr/>
          <a:lstStyle/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__________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strawberr</a:t>
            </a: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</a:rPr>
              <a:t>ies</a:t>
            </a:r>
          </a:p>
        </p:txBody>
      </p:sp>
      <p:sp>
        <p:nvSpPr>
          <p:cNvPr id="247811" name="Text Box 12"/>
          <p:cNvSpPr txBox="1">
            <a:spLocks noChangeArrowheads="1"/>
          </p:cNvSpPr>
          <p:nvPr/>
        </p:nvSpPr>
        <p:spPr bwMode="auto">
          <a:xfrm>
            <a:off x="2411413" y="333375"/>
            <a:ext cx="2713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seventeen</a:t>
            </a:r>
          </a:p>
        </p:txBody>
      </p:sp>
      <p:pic>
        <p:nvPicPr>
          <p:cNvPr id="247812" name="图片 12" descr="2457331_23482489900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341438"/>
            <a:ext cx="350043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3" name="图片 13" descr="2457331_23482489900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357563"/>
            <a:ext cx="34988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4" name="图片 14" descr="2419558_19205562000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4938" y="1484313"/>
            <a:ext cx="15954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zh-CN" u="sng" dirty="0">
                <a:solidFill>
                  <a:srgbClr val="FF3300"/>
                </a:solidFill>
              </a:rPr>
              <a:t> eighteen </a:t>
            </a:r>
            <a:r>
              <a:rPr lang="en-US" altLang="zh-CN" dirty="0">
                <a:solidFill>
                  <a:srgbClr val="0000FF"/>
                </a:solidFill>
              </a:rPr>
              <a:t>cakes</a:t>
            </a:r>
          </a:p>
        </p:txBody>
      </p:sp>
      <p:pic>
        <p:nvPicPr>
          <p:cNvPr id="248835" name="内容占位符 3" descr="200864134654672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350" y="1120775"/>
            <a:ext cx="4356100" cy="2613025"/>
          </a:xfrm>
        </p:spPr>
      </p:pic>
      <p:pic>
        <p:nvPicPr>
          <p:cNvPr id="6" name="图片 5" descr="2008102983138373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3659188"/>
            <a:ext cx="295275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692150"/>
            <a:ext cx="2133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2572670_093950730000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3733800"/>
            <a:ext cx="2232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50407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FFFFFF"/>
      </a:accent3>
      <a:accent4>
        <a:srgbClr val="505050"/>
      </a:accent4>
      <a:accent5>
        <a:srgbClr val="AAD7C7"/>
      </a:accent5>
      <a:accent6>
        <a:srgbClr val="2F7EAF"/>
      </a:accent6>
      <a:hlink>
        <a:srgbClr val="00B0F0"/>
      </a:hlink>
      <a:folHlink>
        <a:srgbClr val="AFB2B4"/>
      </a:folHlink>
    </a:clrScheme>
    <a:fontScheme name="A000120150407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407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CB692"/>
        </a:accent1>
        <a:accent2>
          <a:srgbClr val="358CC1"/>
        </a:accent2>
        <a:accent3>
          <a:srgbClr val="FFFFFF"/>
        </a:accent3>
        <a:accent4>
          <a:srgbClr val="505050"/>
        </a:accent4>
        <a:accent5>
          <a:srgbClr val="AAD7C7"/>
        </a:accent5>
        <a:accent6>
          <a:srgbClr val="2F7EA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主题39</Template>
  <TotalTime>0</TotalTime>
  <Words>462</Words>
  <Application>Microsoft Office PowerPoint</Application>
  <PresentationFormat>全屏显示(4:3)</PresentationFormat>
  <Paragraphs>132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楷体_GB2312</vt:lpstr>
      <vt:lpstr>宋体</vt:lpstr>
      <vt:lpstr>微软雅黑</vt:lpstr>
      <vt:lpstr>幼圆</vt:lpstr>
      <vt:lpstr>Arial</vt:lpstr>
      <vt:lpstr>Calibri</vt:lpstr>
      <vt:lpstr>Times New Roman</vt:lpstr>
      <vt:lpstr>Wingdings 3</vt:lpstr>
      <vt:lpstr>WWW.2PPT.COM
</vt:lpstr>
      <vt:lpstr>PowerPoint 演示文稿</vt:lpstr>
      <vt:lpstr>PowerPoint 演示文稿</vt:lpstr>
      <vt:lpstr>______   apples</vt:lpstr>
      <vt:lpstr>PowerPoint 演示文稿</vt:lpstr>
      <vt:lpstr>PowerPoint 演示文稿</vt:lpstr>
      <vt:lpstr>    ________  oranges</vt:lpstr>
      <vt:lpstr>________strawberries</vt:lpstr>
      <vt:lpstr>__________ strawberries</vt:lpstr>
      <vt:lpstr> eighteen cakes</vt:lpstr>
      <vt:lpstr>_________pencils</vt:lpstr>
      <vt:lpstr>_________ strawberries</vt:lpstr>
      <vt:lpstr> 2a           Look, listen and say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Name: Kang Jun Age:  13 Class:  Class 12,Grade 8</vt:lpstr>
      <vt:lpstr>Name: Jack Age: 12 Class: Class 20, Grade 7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2022-02-08T05:35:52Z</dcterms:created>
  <dcterms:modified xsi:type="dcterms:W3CDTF">2023-01-16T22:13:37Z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20F6BCF63C62496596281D2BBB017363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