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1"/>
  </p:notesMasterIdLst>
  <p:handoutMasterIdLst>
    <p:handoutMasterId r:id="rId32"/>
  </p:handoutMasterIdLst>
  <p:sldIdLst>
    <p:sldId id="283" r:id="rId3"/>
    <p:sldId id="284" r:id="rId4"/>
    <p:sldId id="285" r:id="rId5"/>
    <p:sldId id="259" r:id="rId6"/>
    <p:sldId id="260" r:id="rId7"/>
    <p:sldId id="261" r:id="rId8"/>
    <p:sldId id="264" r:id="rId9"/>
    <p:sldId id="265" r:id="rId10"/>
    <p:sldId id="268" r:id="rId11"/>
    <p:sldId id="286" r:id="rId12"/>
    <p:sldId id="271" r:id="rId13"/>
    <p:sldId id="272" r:id="rId14"/>
    <p:sldId id="273" r:id="rId15"/>
    <p:sldId id="277" r:id="rId16"/>
    <p:sldId id="287" r:id="rId17"/>
    <p:sldId id="276" r:id="rId18"/>
    <p:sldId id="278" r:id="rId19"/>
    <p:sldId id="279" r:id="rId20"/>
    <p:sldId id="275" r:id="rId21"/>
    <p:sldId id="274" r:id="rId22"/>
    <p:sldId id="288" r:id="rId23"/>
    <p:sldId id="263" r:id="rId24"/>
    <p:sldId id="267" r:id="rId25"/>
    <p:sldId id="269" r:id="rId26"/>
    <p:sldId id="289" r:id="rId27"/>
    <p:sldId id="280" r:id="rId28"/>
    <p:sldId id="282" r:id="rId29"/>
    <p:sldId id="29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76C"/>
    <a:srgbClr val="B8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95B5-ECF5-45FD-A938-8CECBE0684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BFA55-9DF0-4D13-AB5B-54A6CB04C2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BFA55-9DF0-4D13-AB5B-54A6CB04C29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BFA55-9DF0-4D13-AB5B-54A6CB04C29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BFA55-9DF0-4D13-AB5B-54A6CB04C29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BFA55-9DF0-4D13-AB5B-54A6CB04C29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BFA55-9DF0-4D13-AB5B-54A6CB04C29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96390" y="616817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BC4-49F7-44C3-9B50-EB71B3522B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4710-55F9-4573-8B6F-C43A244B770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-1" y="0"/>
            <a:ext cx="12192001" cy="37305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7" cstate="screen"/>
          <a:srcRect/>
          <a:stretch>
            <a:fillRect/>
          </a:stretch>
        </p:blipFill>
        <p:spPr>
          <a:xfrm>
            <a:off x="-1" y="0"/>
            <a:ext cx="12192000" cy="39215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8" cstate="screen"/>
          <a:srcRect/>
          <a:stretch>
            <a:fillRect/>
          </a:stretch>
        </p:blipFill>
        <p:spPr>
          <a:xfrm>
            <a:off x="-1" y="4800567"/>
            <a:ext cx="12191998" cy="20566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9" cstate="screen"/>
          <a:srcRect/>
          <a:stretch>
            <a:fillRect/>
          </a:stretch>
        </p:blipFill>
        <p:spPr>
          <a:xfrm>
            <a:off x="-4" y="5945559"/>
            <a:ext cx="12191999" cy="9116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399576"/>
            <a:ext cx="2658359" cy="6342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072379"/>
            <a:ext cx="12192000" cy="27856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0"/>
            <a:ext cx="12192001" cy="37305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12191997" cy="39215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" y="4163145"/>
            <a:ext cx="12191998" cy="2694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3154174"/>
            <a:ext cx="1808375" cy="30128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532880" y="3566113"/>
            <a:ext cx="1659118" cy="233687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3412499" y="3936864"/>
            <a:ext cx="5596205" cy="25716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0" y="4455698"/>
            <a:ext cx="12192001" cy="23708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-1" y="5552389"/>
            <a:ext cx="12191999" cy="130561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6095997" y="4953788"/>
            <a:ext cx="3412503" cy="18570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3073132" y="886438"/>
            <a:ext cx="5759783" cy="355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0"/>
            <a:ext cx="12192001" cy="37305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0"/>
            <a:ext cx="12192000" cy="39215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3" y="4163144"/>
            <a:ext cx="12191998" cy="26948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154174"/>
            <a:ext cx="1808375" cy="3012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532880" y="3566113"/>
            <a:ext cx="1659118" cy="2336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" y="5552388"/>
            <a:ext cx="12191999" cy="13056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152921" y="1573440"/>
            <a:ext cx="6035413" cy="379475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31635" y="2622360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节日风俗</a:t>
            </a:r>
            <a:endParaRPr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94960" y="3921549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3376C"/>
                </a:solidFill>
                <a:cs typeface="+mn-ea"/>
                <a:sym typeface="+mn-lt"/>
              </a:rPr>
              <a:t>PART 02</a:t>
            </a:r>
            <a:endParaRPr lang="zh-CN" altLang="en-US" sz="2800" b="1" dirty="0">
              <a:solidFill>
                <a:srgbClr val="23376C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7277663" y="4917162"/>
            <a:ext cx="3412503" cy="1857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" y="247161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一、圣诞布丁</a:t>
            </a:r>
          </a:p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今日的圣诞布丁源于传统圣诞食物牛奶麦粥。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世纪以后，烤箱出现在一些贵族的奢华住所里，他们尝试着将麦片粥放进烤箱，于是就烤成了蛋糕。现在每到圣诞节来临，家人们就会聚在一起烘制这道美食。每位家庭成员都要共同制造一个圣诞布丁，象征团结和谐。每个人在搅拌面团时，都会默默许下一个愿望，最后还会在面团里藏一个硬币，这有点像我们以前过年时饺子里放钢鏰儿的意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38583" y="2372276"/>
            <a:ext cx="4339017" cy="27890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20080" y="24133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二、烤火鸡</a:t>
            </a:r>
          </a:p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传统的圣诞餐桌上，烤火鸡是不可缺少的菜式。在一些亚洲国家，或许每年只有圣诞节这一天才吃火鸡，以庆祝佳节；但在欧美，尤其是美洲大陆，火鸡却是很普通的一种肉食，而且在感恩节和圣诞节这两个大日子，火鸡更是传统的食品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6280" y="1277619"/>
            <a:ext cx="4302760" cy="430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4240" y="227590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三、佳音队</a:t>
            </a:r>
          </a:p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平安夜当晚，都会看到一群可爱的小男生或小女生，手拿诗歌弹着吉他，一家一家的唱着诗歌报佳音。那么佳音队这种节日活动是怎么来的呢？</a:t>
            </a:r>
          </a:p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耶稣诞生的那一晚，一在旷野看守羊群的牧羊人，突然听见有声音自天上传来，向他们报耶稣降生的好消息。后来人们就效仿天使，在平安夜的晚上到处报人传讲耶稣降生的消息，直到今日，报佳音已经变成圣诞节不可缺少的一个节目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34964" y="2373544"/>
            <a:ext cx="3268876" cy="2944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20080" y="250958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四、互赠礼物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互相交换礼物、报佳音。平安夜，当晚，全家人会团聚在客厅中，围绕在圣诞树旁唱圣诞歌曲，互相交换礼物，彼此分享一年来生活中的喜怒哀乐，表达内心的祝福及爱。在这天晚上都会看到一群可爱的小男生或小女生，手拿诗歌弹着吉他，一家一家的唱着诗歌报佳音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t="25778" b="9333"/>
          <a:stretch>
            <a:fillRect/>
          </a:stretch>
        </p:blipFill>
        <p:spPr>
          <a:xfrm>
            <a:off x="870426" y="1473200"/>
            <a:ext cx="4700587" cy="44500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0"/>
            <a:ext cx="12192001" cy="37305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0"/>
            <a:ext cx="12192000" cy="39215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3" y="4163144"/>
            <a:ext cx="12191998" cy="26948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154174"/>
            <a:ext cx="1808375" cy="3012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532880" y="3566113"/>
            <a:ext cx="1659118" cy="2336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" y="5552388"/>
            <a:ext cx="12191999" cy="13056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152921" y="1573440"/>
            <a:ext cx="6035413" cy="379475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31635" y="2622360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各国风俗</a:t>
            </a:r>
            <a:endParaRPr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94960" y="3921549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3376C"/>
                </a:solidFill>
                <a:cs typeface="+mn-ea"/>
                <a:sym typeface="+mn-lt"/>
              </a:rPr>
              <a:t>PART 03</a:t>
            </a:r>
            <a:endParaRPr lang="zh-CN" altLang="en-US" sz="2800" b="1" dirty="0">
              <a:solidFill>
                <a:srgbClr val="23376C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7277663" y="4917162"/>
            <a:ext cx="3412503" cy="1857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68880" y="2136338"/>
            <a:ext cx="81991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意大利❉</a:t>
            </a:r>
          </a:p>
          <a:p>
            <a:endParaRPr lang="zh-CN" altLang="en-US" dirty="0"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意大利是个宗教国家，圣诞节是一年中最大最隆重的节日。</a:t>
            </a: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在圣诞节，意大利人有一种很好的风俗，儿童们作文或撰诗歌，表示感谢他们的父母在一年来给他们的教养。他们的作品，在未吃圣诞大餐之前，被暗藏在餐巾里、碟子的下面或是桌布里，父母装作看不见。在他们吃完大餐之后，便把它取回，向大家朗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96440" y="3220741"/>
            <a:ext cx="8199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该国的孩童常将鞋子放在窗口或门外，以接受圣诞礼物。在许多城市中，男孩子也常备有许多高级礼物，要送给美丽女子。“牛” 在圣诞节也受到最好的待遇。因当地有一传说：“耶稣降生时，曾有一只牛向他吐气，使他得到温暖”。</a:t>
            </a:r>
          </a:p>
        </p:txBody>
      </p:sp>
      <p:sp>
        <p:nvSpPr>
          <p:cNvPr id="3" name="矩形 2"/>
          <p:cNvSpPr/>
          <p:nvPr/>
        </p:nvSpPr>
        <p:spPr>
          <a:xfrm>
            <a:off x="5465058" y="249312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西班牙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6720" y="3429000"/>
            <a:ext cx="9113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在圣诞节前夕，家中每一份子就寝前需将鞋子由大到小排成一列。挪威人认为家人如此做可以在未来的一年里得到和睦与安宁。次日早晨，家人见面就互唱最喜爱的圣诞歌曲。</a:t>
            </a:r>
          </a:p>
        </p:txBody>
      </p:sp>
      <p:sp>
        <p:nvSpPr>
          <p:cNvPr id="3" name="矩形 2"/>
          <p:cNvSpPr/>
          <p:nvPr/>
        </p:nvSpPr>
        <p:spPr>
          <a:xfrm>
            <a:off x="5644594" y="249566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挪威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64484" y="2701558"/>
            <a:ext cx="7579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在日本，大多数人都信奉传统的神道教以及佛教，圣诞节的宗教气息淡薄，一般人鲜少注意圣诞节或平安夜的宗教意义。大多是年轻人受到商业炒作的影响，将圣诞节等同于礼物交换、狂欢节或是情人节的延伸，年轻人开派对，情侣往往在圣诞夜约会、吃大餐，造成餐厅与旅馆人潮远多于教堂的现象。</a:t>
            </a:r>
          </a:p>
        </p:txBody>
      </p:sp>
      <p:sp>
        <p:nvSpPr>
          <p:cNvPr id="3" name="矩形 2"/>
          <p:cNvSpPr/>
          <p:nvPr/>
        </p:nvSpPr>
        <p:spPr>
          <a:xfrm>
            <a:off x="5644594" y="217833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日本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37305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2" y="116750"/>
            <a:ext cx="12192000" cy="39215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" y="4163144"/>
            <a:ext cx="12191998" cy="26948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3154174"/>
            <a:ext cx="1808375" cy="3012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532880" y="3566113"/>
            <a:ext cx="1659118" cy="2336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" y="5547180"/>
            <a:ext cx="12191999" cy="13056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188937" y="1446319"/>
            <a:ext cx="3338660" cy="21832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349666" y="1455899"/>
            <a:ext cx="3338660" cy="21832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188938" y="3329674"/>
            <a:ext cx="3338660" cy="21832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374214" y="3329674"/>
            <a:ext cx="3338660" cy="21832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28208" y="3320094"/>
            <a:ext cx="3338660" cy="218320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676636" y="2467066"/>
            <a:ext cx="2573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r>
              <a:rPr lang="zh-CN" altLang="en-US" sz="3600" dirty="0" smtClean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日介绍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93095" y="2467066"/>
            <a:ext cx="2573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r>
              <a:rPr lang="zh-CN" altLang="en-US" sz="3600" dirty="0" smtClean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日风俗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2157" y="4366616"/>
            <a:ext cx="2573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r>
              <a:rPr lang="zh-CN" altLang="en-US" sz="3600" dirty="0" smtClean="0">
                <a:solidFill>
                  <a:schemeClr val="bg1"/>
                </a:solidFill>
                <a:cs typeface="+mn-ea"/>
                <a:sym typeface="+mn-lt"/>
              </a:rPr>
              <a:t>各</a:t>
            </a: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国习俗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37175" y="4411739"/>
            <a:ext cx="2573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r>
              <a:rPr lang="zh-CN" altLang="en-US" sz="3600" dirty="0" smtClean="0">
                <a:solidFill>
                  <a:schemeClr val="bg1"/>
                </a:solidFill>
                <a:cs typeface="+mn-ea"/>
                <a:sym typeface="+mn-lt"/>
              </a:rPr>
              <a:t>宗</a:t>
            </a: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教习俗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16680" y="4411382"/>
            <a:ext cx="2573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r>
              <a:rPr lang="zh-CN" altLang="en-US" sz="3600" dirty="0" smtClean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日祝福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81198" y="2580333"/>
            <a:ext cx="2769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25040" y="2202101"/>
            <a:ext cx="8442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平安夜就是圣诞节前夜，圣诞节是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日，平安夜就是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日夜晚。</a:t>
            </a:r>
          </a:p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苹果的「苹」与平安的「平」同音，于是中国人寓以苹果「平安」的吉祥含义。</a:t>
            </a:r>
          </a:p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于是就有了平安夜送苹果的习俗。平安夜即将来临苹果「着装」悄然传递「平安」祝福</a:t>
            </a:r>
          </a:p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圣诞节的前一天，被称为平安夜。平安夜还没到，一种叫做「平安果」的礼物，开始在人们手中悄然传递。</a:t>
            </a:r>
          </a:p>
        </p:txBody>
      </p:sp>
      <p:sp>
        <p:nvSpPr>
          <p:cNvPr id="3" name="矩形 2"/>
          <p:cNvSpPr/>
          <p:nvPr/>
        </p:nvSpPr>
        <p:spPr>
          <a:xfrm>
            <a:off x="5644594" y="178796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中国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0"/>
            <a:ext cx="12192001" cy="37305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0"/>
            <a:ext cx="12192000" cy="39215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3" y="4163144"/>
            <a:ext cx="12191998" cy="26948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154174"/>
            <a:ext cx="1808375" cy="3012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532880" y="3566113"/>
            <a:ext cx="1659118" cy="2336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" y="5552388"/>
            <a:ext cx="12191999" cy="13056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152921" y="1573440"/>
            <a:ext cx="6035413" cy="379475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31635" y="2622360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宗教习俗</a:t>
            </a:r>
            <a:endParaRPr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94960" y="3921549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3376C"/>
                </a:solidFill>
                <a:cs typeface="+mn-ea"/>
                <a:sym typeface="+mn-lt"/>
              </a:rPr>
              <a:t>PART 04</a:t>
            </a:r>
            <a:endParaRPr lang="zh-CN" altLang="en-US" sz="2800" b="1" dirty="0">
              <a:solidFill>
                <a:srgbClr val="23376C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7277663" y="4917162"/>
            <a:ext cx="3412503" cy="185707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8837" y="2846477"/>
            <a:ext cx="4246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天主教的圣诞节在平安夜开始。除非当日是星期日（参看待降节），守夜的聚会据说是在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日早上。然而，在午夜前参加圣诞节的聚会是不被允许的。圣诞季节继续直至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日，如当日是星期六，则至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日，当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 Vigil of the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显现日 庆祝时。</a:t>
            </a:r>
          </a:p>
        </p:txBody>
      </p:sp>
      <p:sp>
        <p:nvSpPr>
          <p:cNvPr id="3" name="矩形 2"/>
          <p:cNvSpPr/>
          <p:nvPr/>
        </p:nvSpPr>
        <p:spPr>
          <a:xfrm>
            <a:off x="3352839" y="226008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天主教俗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51395" y="2246236"/>
            <a:ext cx="3909425" cy="2899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276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平安夜基督教会中，平安夜这天，每家按传统都要摆放一棵圣诞树。当晚，全家人团聚在客厅中，围在圣诞树旁唱圣诞歌曲，互相交换礼物，彼此分享生活中的喜怒哀乐，表达内心的祝福和爱，并祈求来年的幸福。</a:t>
            </a:r>
          </a:p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还有不少基督徒会在平安夜参与子夜弥撒或聚会，通常在世界各地的教堂内举行，以表示圣诞日的开始。</a:t>
            </a:r>
          </a:p>
        </p:txBody>
      </p:sp>
      <p:sp>
        <p:nvSpPr>
          <p:cNvPr id="3" name="矩形 2"/>
          <p:cNvSpPr/>
          <p:nvPr/>
        </p:nvSpPr>
        <p:spPr>
          <a:xfrm>
            <a:off x="6944399" y="189713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基督教俗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60509" y="1996440"/>
            <a:ext cx="2569252" cy="34104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9280" y="2815997"/>
            <a:ext cx="441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一些教会则会在晚上较早时间举行烛光崇拜，通常会有耶稣降生故事的话剧表演，亦会享用大餐，一般会有火鸡或火腿作为主菜。德国的传统菜色则是烧鲤鱼。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26480" y="1516916"/>
            <a:ext cx="4648200" cy="46482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0"/>
            <a:ext cx="12192001" cy="37305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0"/>
            <a:ext cx="12192000" cy="39215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3" y="4163144"/>
            <a:ext cx="12191998" cy="26948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154174"/>
            <a:ext cx="1808375" cy="3012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532880" y="3566113"/>
            <a:ext cx="1659118" cy="2336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" y="5552388"/>
            <a:ext cx="12191999" cy="13056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152921" y="1573440"/>
            <a:ext cx="6035413" cy="379475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31635" y="2622360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节日祝福</a:t>
            </a:r>
            <a:endParaRPr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94960" y="3921549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3376C"/>
                </a:solidFill>
                <a:cs typeface="+mn-ea"/>
                <a:sym typeface="+mn-lt"/>
              </a:rPr>
              <a:t>PART 05</a:t>
            </a:r>
            <a:endParaRPr lang="zh-CN" altLang="en-US" sz="2800" b="1" dirty="0">
              <a:solidFill>
                <a:srgbClr val="23376C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7277663" y="4917162"/>
            <a:ext cx="3412503" cy="1857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46320" y="212400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我想在你最高兴时说出我的心里话，浪漫的圣诞节里，我的机会终于来了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你快乐时像头小猪，生气时更像！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以真诚为半径，以尊重为圆心，送你一个圆圆的祝福给你，愿爱你的人更爱你，你爱的人更懂你！圣诞快乐！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圣诞老人留言：因昨晚没有袜子装礼物，只好折成现金存入你的帐户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请务必在一小时内查询六次信用卡帐户，即可到帐！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在隆冬来临之际，希望你身体健康，永远快乐得就像炉子上的水壶一样，即使屁股烧得红红的，也依然快乐地吹着口哨幸福地冒着鼻涕泡泡。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03725" y="2377440"/>
            <a:ext cx="3411283" cy="3159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02192" y="2391139"/>
            <a:ext cx="94299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无数个圣诞的祝福，那友谊，厚厚积累的愉快记忆，人间的亲情，天堂的温馨，终于带给了我们大家。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平安之夜的使者，向你报一声平安，让这祥和的旋律，伴随你度过今晚。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有人说，如果你能在圣诞前三个月接到祝福，那么在来年的前三个礼拜，对你的祝福就能实现，现在我几祝福你：钱途无量，事业爱情一帆风顺。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我手摘一弯月牙，头顶两颗星辰，眼含三色秋波，口叼九朵玫瑰，脚踏十瑞祥云，以闪电般的速度来到你的面前：圣诞快乐！愿意和我一起分享圣诞吗？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我刚在圣诞老人那许下愿：把我当做一件礼物，送给那正在看短信息的人，我愿生生世世陪伴着她。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399576"/>
            <a:ext cx="2658359" cy="6342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072379"/>
            <a:ext cx="12192000" cy="27856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0"/>
            <a:ext cx="12192001" cy="37305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12191997" cy="39215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" y="4163145"/>
            <a:ext cx="12191998" cy="2694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3154174"/>
            <a:ext cx="1808375" cy="30128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532880" y="3566113"/>
            <a:ext cx="1659118" cy="233687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3412499" y="3936864"/>
            <a:ext cx="5596205" cy="25716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0" y="4455698"/>
            <a:ext cx="12192001" cy="23708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-1" y="5552389"/>
            <a:ext cx="12191999" cy="130561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6095997" y="4953788"/>
            <a:ext cx="3412503" cy="185707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040136" y="3459241"/>
            <a:ext cx="8492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Loem ipsum dolor sameman tanam casectetur adipiscing elit tamam dalam qoue sampe. dolor sameman tanam casectetur adipiscing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32755" y="2105561"/>
            <a:ext cx="68018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spc="600" dirty="0">
                <a:ln w="127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感谢您的观看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0"/>
            <a:ext cx="12192001" cy="37305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0"/>
            <a:ext cx="12192000" cy="39215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3" y="4163144"/>
            <a:ext cx="12191998" cy="26948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154174"/>
            <a:ext cx="1808375" cy="3012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532880" y="3566113"/>
            <a:ext cx="1659118" cy="2336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" y="5552388"/>
            <a:ext cx="12191999" cy="13056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152921" y="1573440"/>
            <a:ext cx="6035413" cy="379475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31635" y="2622360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节日介绍</a:t>
            </a:r>
            <a:endParaRPr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94960" y="3921549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3376C"/>
                </a:solidFill>
                <a:cs typeface="+mn-ea"/>
                <a:sym typeface="+mn-lt"/>
              </a:rPr>
              <a:t>PART 01</a:t>
            </a:r>
            <a:endParaRPr lang="zh-CN" altLang="en-US" sz="2800" b="1" dirty="0">
              <a:solidFill>
                <a:srgbClr val="23376C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7277663" y="4917162"/>
            <a:ext cx="3412503" cy="1857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33440" y="2835255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平安夜（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Silent Night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），即圣诞前夕（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Christmas Eve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日），在大部分基督教国家是圣诞节的一部分，但现在，由于中西文化的融合，已成为世界性的一个节日。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1606" y="1295395"/>
            <a:ext cx="5294387" cy="4572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4560" y="2633117"/>
            <a:ext cx="4836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平安夜传统上是摆设圣诞树的日子，但随着圣诞节的庆祝活动提早开始进行，例如美国在感恩节后，不少圣诞树早在圣诞节前数星期已被摆设。延伸发展至今平安夜不仅是指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日晚了，指的是圣诞前夕，特指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日全天，但由于一般节日氛围在晚上容易调动起来，大型活动都集中在晚上，故被称作平安夜。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99163" y="1727200"/>
            <a:ext cx="3853353" cy="4795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59680" y="287053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平安夜指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日晚，是圣诞夜的意思，英语叫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Christmas Eve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（圣诞前夕，圣诞前夜），平安夜也用来表示圣诞节前一天。巧得很，和中国民间的“扫尘节”一样（夏历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日，在全国大部分地区的家庭里都要扫尘，“尘”和“陈”谐音，“扫尘”因而有“除旧”的意思），在旧时的欧洲，平安夜也是扫尘的日子。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3880" y="923221"/>
            <a:ext cx="4820920" cy="4820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4618" y="653103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25600" y="2619216"/>
            <a:ext cx="4846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大多数欧美家庭成员团聚在家中，共进丰盛的晚餐，然后围坐在熊熊燃烧的火炉旁，弹琴唱歌，共叙天伦之乐；或者举办一个别开生面的化妆舞会，通宵达旦地庆祝圣诞夜是一个幸福、祥和、狂欢的平安夜、团圆夜。圣诞之夜，父母们会悄悄地给孩子们准备礼物放在长统袜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97091" y="0"/>
            <a:ext cx="4433469" cy="5170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27040" y="2720816"/>
            <a:ext cx="5313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圣诞夜的高潮是基督教堂在圣诞夜举行的活动。圣诞夜弥撒一般分为两次，晚上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9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～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点的一次对教众举行；另一次是子夜时分的大弥撒，这是圣诞夜的高潮。子夜大弥撒在午夜结束，此时，正好圣诞节来临，常常伴随着教堂的钟声，敲响了对世界的宽恕、祝福和欢乐、幸福。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82040" y="1249680"/>
            <a:ext cx="4693920" cy="4693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75200" y="2111723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传说是在耶稣诞生的晚上，在旷野看守羊群的牧羊人，突然听见天上传来了声音，告诉他们耶稣降生的消息。根据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圣经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记载，耶稣来到人间，是要作人世间的王，成为大家都信仰的人，因此天使便透过这些牧羊人把消息传给更多的人。于是也有更多的人知道了耶稣即将要诞生。</a:t>
            </a:r>
          </a:p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后来，人们也就是模仿这天使，四处的去张扬耶稣诞生的日子，于是就有了人们在在平安夜的晚上，到处传讲耶稣降生的消息。直至今日，就演变成报佳音这个活动。而这个活动也是逐渐的流传了下来，于是就慢慢变成了人们口中的圣诞夜也就是平安夜，故传统称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日夜为“圣诞夜”或“平安夜”。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4200" y="1329957"/>
            <a:ext cx="42672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mvvb1g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1951</Words>
  <Application>Microsoft Office PowerPoint</Application>
  <PresentationFormat>宽屏</PresentationFormat>
  <Paragraphs>84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等线</vt:lpstr>
      <vt:lpstr>宋体</vt:lpstr>
      <vt:lpstr>微软雅黑</vt:lpstr>
      <vt:lpstr>义启小魏楷</vt:lpstr>
      <vt:lpstr>字魂105号-简雅黑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2022-03-11T03:44:02Z</dcterms:created>
  <dcterms:modified xsi:type="dcterms:W3CDTF">2023-01-10T12:06:37Z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12605A3E6AED45BC87EDA5B3575E5061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