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8" r:id="rId2"/>
    <p:sldId id="273" r:id="rId3"/>
    <p:sldId id="292" r:id="rId4"/>
    <p:sldId id="312" r:id="rId5"/>
    <p:sldId id="316" r:id="rId6"/>
    <p:sldId id="299" r:id="rId7"/>
    <p:sldId id="301" r:id="rId8"/>
    <p:sldId id="302" r:id="rId9"/>
    <p:sldId id="315" r:id="rId10"/>
    <p:sldId id="327" r:id="rId11"/>
    <p:sldId id="328" r:id="rId12"/>
    <p:sldId id="290" r:id="rId13"/>
    <p:sldId id="291" r:id="rId14"/>
    <p:sldId id="325" r:id="rId15"/>
    <p:sldId id="280" r:id="rId16"/>
    <p:sldId id="319" r:id="rId17"/>
    <p:sldId id="320" r:id="rId18"/>
    <p:sldId id="321" r:id="rId19"/>
    <p:sldId id="307" r:id="rId20"/>
    <p:sldId id="309" r:id="rId21"/>
    <p:sldId id="330" r:id="rId22"/>
    <p:sldId id="323" r:id="rId23"/>
    <p:sldId id="324" r:id="rId24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D7AB2-1EFA-46BB-8EA5-F4D7E2A28C4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F589F-34CB-4C20-A6D1-F0732DFC79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4AF66-1847-473E-8087-FA0D98F7E02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4B676-C05C-4324-9E5A-6B7ED4D5DB0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3050" y="260350"/>
            <a:ext cx="2063750" cy="56784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28625" y="260350"/>
            <a:ext cx="6042025" cy="56784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73942-C397-457C-8818-9A28CCDAEE8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6B214-2FBF-4228-B3FB-17813F1FEE4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572B6-8A4A-471B-BF8B-F8088C61F3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C3471-D7A8-4D26-9E26-63076EF503A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E3509-EDA0-4815-83D3-CD4B5BBC5EE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B6F5C-A06E-4F28-A177-23CE942BD79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509FD-4C5D-4E9B-9BB7-FC15C9ECE6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1C5F5-84D7-4690-95FB-BA56832A04A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DEDA5-F253-4287-A96D-BEEE90C938A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4.png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2.jpeg"/><Relationship Id="rId40" Type="http://schemas.openxmlformats.org/officeDocument/2006/relationships/image" Target="../media/image5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8" descr="bg-1"/>
          <p:cNvPicPr>
            <a:picLocks noChangeAspect="1" noChangeArrowheads="1"/>
          </p:cNvPicPr>
          <p:nvPr/>
        </p:nvPicPr>
        <p:blipFill>
          <a:blip r:embed="rId36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2" descr="bar"/>
          <p:cNvPicPr>
            <a:picLocks noChangeAspect="1" noChangeArrowheads="1"/>
          </p:cNvPicPr>
          <p:nvPr/>
        </p:nvPicPr>
        <p:blipFill>
          <a:blip r:embed="rId37" cstate="email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latin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 eaLnBrk="1" latin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latinLnBrk="1" hangingPunct="1">
              <a:defRPr sz="1400"/>
            </a:lvl1pPr>
          </a:lstStyle>
          <a:p>
            <a:fld id="{6A79FAFB-EF42-4CCF-8357-D44054857492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205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260350"/>
            <a:ext cx="82296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ko-KR" smtClean="0"/>
              <a:t>Click To Edit Title Style</a:t>
            </a:r>
          </a:p>
        </p:txBody>
      </p:sp>
      <p:pic>
        <p:nvPicPr>
          <p:cNvPr id="2057" name="Picture 40" descr="img03"/>
          <p:cNvPicPr>
            <a:picLocks noChangeAspect="1" noChangeArrowheads="1"/>
          </p:cNvPicPr>
          <p:nvPr/>
        </p:nvPicPr>
        <p:blipFill>
          <a:blip r:embed="rId38" cstate="email"/>
          <a:srcRect/>
          <a:stretch>
            <a:fillRect/>
          </a:stretch>
        </p:blipFill>
        <p:spPr bwMode="auto">
          <a:xfrm>
            <a:off x="7524750" y="404813"/>
            <a:ext cx="6477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39" descr="img02"/>
          <p:cNvPicPr>
            <a:picLocks noChangeAspect="1" noChangeArrowheads="1"/>
          </p:cNvPicPr>
          <p:nvPr/>
        </p:nvPicPr>
        <p:blipFill>
          <a:blip r:embed="rId39" cstate="email"/>
          <a:srcRect/>
          <a:stretch>
            <a:fillRect/>
          </a:stretch>
        </p:blipFill>
        <p:spPr bwMode="auto">
          <a:xfrm>
            <a:off x="7885113" y="115888"/>
            <a:ext cx="115252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41" descr="bar-1"/>
          <p:cNvPicPr>
            <a:picLocks noChangeAspect="1" noChangeArrowheads="1"/>
          </p:cNvPicPr>
          <p:nvPr/>
        </p:nvPicPr>
        <p:blipFill>
          <a:blip r:embed="rId40" cstate="email"/>
          <a:srcRect/>
          <a:stretch>
            <a:fillRect/>
          </a:stretch>
        </p:blipFill>
        <p:spPr bwMode="auto">
          <a:xfrm>
            <a:off x="0" y="803275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</p:sldLayoutIdLst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992524" y="2164376"/>
            <a:ext cx="7391400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b="1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2" name="Rectangle 5"/>
          <p:cNvSpPr/>
          <p:nvPr/>
        </p:nvSpPr>
        <p:spPr>
          <a:xfrm>
            <a:off x="198483" y="222242"/>
            <a:ext cx="529324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Unit 5  Look into Science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5354294"/>
            <a:ext cx="914399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03298" y="1588826"/>
            <a:ext cx="80501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．对大自然来说，改变生物的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以使它们适应它们生存的世界要花费数百万年的时间。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It takes millions of years for nature ________  ________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________ ________ in living things to make them fit the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world ________ ________ ________.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．你们做的那个实验听起来有趣。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The experiment ________ ________ sounds interesting.</a:t>
            </a: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6149379" y="2740035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7091269" y="2701220"/>
            <a:ext cx="110799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1659363" y="3185026"/>
            <a:ext cx="59503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2691582" y="3209191"/>
            <a:ext cx="85311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3426968" y="3915620"/>
            <a:ext cx="64472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210029" y="3871546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4694342" y="3901115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3406331" y="4847218"/>
            <a:ext cx="66396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4583451" y="4901808"/>
            <a:ext cx="61266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5" grpId="0"/>
      <p:bldP spid="9" grpId="0"/>
      <p:bldP spid="14" grpId="0"/>
      <p:bldP spid="15" grpId="0"/>
      <p:bldP spid="16" grpId="0"/>
      <p:bldP spid="12" grpId="0"/>
      <p:bldP spid="11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08072" y="1560251"/>
            <a:ext cx="79072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．科学发现正在使我们的生活变得越来越好。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Scientific discoveries are making our lives ________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________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．把你的手从硬纸板上拿开。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________ your hand ________ the cardboard.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．那被称为科学的方法。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That ________ ________ the scientific method.</a:t>
            </a: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6880245" y="2078298"/>
            <a:ext cx="97013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1491138" y="2680890"/>
            <a:ext cx="68159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2454629" y="2692814"/>
            <a:ext cx="97013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4479368" y="3791223"/>
            <a:ext cx="54373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1541573" y="3791223"/>
            <a:ext cx="82323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402794" y="4877357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3324019" y="4890731"/>
            <a:ext cx="9525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5" grpId="0"/>
      <p:bldP spid="9" grpId="0"/>
      <p:bldP spid="15" grpId="0"/>
      <p:bldP spid="16" grpId="0"/>
      <p:bldP spid="11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969333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9"/>
          <p:cNvSpPr/>
          <p:nvPr/>
        </p:nvSpPr>
        <p:spPr>
          <a:xfrm>
            <a:off x="549281" y="1831998"/>
            <a:ext cx="1577676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单词回顾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2255" y="2570807"/>
            <a:ext cx="8377087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句意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及所给提示完成句子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use a m________ to light the candle.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you booked a single room or a d________ one?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____________ (develop) of science and technology, life is becoming easier.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3491686" y="3610896"/>
            <a:ext cx="41549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/>
              <a:t>  </a:t>
            </a:r>
          </a:p>
        </p:txBody>
      </p:sp>
      <p:pic>
        <p:nvPicPr>
          <p:cNvPr id="18" name="图片 17" descr="图标-0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19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基础知识迁移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138735" y="3138693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atch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020314" y="3720820"/>
            <a:ext cx="90281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ouble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2208833" y="4237152"/>
            <a:ext cx="1859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38172" y="1538746"/>
            <a:ext cx="8367679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feel bored because the same simple work is ________ (repeat) from day to day.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 to give me some ________ (suggest) on the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project?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couldn't work out the </a:t>
            </a:r>
            <a:r>
              <a:rPr lang="en-US" altLang="zh-CN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problem ________ (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正确地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Jack looked through the ____________ (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说明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about the book before he decided to buy it.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3713248" y="3780994"/>
            <a:ext cx="537380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000" b="1">
                <a:latin typeface="+mn-ea"/>
              </a:rPr>
              <a:t>  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7306019" y="1535241"/>
            <a:ext cx="132363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4919179" y="2683216"/>
            <a:ext cx="167385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suggestions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6433953" y="3798585"/>
            <a:ext cx="135569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correctly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4383392" y="4881906"/>
            <a:ext cx="205056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instructions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utoUpdateAnimBg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38172" y="1620634"/>
            <a:ext cx="8367679" cy="3046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man ________ (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强迫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us to buy his product just now.</a:t>
            </a:r>
          </a:p>
          <a:p>
            <a:pPr algn="just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use different ________ (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方法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to work out the </a:t>
            </a:r>
            <a:r>
              <a:rPr lang="en-US" altLang="zh-CN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problem.</a:t>
            </a:r>
          </a:p>
          <a:p>
            <a:pPr algn="just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We'll be late for the class ________ (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除非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we hurry up.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3713248" y="3780994"/>
            <a:ext cx="537380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000" b="1">
                <a:latin typeface="+mn-ea"/>
              </a:rPr>
              <a:t>  </a:t>
            </a: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3109719" y="2549871"/>
            <a:ext cx="12971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4317639" y="3929210"/>
            <a:ext cx="98937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2264654" y="1861121"/>
            <a:ext cx="101585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utoUpdateAnimBg="0"/>
      <p:bldP spid="15" grpId="0"/>
      <p:bldP spid="16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348547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Rectangle 9"/>
          <p:cNvSpPr/>
          <p:nvPr/>
        </p:nvSpPr>
        <p:spPr>
          <a:xfrm>
            <a:off x="549281" y="116087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短语运用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886" y="1856414"/>
            <a:ext cx="82929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Ⅰ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用方框中所给短语的适当形式填空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642144" y="2753370"/>
          <a:ext cx="5777831" cy="731520"/>
        </p:xfrm>
        <a:graphic>
          <a:graphicData uri="http://schemas.openxmlformats.org/drawingml/2006/table">
            <a:tbl>
              <a:tblPr/>
              <a:tblGrid>
                <a:gridCol w="5777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be related to, be made up of, even if,  </a:t>
                      </a:r>
                    </a:p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in general, use up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08296" y="3980833"/>
            <a:ext cx="8430935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Now he has _____________ his money. He has to borrow some from others.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women live longer than men. </a:t>
            </a: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3147656" y="3994737"/>
            <a:ext cx="120417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up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1188860" y="5048951"/>
            <a:ext cx="152638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general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337" grpId="0"/>
      <p:bldP spid="14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12578" y="1884540"/>
            <a:ext cx="8430935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This poem ________________ the environment. We all like it.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group ________________ six famous scientists.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still refused to go with us ______________ we talked to him for half an hour.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3053431" y="1992061"/>
            <a:ext cx="171636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related 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2831447" y="2905256"/>
            <a:ext cx="193835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made up of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5408983" y="3569514"/>
            <a:ext cx="112402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if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8" grpId="0"/>
      <p:bldP spid="10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80338" y="1533209"/>
            <a:ext cx="8162012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Ⅱ. 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根据汉语意思完成句子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．每年有数百万的游客来这个小镇旅游。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Every year ________ ________ tourists come to the small town for a visit.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．你最好晚上不要单独出去。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You'd better not go out alone ________ 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676712" y="2591939"/>
            <a:ext cx="130356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millions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4252273" y="2623491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5227782" y="4288135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6294011" y="4290410"/>
            <a:ext cx="8691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12" grpId="0"/>
      <p:bldP spid="15" grpId="0"/>
      <p:bldP spid="20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21525" y="1033635"/>
            <a:ext cx="8546250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．除了几处拼写错误，你的作文写得很好。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Your composition is well written ________ ________ several spelling mistakes.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．“你能帮我倒出一些橘汁吗？”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“当然可以。”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—Can you help me _______ _______ some orange juice?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—Certainly.</a:t>
            </a: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5542117" y="1612007"/>
            <a:ext cx="117532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6977292" y="1620396"/>
            <a:ext cx="72571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3935343" y="3680955"/>
            <a:ext cx="88921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5344883" y="3711379"/>
            <a:ext cx="68961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02895" y="5070699"/>
            <a:ext cx="8162012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．把盒子翻转过来，你就会发现一个秘密。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 the box 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and you will find a secret.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671341" y="5645347"/>
            <a:ext cx="99475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2835958" y="5645347"/>
            <a:ext cx="91326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12" grpId="0"/>
      <p:bldP spid="14" grpId="0"/>
      <p:bldP spid="15" grpId="0"/>
      <p:bldP spid="17" grpId="0"/>
      <p:bldP spid="9" grpId="0"/>
      <p:bldP spid="11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622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Rectangle 9"/>
          <p:cNvSpPr/>
          <p:nvPr/>
        </p:nvSpPr>
        <p:spPr>
          <a:xfrm>
            <a:off x="549281" y="1182672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句型突破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14731" y="2121411"/>
            <a:ext cx="8161159" cy="6924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zh-CN" altLang="en-US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按</a:t>
            </a:r>
            <a:r>
              <a:rPr lang="zh-CN" altLang="en-US" sz="3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要求完成下列各</a:t>
            </a:r>
            <a:r>
              <a:rPr lang="zh-CN" altLang="en-US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题</a:t>
            </a:r>
            <a:endParaRPr lang="zh-CN" altLang="en-US" sz="3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42887" y="2931369"/>
            <a:ext cx="8282134" cy="1687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like the book? I bought it for you.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合并为含定语从句的复合句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__________________________________________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698549" y="4042438"/>
            <a:ext cx="67401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like the book that/which I bought for you?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  <p:bldP spid="12" grpId="0" autoUpdateAnimBg="0"/>
      <p:bldP spid="1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华文新魏" panose="02010800040101010101" charset="-122"/>
                  <a:cs typeface="Times New Roman" panose="02020603050405020304" pitchFamily="18" charset="0"/>
                  <a:sym typeface="+mn-ea"/>
                </a:rPr>
                <a:t>基础知识清单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endParaRPr>
            </a:p>
          </p:txBody>
        </p:sp>
      </p:grpSp>
      <p:sp>
        <p:nvSpPr>
          <p:cNvPr id="23557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9"/>
          <p:cNvSpPr/>
          <p:nvPr/>
        </p:nvSpPr>
        <p:spPr>
          <a:xfrm>
            <a:off x="549281" y="191588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重点单词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031" y="2574380"/>
            <a:ext cx="8271803" cy="3888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．方法；办法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</a:t>
            </a:r>
            <a:endParaRPr lang="zh-C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．力量；迫使；强迫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</a:t>
            </a:r>
            <a:endParaRPr lang="zh-C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．火柴；相称；相配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</a:t>
            </a:r>
            <a:endParaRPr lang="zh-C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．当然；确定；肯定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．除非；如果不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．两倍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；双倍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3110148" y="2691526"/>
            <a:ext cx="11769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4064119" y="3217433"/>
            <a:ext cx="84433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3967957" y="3884758"/>
            <a:ext cx="100540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3896504" y="4561274"/>
            <a:ext cx="134524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certainly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3652851" y="5264283"/>
            <a:ext cx="98937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4227307" y="5955309"/>
            <a:ext cx="107433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5" grpId="0"/>
      <p:bldP spid="26" grpId="0"/>
      <p:bldP spid="27" grpId="0"/>
      <p:bldP spid="28" grpId="0"/>
      <p:bldP spid="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432578" y="1821237"/>
            <a:ext cx="819794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both puzzling and interesting for many scientists.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This is ________ ________ puzzling ________ _______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interesting for many scientists.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think he is correct.(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改为否定句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I ________ ________ he ________ correct.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4019223" y="4245254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/>
              <a:t>  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2123719" y="2970117"/>
            <a:ext cx="6126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265864" y="2975758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5546411" y="3022863"/>
            <a:ext cx="6303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227696" y="4587524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614347" y="3027412"/>
            <a:ext cx="6976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250780" y="4630739"/>
            <a:ext cx="8867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571195" y="4644388"/>
            <a:ext cx="8867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utoUpdateAnimBg="0"/>
      <p:bldP spid="18" grpId="0" autoUpdateAnimBg="0"/>
      <p:bldP spid="22" grpId="0" autoUpdateAnimBg="0"/>
      <p:bldP spid="10" grpId="0" autoUpdateAnimBg="0"/>
      <p:bldP spid="12" grpId="0" autoUpdateAnimBg="0"/>
      <p:bldP spid="14" grpId="0" autoUpdateAnimBg="0"/>
      <p:bldP spid="1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432578" y="1840287"/>
            <a:ext cx="819794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boy. The boy won first prize.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合并为含定语从句的复合句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____________________________________________________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kept waiting for us </a:t>
            </a:r>
            <a:r>
              <a:rPr lang="en-US" altLang="zh-CN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two hours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________ ________ did he ________ waiting for us?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4019223" y="4035704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/>
              <a:t>  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028344" y="2955664"/>
            <a:ext cx="54008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the boy who/that won first prize.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370998" y="4084831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220073" y="4141693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407422" y="4100751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utoUpdateAnimBg="0"/>
      <p:bldP spid="10" grpId="0" autoUpdateAnimBg="0"/>
      <p:bldP spid="14" grpId="0" autoUpdateAnimBg="0"/>
      <p:bldP spid="1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80338" y="1444656"/>
            <a:ext cx="8162012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Ⅱ.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根据汉语意思完成句子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．咱们做个实验吧！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Let's ________ ________ __________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！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．我们明天动身去三亚。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We'll ________ ________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Sanya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tomorrow.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．科学家们可以用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DNA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做什么？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What can scientists ________ ________ DNA?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218540" y="2630050"/>
            <a:ext cx="5100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378302" y="2602752"/>
            <a:ext cx="16706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354715" y="2616400"/>
            <a:ext cx="5100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105931" y="3722724"/>
            <a:ext cx="8499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469001" y="3724999"/>
            <a:ext cx="5774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4133905" y="4802745"/>
            <a:ext cx="5100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5157485" y="4802746"/>
            <a:ext cx="7665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9" grpId="0" autoUpdateAnimBg="0"/>
      <p:bldP spid="12" grpId="0" autoUpdateAnimBg="0"/>
      <p:bldP spid="13" grpId="0" autoUpdateAnimBg="0"/>
      <p:bldP spid="15" grpId="0" autoUpdateAnimBg="0"/>
      <p:bldP spid="11" grpId="0" autoUpdateAnimBg="0"/>
      <p:bldP spid="16" grpId="0" autoUpdateAnimBg="0"/>
      <p:bldP spid="1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72678" y="2091780"/>
            <a:ext cx="8466521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．如果我把硬纸板拿开，将会发生什么呢？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What will happen if I ________ the cardboard 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．这个班里三分之二是男生。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________ ________ of the class are boys.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81457" y="2730312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7172688" y="2725595"/>
            <a:ext cx="54373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2627972" y="3796230"/>
            <a:ext cx="9717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1512267" y="3755421"/>
            <a:ext cx="7437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9" grpId="0" autoUpdateAnimBg="0"/>
      <p:bldP spid="14" grpId="0" autoUpdateAnimBg="0"/>
      <p:bldP spid="17" grpId="0" autoUpdateAnimBg="0"/>
      <p:bldP spid="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03065" y="1028326"/>
            <a:ext cx="8769485" cy="569386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．奇异的；了不起的；极好的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．一般的；普遍的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．重复；复述；背诵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．孙子；外孙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．孙女；外孙女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 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．指示；说明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．正确的；恰当的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________ →(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________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．建议，提议；暗示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)________→(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)____________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．发展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________→(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)________________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839869" y="2332018"/>
            <a:ext cx="30008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4429300" y="969185"/>
            <a:ext cx="131318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fantastic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2873059" y="1682650"/>
            <a:ext cx="115768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3169061" y="2364287"/>
            <a:ext cx="101585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2387468" y="2938747"/>
            <a:ext cx="141737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grandson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2694536" y="3579438"/>
            <a:ext cx="2169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granddaughter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2319578" y="4274721"/>
            <a:ext cx="162095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21"/>
          <p:cNvSpPr>
            <a:spLocks noChangeArrowheads="1"/>
          </p:cNvSpPr>
          <p:nvPr/>
        </p:nvSpPr>
        <p:spPr bwMode="auto">
          <a:xfrm>
            <a:off x="3613596" y="4863958"/>
            <a:ext cx="111684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5544148" y="4880987"/>
            <a:ext cx="135569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correctly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3529397" y="5511059"/>
            <a:ext cx="114326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5322372" y="5472390"/>
            <a:ext cx="155363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suggestion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036674" y="6141131"/>
            <a:ext cx="119295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3930300" y="6154779"/>
            <a:ext cx="1859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utoUpdateAnimBg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/>
      <p:bldP spid="13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0642" y="1306602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9"/>
          <p:cNvSpPr/>
          <p:nvPr/>
        </p:nvSpPr>
        <p:spPr>
          <a:xfrm>
            <a:off x="656241" y="1160877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重点短语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031" y="1985838"/>
            <a:ext cx="827180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．把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翻转；倒过来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 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．把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拿开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 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．科学方法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 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．用光；用完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．由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组成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．即使；纵然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．引起某人的注意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3781158" y="1974262"/>
            <a:ext cx="272702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turn…upside down</a:t>
            </a: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2700658" y="2663557"/>
            <a:ext cx="141577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take…off</a:t>
            </a: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2270389" y="3292177"/>
            <a:ext cx="241444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method</a:t>
            </a: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2652957" y="3932591"/>
            <a:ext cx="103265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up</a:t>
            </a: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2453476" y="4512584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made up of</a:t>
            </a: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2919385" y="5242343"/>
            <a:ext cx="104708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if</a:t>
            </a: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3035730" y="5878591"/>
            <a:ext cx="286969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 one's attention</a:t>
            </a:r>
          </a:p>
        </p:txBody>
      </p:sp>
      <p:sp>
        <p:nvSpPr>
          <p:cNvPr id="14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5" grpId="0"/>
      <p:bldP spid="26" grpId="0"/>
      <p:bldP spid="27" grpId="0"/>
      <p:bldP spid="28" grpId="0"/>
      <p:bldP spid="29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74515" y="975465"/>
            <a:ext cx="8769485" cy="569386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．多达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leave for ______________ 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general ______________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except for __________ 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related to _____________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billions of ________________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turn…over _____________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push up __________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place ______________________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839869" y="2332018"/>
            <a:ext cx="30008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1606715" y="1016388"/>
            <a:ext cx="162256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many as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2351499" y="1666815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动身前往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2515453" y="2258735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一般而言；通常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2239084" y="2902929"/>
            <a:ext cx="172835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除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之外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2637097" y="3587702"/>
            <a:ext cx="172835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相关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21"/>
          <p:cNvSpPr>
            <a:spLocks noChangeArrowheads="1"/>
          </p:cNvSpPr>
          <p:nvPr/>
        </p:nvSpPr>
        <p:spPr bwMode="auto">
          <a:xfrm>
            <a:off x="2322292" y="4167419"/>
            <a:ext cx="273664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数十亿计的； 大量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21"/>
          <p:cNvSpPr>
            <a:spLocks noChangeArrowheads="1"/>
          </p:cNvSpPr>
          <p:nvPr/>
        </p:nvSpPr>
        <p:spPr bwMode="auto">
          <a:xfrm>
            <a:off x="2554545" y="4812244"/>
            <a:ext cx="172835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翻转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2248564" y="5491752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向上推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2188846" y="6094528"/>
            <a:ext cx="304602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原地； 在适当的位置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utoUpdateAnimBg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3559" y="120593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9"/>
          <p:cNvSpPr/>
          <p:nvPr/>
        </p:nvSpPr>
        <p:spPr>
          <a:xfrm>
            <a:off x="750617" y="1078932"/>
            <a:ext cx="1577676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重点句型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56739" y="2011022"/>
            <a:ext cx="8553617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．我用水把一个广口瓶装满。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I ________ a jar ________ water.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．我用一块硬纸板盖住瓶口并抵住它。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I ________ the top ________ a piece of cardboard and hold it  there.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．它足够强大，可以将水托住。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It is strong ________ ________ hold the water.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154058" y="4037161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/>
              <a:t>  </a:t>
            </a: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1558459" y="2640998"/>
            <a:ext cx="54213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3408715" y="2711637"/>
            <a:ext cx="76655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465977" y="3671462"/>
            <a:ext cx="90120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3537372" y="3653610"/>
            <a:ext cx="76655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2548813" y="5340678"/>
            <a:ext cx="114326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015168" y="5370103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utoUpdateAnimBg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72336" y="1564716"/>
            <a:ext cx="8595818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．因为大约空气的五分之一是由氧气组成的，所以水上升并填满了大约广口瓶的五分之一。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Because about one fifth of the air _______ _______  _______ of oxygen, the water rises and fills about one fifth of the jar.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．我认为你不能找到一颗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行星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，除非你有一架更大的望远镜。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I _______ _______ you can find one _______ you have a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bigger telescope.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6387998" y="2690467"/>
            <a:ext cx="90281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7837917" y="2668314"/>
            <a:ext cx="52770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5353148" y="2696860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340735" y="4338973"/>
            <a:ext cx="88678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528086" y="4352344"/>
            <a:ext cx="88678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5835959" y="4327596"/>
            <a:ext cx="98937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utoUpdateAnimBg="0"/>
      <p:bldP spid="9" grpId="0"/>
      <p:bldP spid="11" grpId="0"/>
      <p:bldP spid="26" grpId="0"/>
      <p:bldP spid="14" grpId="0"/>
      <p:bldP spid="20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70739" y="1737961"/>
            <a:ext cx="754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．嗯，值得一试，即使我找不到行星。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Well, it's ________ ________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________ I don't find a planet.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．多达两亿三千万只蝴蝶在这里过冬。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Here, ________ ________ _______ 230 million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butterflies spend the winter.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2458371" y="2223504"/>
            <a:ext cx="97174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worth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004085" y="2228761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5219908" y="2246429"/>
            <a:ext cx="57740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6645360" y="2228762"/>
            <a:ext cx="78258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633881" y="2901845"/>
            <a:ext cx="37221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2274716" y="3951191"/>
            <a:ext cx="45878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3322338" y="3914129"/>
            <a:ext cx="92044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4651136" y="3967113"/>
            <a:ext cx="45878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8" grpId="0"/>
      <p:bldP spid="9" grpId="0"/>
      <p:bldP spid="13" grpId="0"/>
      <p:bldP spid="14" grpId="0"/>
      <p:bldP spid="18" grpId="0"/>
      <p:bldP spid="2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83423" y="1368877"/>
            <a:ext cx="81644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．科学家们仍然不明白蝴蝶是怎样知道何时飞往南方的。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Scientists still don't understand how the butterflies know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________ ________ ________ ________.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．一般而言，蓝图就是展示如何将许多不同的部分组建成一栋房子的图纸。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________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blueprint is a drawing ________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________ ________ ________ put a house together with many different parts.</a:t>
            </a: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1306710" y="2425284"/>
            <a:ext cx="88678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2647792" y="2468355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3703396" y="2444066"/>
            <a:ext cx="52610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4704911" y="2468229"/>
            <a:ext cx="90441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7445269" y="4099287"/>
            <a:ext cx="71526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1439214" y="4006459"/>
            <a:ext cx="47641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2284092" y="4033618"/>
            <a:ext cx="115768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1221273" y="4704768"/>
            <a:ext cx="97334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601022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单元基础知识过关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2639607" y="4709318"/>
            <a:ext cx="73289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3966449" y="4709318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5" grpId="0"/>
      <p:bldP spid="9" grpId="0"/>
      <p:bldP spid="14" grpId="0"/>
      <p:bldP spid="15" grpId="0"/>
      <p:bldP spid="16" grpId="0"/>
      <p:bldP spid="17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WWW.2PPT.COM&#10;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HY헤드라인M"/>
        <a:ea typeface="HY헤드라인M"/>
        <a:cs typeface=""/>
      </a:majorFont>
      <a:minorFont>
        <a:latin typeface="Gulim"/>
        <a:ea typeface="Guli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itchFamily="34" charset="-127"/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itchFamily="34" charset="-127"/>
            <a:ea typeface="Gulim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主题55</Template>
  <TotalTime>0</TotalTime>
  <Words>1591</Words>
  <Application>Microsoft Office PowerPoint</Application>
  <PresentationFormat>全屏显示(4:3)</PresentationFormat>
  <Paragraphs>292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Gulim</vt:lpstr>
      <vt:lpstr>HY헤드라인M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2023-01-16T22:13:44Z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7E984D0E9A0440ED9BE577877847CD12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