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x-wav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78" r:id="rId2"/>
    <p:sldId id="277" r:id="rId3"/>
    <p:sldId id="259" r:id="rId4"/>
    <p:sldId id="279" r:id="rId5"/>
    <p:sldId id="280" r:id="rId6"/>
    <p:sldId id="260" r:id="rId7"/>
    <p:sldId id="261" r:id="rId8"/>
    <p:sldId id="274" r:id="rId9"/>
    <p:sldId id="262" r:id="rId10"/>
    <p:sldId id="281" r:id="rId11"/>
    <p:sldId id="263" r:id="rId12"/>
    <p:sldId id="275" r:id="rId13"/>
    <p:sldId id="282" r:id="rId14"/>
    <p:sldId id="283" r:id="rId15"/>
    <p:sldId id="265" r:id="rId16"/>
    <p:sldId id="276" r:id="rId17"/>
    <p:sldId id="284" r:id="rId18"/>
    <p:sldId id="285" r:id="rId19"/>
    <p:sldId id="267" r:id="rId20"/>
    <p:sldId id="268" r:id="rId21"/>
    <p:sldId id="273" r:id="rId22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294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4" d="100"/>
        <a:sy n="124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Relationship Id="rId4" Type="http://schemas.openxmlformats.org/officeDocument/2006/relationships/image" Target="../media/image22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Relationship Id="rId5" Type="http://schemas.openxmlformats.org/officeDocument/2006/relationships/image" Target="../media/image27.wmf"/><Relationship Id="rId4" Type="http://schemas.openxmlformats.org/officeDocument/2006/relationships/image" Target="../media/image26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2" Type="http://schemas.openxmlformats.org/officeDocument/2006/relationships/image" Target="../media/image29.wmf"/><Relationship Id="rId1" Type="http://schemas.openxmlformats.org/officeDocument/2006/relationships/image" Target="../media/image28.wmf"/><Relationship Id="rId6" Type="http://schemas.openxmlformats.org/officeDocument/2006/relationships/image" Target="../media/image33.wmf"/><Relationship Id="rId5" Type="http://schemas.openxmlformats.org/officeDocument/2006/relationships/image" Target="../media/image32.wmf"/><Relationship Id="rId4" Type="http://schemas.openxmlformats.org/officeDocument/2006/relationships/image" Target="../media/image3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defRPr sz="1200">
                <a:latin typeface="Calibri" panose="020F050202020403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>
                <a:latin typeface="Calibri" panose="020F050202020403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27E4465D-9744-4195-A1BE-CA932B927707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88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788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>
              <a:defRPr sz="1200">
                <a:latin typeface="Calibri" panose="020F050202020403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88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>
                <a:latin typeface="Calibri" panose="020F050202020403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8377EBDA-5E79-4ABD-B527-02BBACA95E0C}" type="slidenum">
              <a:rPr lang="zh-CN" altLang="en-US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377EBDA-5E79-4ABD-B527-02BBACA95E0C}" type="slidenum">
              <a:rPr lang="zh-CN" altLang="en-US" smtClean="0"/>
              <a:t>4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en-US" smtClean="0"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en-US" smtClean="0"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en-US" smtClean="0"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标题幻灯片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标题，文本与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9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7" Type="http://schemas.openxmlformats.org/officeDocument/2006/relationships/image" Target="../media/image14.jpeg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12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15.GIF"/><Relationship Id="rId7" Type="http://schemas.openxmlformats.org/officeDocument/2006/relationships/image" Target="../media/image17.wmf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8.bin"/><Relationship Id="rId5" Type="http://schemas.openxmlformats.org/officeDocument/2006/relationships/image" Target="../media/image16.wmf"/><Relationship Id="rId4" Type="http://schemas.openxmlformats.org/officeDocument/2006/relationships/oleObject" Target="../embeddings/oleObject7.bin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.bin"/><Relationship Id="rId3" Type="http://schemas.openxmlformats.org/officeDocument/2006/relationships/image" Target="../media/image18.png"/><Relationship Id="rId7" Type="http://schemas.openxmlformats.org/officeDocument/2006/relationships/image" Target="../media/image20.wmf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0.bin"/><Relationship Id="rId11" Type="http://schemas.openxmlformats.org/officeDocument/2006/relationships/image" Target="../media/image22.wmf"/><Relationship Id="rId5" Type="http://schemas.openxmlformats.org/officeDocument/2006/relationships/image" Target="../media/image19.wmf"/><Relationship Id="rId10" Type="http://schemas.openxmlformats.org/officeDocument/2006/relationships/oleObject" Target="../embeddings/oleObject12.bin"/><Relationship Id="rId4" Type="http://schemas.openxmlformats.org/officeDocument/2006/relationships/oleObject" Target="../embeddings/oleObject9.bin"/><Relationship Id="rId9" Type="http://schemas.openxmlformats.org/officeDocument/2006/relationships/image" Target="../media/image21.wmf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wmf"/><Relationship Id="rId3" Type="http://schemas.openxmlformats.org/officeDocument/2006/relationships/oleObject" Target="../embeddings/oleObject13.bin"/><Relationship Id="rId7" Type="http://schemas.openxmlformats.org/officeDocument/2006/relationships/oleObject" Target="../embeddings/oleObject15.bin"/><Relationship Id="rId12" Type="http://schemas.openxmlformats.org/officeDocument/2006/relationships/image" Target="../media/image27.wmf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24.wmf"/><Relationship Id="rId11" Type="http://schemas.openxmlformats.org/officeDocument/2006/relationships/oleObject" Target="../embeddings/oleObject17.bin"/><Relationship Id="rId5" Type="http://schemas.openxmlformats.org/officeDocument/2006/relationships/oleObject" Target="../embeddings/oleObject14.bin"/><Relationship Id="rId10" Type="http://schemas.openxmlformats.org/officeDocument/2006/relationships/image" Target="../media/image26.wmf"/><Relationship Id="rId4" Type="http://schemas.openxmlformats.org/officeDocument/2006/relationships/image" Target="../media/image23.wmf"/><Relationship Id="rId9" Type="http://schemas.openxmlformats.org/officeDocument/2006/relationships/oleObject" Target="../embeddings/oleObject16.bin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wmf"/><Relationship Id="rId13" Type="http://schemas.openxmlformats.org/officeDocument/2006/relationships/oleObject" Target="../embeddings/oleObject23.bin"/><Relationship Id="rId3" Type="http://schemas.openxmlformats.org/officeDocument/2006/relationships/oleObject" Target="../embeddings/oleObject18.bin"/><Relationship Id="rId7" Type="http://schemas.openxmlformats.org/officeDocument/2006/relationships/oleObject" Target="../embeddings/oleObject20.bin"/><Relationship Id="rId12" Type="http://schemas.openxmlformats.org/officeDocument/2006/relationships/image" Target="../media/image32.wmf"/><Relationship Id="rId2" Type="http://schemas.openxmlformats.org/officeDocument/2006/relationships/slideLayout" Target="../slideLayouts/slideLayout4.xml"/><Relationship Id="rId16" Type="http://schemas.openxmlformats.org/officeDocument/2006/relationships/image" Target="../media/image33.wmf"/><Relationship Id="rId1" Type="http://schemas.openxmlformats.org/officeDocument/2006/relationships/vmlDrawing" Target="../drawings/vmlDrawing7.vml"/><Relationship Id="rId6" Type="http://schemas.openxmlformats.org/officeDocument/2006/relationships/image" Target="../media/image29.wmf"/><Relationship Id="rId11" Type="http://schemas.openxmlformats.org/officeDocument/2006/relationships/oleObject" Target="../embeddings/oleObject22.bin"/><Relationship Id="rId5" Type="http://schemas.openxmlformats.org/officeDocument/2006/relationships/oleObject" Target="../embeddings/oleObject19.bin"/><Relationship Id="rId15" Type="http://schemas.openxmlformats.org/officeDocument/2006/relationships/oleObject" Target="../embeddings/oleObject25.bin"/><Relationship Id="rId10" Type="http://schemas.openxmlformats.org/officeDocument/2006/relationships/image" Target="../media/image31.wmf"/><Relationship Id="rId4" Type="http://schemas.openxmlformats.org/officeDocument/2006/relationships/image" Target="../media/image28.wmf"/><Relationship Id="rId9" Type="http://schemas.openxmlformats.org/officeDocument/2006/relationships/oleObject" Target="../embeddings/oleObject21.bin"/><Relationship Id="rId14" Type="http://schemas.openxmlformats.org/officeDocument/2006/relationships/oleObject" Target="../embeddings/oleObject24.bin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5.GI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7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7" Type="http://schemas.openxmlformats.org/officeDocument/2006/relationships/image" Target="../media/image11.wmf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10.wmf"/><Relationship Id="rId4" Type="http://schemas.openxmlformats.org/officeDocument/2006/relationships/oleObject" Target="../embeddings/oleObject3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idx="4294967295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zh-CN" altLang="en-US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汉仪大宋简" pitchFamily="49" charset="-122"/>
                <a:ea typeface="汉仪大宋简" pitchFamily="49" charset="-122"/>
              </a:rPr>
              <a:t>二次函数的应用</a:t>
            </a:r>
            <a:endParaRPr lang="zh-CN" altLang="en-US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汉仪大宋简" pitchFamily="49" charset="-122"/>
              <a:ea typeface="汉仪大宋简" pitchFamily="49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2925483" y="5210125"/>
            <a:ext cx="3294492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95288" y="193675"/>
            <a:ext cx="8353425" cy="26765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zh-CN" altLang="zh-CN" sz="2800" b="1" dirty="0">
                <a:latin typeface="+mn-lt"/>
                <a:ea typeface="+mn-ea"/>
              </a:rPr>
              <a:t>例2</a:t>
            </a:r>
            <a:r>
              <a:rPr lang="en-US" altLang="zh-CN" sz="2800" b="1" dirty="0">
                <a:latin typeface="+mn-lt"/>
                <a:ea typeface="+mn-ea"/>
              </a:rPr>
              <a:t>    </a:t>
            </a:r>
            <a:r>
              <a:rPr lang="zh-CN" altLang="zh-CN" sz="2800" b="1" dirty="0">
                <a:latin typeface="+mn-lt"/>
                <a:ea typeface="+mn-ea"/>
              </a:rPr>
              <a:t>用总长度为24m的不锈钢材料制成如图30</a:t>
            </a:r>
            <a:r>
              <a:rPr lang="en-US" altLang="zh-CN" sz="2800" b="1" dirty="0">
                <a:latin typeface="+mn-lt"/>
                <a:ea typeface="+mn-ea"/>
              </a:rPr>
              <a:t>-</a:t>
            </a:r>
            <a:r>
              <a:rPr lang="zh-CN" altLang="zh-CN" sz="2800" b="1" dirty="0">
                <a:latin typeface="+mn-lt"/>
                <a:ea typeface="+mn-ea"/>
              </a:rPr>
              <a:t>4</a:t>
            </a:r>
            <a:r>
              <a:rPr lang="en-US" altLang="zh-CN" sz="2800" b="1" dirty="0">
                <a:latin typeface="+mn-lt"/>
                <a:ea typeface="+mn-ea"/>
              </a:rPr>
              <a:t>-</a:t>
            </a:r>
            <a:r>
              <a:rPr lang="zh-CN" altLang="zh-CN" sz="2800" b="1" dirty="0">
                <a:latin typeface="+mn-lt"/>
                <a:ea typeface="+mn-ea"/>
              </a:rPr>
              <a:t>6所示的外观为矩形的框架</a:t>
            </a:r>
            <a:r>
              <a:rPr lang="zh-CN" altLang="en-US" sz="2800" b="1" dirty="0">
                <a:latin typeface="+mn-lt"/>
                <a:ea typeface="+mn-ea"/>
              </a:rPr>
              <a:t>，</a:t>
            </a:r>
            <a:r>
              <a:rPr lang="zh-CN" altLang="zh-CN" sz="2800" b="1" dirty="0">
                <a:latin typeface="+mn-lt"/>
                <a:ea typeface="+mn-ea"/>
              </a:rPr>
              <a:t>其横档和竖档分别与</a:t>
            </a:r>
            <a:r>
              <a:rPr lang="zh-CN" altLang="zh-CN" sz="2800" b="1" i="1" dirty="0">
                <a:latin typeface="+mn-lt"/>
                <a:ea typeface="+mn-ea"/>
              </a:rPr>
              <a:t>AD</a:t>
            </a:r>
            <a:r>
              <a:rPr lang="zh-CN" altLang="en-US" sz="2800" b="1" dirty="0">
                <a:latin typeface="+mn-lt"/>
                <a:ea typeface="+mn-ea"/>
              </a:rPr>
              <a:t>，</a:t>
            </a:r>
            <a:r>
              <a:rPr lang="zh-CN" altLang="zh-CN" sz="2800" b="1" i="1" dirty="0">
                <a:latin typeface="+mn-lt"/>
                <a:ea typeface="+mn-ea"/>
              </a:rPr>
              <a:t>AB</a:t>
            </a:r>
            <a:r>
              <a:rPr lang="zh-CN" altLang="zh-CN" sz="2800" b="1" dirty="0">
                <a:latin typeface="+mn-lt"/>
                <a:ea typeface="+mn-ea"/>
              </a:rPr>
              <a:t>平行．设</a:t>
            </a:r>
            <a:r>
              <a:rPr lang="zh-CN" altLang="zh-CN" sz="2800" b="1" i="1" dirty="0">
                <a:latin typeface="+mn-lt"/>
                <a:ea typeface="+mn-ea"/>
              </a:rPr>
              <a:t>AB</a:t>
            </a:r>
            <a:r>
              <a:rPr lang="en-US" altLang="zh-CN" sz="2800" b="1" dirty="0">
                <a:latin typeface="+mn-lt"/>
                <a:ea typeface="+mn-ea"/>
              </a:rPr>
              <a:t>=</a:t>
            </a:r>
            <a:r>
              <a:rPr lang="zh-CN" altLang="zh-CN" sz="2800" b="1" i="1" dirty="0">
                <a:latin typeface="+mn-lt"/>
                <a:ea typeface="+mn-ea"/>
              </a:rPr>
              <a:t>x</a:t>
            </a:r>
            <a:r>
              <a:rPr lang="zh-CN" altLang="zh-CN" sz="2800" b="1" dirty="0">
                <a:latin typeface="+mn-lt"/>
                <a:ea typeface="+mn-ea"/>
              </a:rPr>
              <a:t>m</a:t>
            </a:r>
            <a:r>
              <a:rPr lang="zh-CN" altLang="en-US" sz="2800" b="1" dirty="0">
                <a:latin typeface="+mn-lt"/>
                <a:ea typeface="+mn-ea"/>
              </a:rPr>
              <a:t>，</a:t>
            </a:r>
            <a:r>
              <a:rPr lang="zh-CN" altLang="zh-CN" sz="2800" b="1" dirty="0">
                <a:latin typeface="+mn-lt"/>
                <a:ea typeface="+mn-ea"/>
              </a:rPr>
              <a:t>当</a:t>
            </a:r>
            <a:r>
              <a:rPr lang="zh-CN" altLang="zh-CN" sz="2800" b="1" i="1" dirty="0">
                <a:latin typeface="+mn-lt"/>
                <a:ea typeface="+mn-ea"/>
              </a:rPr>
              <a:t>x</a:t>
            </a:r>
            <a:r>
              <a:rPr lang="zh-CN" altLang="zh-CN" sz="2800" b="1" dirty="0">
                <a:latin typeface="+mn-lt"/>
                <a:ea typeface="+mn-ea"/>
              </a:rPr>
              <a:t>为多少时</a:t>
            </a:r>
            <a:r>
              <a:rPr lang="zh-CN" altLang="en-US" sz="2800" b="1" dirty="0">
                <a:latin typeface="+mn-lt"/>
                <a:ea typeface="+mn-ea"/>
              </a:rPr>
              <a:t>，</a:t>
            </a:r>
            <a:r>
              <a:rPr lang="zh-CN" altLang="zh-CN" sz="2800" b="1" dirty="0">
                <a:latin typeface="+mn-lt"/>
                <a:ea typeface="+mn-ea"/>
              </a:rPr>
              <a:t>矩形框架</a:t>
            </a:r>
          </a:p>
          <a:p>
            <a:pPr>
              <a:lnSpc>
                <a:spcPct val="150000"/>
              </a:lnSpc>
              <a:defRPr/>
            </a:pPr>
            <a:r>
              <a:rPr lang="zh-CN" altLang="zh-CN" sz="2800" b="1" i="1" dirty="0">
                <a:latin typeface="+mn-lt"/>
                <a:ea typeface="+mn-ea"/>
              </a:rPr>
              <a:t>ABCD</a:t>
            </a:r>
            <a:r>
              <a:rPr lang="zh-CN" altLang="zh-CN" sz="2800" b="1" dirty="0">
                <a:latin typeface="+mn-lt"/>
                <a:ea typeface="+mn-ea"/>
              </a:rPr>
              <a:t>的面积</a:t>
            </a:r>
            <a:r>
              <a:rPr lang="zh-CN" altLang="zh-CN" sz="2800" b="1" i="1" dirty="0">
                <a:latin typeface="+mn-lt"/>
                <a:ea typeface="+mn-ea"/>
              </a:rPr>
              <a:t>S</a:t>
            </a:r>
            <a:r>
              <a:rPr lang="zh-CN" altLang="zh-CN" sz="2800" b="1" dirty="0">
                <a:latin typeface="+mn-lt"/>
                <a:ea typeface="+mn-ea"/>
              </a:rPr>
              <a:t>最大？最大面积是多少平方米？</a:t>
            </a:r>
          </a:p>
        </p:txBody>
      </p:sp>
      <p:graphicFrame>
        <p:nvGraphicFramePr>
          <p:cNvPr id="4" name="对象 3"/>
          <p:cNvGraphicFramePr>
            <a:graphicFrameLocks noChangeAspect="1"/>
          </p:cNvGraphicFramePr>
          <p:nvPr/>
        </p:nvGraphicFramePr>
        <p:xfrm>
          <a:off x="1258888" y="3054350"/>
          <a:ext cx="6005512" cy="796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5" name="公式" r:id="rId3" imgW="3060700" imgH="406400" progId="Equation.3">
                  <p:embed/>
                </p:oleObj>
              </mc:Choice>
              <mc:Fallback>
                <p:oleObj name="公式" r:id="rId3" imgW="3060700" imgH="406400" progId="Equation.3">
                  <p:embed/>
                  <p:pic>
                    <p:nvPicPr>
                      <p:cNvPr id="0" name="对象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8888" y="3054350"/>
                        <a:ext cx="6005512" cy="796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对象 4"/>
          <p:cNvGraphicFramePr>
            <a:graphicFrameLocks noChangeAspect="1"/>
          </p:cNvGraphicFramePr>
          <p:nvPr/>
        </p:nvGraphicFramePr>
        <p:xfrm>
          <a:off x="1547813" y="3790950"/>
          <a:ext cx="1495425" cy="796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6" name="公式" r:id="rId5" imgW="761365" imgH="406400" progId="Equation.3">
                  <p:embed/>
                </p:oleObj>
              </mc:Choice>
              <mc:Fallback>
                <p:oleObj name="公式" r:id="rId5" imgW="761365" imgH="406400" progId="Equation.3">
                  <p:embed/>
                  <p:pic>
                    <p:nvPicPr>
                      <p:cNvPr id="0" name="对象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7813" y="3790950"/>
                        <a:ext cx="1495425" cy="796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" name="图片 5"/>
          <p:cNvPicPr>
            <a:picLocks noChangeAspect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092950" y="2784475"/>
            <a:ext cx="1943100" cy="2228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34925" y="3068638"/>
            <a:ext cx="8353425" cy="3324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zh-CN" altLang="zh-CN" sz="2800" b="1" dirty="0">
                <a:latin typeface="+mn-lt"/>
                <a:ea typeface="+mn-ea"/>
              </a:rPr>
              <a:t>解</a:t>
            </a:r>
            <a:r>
              <a:rPr lang="zh-CN" altLang="en-US" sz="2800" b="1" dirty="0">
                <a:latin typeface="+mn-lt"/>
                <a:ea typeface="+mn-ea"/>
              </a:rPr>
              <a:t>：∵</a:t>
            </a:r>
            <a:endParaRPr lang="en-US" altLang="zh-CN" sz="2800" b="1" dirty="0">
              <a:latin typeface="+mn-lt"/>
              <a:ea typeface="+mn-ea"/>
            </a:endParaRPr>
          </a:p>
          <a:p>
            <a:pPr>
              <a:lnSpc>
                <a:spcPct val="150000"/>
              </a:lnSpc>
              <a:defRPr/>
            </a:pPr>
            <a:r>
              <a:rPr lang="en-US" altLang="zh-CN" sz="2800" b="1" dirty="0">
                <a:latin typeface="+mn-lt"/>
                <a:ea typeface="+mn-ea"/>
              </a:rPr>
              <a:t>    </a:t>
            </a:r>
            <a:endParaRPr lang="zh-CN" altLang="zh-CN" sz="2800" b="1" dirty="0">
              <a:latin typeface="+mn-lt"/>
              <a:ea typeface="+mn-ea"/>
            </a:endParaRPr>
          </a:p>
          <a:p>
            <a:pPr>
              <a:lnSpc>
                <a:spcPct val="150000"/>
              </a:lnSpc>
              <a:defRPr/>
            </a:pPr>
            <a:r>
              <a:rPr lang="zh-CN" altLang="en-US" sz="2800" b="1" dirty="0">
                <a:latin typeface="+mn-lt"/>
                <a:ea typeface="+mn-ea"/>
              </a:rPr>
              <a:t>∴</a:t>
            </a:r>
            <a:r>
              <a:rPr lang="zh-CN" altLang="zh-CN" sz="2800" b="1" dirty="0">
                <a:latin typeface="+mn-lt"/>
                <a:ea typeface="+mn-ea"/>
              </a:rPr>
              <a:t>当</a:t>
            </a:r>
            <a:r>
              <a:rPr lang="zh-CN" altLang="zh-CN" sz="2800" b="1" i="1" dirty="0">
                <a:latin typeface="+mn-lt"/>
                <a:ea typeface="+mn-ea"/>
              </a:rPr>
              <a:t>x</a:t>
            </a:r>
            <a:r>
              <a:rPr lang="en-US" altLang="zh-CN" sz="2800" b="1" dirty="0">
                <a:latin typeface="+mn-lt"/>
                <a:ea typeface="+mn-ea"/>
              </a:rPr>
              <a:t>=</a:t>
            </a:r>
            <a:r>
              <a:rPr lang="zh-CN" altLang="zh-CN" sz="2800" b="1" dirty="0">
                <a:latin typeface="+mn-lt"/>
                <a:ea typeface="+mn-ea"/>
              </a:rPr>
              <a:t>3时</a:t>
            </a:r>
            <a:r>
              <a:rPr lang="zh-CN" altLang="en-US" sz="2800" b="1" dirty="0">
                <a:latin typeface="+mn-lt"/>
                <a:ea typeface="+mn-ea"/>
              </a:rPr>
              <a:t>，</a:t>
            </a:r>
            <a:r>
              <a:rPr lang="zh-CN" altLang="zh-CN" sz="2800" b="1" i="1" dirty="0">
                <a:latin typeface="+mn-lt"/>
                <a:ea typeface="+mn-ea"/>
              </a:rPr>
              <a:t>S</a:t>
            </a:r>
            <a:r>
              <a:rPr lang="zh-CN" altLang="zh-CN" sz="2800" b="1" dirty="0">
                <a:latin typeface="+mn-lt"/>
                <a:ea typeface="+mn-ea"/>
              </a:rPr>
              <a:t>有最大值</a:t>
            </a:r>
            <a:r>
              <a:rPr lang="zh-CN" altLang="en-US" sz="2800" b="1" dirty="0">
                <a:latin typeface="+mn-lt"/>
                <a:ea typeface="+mn-ea"/>
              </a:rPr>
              <a:t>，</a:t>
            </a:r>
            <a:r>
              <a:rPr lang="zh-CN" altLang="zh-CN" sz="2800" b="1" dirty="0">
                <a:latin typeface="+mn-lt"/>
                <a:ea typeface="+mn-ea"/>
              </a:rPr>
              <a:t>且</a:t>
            </a:r>
            <a:r>
              <a:rPr lang="zh-CN" altLang="zh-CN" sz="2800" b="1" i="1" dirty="0">
                <a:latin typeface="+mn-lt"/>
                <a:ea typeface="+mn-ea"/>
              </a:rPr>
              <a:t>S</a:t>
            </a:r>
            <a:r>
              <a:rPr lang="zh-CN" altLang="zh-CN" sz="2800" b="1" baseline="-25000" dirty="0">
                <a:latin typeface="+mn-lt"/>
                <a:ea typeface="+mn-ea"/>
              </a:rPr>
              <a:t>最大</a:t>
            </a:r>
            <a:r>
              <a:rPr lang="en-US" altLang="zh-CN" sz="2800" b="1" dirty="0">
                <a:latin typeface="+mn-lt"/>
                <a:ea typeface="+mn-ea"/>
              </a:rPr>
              <a:t>=</a:t>
            </a:r>
            <a:r>
              <a:rPr lang="zh-CN" altLang="zh-CN" sz="2800" b="1" dirty="0">
                <a:latin typeface="+mn-lt"/>
                <a:ea typeface="+mn-ea"/>
              </a:rPr>
              <a:t>12m</a:t>
            </a:r>
            <a:r>
              <a:rPr lang="zh-CN" altLang="zh-CN" sz="2800" b="1" baseline="30000" dirty="0">
                <a:latin typeface="+mn-lt"/>
                <a:ea typeface="+mn-ea"/>
              </a:rPr>
              <a:t>2</a:t>
            </a:r>
            <a:r>
              <a:rPr lang="zh-CN" altLang="zh-CN" sz="2800" b="1" dirty="0">
                <a:latin typeface="+mn-lt"/>
                <a:ea typeface="+mn-ea"/>
              </a:rPr>
              <a:t>.</a:t>
            </a:r>
          </a:p>
          <a:p>
            <a:pPr>
              <a:lnSpc>
                <a:spcPct val="150000"/>
              </a:lnSpc>
              <a:defRPr/>
            </a:pPr>
            <a:r>
              <a:rPr lang="zh-CN" altLang="zh-CN" sz="2800" b="1" dirty="0">
                <a:latin typeface="+mn-lt"/>
                <a:ea typeface="+mn-ea"/>
              </a:rPr>
              <a:t>答：当</a:t>
            </a:r>
            <a:r>
              <a:rPr lang="zh-CN" altLang="zh-CN" sz="2800" b="1" i="1" dirty="0">
                <a:latin typeface="+mn-lt"/>
                <a:ea typeface="+mn-ea"/>
              </a:rPr>
              <a:t>x</a:t>
            </a:r>
            <a:r>
              <a:rPr lang="en-US" altLang="zh-CN" sz="2800" b="1" dirty="0">
                <a:latin typeface="+mn-lt"/>
                <a:ea typeface="+mn-ea"/>
              </a:rPr>
              <a:t>=</a:t>
            </a:r>
            <a:r>
              <a:rPr lang="zh-CN" altLang="zh-CN" sz="2800" b="1" dirty="0">
                <a:latin typeface="+mn-lt"/>
                <a:ea typeface="+mn-ea"/>
              </a:rPr>
              <a:t>3时</a:t>
            </a:r>
            <a:r>
              <a:rPr lang="zh-CN" altLang="en-US" sz="2800" b="1" dirty="0">
                <a:latin typeface="+mn-lt"/>
                <a:ea typeface="+mn-ea"/>
              </a:rPr>
              <a:t>，</a:t>
            </a:r>
            <a:r>
              <a:rPr lang="zh-CN" altLang="zh-CN" sz="2800" b="1" dirty="0">
                <a:latin typeface="+mn-lt"/>
                <a:ea typeface="+mn-ea"/>
              </a:rPr>
              <a:t>矩形框架</a:t>
            </a:r>
            <a:r>
              <a:rPr lang="zh-CN" altLang="zh-CN" sz="2800" b="1" i="1" dirty="0">
                <a:latin typeface="+mn-lt"/>
                <a:ea typeface="+mn-ea"/>
              </a:rPr>
              <a:t>ABCD</a:t>
            </a:r>
            <a:r>
              <a:rPr lang="zh-CN" altLang="zh-CN" sz="2800" b="1" dirty="0">
                <a:latin typeface="+mn-lt"/>
                <a:ea typeface="+mn-ea"/>
              </a:rPr>
              <a:t>的面积最大</a:t>
            </a:r>
            <a:r>
              <a:rPr lang="zh-CN" altLang="en-US" sz="2800" b="1" dirty="0">
                <a:latin typeface="+mn-lt"/>
                <a:ea typeface="+mn-ea"/>
              </a:rPr>
              <a:t>，</a:t>
            </a:r>
            <a:r>
              <a:rPr lang="zh-CN" altLang="zh-CN" sz="2800" b="1" dirty="0">
                <a:latin typeface="+mn-lt"/>
                <a:ea typeface="+mn-ea"/>
              </a:rPr>
              <a:t>最大面积为12</a:t>
            </a:r>
            <a:r>
              <a:rPr lang="en-US" altLang="zh-CN" sz="2800" b="1" dirty="0">
                <a:latin typeface="+mn-lt"/>
                <a:ea typeface="+mn-ea"/>
              </a:rPr>
              <a:t>m</a:t>
            </a:r>
            <a:r>
              <a:rPr lang="en-US" altLang="zh-CN" sz="2800" b="1" baseline="30000" dirty="0">
                <a:latin typeface="+mn-lt"/>
                <a:ea typeface="+mn-ea"/>
              </a:rPr>
              <a:t>2</a:t>
            </a:r>
            <a:r>
              <a:rPr lang="zh-CN" altLang="zh-CN" sz="2800" b="1" dirty="0">
                <a:latin typeface="+mn-lt"/>
                <a:ea typeface="+mn-ea"/>
              </a:rPr>
              <a:t>．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058" name="Rectangle 2"/>
          <p:cNvSpPr>
            <a:spLocks noGrp="1" noChangeArrowheads="1"/>
          </p:cNvSpPr>
          <p:nvPr/>
        </p:nvSpPr>
        <p:spPr bwMode="auto">
          <a:xfrm>
            <a:off x="304800" y="3290888"/>
            <a:ext cx="5638800" cy="1676400"/>
          </a:xfrm>
          <a:prstGeom prst="rect">
            <a:avLst/>
          </a:prstGeom>
          <a:noFill/>
          <a:ln>
            <a:noFill/>
          </a:ln>
          <a:effectLst/>
        </p:spPr>
        <p:txBody>
          <a:bodyPr/>
          <a:lstStyle/>
          <a:p>
            <a:pPr>
              <a:lnSpc>
                <a:spcPct val="150000"/>
              </a:lnSpc>
              <a:buClr>
                <a:schemeClr val="tx2"/>
              </a:buClr>
              <a:buFont typeface="Wingdings" panose="05000000000000000000" pitchFamily="2" charset="2"/>
              <a:buChar char="w"/>
              <a:defRPr/>
            </a:pPr>
            <a:r>
              <a:rPr lang="en-US" altLang="zh-CN" sz="2800" b="1" dirty="0">
                <a:solidFill>
                  <a:srgbClr val="000000"/>
                </a:solidFill>
                <a:latin typeface="+mn-lt"/>
                <a:ea typeface="+mn-ea"/>
              </a:rPr>
              <a:t>(1).</a:t>
            </a:r>
            <a:r>
              <a:rPr lang="zh-CN" altLang="en-US" sz="2800" b="1" dirty="0">
                <a:solidFill>
                  <a:srgbClr val="000000"/>
                </a:solidFill>
                <a:latin typeface="+mn-lt"/>
                <a:ea typeface="+mn-ea"/>
              </a:rPr>
              <a:t>设矩形的一边</a:t>
            </a:r>
            <a:r>
              <a:rPr lang="en-US" altLang="zh-CN" sz="2800" b="1" i="1" dirty="0">
                <a:solidFill>
                  <a:srgbClr val="000000"/>
                </a:solidFill>
                <a:latin typeface="+mn-lt"/>
                <a:ea typeface="+mn-ea"/>
              </a:rPr>
              <a:t>AB=</a:t>
            </a:r>
            <a:r>
              <a:rPr lang="en-US" altLang="zh-CN" sz="2800" b="1" i="1" dirty="0" err="1">
                <a:solidFill>
                  <a:srgbClr val="000000"/>
                </a:solidFill>
                <a:latin typeface="+mn-lt"/>
                <a:ea typeface="+mn-ea"/>
              </a:rPr>
              <a:t>x</a:t>
            </a:r>
            <a:r>
              <a:rPr lang="en-US" altLang="zh-CN" sz="2800" b="1" dirty="0" err="1">
                <a:solidFill>
                  <a:srgbClr val="000000"/>
                </a:solidFill>
                <a:latin typeface="+mn-lt"/>
                <a:ea typeface="+mn-ea"/>
              </a:rPr>
              <a:t>m</a:t>
            </a:r>
            <a:r>
              <a:rPr lang="zh-CN" altLang="en-US" sz="2800" b="1" dirty="0">
                <a:solidFill>
                  <a:srgbClr val="000000"/>
                </a:solidFill>
                <a:latin typeface="+mn-lt"/>
                <a:ea typeface="+mn-ea"/>
              </a:rPr>
              <a:t>，那么</a:t>
            </a:r>
            <a:r>
              <a:rPr lang="en-US" altLang="zh-CN" sz="2800" b="1" i="1" dirty="0">
                <a:solidFill>
                  <a:srgbClr val="000000"/>
                </a:solidFill>
                <a:latin typeface="+mn-lt"/>
                <a:ea typeface="+mn-ea"/>
              </a:rPr>
              <a:t>AD</a:t>
            </a:r>
            <a:r>
              <a:rPr lang="zh-CN" altLang="en-US" sz="2800" b="1" dirty="0">
                <a:solidFill>
                  <a:srgbClr val="000000"/>
                </a:solidFill>
                <a:latin typeface="+mn-lt"/>
                <a:ea typeface="+mn-ea"/>
              </a:rPr>
              <a:t>边的长度如何表示？</a:t>
            </a:r>
          </a:p>
          <a:p>
            <a:pPr>
              <a:lnSpc>
                <a:spcPct val="150000"/>
              </a:lnSpc>
              <a:buClr>
                <a:schemeClr val="tx2"/>
              </a:buClr>
              <a:buFont typeface="Wingdings" panose="05000000000000000000" pitchFamily="2" charset="2"/>
              <a:buChar char="w"/>
              <a:defRPr/>
            </a:pPr>
            <a:r>
              <a:rPr lang="en-US" altLang="zh-CN" sz="2800" b="1" dirty="0">
                <a:solidFill>
                  <a:srgbClr val="000000"/>
                </a:solidFill>
                <a:latin typeface="+mn-lt"/>
                <a:ea typeface="+mn-ea"/>
              </a:rPr>
              <a:t>(2).</a:t>
            </a:r>
            <a:r>
              <a:rPr lang="zh-CN" altLang="en-US" sz="2800" b="1" dirty="0">
                <a:solidFill>
                  <a:srgbClr val="000000"/>
                </a:solidFill>
                <a:latin typeface="+mn-lt"/>
                <a:ea typeface="+mn-ea"/>
              </a:rPr>
              <a:t>设矩形的面积为</a:t>
            </a:r>
            <a:r>
              <a:rPr lang="en-US" altLang="zh-CN" sz="2800" b="1" i="1" dirty="0">
                <a:solidFill>
                  <a:srgbClr val="000000"/>
                </a:solidFill>
                <a:latin typeface="+mn-lt"/>
                <a:ea typeface="+mn-ea"/>
              </a:rPr>
              <a:t>y</a:t>
            </a:r>
            <a:r>
              <a:rPr lang="en-US" altLang="zh-CN" sz="2800" b="1" dirty="0">
                <a:solidFill>
                  <a:srgbClr val="000000"/>
                </a:solidFill>
                <a:latin typeface="+mn-lt"/>
                <a:ea typeface="+mn-ea"/>
              </a:rPr>
              <a:t>m</a:t>
            </a:r>
            <a:r>
              <a:rPr lang="en-US" altLang="zh-CN" sz="2800" b="1" baseline="30000" dirty="0">
                <a:solidFill>
                  <a:srgbClr val="000000"/>
                </a:solidFill>
                <a:latin typeface="+mn-lt"/>
                <a:ea typeface="+mn-ea"/>
              </a:rPr>
              <a:t>2</a:t>
            </a:r>
            <a:r>
              <a:rPr lang="zh-CN" altLang="en-US" sz="2800" b="1" dirty="0">
                <a:solidFill>
                  <a:srgbClr val="000000"/>
                </a:solidFill>
                <a:latin typeface="+mn-lt"/>
                <a:ea typeface="+mn-ea"/>
              </a:rPr>
              <a:t>，当</a:t>
            </a:r>
            <a:r>
              <a:rPr lang="en-US" altLang="zh-CN" sz="2800" b="1" dirty="0">
                <a:solidFill>
                  <a:srgbClr val="000000"/>
                </a:solidFill>
                <a:latin typeface="+mn-lt"/>
                <a:ea typeface="+mn-ea"/>
              </a:rPr>
              <a:t>x</a:t>
            </a:r>
            <a:r>
              <a:rPr lang="zh-CN" altLang="en-US" sz="2800" b="1" dirty="0">
                <a:solidFill>
                  <a:srgbClr val="000000"/>
                </a:solidFill>
                <a:latin typeface="+mn-lt"/>
                <a:ea typeface="+mn-ea"/>
              </a:rPr>
              <a:t>取何值时，</a:t>
            </a:r>
            <a:r>
              <a:rPr lang="en-US" altLang="zh-CN" sz="2800" b="1" i="1" dirty="0">
                <a:solidFill>
                  <a:srgbClr val="000000"/>
                </a:solidFill>
                <a:latin typeface="+mn-lt"/>
                <a:ea typeface="+mn-ea"/>
              </a:rPr>
              <a:t>y</a:t>
            </a:r>
            <a:r>
              <a:rPr lang="zh-CN" altLang="en-US" sz="2800" b="1" dirty="0">
                <a:solidFill>
                  <a:srgbClr val="000000"/>
                </a:solidFill>
                <a:latin typeface="+mn-lt"/>
                <a:ea typeface="+mn-ea"/>
              </a:rPr>
              <a:t>的最大值是多少</a:t>
            </a:r>
            <a:r>
              <a:rPr lang="en-US" altLang="zh-CN" sz="2800" b="1" dirty="0">
                <a:solidFill>
                  <a:srgbClr val="000000"/>
                </a:solidFill>
                <a:latin typeface="+mn-lt"/>
                <a:ea typeface="+mn-ea"/>
              </a:rPr>
              <a:t>?</a:t>
            </a:r>
            <a:endParaRPr lang="en-US" altLang="zh-CN" sz="2800" b="1" dirty="0">
              <a:solidFill>
                <a:schemeClr val="hlink"/>
              </a:solidFill>
              <a:latin typeface="+mn-lt"/>
              <a:ea typeface="+mn-ea"/>
            </a:endParaRP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811213" y="592138"/>
            <a:ext cx="5791200" cy="685800"/>
          </a:xfrm>
          <a:prstGeom prst="rect">
            <a:avLst/>
          </a:prstGeom>
        </p:spPr>
        <p:txBody>
          <a:bodyPr/>
          <a:lstStyle/>
          <a:p>
            <a:pPr eaLnBrk="1" hangingPunct="1">
              <a:defRPr/>
            </a:pPr>
            <a:r>
              <a:rPr lang="zh-CN" altLang="en-US" sz="4000" b="1" dirty="0" smtClean="0">
                <a:solidFill>
                  <a:srgbClr val="000000"/>
                </a:solidFill>
                <a:latin typeface="+mn-lt"/>
                <a:ea typeface="+mn-ea"/>
              </a:rPr>
              <a:t>何时面积最大 </a:t>
            </a:r>
          </a:p>
        </p:txBody>
      </p:sp>
      <p:sp>
        <p:nvSpPr>
          <p:cNvPr id="301060" name="Rectangle 4"/>
          <p:cNvSpPr>
            <a:spLocks noGrp="1" noChangeArrowheads="1"/>
          </p:cNvSpPr>
          <p:nvPr/>
        </p:nvSpPr>
        <p:spPr bwMode="auto">
          <a:xfrm>
            <a:off x="342900" y="1773238"/>
            <a:ext cx="8229600" cy="990600"/>
          </a:xfrm>
          <a:prstGeom prst="rect">
            <a:avLst/>
          </a:prstGeom>
          <a:noFill/>
          <a:ln>
            <a:noFill/>
          </a:ln>
          <a:effectLst/>
        </p:spPr>
        <p:txBody>
          <a:bodyPr/>
          <a:lstStyle/>
          <a:p>
            <a:pPr>
              <a:lnSpc>
                <a:spcPct val="150000"/>
              </a:lnSpc>
              <a:buClr>
                <a:schemeClr val="tx2"/>
              </a:buClr>
              <a:buFont typeface="Wingdings" panose="05000000000000000000" pitchFamily="2" charset="2"/>
              <a:buChar char="w"/>
              <a:defRPr/>
            </a:pPr>
            <a:r>
              <a:rPr lang="zh-CN" altLang="en-US" sz="2800" b="1" dirty="0">
                <a:solidFill>
                  <a:srgbClr val="000000"/>
                </a:solidFill>
                <a:latin typeface="+mn-lt"/>
                <a:ea typeface="+mn-ea"/>
              </a:rPr>
              <a:t>如图，在一个直角三角形的内部作一个矩形</a:t>
            </a:r>
            <a:r>
              <a:rPr lang="en-US" altLang="zh-CN" sz="2800" b="1" i="1" dirty="0">
                <a:solidFill>
                  <a:srgbClr val="000000"/>
                </a:solidFill>
                <a:latin typeface="+mn-lt"/>
                <a:ea typeface="+mn-ea"/>
              </a:rPr>
              <a:t>ABCD</a:t>
            </a:r>
            <a:r>
              <a:rPr lang="zh-CN" altLang="en-US" sz="2800" b="1" dirty="0">
                <a:solidFill>
                  <a:srgbClr val="000000"/>
                </a:solidFill>
                <a:latin typeface="+mn-lt"/>
                <a:ea typeface="+mn-ea"/>
              </a:rPr>
              <a:t>，其中</a:t>
            </a:r>
            <a:r>
              <a:rPr lang="en-US" altLang="zh-CN" sz="2800" b="1" i="1" dirty="0">
                <a:solidFill>
                  <a:srgbClr val="000000"/>
                </a:solidFill>
                <a:latin typeface="+mn-lt"/>
                <a:ea typeface="+mn-ea"/>
              </a:rPr>
              <a:t>AB</a:t>
            </a:r>
            <a:r>
              <a:rPr lang="zh-CN" altLang="en-US" sz="2800" b="1" dirty="0">
                <a:solidFill>
                  <a:srgbClr val="000000"/>
                </a:solidFill>
                <a:latin typeface="+mn-lt"/>
                <a:ea typeface="+mn-ea"/>
              </a:rPr>
              <a:t>和</a:t>
            </a:r>
            <a:r>
              <a:rPr lang="en-US" altLang="zh-CN" sz="2800" b="1" i="1" dirty="0">
                <a:solidFill>
                  <a:srgbClr val="000000"/>
                </a:solidFill>
                <a:latin typeface="+mn-lt"/>
                <a:ea typeface="+mn-ea"/>
              </a:rPr>
              <a:t>AD</a:t>
            </a:r>
            <a:r>
              <a:rPr lang="zh-CN" altLang="en-US" sz="2800" b="1" dirty="0">
                <a:solidFill>
                  <a:srgbClr val="000000"/>
                </a:solidFill>
                <a:latin typeface="+mn-lt"/>
                <a:ea typeface="+mn-ea"/>
              </a:rPr>
              <a:t>分别在两直角边上</a:t>
            </a:r>
            <a:r>
              <a:rPr lang="en-US" altLang="zh-CN" sz="2800" b="1" dirty="0">
                <a:solidFill>
                  <a:srgbClr val="000000"/>
                </a:solidFill>
                <a:latin typeface="+mn-lt"/>
                <a:ea typeface="+mn-ea"/>
              </a:rPr>
              <a:t>.</a:t>
            </a:r>
          </a:p>
        </p:txBody>
      </p:sp>
      <p:pic>
        <p:nvPicPr>
          <p:cNvPr id="11269" name="Picture 14" descr="Q_011"/>
          <p:cNvPicPr>
            <a:picLocks noChangeAspect="1" noChangeArrowheads="1" noCrop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656263" y="668338"/>
            <a:ext cx="522287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70" name="Text Box 15"/>
          <p:cNvSpPr txBox="1">
            <a:spLocks noChangeArrowheads="1"/>
          </p:cNvSpPr>
          <p:nvPr/>
        </p:nvSpPr>
        <p:spPr bwMode="auto">
          <a:xfrm>
            <a:off x="6156325" y="2924175"/>
            <a:ext cx="4572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en-US" altLang="zh-CN" sz="2800" b="1" i="1">
                <a:latin typeface="Times New Roman" panose="02020603050405020304" pitchFamily="18" charset="0"/>
              </a:rPr>
              <a:t>M</a:t>
            </a:r>
          </a:p>
        </p:txBody>
      </p:sp>
      <p:sp>
        <p:nvSpPr>
          <p:cNvPr id="31751" name="AutoShape 16"/>
          <p:cNvSpPr>
            <a:spLocks noChangeArrowheads="1"/>
          </p:cNvSpPr>
          <p:nvPr/>
        </p:nvSpPr>
        <p:spPr bwMode="auto">
          <a:xfrm>
            <a:off x="6365875" y="3367088"/>
            <a:ext cx="2438400" cy="1524000"/>
          </a:xfrm>
          <a:prstGeom prst="rtTriangle">
            <a:avLst/>
          </a:prstGeom>
          <a:noFill/>
          <a:ln w="9525">
            <a:solidFill>
              <a:schemeClr val="tx1"/>
            </a:solidFill>
            <a:miter lim="800000"/>
          </a:ln>
          <a:effectLst/>
        </p:spPr>
        <p:txBody>
          <a:bodyPr wrap="none" anchor="ctr"/>
          <a:lstStyle/>
          <a:p>
            <a:pPr>
              <a:defRPr/>
            </a:pPr>
            <a:endParaRPr lang="zh-CN" altLang="en-US" sz="2800" b="1" i="1">
              <a:latin typeface="+mn-lt"/>
              <a:ea typeface="+mn-ea"/>
            </a:endParaRPr>
          </a:p>
        </p:txBody>
      </p:sp>
      <p:sp>
        <p:nvSpPr>
          <p:cNvPr id="11272" name="Text Box 17"/>
          <p:cNvSpPr txBox="1">
            <a:spLocks noChangeArrowheads="1"/>
          </p:cNvSpPr>
          <p:nvPr/>
        </p:nvSpPr>
        <p:spPr bwMode="auto">
          <a:xfrm>
            <a:off x="8651875" y="4814888"/>
            <a:ext cx="4572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en-US" altLang="zh-CN" sz="2800" b="1" i="1">
                <a:latin typeface="Times New Roman" panose="02020603050405020304" pitchFamily="18" charset="0"/>
              </a:rPr>
              <a:t>N</a:t>
            </a:r>
          </a:p>
        </p:txBody>
      </p:sp>
      <p:grpSp>
        <p:nvGrpSpPr>
          <p:cNvPr id="11273" name="Group 18"/>
          <p:cNvGrpSpPr/>
          <p:nvPr/>
        </p:nvGrpSpPr>
        <p:grpSpPr bwMode="auto">
          <a:xfrm>
            <a:off x="6365875" y="4891088"/>
            <a:ext cx="2438400" cy="752475"/>
            <a:chOff x="3984" y="2784"/>
            <a:chExt cx="1536" cy="474"/>
          </a:xfrm>
        </p:grpSpPr>
        <p:sp>
          <p:nvSpPr>
            <p:cNvPr id="31768" name="Text Box 19"/>
            <p:cNvSpPr txBox="1">
              <a:spLocks noChangeArrowheads="1"/>
            </p:cNvSpPr>
            <p:nvPr/>
          </p:nvSpPr>
          <p:spPr bwMode="auto">
            <a:xfrm>
              <a:off x="4416" y="2928"/>
              <a:ext cx="774" cy="330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  <a:defRPr/>
              </a:pPr>
              <a:r>
                <a:rPr kumimoji="1" lang="en-US" altLang="zh-CN" sz="2800" b="1" smtClean="0">
                  <a:latin typeface="+mn-lt"/>
                  <a:ea typeface="+mn-ea"/>
                </a:rPr>
                <a:t>40m</a:t>
              </a:r>
            </a:p>
          </p:txBody>
        </p:sp>
        <p:sp>
          <p:nvSpPr>
            <p:cNvPr id="31769" name="Line 20"/>
            <p:cNvSpPr>
              <a:spLocks noChangeShapeType="1"/>
            </p:cNvSpPr>
            <p:nvPr/>
          </p:nvSpPr>
          <p:spPr bwMode="auto">
            <a:xfrm>
              <a:off x="3984" y="2784"/>
              <a:ext cx="0" cy="36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</a:ln>
            <a:effectLst/>
          </p:spPr>
          <p:txBody>
            <a:bodyPr wrap="none"/>
            <a:lstStyle/>
            <a:p>
              <a:pPr>
                <a:defRPr/>
              </a:pPr>
              <a:endParaRPr lang="zh-CN" altLang="en-US">
                <a:latin typeface="+mn-lt"/>
                <a:ea typeface="+mn-ea"/>
              </a:endParaRPr>
            </a:p>
          </p:txBody>
        </p:sp>
        <p:sp>
          <p:nvSpPr>
            <p:cNvPr id="31770" name="Line 21"/>
            <p:cNvSpPr>
              <a:spLocks noChangeShapeType="1"/>
            </p:cNvSpPr>
            <p:nvPr/>
          </p:nvSpPr>
          <p:spPr bwMode="auto">
            <a:xfrm flipH="1">
              <a:off x="5518" y="2784"/>
              <a:ext cx="2" cy="33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</a:ln>
            <a:effectLst/>
          </p:spPr>
          <p:txBody>
            <a:bodyPr wrap="none"/>
            <a:lstStyle/>
            <a:p>
              <a:pPr>
                <a:defRPr/>
              </a:pPr>
              <a:endParaRPr lang="zh-CN" altLang="en-US">
                <a:latin typeface="+mn-lt"/>
                <a:ea typeface="+mn-ea"/>
              </a:endParaRPr>
            </a:p>
          </p:txBody>
        </p:sp>
        <p:sp>
          <p:nvSpPr>
            <p:cNvPr id="31771" name="Line 22"/>
            <p:cNvSpPr>
              <a:spLocks noChangeShapeType="1"/>
            </p:cNvSpPr>
            <p:nvPr/>
          </p:nvSpPr>
          <p:spPr bwMode="auto">
            <a:xfrm>
              <a:off x="4861" y="3072"/>
              <a:ext cx="65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tailEnd type="triangle" w="med" len="med"/>
            </a:ln>
            <a:effectLst/>
          </p:spPr>
          <p:txBody>
            <a:bodyPr wrap="none"/>
            <a:lstStyle/>
            <a:p>
              <a:pPr>
                <a:defRPr/>
              </a:pPr>
              <a:endParaRPr lang="zh-CN" altLang="en-US">
                <a:latin typeface="+mn-lt"/>
                <a:ea typeface="+mn-ea"/>
              </a:endParaRPr>
            </a:p>
          </p:txBody>
        </p:sp>
        <p:sp>
          <p:nvSpPr>
            <p:cNvPr id="31772" name="Line 23"/>
            <p:cNvSpPr>
              <a:spLocks noChangeShapeType="1"/>
            </p:cNvSpPr>
            <p:nvPr/>
          </p:nvSpPr>
          <p:spPr bwMode="auto">
            <a:xfrm flipH="1">
              <a:off x="3986" y="3072"/>
              <a:ext cx="478" cy="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tailEnd type="triangle" w="med" len="med"/>
            </a:ln>
            <a:effectLst/>
          </p:spPr>
          <p:txBody>
            <a:bodyPr wrap="none"/>
            <a:lstStyle/>
            <a:p>
              <a:pPr>
                <a:defRPr/>
              </a:pPr>
              <a:endParaRPr lang="zh-CN" altLang="en-US">
                <a:latin typeface="+mn-lt"/>
                <a:ea typeface="+mn-ea"/>
              </a:endParaRPr>
            </a:p>
          </p:txBody>
        </p:sp>
      </p:grpSp>
      <p:grpSp>
        <p:nvGrpSpPr>
          <p:cNvPr id="11274" name="Group 24"/>
          <p:cNvGrpSpPr/>
          <p:nvPr/>
        </p:nvGrpSpPr>
        <p:grpSpPr bwMode="auto">
          <a:xfrm>
            <a:off x="5676900" y="3367088"/>
            <a:ext cx="709613" cy="1524000"/>
            <a:chOff x="3550" y="1824"/>
            <a:chExt cx="447" cy="960"/>
          </a:xfrm>
        </p:grpSpPr>
        <p:sp>
          <p:nvSpPr>
            <p:cNvPr id="31763" name="Text Box 25"/>
            <p:cNvSpPr txBox="1">
              <a:spLocks noChangeArrowheads="1"/>
            </p:cNvSpPr>
            <p:nvPr/>
          </p:nvSpPr>
          <p:spPr bwMode="auto">
            <a:xfrm rot="-5400000">
              <a:off x="3378" y="2047"/>
              <a:ext cx="674" cy="330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  <a:defRPr/>
              </a:pPr>
              <a:r>
                <a:rPr kumimoji="1" lang="en-US" altLang="zh-CN" sz="2800" b="1" dirty="0" smtClean="0">
                  <a:latin typeface="+mn-lt"/>
                  <a:ea typeface="+mn-ea"/>
                </a:rPr>
                <a:t>30m</a:t>
              </a:r>
            </a:p>
          </p:txBody>
        </p:sp>
        <p:sp>
          <p:nvSpPr>
            <p:cNvPr id="31764" name="Line 26"/>
            <p:cNvSpPr>
              <a:spLocks noChangeShapeType="1"/>
            </p:cNvSpPr>
            <p:nvPr/>
          </p:nvSpPr>
          <p:spPr bwMode="auto">
            <a:xfrm flipH="1">
              <a:off x="3617" y="1832"/>
              <a:ext cx="3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</a:ln>
            <a:effectLst/>
          </p:spPr>
          <p:txBody>
            <a:bodyPr wrap="none"/>
            <a:lstStyle/>
            <a:p>
              <a:pPr>
                <a:defRPr/>
              </a:pPr>
              <a:endParaRPr lang="zh-CN" altLang="en-US">
                <a:latin typeface="+mn-lt"/>
                <a:ea typeface="+mn-ea"/>
              </a:endParaRPr>
            </a:p>
          </p:txBody>
        </p:sp>
        <p:sp>
          <p:nvSpPr>
            <p:cNvPr id="31765" name="Line 27"/>
            <p:cNvSpPr>
              <a:spLocks noChangeShapeType="1"/>
            </p:cNvSpPr>
            <p:nvPr/>
          </p:nvSpPr>
          <p:spPr bwMode="auto">
            <a:xfrm flipH="1">
              <a:off x="3648" y="2784"/>
              <a:ext cx="3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</a:ln>
            <a:effectLst/>
          </p:spPr>
          <p:txBody>
            <a:bodyPr wrap="none"/>
            <a:lstStyle/>
            <a:p>
              <a:pPr>
                <a:defRPr/>
              </a:pPr>
              <a:endParaRPr lang="zh-CN" altLang="en-US">
                <a:latin typeface="+mn-lt"/>
                <a:ea typeface="+mn-ea"/>
              </a:endParaRPr>
            </a:p>
          </p:txBody>
        </p:sp>
        <p:sp>
          <p:nvSpPr>
            <p:cNvPr id="31766" name="Line 28"/>
            <p:cNvSpPr>
              <a:spLocks noChangeShapeType="1"/>
            </p:cNvSpPr>
            <p:nvPr/>
          </p:nvSpPr>
          <p:spPr bwMode="auto">
            <a:xfrm flipV="1">
              <a:off x="3696" y="18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tailEnd type="triangle" w="med" len="med"/>
            </a:ln>
            <a:effectLst/>
          </p:spPr>
          <p:txBody>
            <a:bodyPr wrap="none"/>
            <a:lstStyle/>
            <a:p>
              <a:pPr>
                <a:defRPr/>
              </a:pPr>
              <a:endParaRPr lang="zh-CN" altLang="en-US">
                <a:latin typeface="+mn-lt"/>
                <a:ea typeface="+mn-ea"/>
              </a:endParaRPr>
            </a:p>
          </p:txBody>
        </p:sp>
        <p:sp>
          <p:nvSpPr>
            <p:cNvPr id="31767" name="Line 29"/>
            <p:cNvSpPr>
              <a:spLocks noChangeShapeType="1"/>
            </p:cNvSpPr>
            <p:nvPr/>
          </p:nvSpPr>
          <p:spPr bwMode="auto">
            <a:xfrm>
              <a:off x="3721" y="2484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tailEnd type="triangle" w="med" len="med"/>
            </a:ln>
            <a:effectLst/>
          </p:spPr>
          <p:txBody>
            <a:bodyPr wrap="none"/>
            <a:lstStyle/>
            <a:p>
              <a:pPr>
                <a:defRPr/>
              </a:pPr>
              <a:endParaRPr lang="zh-CN" altLang="en-US">
                <a:latin typeface="+mn-lt"/>
                <a:ea typeface="+mn-ea"/>
              </a:endParaRPr>
            </a:p>
          </p:txBody>
        </p:sp>
      </p:grpSp>
      <p:sp>
        <p:nvSpPr>
          <p:cNvPr id="31755" name="Rectangle 30"/>
          <p:cNvSpPr>
            <a:spLocks noChangeArrowheads="1"/>
          </p:cNvSpPr>
          <p:nvPr/>
        </p:nvSpPr>
        <p:spPr bwMode="auto">
          <a:xfrm>
            <a:off x="6365875" y="4110038"/>
            <a:ext cx="1206500" cy="787400"/>
          </a:xfrm>
          <a:prstGeom prst="rect">
            <a:avLst/>
          </a:prstGeom>
          <a:solidFill>
            <a:srgbClr val="33CCFF"/>
          </a:solidFill>
          <a:ln w="9525">
            <a:solidFill>
              <a:schemeClr val="tx1"/>
            </a:solidFill>
            <a:miter lim="800000"/>
          </a:ln>
          <a:effectLst/>
        </p:spPr>
        <p:txBody>
          <a:bodyPr wrap="none" anchor="ctr"/>
          <a:lstStyle/>
          <a:p>
            <a:pPr>
              <a:defRPr/>
            </a:pPr>
            <a:endParaRPr lang="zh-CN" altLang="en-US" sz="2800" b="1" i="1">
              <a:latin typeface="+mn-lt"/>
              <a:ea typeface="+mn-ea"/>
            </a:endParaRPr>
          </a:p>
        </p:txBody>
      </p:sp>
      <p:grpSp>
        <p:nvGrpSpPr>
          <p:cNvPr id="11276" name="Group 31"/>
          <p:cNvGrpSpPr/>
          <p:nvPr/>
        </p:nvGrpSpPr>
        <p:grpSpPr bwMode="auto">
          <a:xfrm>
            <a:off x="6061075" y="3671888"/>
            <a:ext cx="1828800" cy="1743075"/>
            <a:chOff x="3792" y="2016"/>
            <a:chExt cx="1152" cy="1098"/>
          </a:xfrm>
        </p:grpSpPr>
        <p:sp>
          <p:nvSpPr>
            <p:cNvPr id="31757" name="Rectangle 32"/>
            <p:cNvSpPr>
              <a:spLocks noChangeArrowheads="1"/>
            </p:cNvSpPr>
            <p:nvPr/>
          </p:nvSpPr>
          <p:spPr bwMode="auto">
            <a:xfrm>
              <a:off x="3984" y="2292"/>
              <a:ext cx="760" cy="4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 sz="2800" b="1" i="1">
                <a:latin typeface="+mn-lt"/>
                <a:ea typeface="+mn-ea"/>
              </a:endParaRPr>
            </a:p>
          </p:txBody>
        </p:sp>
        <p:sp>
          <p:nvSpPr>
            <p:cNvPr id="11278" name="Text Box 33"/>
            <p:cNvSpPr txBox="1">
              <a:spLocks noChangeArrowheads="1"/>
            </p:cNvSpPr>
            <p:nvPr/>
          </p:nvSpPr>
          <p:spPr bwMode="auto">
            <a:xfrm>
              <a:off x="3792" y="2784"/>
              <a:ext cx="288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kumimoji="1" lang="en-US" altLang="zh-CN" sz="2800" b="1" i="1">
                  <a:latin typeface="Times New Roman" panose="02020603050405020304" pitchFamily="18" charset="0"/>
                </a:rPr>
                <a:t>A</a:t>
              </a:r>
            </a:p>
          </p:txBody>
        </p:sp>
        <p:sp>
          <p:nvSpPr>
            <p:cNvPr id="11279" name="Text Box 34"/>
            <p:cNvSpPr txBox="1">
              <a:spLocks noChangeArrowheads="1"/>
            </p:cNvSpPr>
            <p:nvPr/>
          </p:nvSpPr>
          <p:spPr bwMode="auto">
            <a:xfrm>
              <a:off x="4608" y="2784"/>
              <a:ext cx="240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kumimoji="1" lang="en-US" altLang="zh-CN" sz="2800" b="1" i="1">
                  <a:latin typeface="Times New Roman" panose="02020603050405020304" pitchFamily="18" charset="0"/>
                </a:rPr>
                <a:t>B</a:t>
              </a:r>
            </a:p>
          </p:txBody>
        </p:sp>
        <p:sp>
          <p:nvSpPr>
            <p:cNvPr id="11280" name="Text Box 35"/>
            <p:cNvSpPr txBox="1">
              <a:spLocks noChangeArrowheads="1"/>
            </p:cNvSpPr>
            <p:nvPr/>
          </p:nvSpPr>
          <p:spPr bwMode="auto">
            <a:xfrm>
              <a:off x="4656" y="2016"/>
              <a:ext cx="288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kumimoji="1" lang="en-US" altLang="zh-CN" sz="2800" b="1" i="1">
                  <a:latin typeface="Times New Roman" panose="02020603050405020304" pitchFamily="18" charset="0"/>
                </a:rPr>
                <a:t>C</a:t>
              </a:r>
            </a:p>
          </p:txBody>
        </p:sp>
        <p:sp>
          <p:nvSpPr>
            <p:cNvPr id="11281" name="Text Box 36"/>
            <p:cNvSpPr txBox="1">
              <a:spLocks noChangeArrowheads="1"/>
            </p:cNvSpPr>
            <p:nvPr/>
          </p:nvSpPr>
          <p:spPr bwMode="auto">
            <a:xfrm>
              <a:off x="3792" y="2064"/>
              <a:ext cx="288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kumimoji="1" lang="en-US" altLang="zh-CN" sz="2800" b="1" i="1">
                  <a:latin typeface="Times New Roman" panose="02020603050405020304" pitchFamily="18" charset="0"/>
                </a:rPr>
                <a:t>D</a:t>
              </a:r>
            </a:p>
          </p:txBody>
        </p:sp>
        <p:sp>
          <p:nvSpPr>
            <p:cNvPr id="31762" name="Text Box 37"/>
            <p:cNvSpPr txBox="1">
              <a:spLocks noChangeArrowheads="1"/>
            </p:cNvSpPr>
            <p:nvPr/>
          </p:nvSpPr>
          <p:spPr bwMode="auto">
            <a:xfrm>
              <a:off x="3936" y="2498"/>
              <a:ext cx="384" cy="330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  <a:defRPr/>
              </a:pPr>
              <a:r>
                <a:rPr kumimoji="1" lang="zh-CN" altLang="en-US" sz="2800" b="1" i="1" smtClean="0">
                  <a:latin typeface="+mn-lt"/>
                  <a:ea typeface="+mn-ea"/>
                </a:rPr>
                <a:t>┐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106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301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1058" grpId="0" autoUpdateAnimBg="0"/>
      <p:bldP spid="301060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/>
        </p:nvSpPr>
        <p:spPr bwMode="auto">
          <a:xfrm>
            <a:off x="142875" y="2332038"/>
            <a:ext cx="8494713" cy="1752600"/>
          </a:xfrm>
          <a:prstGeom prst="rect">
            <a:avLst/>
          </a:prstGeom>
          <a:noFill/>
          <a:ln>
            <a:noFill/>
          </a:ln>
          <a:effectLst/>
        </p:spPr>
        <p:txBody>
          <a:bodyPr/>
          <a:lstStyle/>
          <a:p>
            <a:pPr>
              <a:lnSpc>
                <a:spcPct val="150000"/>
              </a:lnSpc>
              <a:buClr>
                <a:schemeClr val="tx2"/>
              </a:buClr>
              <a:buFont typeface="Wingdings" panose="05000000000000000000" pitchFamily="2" charset="2"/>
              <a:buChar char="w"/>
              <a:defRPr/>
            </a:pPr>
            <a:r>
              <a:rPr lang="en-US" altLang="zh-CN" sz="2800" b="1" dirty="0">
                <a:solidFill>
                  <a:srgbClr val="000000"/>
                </a:solidFill>
                <a:latin typeface="+mn-lt"/>
                <a:ea typeface="+mn-ea"/>
              </a:rPr>
              <a:t>(1).</a:t>
            </a:r>
            <a:r>
              <a:rPr lang="zh-CN" altLang="en-US" sz="2800" b="1" dirty="0">
                <a:solidFill>
                  <a:srgbClr val="000000"/>
                </a:solidFill>
                <a:latin typeface="+mn-lt"/>
                <a:ea typeface="+mn-ea"/>
              </a:rPr>
              <a:t>设矩形的一边</a:t>
            </a:r>
            <a:r>
              <a:rPr lang="en-US" altLang="zh-CN" sz="2800" b="1" i="1" dirty="0">
                <a:solidFill>
                  <a:srgbClr val="000000"/>
                </a:solidFill>
                <a:latin typeface="+mn-lt"/>
                <a:ea typeface="+mn-ea"/>
              </a:rPr>
              <a:t>BC</a:t>
            </a:r>
            <a:r>
              <a:rPr lang="en-US" altLang="zh-CN" sz="2800" b="1" dirty="0">
                <a:solidFill>
                  <a:srgbClr val="000000"/>
                </a:solidFill>
                <a:latin typeface="+mn-lt"/>
                <a:ea typeface="+mn-ea"/>
              </a:rPr>
              <a:t>=</a:t>
            </a:r>
            <a:r>
              <a:rPr lang="en-US" altLang="zh-CN" sz="2800" b="1" i="1" dirty="0" err="1">
                <a:solidFill>
                  <a:srgbClr val="000000"/>
                </a:solidFill>
                <a:latin typeface="+mn-lt"/>
                <a:ea typeface="+mn-ea"/>
              </a:rPr>
              <a:t>x</a:t>
            </a:r>
            <a:r>
              <a:rPr lang="en-US" altLang="zh-CN" sz="2800" b="1" dirty="0" err="1">
                <a:solidFill>
                  <a:srgbClr val="000000"/>
                </a:solidFill>
                <a:latin typeface="+mn-lt"/>
                <a:ea typeface="+mn-ea"/>
              </a:rPr>
              <a:t>m</a:t>
            </a:r>
            <a:r>
              <a:rPr lang="zh-CN" altLang="en-US" sz="2800" b="1" dirty="0">
                <a:solidFill>
                  <a:srgbClr val="000000"/>
                </a:solidFill>
                <a:latin typeface="+mn-lt"/>
                <a:ea typeface="+mn-ea"/>
              </a:rPr>
              <a:t>，那么</a:t>
            </a:r>
            <a:r>
              <a:rPr lang="en-US" altLang="zh-CN" sz="2800" b="1" i="1" dirty="0">
                <a:solidFill>
                  <a:srgbClr val="000000"/>
                </a:solidFill>
                <a:latin typeface="+mn-lt"/>
                <a:ea typeface="+mn-ea"/>
              </a:rPr>
              <a:t>AB</a:t>
            </a:r>
            <a:r>
              <a:rPr lang="zh-CN" altLang="en-US" sz="2800" b="1" dirty="0">
                <a:solidFill>
                  <a:srgbClr val="000000"/>
                </a:solidFill>
                <a:latin typeface="+mn-lt"/>
                <a:ea typeface="+mn-ea"/>
              </a:rPr>
              <a:t>边的长度如何表示？</a:t>
            </a:r>
          </a:p>
          <a:p>
            <a:pPr>
              <a:lnSpc>
                <a:spcPct val="150000"/>
              </a:lnSpc>
              <a:buClr>
                <a:schemeClr val="tx2"/>
              </a:buClr>
              <a:buFont typeface="Wingdings" panose="05000000000000000000" pitchFamily="2" charset="2"/>
              <a:buChar char="w"/>
              <a:defRPr/>
            </a:pPr>
            <a:r>
              <a:rPr lang="en-US" altLang="zh-CN" sz="2800" b="1" dirty="0">
                <a:solidFill>
                  <a:srgbClr val="000000"/>
                </a:solidFill>
                <a:latin typeface="+mn-lt"/>
                <a:ea typeface="+mn-ea"/>
              </a:rPr>
              <a:t>(2).</a:t>
            </a:r>
            <a:r>
              <a:rPr lang="zh-CN" altLang="en-US" sz="2800" b="1" dirty="0">
                <a:solidFill>
                  <a:srgbClr val="000000"/>
                </a:solidFill>
                <a:latin typeface="+mn-lt"/>
                <a:ea typeface="+mn-ea"/>
              </a:rPr>
              <a:t>设矩形的面积为</a:t>
            </a:r>
            <a:r>
              <a:rPr lang="en-US" altLang="zh-CN" sz="2800" b="1" i="1" dirty="0">
                <a:solidFill>
                  <a:srgbClr val="000000"/>
                </a:solidFill>
                <a:latin typeface="+mn-lt"/>
                <a:ea typeface="+mn-ea"/>
              </a:rPr>
              <a:t>y</a:t>
            </a:r>
            <a:r>
              <a:rPr lang="en-US" altLang="zh-CN" sz="2800" b="1" dirty="0">
                <a:solidFill>
                  <a:srgbClr val="000000"/>
                </a:solidFill>
                <a:latin typeface="+mn-lt"/>
                <a:ea typeface="+mn-ea"/>
              </a:rPr>
              <a:t>m</a:t>
            </a:r>
            <a:r>
              <a:rPr lang="en-US" altLang="zh-CN" sz="2800" b="1" baseline="30000" dirty="0">
                <a:solidFill>
                  <a:srgbClr val="000000"/>
                </a:solidFill>
                <a:latin typeface="+mn-lt"/>
                <a:ea typeface="+mn-ea"/>
              </a:rPr>
              <a:t>2</a:t>
            </a:r>
            <a:r>
              <a:rPr lang="zh-CN" altLang="en-US" sz="2800" b="1" dirty="0">
                <a:solidFill>
                  <a:srgbClr val="000000"/>
                </a:solidFill>
                <a:latin typeface="+mn-lt"/>
                <a:ea typeface="+mn-ea"/>
              </a:rPr>
              <a:t>，当</a:t>
            </a:r>
            <a:r>
              <a:rPr lang="en-US" altLang="zh-CN" sz="2800" b="1" i="1" dirty="0">
                <a:solidFill>
                  <a:srgbClr val="000000"/>
                </a:solidFill>
                <a:latin typeface="+mn-lt"/>
                <a:ea typeface="+mn-ea"/>
              </a:rPr>
              <a:t>x</a:t>
            </a:r>
            <a:r>
              <a:rPr lang="zh-CN" altLang="en-US" sz="2800" b="1" dirty="0">
                <a:solidFill>
                  <a:srgbClr val="000000"/>
                </a:solidFill>
                <a:latin typeface="+mn-lt"/>
                <a:ea typeface="+mn-ea"/>
              </a:rPr>
              <a:t>取何值时，</a:t>
            </a:r>
            <a:r>
              <a:rPr lang="en-US" altLang="zh-CN" sz="2800" b="1" i="1" dirty="0">
                <a:solidFill>
                  <a:srgbClr val="000000"/>
                </a:solidFill>
                <a:latin typeface="+mn-lt"/>
                <a:ea typeface="+mn-ea"/>
              </a:rPr>
              <a:t>y</a:t>
            </a:r>
            <a:r>
              <a:rPr lang="zh-CN" altLang="en-US" sz="2800" b="1" dirty="0">
                <a:solidFill>
                  <a:srgbClr val="000000"/>
                </a:solidFill>
                <a:latin typeface="+mn-lt"/>
                <a:ea typeface="+mn-ea"/>
              </a:rPr>
              <a:t>的最大值是多少</a:t>
            </a:r>
            <a:r>
              <a:rPr lang="en-US" altLang="zh-CN" sz="2800" b="1" dirty="0">
                <a:solidFill>
                  <a:srgbClr val="000000"/>
                </a:solidFill>
                <a:latin typeface="+mn-lt"/>
                <a:ea typeface="+mn-ea"/>
              </a:rPr>
              <a:t>?</a:t>
            </a:r>
            <a:endParaRPr lang="en-US" altLang="zh-CN" sz="2800" b="1" dirty="0">
              <a:solidFill>
                <a:schemeClr val="hlink"/>
              </a:solidFill>
              <a:latin typeface="+mn-lt"/>
              <a:ea typeface="+mn-ea"/>
            </a:endParaRP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1214438" y="142875"/>
            <a:ext cx="5791200" cy="685800"/>
          </a:xfrm>
          <a:prstGeom prst="rect">
            <a:avLst/>
          </a:prstGeom>
        </p:spPr>
        <p:txBody>
          <a:bodyPr/>
          <a:lstStyle/>
          <a:p>
            <a:pPr eaLnBrk="1" hangingPunct="1">
              <a:defRPr/>
            </a:pPr>
            <a:r>
              <a:rPr lang="zh-CN" altLang="en-US" sz="4000" b="1" dirty="0" smtClean="0">
                <a:solidFill>
                  <a:srgbClr val="000000"/>
                </a:solidFill>
                <a:latin typeface="+mn-lt"/>
                <a:ea typeface="+mn-ea"/>
              </a:rPr>
              <a:t>何时面积最大 </a:t>
            </a:r>
          </a:p>
        </p:txBody>
      </p:sp>
      <p:sp>
        <p:nvSpPr>
          <p:cNvPr id="32772" name="Rectangle 4"/>
          <p:cNvSpPr>
            <a:spLocks noGrp="1" noChangeArrowheads="1"/>
          </p:cNvSpPr>
          <p:nvPr/>
        </p:nvSpPr>
        <p:spPr bwMode="auto">
          <a:xfrm>
            <a:off x="395288" y="792163"/>
            <a:ext cx="8229600" cy="990600"/>
          </a:xfrm>
          <a:prstGeom prst="rect">
            <a:avLst/>
          </a:prstGeom>
          <a:noFill/>
          <a:ln>
            <a:noFill/>
          </a:ln>
          <a:effectLst/>
        </p:spPr>
        <p:txBody>
          <a:bodyPr/>
          <a:lstStyle/>
          <a:p>
            <a:pPr>
              <a:lnSpc>
                <a:spcPct val="150000"/>
              </a:lnSpc>
              <a:buClr>
                <a:schemeClr val="tx2"/>
              </a:buClr>
              <a:buFont typeface="Wingdings" panose="05000000000000000000" pitchFamily="2" charset="2"/>
              <a:buChar char="w"/>
              <a:defRPr/>
            </a:pPr>
            <a:r>
              <a:rPr lang="zh-CN" altLang="en-US" sz="2800" b="1" dirty="0">
                <a:solidFill>
                  <a:srgbClr val="000000"/>
                </a:solidFill>
                <a:latin typeface="+mn-lt"/>
                <a:ea typeface="+mn-ea"/>
              </a:rPr>
              <a:t>如图，在一个直角三角形的内部作一个矩形</a:t>
            </a:r>
            <a:r>
              <a:rPr lang="en-US" altLang="zh-CN" sz="2800" b="1" i="1" dirty="0">
                <a:solidFill>
                  <a:srgbClr val="000000"/>
                </a:solidFill>
                <a:latin typeface="+mn-lt"/>
                <a:ea typeface="+mn-ea"/>
              </a:rPr>
              <a:t>ABCD</a:t>
            </a:r>
            <a:r>
              <a:rPr lang="zh-CN" altLang="en-US" sz="2800" b="1" dirty="0">
                <a:solidFill>
                  <a:srgbClr val="000000"/>
                </a:solidFill>
                <a:latin typeface="+mn-lt"/>
                <a:ea typeface="+mn-ea"/>
              </a:rPr>
              <a:t>，其顶点</a:t>
            </a:r>
            <a:r>
              <a:rPr lang="en-US" altLang="zh-CN" sz="2800" b="1" i="1" dirty="0">
                <a:solidFill>
                  <a:srgbClr val="FF0000"/>
                </a:solidFill>
                <a:latin typeface="+mn-lt"/>
                <a:ea typeface="+mn-ea"/>
              </a:rPr>
              <a:t>A</a:t>
            </a:r>
            <a:r>
              <a:rPr lang="zh-CN" altLang="en-US" sz="2800" b="1" dirty="0">
                <a:solidFill>
                  <a:srgbClr val="FF0000"/>
                </a:solidFill>
                <a:latin typeface="+mn-lt"/>
                <a:ea typeface="+mn-ea"/>
              </a:rPr>
              <a:t>和点</a:t>
            </a:r>
            <a:r>
              <a:rPr lang="en-US" altLang="zh-CN" sz="2800" b="1" i="1" dirty="0">
                <a:solidFill>
                  <a:srgbClr val="FF0000"/>
                </a:solidFill>
                <a:latin typeface="+mn-lt"/>
                <a:ea typeface="+mn-ea"/>
              </a:rPr>
              <a:t>D</a:t>
            </a:r>
            <a:r>
              <a:rPr lang="zh-CN" altLang="en-US" sz="2800" b="1" dirty="0">
                <a:solidFill>
                  <a:srgbClr val="FF0000"/>
                </a:solidFill>
                <a:latin typeface="+mn-lt"/>
                <a:ea typeface="+mn-ea"/>
              </a:rPr>
              <a:t>分别在两直角边上，</a:t>
            </a:r>
            <a:r>
              <a:rPr lang="en-US" altLang="zh-CN" sz="2800" b="1" i="1" dirty="0">
                <a:solidFill>
                  <a:srgbClr val="FF0000"/>
                </a:solidFill>
                <a:latin typeface="+mn-lt"/>
                <a:ea typeface="+mn-ea"/>
              </a:rPr>
              <a:t>BC</a:t>
            </a:r>
            <a:r>
              <a:rPr lang="zh-CN" altLang="en-US" sz="2800" b="1" dirty="0">
                <a:solidFill>
                  <a:srgbClr val="FF0000"/>
                </a:solidFill>
                <a:latin typeface="+mn-lt"/>
                <a:ea typeface="+mn-ea"/>
              </a:rPr>
              <a:t>在斜边上</a:t>
            </a:r>
            <a:r>
              <a:rPr lang="en-US" altLang="zh-CN" sz="2800" b="1" dirty="0">
                <a:solidFill>
                  <a:srgbClr val="000000"/>
                </a:solidFill>
                <a:latin typeface="+mn-lt"/>
                <a:ea typeface="+mn-ea"/>
              </a:rPr>
              <a:t>.</a:t>
            </a:r>
          </a:p>
        </p:txBody>
      </p:sp>
      <p:grpSp>
        <p:nvGrpSpPr>
          <p:cNvPr id="12293" name="Group 14"/>
          <p:cNvGrpSpPr/>
          <p:nvPr/>
        </p:nvGrpSpPr>
        <p:grpSpPr bwMode="auto">
          <a:xfrm>
            <a:off x="5818188" y="4084638"/>
            <a:ext cx="3048000" cy="2352675"/>
            <a:chOff x="3840" y="1872"/>
            <a:chExt cx="1920" cy="1482"/>
          </a:xfrm>
        </p:grpSpPr>
        <p:sp>
          <p:nvSpPr>
            <p:cNvPr id="32794" name="AutoShape 15"/>
            <p:cNvSpPr>
              <a:spLocks noChangeArrowheads="1"/>
            </p:cNvSpPr>
            <p:nvPr/>
          </p:nvSpPr>
          <p:spPr bwMode="auto">
            <a:xfrm>
              <a:off x="4032" y="2112"/>
              <a:ext cx="1536" cy="960"/>
            </a:xfrm>
            <a:prstGeom prst="rtTriangle">
              <a:avLst/>
            </a:prstGeom>
            <a:noFill/>
            <a:ln w="9525">
              <a:solidFill>
                <a:schemeClr val="tx1"/>
              </a:solidFill>
              <a:miter lim="800000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 sz="2800" b="1" i="1">
                <a:latin typeface="+mn-lt"/>
                <a:ea typeface="+mn-ea"/>
              </a:endParaRPr>
            </a:p>
          </p:txBody>
        </p:sp>
        <p:sp>
          <p:nvSpPr>
            <p:cNvPr id="32795" name="Rectangle 16"/>
            <p:cNvSpPr>
              <a:spLocks noChangeArrowheads="1"/>
            </p:cNvSpPr>
            <p:nvPr/>
          </p:nvSpPr>
          <p:spPr bwMode="auto">
            <a:xfrm rot="1915307">
              <a:off x="4101" y="2442"/>
              <a:ext cx="760" cy="496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 sz="2800" b="1" i="1">
                <a:latin typeface="+mn-lt"/>
                <a:ea typeface="+mn-ea"/>
              </a:endParaRPr>
            </a:p>
          </p:txBody>
        </p:sp>
        <p:sp>
          <p:nvSpPr>
            <p:cNvPr id="12316" name="Text Box 17"/>
            <p:cNvSpPr txBox="1">
              <a:spLocks noChangeArrowheads="1"/>
            </p:cNvSpPr>
            <p:nvPr/>
          </p:nvSpPr>
          <p:spPr bwMode="auto">
            <a:xfrm>
              <a:off x="4560" y="3024"/>
              <a:ext cx="288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kumimoji="1" lang="en-US" altLang="zh-CN" sz="2800" b="1" i="1">
                  <a:latin typeface="Times New Roman" panose="02020603050405020304" pitchFamily="18" charset="0"/>
                </a:rPr>
                <a:t>A</a:t>
              </a:r>
            </a:p>
          </p:txBody>
        </p:sp>
        <p:sp>
          <p:nvSpPr>
            <p:cNvPr id="12317" name="Text Box 18"/>
            <p:cNvSpPr txBox="1">
              <a:spLocks noChangeArrowheads="1"/>
            </p:cNvSpPr>
            <p:nvPr/>
          </p:nvSpPr>
          <p:spPr bwMode="auto">
            <a:xfrm>
              <a:off x="4896" y="2448"/>
              <a:ext cx="240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kumimoji="1" lang="en-US" altLang="zh-CN" sz="2800" b="1" i="1">
                  <a:latin typeface="Times New Roman" panose="02020603050405020304" pitchFamily="18" charset="0"/>
                </a:rPr>
                <a:t>B</a:t>
              </a:r>
            </a:p>
          </p:txBody>
        </p:sp>
        <p:sp>
          <p:nvSpPr>
            <p:cNvPr id="12318" name="Text Box 19"/>
            <p:cNvSpPr txBox="1">
              <a:spLocks noChangeArrowheads="1"/>
            </p:cNvSpPr>
            <p:nvPr/>
          </p:nvSpPr>
          <p:spPr bwMode="auto">
            <a:xfrm>
              <a:off x="4224" y="2016"/>
              <a:ext cx="288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kumimoji="1" lang="en-US" altLang="zh-CN" sz="2800" b="1" i="1">
                  <a:latin typeface="Times New Roman" panose="02020603050405020304" pitchFamily="18" charset="0"/>
                </a:rPr>
                <a:t>C</a:t>
              </a:r>
            </a:p>
          </p:txBody>
        </p:sp>
        <p:sp>
          <p:nvSpPr>
            <p:cNvPr id="12319" name="Text Box 20"/>
            <p:cNvSpPr txBox="1">
              <a:spLocks noChangeArrowheads="1"/>
            </p:cNvSpPr>
            <p:nvPr/>
          </p:nvSpPr>
          <p:spPr bwMode="auto">
            <a:xfrm>
              <a:off x="3840" y="2544"/>
              <a:ext cx="288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kumimoji="1" lang="en-US" altLang="zh-CN" sz="2800" b="1" i="1">
                  <a:latin typeface="Times New Roman" panose="02020603050405020304" pitchFamily="18" charset="0"/>
                </a:rPr>
                <a:t>D</a:t>
              </a:r>
            </a:p>
          </p:txBody>
        </p:sp>
        <p:sp>
          <p:nvSpPr>
            <p:cNvPr id="32800" name="Text Box 21"/>
            <p:cNvSpPr txBox="1">
              <a:spLocks noChangeArrowheads="1"/>
            </p:cNvSpPr>
            <p:nvPr/>
          </p:nvSpPr>
          <p:spPr bwMode="auto">
            <a:xfrm>
              <a:off x="3984" y="2832"/>
              <a:ext cx="384" cy="330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  <a:defRPr/>
              </a:pPr>
              <a:r>
                <a:rPr kumimoji="1" lang="zh-CN" altLang="en-US" sz="2800" b="1" i="1" smtClean="0">
                  <a:latin typeface="+mn-lt"/>
                  <a:ea typeface="+mn-ea"/>
                </a:rPr>
                <a:t>┐</a:t>
              </a:r>
            </a:p>
          </p:txBody>
        </p:sp>
        <p:sp>
          <p:nvSpPr>
            <p:cNvPr id="12321" name="Text Box 22"/>
            <p:cNvSpPr txBox="1">
              <a:spLocks noChangeArrowheads="1"/>
            </p:cNvSpPr>
            <p:nvPr/>
          </p:nvSpPr>
          <p:spPr bwMode="auto">
            <a:xfrm>
              <a:off x="3840" y="1872"/>
              <a:ext cx="288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kumimoji="1" lang="en-US" altLang="zh-CN" sz="2800" b="1" i="1">
                  <a:latin typeface="Times New Roman" panose="02020603050405020304" pitchFamily="18" charset="0"/>
                </a:rPr>
                <a:t>M</a:t>
              </a:r>
            </a:p>
          </p:txBody>
        </p:sp>
        <p:sp>
          <p:nvSpPr>
            <p:cNvPr id="12322" name="Text Box 23"/>
            <p:cNvSpPr txBox="1">
              <a:spLocks noChangeArrowheads="1"/>
            </p:cNvSpPr>
            <p:nvPr/>
          </p:nvSpPr>
          <p:spPr bwMode="auto">
            <a:xfrm>
              <a:off x="5472" y="3024"/>
              <a:ext cx="288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kumimoji="1" lang="en-US" altLang="zh-CN" sz="2800" b="1" i="1">
                  <a:latin typeface="Times New Roman" panose="02020603050405020304" pitchFamily="18" charset="0"/>
                </a:rPr>
                <a:t>N</a:t>
              </a:r>
            </a:p>
          </p:txBody>
        </p:sp>
        <p:sp>
          <p:nvSpPr>
            <p:cNvPr id="12323" name="Text Box 24"/>
            <p:cNvSpPr txBox="1">
              <a:spLocks noChangeArrowheads="1"/>
            </p:cNvSpPr>
            <p:nvPr/>
          </p:nvSpPr>
          <p:spPr bwMode="auto">
            <a:xfrm>
              <a:off x="3840" y="2928"/>
              <a:ext cx="384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kumimoji="1" lang="en-US" altLang="zh-CN" sz="2800" b="1" i="1">
                  <a:latin typeface="Times New Roman" panose="02020603050405020304" pitchFamily="18" charset="0"/>
                </a:rPr>
                <a:t>P</a:t>
              </a:r>
            </a:p>
          </p:txBody>
        </p:sp>
      </p:grpSp>
      <p:grpSp>
        <p:nvGrpSpPr>
          <p:cNvPr id="12294" name="Group 25"/>
          <p:cNvGrpSpPr/>
          <p:nvPr/>
        </p:nvGrpSpPr>
        <p:grpSpPr bwMode="auto">
          <a:xfrm>
            <a:off x="6122988" y="5989638"/>
            <a:ext cx="2438400" cy="752475"/>
            <a:chOff x="3984" y="2784"/>
            <a:chExt cx="1536" cy="474"/>
          </a:xfrm>
        </p:grpSpPr>
        <p:sp>
          <p:nvSpPr>
            <p:cNvPr id="32789" name="Text Box 26"/>
            <p:cNvSpPr txBox="1">
              <a:spLocks noChangeArrowheads="1"/>
            </p:cNvSpPr>
            <p:nvPr/>
          </p:nvSpPr>
          <p:spPr bwMode="auto">
            <a:xfrm>
              <a:off x="4416" y="2928"/>
              <a:ext cx="672" cy="330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defRPr/>
              </a:pPr>
              <a:r>
                <a:rPr lang="en-US" altLang="zh-CN" sz="2800" b="1" dirty="0" smtClean="0">
                  <a:latin typeface="+mn-lt"/>
                  <a:ea typeface="+mn-ea"/>
                </a:rPr>
                <a:t>40m</a:t>
              </a:r>
            </a:p>
          </p:txBody>
        </p:sp>
        <p:sp>
          <p:nvSpPr>
            <p:cNvPr id="32790" name="Line 27"/>
            <p:cNvSpPr>
              <a:spLocks noChangeShapeType="1"/>
            </p:cNvSpPr>
            <p:nvPr/>
          </p:nvSpPr>
          <p:spPr bwMode="auto">
            <a:xfrm>
              <a:off x="3984" y="2784"/>
              <a:ext cx="0" cy="36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</a:ln>
            <a:effectLst/>
          </p:spPr>
          <p:txBody>
            <a:bodyPr wrap="none"/>
            <a:lstStyle/>
            <a:p>
              <a:pPr>
                <a:defRPr/>
              </a:pPr>
              <a:endParaRPr lang="zh-CN" altLang="en-US">
                <a:latin typeface="+mn-lt"/>
                <a:ea typeface="+mn-ea"/>
              </a:endParaRPr>
            </a:p>
          </p:txBody>
        </p:sp>
        <p:sp>
          <p:nvSpPr>
            <p:cNvPr id="32791" name="Line 28"/>
            <p:cNvSpPr>
              <a:spLocks noChangeShapeType="1"/>
            </p:cNvSpPr>
            <p:nvPr/>
          </p:nvSpPr>
          <p:spPr bwMode="auto">
            <a:xfrm flipH="1">
              <a:off x="5518" y="2784"/>
              <a:ext cx="2" cy="33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</a:ln>
            <a:effectLst/>
          </p:spPr>
          <p:txBody>
            <a:bodyPr wrap="none"/>
            <a:lstStyle/>
            <a:p>
              <a:pPr>
                <a:defRPr/>
              </a:pPr>
              <a:endParaRPr lang="zh-CN" altLang="en-US">
                <a:latin typeface="+mn-lt"/>
                <a:ea typeface="+mn-ea"/>
              </a:endParaRPr>
            </a:p>
          </p:txBody>
        </p:sp>
        <p:sp>
          <p:nvSpPr>
            <p:cNvPr id="32792" name="Line 29"/>
            <p:cNvSpPr>
              <a:spLocks noChangeShapeType="1"/>
            </p:cNvSpPr>
            <p:nvPr/>
          </p:nvSpPr>
          <p:spPr bwMode="auto">
            <a:xfrm>
              <a:off x="4861" y="3072"/>
              <a:ext cx="65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tailEnd type="triangle" w="med" len="med"/>
            </a:ln>
            <a:effectLst/>
          </p:spPr>
          <p:txBody>
            <a:bodyPr wrap="none"/>
            <a:lstStyle/>
            <a:p>
              <a:pPr>
                <a:defRPr/>
              </a:pPr>
              <a:endParaRPr lang="zh-CN" altLang="en-US">
                <a:latin typeface="+mn-lt"/>
                <a:ea typeface="+mn-ea"/>
              </a:endParaRPr>
            </a:p>
          </p:txBody>
        </p:sp>
        <p:sp>
          <p:nvSpPr>
            <p:cNvPr id="32793" name="Line 30"/>
            <p:cNvSpPr>
              <a:spLocks noChangeShapeType="1"/>
            </p:cNvSpPr>
            <p:nvPr/>
          </p:nvSpPr>
          <p:spPr bwMode="auto">
            <a:xfrm flipH="1">
              <a:off x="3986" y="3072"/>
              <a:ext cx="478" cy="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tailEnd type="triangle" w="med" len="med"/>
            </a:ln>
            <a:effectLst/>
          </p:spPr>
          <p:txBody>
            <a:bodyPr wrap="none"/>
            <a:lstStyle/>
            <a:p>
              <a:pPr>
                <a:defRPr/>
              </a:pPr>
              <a:endParaRPr lang="zh-CN" altLang="en-US">
                <a:latin typeface="+mn-lt"/>
                <a:ea typeface="+mn-ea"/>
              </a:endParaRPr>
            </a:p>
          </p:txBody>
        </p:sp>
      </p:grpSp>
      <p:grpSp>
        <p:nvGrpSpPr>
          <p:cNvPr id="12295" name="Group 31"/>
          <p:cNvGrpSpPr/>
          <p:nvPr/>
        </p:nvGrpSpPr>
        <p:grpSpPr bwMode="auto">
          <a:xfrm>
            <a:off x="5435600" y="4465638"/>
            <a:ext cx="708025" cy="1524000"/>
            <a:chOff x="3551" y="1824"/>
            <a:chExt cx="446" cy="960"/>
          </a:xfrm>
        </p:grpSpPr>
        <p:sp>
          <p:nvSpPr>
            <p:cNvPr id="32784" name="Text Box 32"/>
            <p:cNvSpPr txBox="1">
              <a:spLocks noChangeArrowheads="1"/>
            </p:cNvSpPr>
            <p:nvPr/>
          </p:nvSpPr>
          <p:spPr bwMode="auto">
            <a:xfrm rot="-5400000">
              <a:off x="3402" y="2063"/>
              <a:ext cx="635" cy="330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defRPr/>
              </a:pPr>
              <a:r>
                <a:rPr lang="en-US" altLang="zh-CN" sz="2800" b="1" dirty="0" smtClean="0">
                  <a:latin typeface="+mn-lt"/>
                  <a:ea typeface="+mn-ea"/>
                </a:rPr>
                <a:t>30m</a:t>
              </a:r>
            </a:p>
          </p:txBody>
        </p:sp>
        <p:sp>
          <p:nvSpPr>
            <p:cNvPr id="32785" name="Line 33"/>
            <p:cNvSpPr>
              <a:spLocks noChangeShapeType="1"/>
            </p:cNvSpPr>
            <p:nvPr/>
          </p:nvSpPr>
          <p:spPr bwMode="auto">
            <a:xfrm flipH="1">
              <a:off x="3617" y="1832"/>
              <a:ext cx="3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</a:ln>
            <a:effectLst/>
          </p:spPr>
          <p:txBody>
            <a:bodyPr wrap="none"/>
            <a:lstStyle/>
            <a:p>
              <a:pPr>
                <a:defRPr/>
              </a:pPr>
              <a:endParaRPr lang="zh-CN" altLang="en-US">
                <a:latin typeface="+mn-lt"/>
                <a:ea typeface="+mn-ea"/>
              </a:endParaRPr>
            </a:p>
          </p:txBody>
        </p:sp>
        <p:sp>
          <p:nvSpPr>
            <p:cNvPr id="32786" name="Line 34"/>
            <p:cNvSpPr>
              <a:spLocks noChangeShapeType="1"/>
            </p:cNvSpPr>
            <p:nvPr/>
          </p:nvSpPr>
          <p:spPr bwMode="auto">
            <a:xfrm flipH="1">
              <a:off x="3648" y="2784"/>
              <a:ext cx="3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</a:ln>
            <a:effectLst/>
          </p:spPr>
          <p:txBody>
            <a:bodyPr wrap="none"/>
            <a:lstStyle/>
            <a:p>
              <a:pPr>
                <a:defRPr/>
              </a:pPr>
              <a:endParaRPr lang="zh-CN" altLang="en-US">
                <a:latin typeface="+mn-lt"/>
                <a:ea typeface="+mn-ea"/>
              </a:endParaRPr>
            </a:p>
          </p:txBody>
        </p:sp>
        <p:sp>
          <p:nvSpPr>
            <p:cNvPr id="32787" name="Line 35"/>
            <p:cNvSpPr>
              <a:spLocks noChangeShapeType="1"/>
            </p:cNvSpPr>
            <p:nvPr/>
          </p:nvSpPr>
          <p:spPr bwMode="auto">
            <a:xfrm flipV="1">
              <a:off x="3696" y="18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tailEnd type="triangle" w="med" len="med"/>
            </a:ln>
            <a:effectLst/>
          </p:spPr>
          <p:txBody>
            <a:bodyPr wrap="none"/>
            <a:lstStyle/>
            <a:p>
              <a:pPr>
                <a:defRPr/>
              </a:pPr>
              <a:endParaRPr lang="zh-CN" altLang="en-US">
                <a:latin typeface="+mn-lt"/>
                <a:ea typeface="+mn-ea"/>
              </a:endParaRPr>
            </a:p>
          </p:txBody>
        </p:sp>
        <p:sp>
          <p:nvSpPr>
            <p:cNvPr id="32788" name="Line 36"/>
            <p:cNvSpPr>
              <a:spLocks noChangeShapeType="1"/>
            </p:cNvSpPr>
            <p:nvPr/>
          </p:nvSpPr>
          <p:spPr bwMode="auto">
            <a:xfrm>
              <a:off x="3721" y="2484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tailEnd type="triangle" w="med" len="med"/>
            </a:ln>
            <a:effectLst/>
          </p:spPr>
          <p:txBody>
            <a:bodyPr wrap="none"/>
            <a:lstStyle/>
            <a:p>
              <a:pPr>
                <a:defRPr/>
              </a:pPr>
              <a:endParaRPr lang="zh-CN" altLang="en-US">
                <a:latin typeface="+mn-lt"/>
                <a:ea typeface="+mn-ea"/>
              </a:endParaRPr>
            </a:p>
          </p:txBody>
        </p:sp>
      </p:grpSp>
      <p:sp>
        <p:nvSpPr>
          <p:cNvPr id="302117" name="Text Box 37"/>
          <p:cNvSpPr txBox="1">
            <a:spLocks noChangeArrowheads="1"/>
          </p:cNvSpPr>
          <p:nvPr/>
        </p:nvSpPr>
        <p:spPr bwMode="auto">
          <a:xfrm rot="1985784">
            <a:off x="6961188" y="4867275"/>
            <a:ext cx="830262" cy="523875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defRPr/>
            </a:pPr>
            <a:r>
              <a:rPr lang="en-US" altLang="zh-CN" sz="2800" b="1" i="1" smtClean="0">
                <a:solidFill>
                  <a:schemeClr val="hlink"/>
                </a:solidFill>
                <a:latin typeface="+mn-lt"/>
                <a:ea typeface="+mn-ea"/>
              </a:rPr>
              <a:t>xm</a:t>
            </a:r>
          </a:p>
        </p:txBody>
      </p:sp>
      <p:sp>
        <p:nvSpPr>
          <p:cNvPr id="302118" name="Text Box 38"/>
          <p:cNvSpPr txBox="1">
            <a:spLocks noChangeArrowheads="1"/>
          </p:cNvSpPr>
          <p:nvPr/>
        </p:nvSpPr>
        <p:spPr bwMode="auto">
          <a:xfrm rot="18061366">
            <a:off x="6915944" y="5207794"/>
            <a:ext cx="609600" cy="954088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defRPr/>
            </a:pPr>
            <a:r>
              <a:rPr lang="en-US" altLang="zh-CN" sz="2800" b="1" i="1" smtClean="0">
                <a:solidFill>
                  <a:schemeClr val="hlink"/>
                </a:solidFill>
                <a:latin typeface="+mn-lt"/>
                <a:ea typeface="+mn-ea"/>
              </a:rPr>
              <a:t>bm</a:t>
            </a:r>
          </a:p>
        </p:txBody>
      </p:sp>
      <p:grpSp>
        <p:nvGrpSpPr>
          <p:cNvPr id="5" name="Group 44"/>
          <p:cNvGrpSpPr/>
          <p:nvPr/>
        </p:nvGrpSpPr>
        <p:grpSpPr bwMode="auto">
          <a:xfrm>
            <a:off x="6126163" y="4618038"/>
            <a:ext cx="987425" cy="1377950"/>
            <a:chOff x="3986" y="1920"/>
            <a:chExt cx="622" cy="868"/>
          </a:xfrm>
        </p:grpSpPr>
        <p:sp>
          <p:nvSpPr>
            <p:cNvPr id="32779" name="Line 45"/>
            <p:cNvSpPr>
              <a:spLocks noChangeShapeType="1"/>
            </p:cNvSpPr>
            <p:nvPr/>
          </p:nvSpPr>
          <p:spPr bwMode="auto">
            <a:xfrm flipV="1">
              <a:off x="3986" y="2108"/>
              <a:ext cx="472" cy="680"/>
            </a:xfrm>
            <a:prstGeom prst="line">
              <a:avLst/>
            </a:prstGeom>
            <a:noFill/>
            <a:ln w="9525">
              <a:solidFill>
                <a:schemeClr val="folHlink"/>
              </a:solidFill>
              <a:prstDash val="dash"/>
              <a:miter lim="800000"/>
            </a:ln>
            <a:effectLst/>
          </p:spPr>
          <p:txBody>
            <a:bodyPr wrap="none"/>
            <a:lstStyle/>
            <a:p>
              <a:pPr>
                <a:defRPr/>
              </a:pPr>
              <a:endParaRPr lang="zh-CN" altLang="en-US" i="1">
                <a:latin typeface="+mn-lt"/>
                <a:ea typeface="+mn-ea"/>
              </a:endParaRPr>
            </a:p>
          </p:txBody>
        </p:sp>
        <p:sp>
          <p:nvSpPr>
            <p:cNvPr id="12300" name="Text Box 46"/>
            <p:cNvSpPr txBox="1">
              <a:spLocks noChangeArrowheads="1"/>
            </p:cNvSpPr>
            <p:nvPr/>
          </p:nvSpPr>
          <p:spPr bwMode="auto">
            <a:xfrm>
              <a:off x="4368" y="1920"/>
              <a:ext cx="240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kumimoji="1" lang="en-US" altLang="zh-CN" sz="2800" b="1" i="1">
                  <a:solidFill>
                    <a:schemeClr val="folHlink"/>
                  </a:solidFill>
                  <a:latin typeface="Times New Roman" panose="02020603050405020304" pitchFamily="18" charset="0"/>
                </a:rPr>
                <a:t>H</a:t>
              </a:r>
            </a:p>
          </p:txBody>
        </p:sp>
        <p:sp>
          <p:nvSpPr>
            <p:cNvPr id="12301" name="Text Box 47"/>
            <p:cNvSpPr txBox="1">
              <a:spLocks noChangeArrowheads="1"/>
            </p:cNvSpPr>
            <p:nvPr/>
          </p:nvSpPr>
          <p:spPr bwMode="auto">
            <a:xfrm>
              <a:off x="4176" y="2390"/>
              <a:ext cx="240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kumimoji="1" lang="en-US" altLang="zh-CN" sz="2800" b="1" i="1">
                  <a:solidFill>
                    <a:schemeClr val="folHlink"/>
                  </a:solidFill>
                  <a:latin typeface="Times New Roman" panose="02020603050405020304" pitchFamily="18" charset="0"/>
                </a:rPr>
                <a:t>G</a:t>
              </a:r>
            </a:p>
          </p:txBody>
        </p:sp>
        <p:sp>
          <p:nvSpPr>
            <p:cNvPr id="32782" name="Text Box 48"/>
            <p:cNvSpPr txBox="1">
              <a:spLocks noChangeArrowheads="1"/>
            </p:cNvSpPr>
            <p:nvPr/>
          </p:nvSpPr>
          <p:spPr bwMode="auto">
            <a:xfrm rot="1919597">
              <a:off x="4356" y="2061"/>
              <a:ext cx="240" cy="330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  <a:defRPr/>
              </a:pPr>
              <a:r>
                <a:rPr kumimoji="1" lang="zh-CN" altLang="en-US" sz="2800" b="1" i="1" smtClean="0">
                  <a:solidFill>
                    <a:schemeClr val="folHlink"/>
                  </a:solidFill>
                  <a:latin typeface="+mn-lt"/>
                  <a:ea typeface="+mn-ea"/>
                </a:rPr>
                <a:t>┛</a:t>
              </a:r>
            </a:p>
          </p:txBody>
        </p:sp>
        <p:sp>
          <p:nvSpPr>
            <p:cNvPr id="32783" name="Text Box 49"/>
            <p:cNvSpPr txBox="1">
              <a:spLocks noChangeArrowheads="1"/>
            </p:cNvSpPr>
            <p:nvPr/>
          </p:nvSpPr>
          <p:spPr bwMode="auto">
            <a:xfrm rot="1919597">
              <a:off x="4080" y="2454"/>
              <a:ext cx="240" cy="330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  <a:defRPr/>
              </a:pPr>
              <a:r>
                <a:rPr kumimoji="1" lang="zh-CN" altLang="en-US" sz="2800" b="1" i="1" smtClean="0">
                  <a:solidFill>
                    <a:schemeClr val="folHlink"/>
                  </a:solidFill>
                  <a:latin typeface="+mn-lt"/>
                  <a:ea typeface="+mn-ea"/>
                </a:rPr>
                <a:t>┛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0211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02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2117" grpId="0" autoUpdateAnimBg="0"/>
      <p:bldP spid="302118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88900" y="692150"/>
            <a:ext cx="8958263" cy="3324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zh-CN" altLang="zh-CN" sz="2800" b="1" dirty="0">
                <a:latin typeface="+mn-lt"/>
                <a:ea typeface="+mn-ea"/>
              </a:rPr>
              <a:t>例3</a:t>
            </a:r>
            <a:r>
              <a:rPr lang="en-US" altLang="zh-CN" sz="2800" b="1" dirty="0">
                <a:latin typeface="+mn-lt"/>
                <a:ea typeface="+mn-ea"/>
              </a:rPr>
              <a:t>    </a:t>
            </a:r>
            <a:r>
              <a:rPr lang="zh-CN" altLang="zh-CN" sz="2800" b="1" dirty="0">
                <a:latin typeface="+mn-lt"/>
                <a:ea typeface="+mn-ea"/>
              </a:rPr>
              <a:t>一工艺师生产的某种产品按质量分为9个档次．第1档次（最低档次）的产品一天能生产80件</a:t>
            </a:r>
            <a:r>
              <a:rPr lang="zh-CN" altLang="en-US" sz="2800" b="1" dirty="0">
                <a:latin typeface="+mn-lt"/>
                <a:ea typeface="+mn-ea"/>
              </a:rPr>
              <a:t>，</a:t>
            </a:r>
            <a:r>
              <a:rPr lang="zh-CN" altLang="zh-CN" sz="2800" b="1" dirty="0">
                <a:latin typeface="+mn-lt"/>
                <a:ea typeface="+mn-ea"/>
              </a:rPr>
              <a:t>每件可获利润12元．产品每提高一个档次</a:t>
            </a:r>
            <a:r>
              <a:rPr lang="zh-CN" altLang="en-US" sz="2800" b="1" dirty="0">
                <a:latin typeface="+mn-lt"/>
                <a:ea typeface="+mn-ea"/>
              </a:rPr>
              <a:t>，</a:t>
            </a:r>
            <a:r>
              <a:rPr lang="zh-CN" altLang="zh-CN" sz="2800" b="1" dirty="0">
                <a:latin typeface="+mn-lt"/>
                <a:ea typeface="+mn-ea"/>
              </a:rPr>
              <a:t>每件产品的利润增加2元</a:t>
            </a:r>
            <a:r>
              <a:rPr lang="zh-CN" altLang="en-US" sz="2800" b="1" dirty="0">
                <a:latin typeface="+mn-lt"/>
                <a:ea typeface="+mn-ea"/>
              </a:rPr>
              <a:t>，</a:t>
            </a:r>
            <a:r>
              <a:rPr lang="zh-CN" altLang="zh-CN" sz="2800" b="1" dirty="0">
                <a:latin typeface="+mn-lt"/>
                <a:ea typeface="+mn-ea"/>
              </a:rPr>
              <a:t>但一天产量减少4件．如果只从生产利润这一角度考虑</a:t>
            </a:r>
            <a:r>
              <a:rPr lang="zh-CN" altLang="en-US" sz="2800" b="1" dirty="0">
                <a:latin typeface="+mn-lt"/>
                <a:ea typeface="+mn-ea"/>
              </a:rPr>
              <a:t>，</a:t>
            </a:r>
            <a:r>
              <a:rPr lang="zh-CN" altLang="zh-CN" sz="2800" b="1" dirty="0">
                <a:latin typeface="+mn-lt"/>
                <a:ea typeface="+mn-ea"/>
              </a:rPr>
              <a:t>他生产哪个档次的产品</a:t>
            </a:r>
            <a:r>
              <a:rPr lang="zh-CN" altLang="en-US" sz="2800" b="1" dirty="0">
                <a:latin typeface="+mn-lt"/>
                <a:ea typeface="+mn-ea"/>
              </a:rPr>
              <a:t>，</a:t>
            </a:r>
            <a:r>
              <a:rPr lang="zh-CN" altLang="zh-CN" sz="2800" b="1" dirty="0">
                <a:latin typeface="+mn-lt"/>
                <a:ea typeface="+mn-ea"/>
              </a:rPr>
              <a:t>可获得最大利润？</a:t>
            </a:r>
          </a:p>
        </p:txBody>
      </p:sp>
      <p:sp>
        <p:nvSpPr>
          <p:cNvPr id="7" name="矩形 6"/>
          <p:cNvSpPr>
            <a:spLocks noChangeArrowheads="1"/>
          </p:cNvSpPr>
          <p:nvPr/>
        </p:nvSpPr>
        <p:spPr bwMode="auto">
          <a:xfrm>
            <a:off x="88900" y="4248150"/>
            <a:ext cx="8704263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zh-CN" sz="2800" b="1">
                <a:solidFill>
                  <a:srgbClr val="000000"/>
                </a:solidFill>
                <a:latin typeface="Times New Roman" panose="02020603050405020304" pitchFamily="18" charset="0"/>
              </a:rPr>
              <a:t>解：设生产</a:t>
            </a:r>
            <a:r>
              <a:rPr lang="zh-CN" altLang="zh-CN" sz="2800" b="1" i="1">
                <a:solidFill>
                  <a:srgbClr val="000000"/>
                </a:solidFill>
                <a:latin typeface="Times New Roman" panose="02020603050405020304" pitchFamily="18" charset="0"/>
              </a:rPr>
              <a:t>x</a:t>
            </a:r>
            <a:r>
              <a:rPr lang="zh-CN" altLang="zh-CN" sz="2800" b="1">
                <a:solidFill>
                  <a:srgbClr val="000000"/>
                </a:solidFill>
                <a:latin typeface="Times New Roman" panose="02020603050405020304" pitchFamily="18" charset="0"/>
              </a:rPr>
              <a:t>档次的产品时</a:t>
            </a:r>
            <a:r>
              <a:rPr lang="zh-CN" altLang="en-US" sz="2800" b="1">
                <a:solidFill>
                  <a:srgbClr val="000000"/>
                </a:solidFill>
                <a:latin typeface="Times New Roman" panose="02020603050405020304" pitchFamily="18" charset="0"/>
              </a:rPr>
              <a:t>，</a:t>
            </a:r>
            <a:r>
              <a:rPr lang="zh-CN" altLang="zh-CN" sz="2800" b="1">
                <a:solidFill>
                  <a:srgbClr val="000000"/>
                </a:solidFill>
                <a:latin typeface="Times New Roman" panose="02020603050405020304" pitchFamily="18" charset="0"/>
              </a:rPr>
              <a:t>每天所获得的利润为</a:t>
            </a:r>
            <a:r>
              <a:rPr lang="zh-CN" altLang="zh-CN" sz="2800" b="1" i="1">
                <a:solidFill>
                  <a:srgbClr val="000000"/>
                </a:solidFill>
                <a:latin typeface="Times New Roman" panose="02020603050405020304" pitchFamily="18" charset="0"/>
              </a:rPr>
              <a:t>w</a:t>
            </a:r>
            <a:r>
              <a:rPr lang="zh-CN" altLang="zh-CN" sz="2800" b="1">
                <a:solidFill>
                  <a:srgbClr val="000000"/>
                </a:solidFill>
                <a:latin typeface="Times New Roman" panose="02020603050405020304" pitchFamily="18" charset="0"/>
              </a:rPr>
              <a:t>元</a:t>
            </a:r>
            <a:r>
              <a:rPr lang="zh-CN" altLang="en-US" sz="2800" b="1">
                <a:solidFill>
                  <a:srgbClr val="000000"/>
                </a:solidFill>
                <a:latin typeface="Times New Roman" panose="02020603050405020304" pitchFamily="18" charset="0"/>
              </a:rPr>
              <a:t>，</a:t>
            </a: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07950" y="1112838"/>
            <a:ext cx="8958263" cy="3324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en-US" altLang="zh-CN" sz="2800" b="1" i="1" dirty="0">
                <a:latin typeface="+mn-lt"/>
                <a:ea typeface="+mn-ea"/>
              </a:rPr>
              <a:t>w</a:t>
            </a:r>
            <a:r>
              <a:rPr lang="en-US" altLang="zh-CN" sz="2800" b="1" dirty="0">
                <a:latin typeface="+mn-lt"/>
                <a:ea typeface="+mn-ea"/>
              </a:rPr>
              <a:t>=</a:t>
            </a:r>
            <a:r>
              <a:rPr lang="zh-CN" altLang="zh-CN" sz="2800" b="1" dirty="0">
                <a:latin typeface="+mn-lt"/>
                <a:ea typeface="+mn-ea"/>
              </a:rPr>
              <a:t>[12+2</a:t>
            </a:r>
            <a:r>
              <a:rPr lang="zh-CN" altLang="en-US" sz="2800" b="1" dirty="0">
                <a:latin typeface="+mn-lt"/>
                <a:ea typeface="+mn-ea"/>
              </a:rPr>
              <a:t>（</a:t>
            </a:r>
            <a:r>
              <a:rPr lang="zh-CN" altLang="zh-CN" sz="2800" b="1" i="1" dirty="0">
                <a:latin typeface="+mn-lt"/>
                <a:ea typeface="+mn-ea"/>
              </a:rPr>
              <a:t>x</a:t>
            </a:r>
            <a:r>
              <a:rPr lang="en-US" altLang="zh-CN" sz="2800" b="1" dirty="0">
                <a:latin typeface="+mn-lt"/>
                <a:ea typeface="+mn-ea"/>
              </a:rPr>
              <a:t>-1</a:t>
            </a:r>
            <a:r>
              <a:rPr lang="zh-CN" altLang="zh-CN" sz="2800" b="1" dirty="0">
                <a:latin typeface="+mn-lt"/>
                <a:ea typeface="+mn-ea"/>
              </a:rPr>
              <a:t>）</a:t>
            </a:r>
            <a:r>
              <a:rPr lang="en-US" altLang="zh-CN" sz="2800" b="1" dirty="0">
                <a:latin typeface="+mn-lt"/>
                <a:ea typeface="+mn-ea"/>
              </a:rPr>
              <a:t>] [</a:t>
            </a:r>
            <a:r>
              <a:rPr lang="zh-CN" altLang="zh-CN" sz="2800" b="1" dirty="0">
                <a:latin typeface="+mn-lt"/>
                <a:ea typeface="+mn-ea"/>
              </a:rPr>
              <a:t>80</a:t>
            </a:r>
            <a:r>
              <a:rPr lang="en-US" altLang="zh-CN" sz="2800" b="1" dirty="0">
                <a:latin typeface="+mn-lt"/>
                <a:ea typeface="+mn-ea"/>
              </a:rPr>
              <a:t>-</a:t>
            </a:r>
            <a:r>
              <a:rPr lang="zh-CN" altLang="zh-CN" sz="2800" b="1" dirty="0">
                <a:latin typeface="+mn-lt"/>
                <a:ea typeface="+mn-ea"/>
              </a:rPr>
              <a:t>4</a:t>
            </a:r>
            <a:r>
              <a:rPr lang="zh-CN" altLang="en-US" sz="2800" b="1" dirty="0">
                <a:latin typeface="+mn-lt"/>
                <a:ea typeface="+mn-ea"/>
              </a:rPr>
              <a:t>（</a:t>
            </a:r>
            <a:r>
              <a:rPr lang="zh-CN" altLang="zh-CN" sz="2800" b="1" i="1" dirty="0">
                <a:latin typeface="+mn-lt"/>
                <a:ea typeface="+mn-ea"/>
              </a:rPr>
              <a:t>x</a:t>
            </a:r>
            <a:r>
              <a:rPr lang="en-US" altLang="zh-CN" sz="2800" b="1" dirty="0">
                <a:latin typeface="+mn-lt"/>
                <a:ea typeface="+mn-ea"/>
              </a:rPr>
              <a:t>-</a:t>
            </a:r>
            <a:r>
              <a:rPr lang="zh-CN" altLang="zh-CN" sz="2800" b="1" dirty="0">
                <a:latin typeface="+mn-lt"/>
                <a:ea typeface="+mn-ea"/>
              </a:rPr>
              <a:t>1）</a:t>
            </a:r>
            <a:r>
              <a:rPr lang="en-US" altLang="zh-CN" sz="2800" b="1" dirty="0">
                <a:latin typeface="+mn-lt"/>
                <a:ea typeface="+mn-ea"/>
              </a:rPr>
              <a:t>]</a:t>
            </a:r>
            <a:endParaRPr lang="zh-CN" altLang="zh-CN" sz="2800" b="1" dirty="0">
              <a:latin typeface="+mn-lt"/>
              <a:ea typeface="+mn-ea"/>
            </a:endParaRPr>
          </a:p>
          <a:p>
            <a:pPr>
              <a:lnSpc>
                <a:spcPct val="150000"/>
              </a:lnSpc>
              <a:defRPr/>
            </a:pPr>
            <a:r>
              <a:rPr lang="en-US" altLang="zh-CN" sz="2800" b="1" dirty="0">
                <a:latin typeface="+mn-lt"/>
                <a:ea typeface="+mn-ea"/>
              </a:rPr>
              <a:t>  =</a:t>
            </a:r>
            <a:r>
              <a:rPr lang="zh-CN" altLang="zh-CN" sz="2800" b="1" dirty="0">
                <a:latin typeface="+mn-lt"/>
                <a:ea typeface="+mn-ea"/>
              </a:rPr>
              <a:t>(10+</a:t>
            </a:r>
            <a:r>
              <a:rPr lang="en-US" altLang="zh-CN" sz="2800" b="1" dirty="0">
                <a:latin typeface="+mn-lt"/>
                <a:ea typeface="+mn-ea"/>
              </a:rPr>
              <a:t>2</a:t>
            </a:r>
            <a:r>
              <a:rPr lang="zh-CN" altLang="zh-CN" sz="2800" b="1" i="1" dirty="0">
                <a:latin typeface="+mn-lt"/>
                <a:ea typeface="+mn-ea"/>
              </a:rPr>
              <a:t>x</a:t>
            </a:r>
            <a:r>
              <a:rPr lang="zh-CN" altLang="zh-CN" sz="2800" b="1" dirty="0">
                <a:latin typeface="+mn-lt"/>
                <a:ea typeface="+mn-ea"/>
              </a:rPr>
              <a:t>)(84</a:t>
            </a:r>
            <a:r>
              <a:rPr lang="en-US" altLang="zh-CN" sz="2800" b="1" dirty="0">
                <a:latin typeface="+mn-lt"/>
                <a:ea typeface="+mn-ea"/>
              </a:rPr>
              <a:t>-</a:t>
            </a:r>
            <a:r>
              <a:rPr lang="zh-CN" altLang="zh-CN" sz="2800" b="1" dirty="0">
                <a:latin typeface="+mn-lt"/>
                <a:ea typeface="+mn-ea"/>
              </a:rPr>
              <a:t>4</a:t>
            </a:r>
            <a:r>
              <a:rPr lang="zh-CN" altLang="zh-CN" sz="2800" b="1" i="1" dirty="0">
                <a:latin typeface="+mn-lt"/>
                <a:ea typeface="+mn-ea"/>
              </a:rPr>
              <a:t>x</a:t>
            </a:r>
            <a:r>
              <a:rPr lang="zh-CN" altLang="zh-CN" sz="2800" b="1" dirty="0">
                <a:latin typeface="+mn-lt"/>
                <a:ea typeface="+mn-ea"/>
              </a:rPr>
              <a:t>)</a:t>
            </a:r>
          </a:p>
          <a:p>
            <a:pPr>
              <a:lnSpc>
                <a:spcPct val="150000"/>
              </a:lnSpc>
              <a:defRPr/>
            </a:pPr>
            <a:r>
              <a:rPr lang="en-US" altLang="zh-CN" sz="2800" b="1" dirty="0">
                <a:latin typeface="+mn-lt"/>
                <a:ea typeface="+mn-ea"/>
              </a:rPr>
              <a:t>  =-</a:t>
            </a:r>
            <a:r>
              <a:rPr lang="zh-CN" altLang="zh-CN" sz="2800" b="1" dirty="0">
                <a:latin typeface="+mn-lt"/>
                <a:ea typeface="+mn-ea"/>
              </a:rPr>
              <a:t>8</a:t>
            </a:r>
            <a:r>
              <a:rPr lang="zh-CN" altLang="zh-CN" sz="2800" b="1" i="1" dirty="0">
                <a:latin typeface="+mn-lt"/>
                <a:ea typeface="+mn-ea"/>
              </a:rPr>
              <a:t>x</a:t>
            </a:r>
            <a:r>
              <a:rPr lang="zh-CN" altLang="zh-CN" sz="2800" b="1" baseline="30000" dirty="0">
                <a:latin typeface="+mn-lt"/>
                <a:ea typeface="+mn-ea"/>
              </a:rPr>
              <a:t>2</a:t>
            </a:r>
            <a:r>
              <a:rPr lang="zh-CN" altLang="zh-CN" sz="2800" b="1" dirty="0">
                <a:latin typeface="+mn-lt"/>
                <a:ea typeface="+mn-ea"/>
              </a:rPr>
              <a:t>+12</a:t>
            </a:r>
            <a:r>
              <a:rPr lang="en-US" altLang="zh-CN" sz="2800" b="1" dirty="0">
                <a:latin typeface="+mn-lt"/>
                <a:ea typeface="+mn-ea"/>
              </a:rPr>
              <a:t>8</a:t>
            </a:r>
            <a:r>
              <a:rPr lang="zh-CN" altLang="zh-CN" sz="2800" b="1" i="1" dirty="0">
                <a:latin typeface="+mn-lt"/>
                <a:ea typeface="+mn-ea"/>
              </a:rPr>
              <a:t>x</a:t>
            </a:r>
            <a:r>
              <a:rPr lang="zh-CN" altLang="zh-CN" sz="2800" b="1" dirty="0">
                <a:latin typeface="+mn-lt"/>
                <a:ea typeface="+mn-ea"/>
              </a:rPr>
              <a:t>+840</a:t>
            </a:r>
          </a:p>
          <a:p>
            <a:pPr>
              <a:lnSpc>
                <a:spcPct val="150000"/>
              </a:lnSpc>
              <a:defRPr/>
            </a:pPr>
            <a:r>
              <a:rPr lang="en-US" altLang="zh-CN" sz="2800" b="1" dirty="0">
                <a:latin typeface="+mn-lt"/>
                <a:ea typeface="+mn-ea"/>
              </a:rPr>
              <a:t>  =-</a:t>
            </a:r>
            <a:r>
              <a:rPr lang="zh-CN" altLang="zh-CN" sz="2800" b="1" dirty="0">
                <a:latin typeface="+mn-lt"/>
                <a:ea typeface="+mn-ea"/>
              </a:rPr>
              <a:t>8(</a:t>
            </a:r>
            <a:r>
              <a:rPr lang="zh-CN" altLang="zh-CN" sz="2800" b="1" i="1" dirty="0">
                <a:latin typeface="+mn-lt"/>
                <a:ea typeface="+mn-ea"/>
              </a:rPr>
              <a:t>x</a:t>
            </a:r>
            <a:r>
              <a:rPr lang="en-US" altLang="zh-CN" sz="2800" b="1" dirty="0">
                <a:latin typeface="+mn-lt"/>
                <a:ea typeface="+mn-ea"/>
              </a:rPr>
              <a:t>-</a:t>
            </a:r>
            <a:r>
              <a:rPr lang="zh-CN" altLang="zh-CN" sz="2800" b="1" dirty="0">
                <a:latin typeface="+mn-lt"/>
                <a:ea typeface="+mn-ea"/>
              </a:rPr>
              <a:t>8)</a:t>
            </a:r>
            <a:r>
              <a:rPr lang="zh-CN" altLang="zh-CN" sz="2800" b="1" baseline="30000" dirty="0">
                <a:latin typeface="+mn-lt"/>
                <a:ea typeface="+mn-ea"/>
              </a:rPr>
              <a:t>2</a:t>
            </a:r>
            <a:r>
              <a:rPr lang="zh-CN" altLang="zh-CN" sz="2800" b="1" dirty="0">
                <a:latin typeface="+mn-lt"/>
                <a:ea typeface="+mn-ea"/>
              </a:rPr>
              <a:t>+1352.</a:t>
            </a:r>
          </a:p>
          <a:p>
            <a:pPr>
              <a:lnSpc>
                <a:spcPct val="150000"/>
              </a:lnSpc>
              <a:defRPr/>
            </a:pPr>
            <a:r>
              <a:rPr lang="zh-CN" altLang="zh-CN" sz="2800" b="1" dirty="0">
                <a:latin typeface="+mn-lt"/>
                <a:ea typeface="+mn-ea"/>
              </a:rPr>
              <a:t>当</a:t>
            </a:r>
            <a:r>
              <a:rPr lang="zh-CN" altLang="zh-CN" sz="2800" b="1" i="1" dirty="0">
                <a:latin typeface="+mn-lt"/>
                <a:ea typeface="+mn-ea"/>
              </a:rPr>
              <a:t>x</a:t>
            </a:r>
            <a:r>
              <a:rPr lang="en-US" altLang="zh-CN" sz="2800" b="1" dirty="0">
                <a:latin typeface="+mn-lt"/>
                <a:ea typeface="+mn-ea"/>
              </a:rPr>
              <a:t>=</a:t>
            </a:r>
            <a:r>
              <a:rPr lang="zh-CN" altLang="zh-CN" sz="2800" b="1" dirty="0">
                <a:latin typeface="+mn-lt"/>
                <a:ea typeface="+mn-ea"/>
              </a:rPr>
              <a:t>8时</a:t>
            </a:r>
            <a:r>
              <a:rPr lang="zh-CN" altLang="en-US" sz="2800" b="1" dirty="0">
                <a:latin typeface="+mn-lt"/>
                <a:ea typeface="+mn-ea"/>
              </a:rPr>
              <a:t>，</a:t>
            </a:r>
            <a:r>
              <a:rPr lang="zh-CN" altLang="zh-CN" sz="2800" b="1" i="1" dirty="0">
                <a:latin typeface="+mn-lt"/>
                <a:ea typeface="+mn-ea"/>
              </a:rPr>
              <a:t>w</a:t>
            </a:r>
            <a:r>
              <a:rPr lang="zh-CN" altLang="zh-CN" sz="2800" b="1" dirty="0">
                <a:latin typeface="+mn-lt"/>
                <a:ea typeface="+mn-ea"/>
              </a:rPr>
              <a:t>有最大值</a:t>
            </a:r>
            <a:r>
              <a:rPr lang="zh-CN" altLang="en-US" sz="2800" b="1" dirty="0">
                <a:latin typeface="+mn-lt"/>
                <a:ea typeface="+mn-ea"/>
              </a:rPr>
              <a:t>，</a:t>
            </a:r>
            <a:r>
              <a:rPr lang="zh-CN" altLang="zh-CN" sz="2800" b="1" dirty="0">
                <a:latin typeface="+mn-lt"/>
                <a:ea typeface="+mn-ea"/>
              </a:rPr>
              <a:t>且</a:t>
            </a:r>
            <a:r>
              <a:rPr lang="en-US" altLang="zh-CN" sz="2800" b="1" i="1" dirty="0">
                <a:latin typeface="+mn-lt"/>
                <a:ea typeface="+mn-ea"/>
              </a:rPr>
              <a:t>w</a:t>
            </a:r>
            <a:r>
              <a:rPr lang="zh-CN" altLang="zh-CN" sz="2800" b="1" baseline="-25000" dirty="0">
                <a:latin typeface="+mn-lt"/>
                <a:ea typeface="+mn-ea"/>
              </a:rPr>
              <a:t>最大</a:t>
            </a:r>
            <a:r>
              <a:rPr lang="en-US" altLang="zh-CN" sz="2800" b="1" dirty="0">
                <a:latin typeface="+mn-lt"/>
                <a:ea typeface="+mn-ea"/>
              </a:rPr>
              <a:t>=</a:t>
            </a:r>
            <a:r>
              <a:rPr lang="zh-CN" altLang="zh-CN" sz="2800" b="1" dirty="0">
                <a:latin typeface="+mn-lt"/>
                <a:ea typeface="+mn-ea"/>
              </a:rPr>
              <a:t>1352.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6675" y="4868863"/>
            <a:ext cx="8958263" cy="1384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zh-CN" altLang="zh-CN" sz="2800" b="1" dirty="0">
                <a:latin typeface="+mn-lt"/>
                <a:ea typeface="+mn-ea"/>
              </a:rPr>
              <a:t>答：该工艺师生产第8档次的产品</a:t>
            </a:r>
            <a:r>
              <a:rPr lang="zh-CN" altLang="en-US" sz="2800" b="1" dirty="0">
                <a:latin typeface="+mn-lt"/>
                <a:ea typeface="+mn-ea"/>
              </a:rPr>
              <a:t>，</a:t>
            </a:r>
            <a:r>
              <a:rPr lang="zh-CN" altLang="zh-CN" sz="2800" b="1" dirty="0">
                <a:latin typeface="+mn-lt"/>
                <a:ea typeface="+mn-ea"/>
              </a:rPr>
              <a:t>可使每天获得的利润最大</a:t>
            </a:r>
            <a:r>
              <a:rPr lang="zh-CN" altLang="en-US" sz="2800" b="1" dirty="0">
                <a:latin typeface="+mn-lt"/>
                <a:ea typeface="+mn-ea"/>
              </a:rPr>
              <a:t>，</a:t>
            </a:r>
            <a:r>
              <a:rPr lang="zh-CN" altLang="zh-CN" sz="2800" b="1" dirty="0">
                <a:latin typeface="+mn-lt"/>
                <a:ea typeface="+mn-ea"/>
              </a:rPr>
              <a:t>最大利润为1352元．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95288" y="385763"/>
            <a:ext cx="3240087" cy="739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zh-CN" altLang="zh-CN" sz="2800" b="1" dirty="0">
                <a:latin typeface="+mn-lt"/>
                <a:ea typeface="+mn-ea"/>
              </a:rPr>
              <a:t>则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285875" y="314325"/>
            <a:ext cx="5791200" cy="685800"/>
          </a:xfrm>
          <a:prstGeom prst="rect">
            <a:avLst/>
          </a:prstGeom>
        </p:spPr>
        <p:txBody>
          <a:bodyPr/>
          <a:lstStyle/>
          <a:p>
            <a:pPr eaLnBrk="1" hangingPunct="1">
              <a:defRPr/>
            </a:pPr>
            <a:r>
              <a:rPr lang="zh-CN" altLang="en-US" sz="4000" b="1" dirty="0" smtClean="0">
                <a:solidFill>
                  <a:srgbClr val="000000"/>
                </a:solidFill>
                <a:latin typeface="+mn-lt"/>
                <a:ea typeface="+mn-ea"/>
              </a:rPr>
              <a:t>何时窗户通过的光线最多</a:t>
            </a:r>
          </a:p>
        </p:txBody>
      </p:sp>
      <p:pic>
        <p:nvPicPr>
          <p:cNvPr id="15363" name="Picture 13" descr="Q_011"/>
          <p:cNvPicPr>
            <a:picLocks noChangeAspect="1" noChangeArrowheads="1" noCrop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058025" y="115888"/>
            <a:ext cx="522288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矩形 1"/>
          <p:cNvSpPr/>
          <p:nvPr/>
        </p:nvSpPr>
        <p:spPr>
          <a:xfrm>
            <a:off x="323850" y="1050925"/>
            <a:ext cx="8569325" cy="203200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zh-CN" altLang="en-US" sz="2800" b="1" dirty="0">
                <a:latin typeface="+mn-lt"/>
                <a:ea typeface="+mn-ea"/>
              </a:rPr>
              <a:t>用长为</a:t>
            </a:r>
            <a:r>
              <a:rPr lang="en-US" altLang="zh-CN" sz="2800" b="1" dirty="0">
                <a:latin typeface="+mn-lt"/>
                <a:ea typeface="+mn-ea"/>
              </a:rPr>
              <a:t>6m</a:t>
            </a:r>
            <a:r>
              <a:rPr lang="zh-CN" altLang="en-US" sz="2800" b="1" dirty="0">
                <a:latin typeface="+mn-lt"/>
                <a:ea typeface="+mn-ea"/>
              </a:rPr>
              <a:t>的铝合金型材做一个形状如图</a:t>
            </a:r>
            <a:r>
              <a:rPr lang="en-US" altLang="zh-CN" sz="2800" b="1" dirty="0">
                <a:latin typeface="+mn-lt"/>
                <a:ea typeface="+mn-ea"/>
              </a:rPr>
              <a:t>26.2.5</a:t>
            </a:r>
            <a:r>
              <a:rPr lang="zh-CN" altLang="en-US" sz="2800" b="1" dirty="0">
                <a:latin typeface="+mn-lt"/>
                <a:ea typeface="+mn-ea"/>
              </a:rPr>
              <a:t>所示的矩形窗框．窗框的高与宽各为多少时，它的透光面积最大？最大透光面积是多少？（铝合金型材宽度不计）</a:t>
            </a:r>
          </a:p>
        </p:txBody>
      </p:sp>
      <p:graphicFrame>
        <p:nvGraphicFramePr>
          <p:cNvPr id="15365" name="对象 2"/>
          <p:cNvGraphicFramePr>
            <a:graphicFrameLocks noChangeAspect="1"/>
          </p:cNvGraphicFramePr>
          <p:nvPr/>
        </p:nvGraphicFramePr>
        <p:xfrm>
          <a:off x="5868988" y="3835400"/>
          <a:ext cx="1201737" cy="768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7" name="Equation" r:id="rId4" imgW="635000" imgH="406400" progId="Equation.DSMT4">
                  <p:embed/>
                </p:oleObj>
              </mc:Choice>
              <mc:Fallback>
                <p:oleObj name="Equation" r:id="rId4" imgW="635000" imgH="406400" progId="Equation.DSMT4">
                  <p:embed/>
                  <p:pic>
                    <p:nvPicPr>
                      <p:cNvPr id="0" name="对象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8988" y="3835400"/>
                        <a:ext cx="1201737" cy="768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6" name="对象 33"/>
          <p:cNvGraphicFramePr>
            <a:graphicFrameLocks noChangeAspect="1"/>
          </p:cNvGraphicFramePr>
          <p:nvPr/>
        </p:nvGraphicFramePr>
        <p:xfrm>
          <a:off x="3132138" y="4435475"/>
          <a:ext cx="865187" cy="768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8" name="Equation" r:id="rId6" imgW="457200" imgH="406400" progId="Equation.DSMT4">
                  <p:embed/>
                </p:oleObj>
              </mc:Choice>
              <mc:Fallback>
                <p:oleObj name="Equation" r:id="rId6" imgW="457200" imgH="406400" progId="Equation.DSMT4">
                  <p:embed/>
                  <p:pic>
                    <p:nvPicPr>
                      <p:cNvPr id="0" name="对象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32138" y="4435475"/>
                        <a:ext cx="865187" cy="768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823" name="矩形 3"/>
          <p:cNvSpPr>
            <a:spLocks noChangeArrowheads="1"/>
          </p:cNvSpPr>
          <p:nvPr/>
        </p:nvSpPr>
        <p:spPr bwMode="auto">
          <a:xfrm>
            <a:off x="323850" y="3773488"/>
            <a:ext cx="8820150" cy="2678112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zh-CN" altLang="en-US" sz="2800" b="1" dirty="0">
                <a:solidFill>
                  <a:srgbClr val="FF0000"/>
                </a:solidFill>
                <a:latin typeface="+mn-lt"/>
                <a:ea typeface="+mn-ea"/>
              </a:rPr>
              <a:t>解   设矩形窗框的宽为</a:t>
            </a:r>
            <a:r>
              <a:rPr lang="en-US" altLang="zh-CN" sz="2800" b="1" dirty="0" err="1">
                <a:solidFill>
                  <a:srgbClr val="FF0000"/>
                </a:solidFill>
                <a:latin typeface="+mn-lt"/>
                <a:ea typeface="+mn-ea"/>
              </a:rPr>
              <a:t>xm</a:t>
            </a:r>
            <a:r>
              <a:rPr lang="zh-CN" altLang="en-US" sz="2800" b="1" dirty="0">
                <a:solidFill>
                  <a:srgbClr val="FF0000"/>
                </a:solidFill>
                <a:latin typeface="+mn-lt"/>
                <a:ea typeface="+mn-ea"/>
              </a:rPr>
              <a:t>，则高为</a:t>
            </a:r>
            <a:endParaRPr lang="en-US" altLang="zh-CN" sz="2800" b="1" dirty="0">
              <a:solidFill>
                <a:srgbClr val="FF0000"/>
              </a:solidFill>
              <a:latin typeface="+mn-lt"/>
              <a:ea typeface="+mn-ea"/>
            </a:endParaRPr>
          </a:p>
          <a:p>
            <a:pPr>
              <a:lnSpc>
                <a:spcPct val="150000"/>
              </a:lnSpc>
              <a:defRPr/>
            </a:pPr>
            <a:r>
              <a:rPr lang="zh-CN" altLang="en-US" sz="2800" b="1" dirty="0">
                <a:solidFill>
                  <a:srgbClr val="FF0000"/>
                </a:solidFill>
                <a:latin typeface="+mn-lt"/>
                <a:ea typeface="+mn-ea"/>
              </a:rPr>
              <a:t>这里应有</a:t>
            </a:r>
            <a:r>
              <a:rPr lang="en-US" altLang="zh-CN" sz="2800" b="1" i="1" dirty="0">
                <a:solidFill>
                  <a:srgbClr val="FF0000"/>
                </a:solidFill>
                <a:latin typeface="+mn-lt"/>
                <a:ea typeface="+mn-ea"/>
              </a:rPr>
              <a:t>x</a:t>
            </a:r>
            <a:r>
              <a:rPr lang="en-US" altLang="zh-CN" sz="2800" b="1" dirty="0">
                <a:solidFill>
                  <a:srgbClr val="FF0000"/>
                </a:solidFill>
                <a:latin typeface="+mn-lt"/>
                <a:ea typeface="+mn-ea"/>
              </a:rPr>
              <a:t>&gt;0</a:t>
            </a:r>
            <a:r>
              <a:rPr lang="zh-CN" altLang="en-US" sz="2800" b="1" dirty="0">
                <a:solidFill>
                  <a:srgbClr val="FF0000"/>
                </a:solidFill>
                <a:latin typeface="+mn-lt"/>
                <a:ea typeface="+mn-ea"/>
              </a:rPr>
              <a:t>，且         ＞</a:t>
            </a:r>
            <a:r>
              <a:rPr lang="en-US" altLang="zh-CN" sz="2800" b="1" dirty="0">
                <a:solidFill>
                  <a:srgbClr val="FF0000"/>
                </a:solidFill>
                <a:latin typeface="+mn-lt"/>
                <a:ea typeface="+mn-ea"/>
              </a:rPr>
              <a:t>0</a:t>
            </a:r>
            <a:r>
              <a:rPr lang="zh-CN" altLang="en-US" sz="2800" b="1" dirty="0">
                <a:solidFill>
                  <a:srgbClr val="FF0000"/>
                </a:solidFill>
                <a:latin typeface="+mn-lt"/>
                <a:ea typeface="+mn-ea"/>
              </a:rPr>
              <a:t>．故</a:t>
            </a:r>
            <a:r>
              <a:rPr lang="en-US" altLang="zh-CN" sz="2800" b="1" dirty="0">
                <a:solidFill>
                  <a:srgbClr val="FF0000"/>
                </a:solidFill>
                <a:latin typeface="+mn-lt"/>
                <a:ea typeface="+mn-ea"/>
              </a:rPr>
              <a:t>0&lt;</a:t>
            </a:r>
            <a:r>
              <a:rPr lang="en-US" altLang="zh-CN" sz="2800" b="1" i="1" dirty="0">
                <a:solidFill>
                  <a:srgbClr val="FF0000"/>
                </a:solidFill>
                <a:latin typeface="+mn-lt"/>
                <a:ea typeface="+mn-ea"/>
              </a:rPr>
              <a:t>x</a:t>
            </a:r>
            <a:r>
              <a:rPr lang="en-US" altLang="zh-CN" sz="2800" b="1" dirty="0">
                <a:solidFill>
                  <a:srgbClr val="FF0000"/>
                </a:solidFill>
                <a:latin typeface="+mn-lt"/>
                <a:ea typeface="+mn-ea"/>
              </a:rPr>
              <a:t>&lt;2.</a:t>
            </a:r>
          </a:p>
          <a:p>
            <a:pPr>
              <a:lnSpc>
                <a:spcPct val="150000"/>
              </a:lnSpc>
              <a:defRPr/>
            </a:pPr>
            <a:r>
              <a:rPr lang="zh-CN" altLang="en-US" sz="2800" b="1" dirty="0">
                <a:solidFill>
                  <a:srgbClr val="FF0000"/>
                </a:solidFill>
                <a:latin typeface="+mn-lt"/>
                <a:ea typeface="+mn-ea"/>
              </a:rPr>
              <a:t>矩形窗框的透光面积</a:t>
            </a:r>
            <a:r>
              <a:rPr lang="en-US" altLang="zh-CN" sz="2800" b="1" dirty="0">
                <a:solidFill>
                  <a:srgbClr val="FF0000"/>
                </a:solidFill>
                <a:latin typeface="+mn-lt"/>
                <a:ea typeface="+mn-ea"/>
              </a:rPr>
              <a:t>y</a:t>
            </a:r>
            <a:r>
              <a:rPr lang="zh-CN" altLang="en-US" sz="2800" b="1" dirty="0">
                <a:solidFill>
                  <a:srgbClr val="FF0000"/>
                </a:solidFill>
                <a:latin typeface="+mn-lt"/>
                <a:ea typeface="+mn-ea"/>
              </a:rPr>
              <a:t>与</a:t>
            </a:r>
            <a:r>
              <a:rPr lang="en-US" altLang="zh-CN" sz="2800" b="1" dirty="0">
                <a:solidFill>
                  <a:srgbClr val="FF0000"/>
                </a:solidFill>
                <a:latin typeface="+mn-lt"/>
                <a:ea typeface="+mn-ea"/>
              </a:rPr>
              <a:t>x</a:t>
            </a:r>
            <a:r>
              <a:rPr lang="zh-CN" altLang="en-US" sz="2800" b="1" dirty="0">
                <a:solidFill>
                  <a:srgbClr val="FF0000"/>
                </a:solidFill>
                <a:latin typeface="+mn-lt"/>
                <a:ea typeface="+mn-ea"/>
              </a:rPr>
              <a:t>之间的函数</a:t>
            </a:r>
            <a:endParaRPr lang="en-US" altLang="zh-CN" sz="2800" b="1" dirty="0">
              <a:solidFill>
                <a:srgbClr val="FF0000"/>
              </a:solidFill>
              <a:latin typeface="+mn-lt"/>
              <a:ea typeface="+mn-ea"/>
            </a:endParaRPr>
          </a:p>
          <a:p>
            <a:pPr>
              <a:lnSpc>
                <a:spcPct val="150000"/>
              </a:lnSpc>
              <a:defRPr/>
            </a:pPr>
            <a:r>
              <a:rPr lang="zh-CN" altLang="en-US" sz="2800" b="1" dirty="0">
                <a:solidFill>
                  <a:srgbClr val="FF0000"/>
                </a:solidFill>
                <a:latin typeface="+mn-lt"/>
                <a:ea typeface="+mn-ea"/>
              </a:rPr>
              <a:t>关系式是</a:t>
            </a:r>
          </a:p>
        </p:txBody>
      </p:sp>
      <p:pic>
        <p:nvPicPr>
          <p:cNvPr id="15368" name="Picture 38"/>
          <p:cNvPicPr>
            <a:picLocks noChangeAspect="1" noChangeArrowheads="1"/>
          </p:cNvPicPr>
          <p:nvPr/>
        </p:nvPicPr>
        <p:blipFill>
          <a:blip r:embed="rId8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967538" y="3097213"/>
            <a:ext cx="2122487" cy="3148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38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04025" y="260350"/>
            <a:ext cx="2122488" cy="3148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" name="对象 4"/>
          <p:cNvGraphicFramePr>
            <a:graphicFrameLocks noChangeAspect="1"/>
          </p:cNvGraphicFramePr>
          <p:nvPr/>
        </p:nvGraphicFramePr>
        <p:xfrm>
          <a:off x="2268538" y="258763"/>
          <a:ext cx="2087562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08" name="Equation" r:id="rId4" imgW="926465" imgH="406400" progId="Equation.DSMT4">
                  <p:embed/>
                </p:oleObj>
              </mc:Choice>
              <mc:Fallback>
                <p:oleObj name="Equation" r:id="rId4" imgW="926465" imgH="406400" progId="Equation.DSMT4">
                  <p:embed/>
                  <p:pic>
                    <p:nvPicPr>
                      <p:cNvPr id="0" name="对象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68538" y="258763"/>
                        <a:ext cx="2087562" cy="91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对象 7"/>
          <p:cNvGraphicFramePr>
            <a:graphicFrameLocks noChangeAspect="1"/>
          </p:cNvGraphicFramePr>
          <p:nvPr/>
        </p:nvGraphicFramePr>
        <p:xfrm>
          <a:off x="2178050" y="1455738"/>
          <a:ext cx="2344738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09" name="Equation" r:id="rId6" imgW="1040765" imgH="406400" progId="Equation.DSMT4">
                  <p:embed/>
                </p:oleObj>
              </mc:Choice>
              <mc:Fallback>
                <p:oleObj name="Equation" r:id="rId6" imgW="1040765" imgH="406400" progId="Equation.DSMT4">
                  <p:embed/>
                  <p:pic>
                    <p:nvPicPr>
                      <p:cNvPr id="0" name="对象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78050" y="1455738"/>
                        <a:ext cx="2344738" cy="91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684213" y="1590675"/>
            <a:ext cx="1008062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b="1">
                <a:solidFill>
                  <a:srgbClr val="FF0000"/>
                </a:solidFill>
              </a:rPr>
              <a:t>即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468313" y="2608263"/>
            <a:ext cx="1439862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b="1">
                <a:solidFill>
                  <a:srgbClr val="FF0000"/>
                </a:solidFill>
              </a:rPr>
              <a:t>配方得</a:t>
            </a:r>
          </a:p>
        </p:txBody>
      </p:sp>
      <p:graphicFrame>
        <p:nvGraphicFramePr>
          <p:cNvPr id="11" name="对象 10"/>
          <p:cNvGraphicFramePr>
            <a:graphicFrameLocks noChangeAspect="1"/>
          </p:cNvGraphicFramePr>
          <p:nvPr/>
        </p:nvGraphicFramePr>
        <p:xfrm>
          <a:off x="2124075" y="2460625"/>
          <a:ext cx="288925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10" name="Equation" r:id="rId8" imgW="1282700" imgH="406400" progId="Equation.DSMT4">
                  <p:embed/>
                </p:oleObj>
              </mc:Choice>
              <mc:Fallback>
                <p:oleObj name="Equation" r:id="rId8" imgW="1282700" imgH="406400" progId="Equation.DSMT4">
                  <p:embed/>
                  <p:pic>
                    <p:nvPicPr>
                      <p:cNvPr id="0" name="对象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4075" y="2460625"/>
                        <a:ext cx="2889250" cy="91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矩形 8"/>
          <p:cNvSpPr/>
          <p:nvPr/>
        </p:nvSpPr>
        <p:spPr>
          <a:xfrm>
            <a:off x="457200" y="3421063"/>
            <a:ext cx="7345363" cy="267652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zh-CN" altLang="en-US" sz="2800" b="1" dirty="0">
                <a:solidFill>
                  <a:srgbClr val="FF0000"/>
                </a:solidFill>
                <a:latin typeface="+mn-lt"/>
                <a:ea typeface="+mn-ea"/>
              </a:rPr>
              <a:t>所以当</a:t>
            </a:r>
            <a:r>
              <a:rPr lang="en-US" altLang="zh-CN" sz="2800" b="1" i="1" dirty="0">
                <a:solidFill>
                  <a:srgbClr val="FF0000"/>
                </a:solidFill>
                <a:latin typeface="+mn-lt"/>
                <a:ea typeface="+mn-ea"/>
              </a:rPr>
              <a:t>x</a:t>
            </a:r>
            <a:r>
              <a:rPr lang="en-US" altLang="zh-CN" sz="2800" b="1" dirty="0">
                <a:solidFill>
                  <a:srgbClr val="FF0000"/>
                </a:solidFill>
                <a:latin typeface="+mn-lt"/>
                <a:ea typeface="+mn-ea"/>
              </a:rPr>
              <a:t>=1</a:t>
            </a:r>
            <a:r>
              <a:rPr lang="zh-CN" altLang="en-US" sz="2800" b="1" dirty="0">
                <a:solidFill>
                  <a:srgbClr val="FF0000"/>
                </a:solidFill>
                <a:latin typeface="+mn-lt"/>
                <a:ea typeface="+mn-ea"/>
              </a:rPr>
              <a:t>时，函数取得最大值，最大值</a:t>
            </a:r>
            <a:r>
              <a:rPr lang="en-US" altLang="zh-CN" sz="2800" b="1" i="1" dirty="0">
                <a:solidFill>
                  <a:srgbClr val="FF0000"/>
                </a:solidFill>
                <a:latin typeface="+mn-lt"/>
                <a:ea typeface="+mn-ea"/>
              </a:rPr>
              <a:t>y</a:t>
            </a:r>
            <a:r>
              <a:rPr lang="en-US" altLang="zh-CN" sz="2800" b="1" dirty="0">
                <a:solidFill>
                  <a:srgbClr val="FF0000"/>
                </a:solidFill>
                <a:latin typeface="+mn-lt"/>
                <a:ea typeface="+mn-ea"/>
              </a:rPr>
              <a:t>=1.5.</a:t>
            </a:r>
          </a:p>
          <a:p>
            <a:pPr>
              <a:lnSpc>
                <a:spcPct val="150000"/>
              </a:lnSpc>
              <a:defRPr/>
            </a:pPr>
            <a:r>
              <a:rPr lang="en-US" altLang="zh-CN" sz="2800" b="1" i="1" dirty="0">
                <a:solidFill>
                  <a:srgbClr val="FF0000"/>
                </a:solidFill>
                <a:latin typeface="+mn-lt"/>
                <a:ea typeface="+mn-ea"/>
              </a:rPr>
              <a:t>x</a:t>
            </a:r>
            <a:r>
              <a:rPr lang="en-US" altLang="zh-CN" sz="2800" b="1" dirty="0">
                <a:solidFill>
                  <a:srgbClr val="FF0000"/>
                </a:solidFill>
                <a:latin typeface="+mn-lt"/>
                <a:ea typeface="+mn-ea"/>
              </a:rPr>
              <a:t>=1</a:t>
            </a:r>
            <a:r>
              <a:rPr lang="zh-CN" altLang="en-US" sz="2800" b="1" dirty="0">
                <a:solidFill>
                  <a:srgbClr val="FF0000"/>
                </a:solidFill>
                <a:latin typeface="+mn-lt"/>
                <a:ea typeface="+mn-ea"/>
              </a:rPr>
              <a:t>满足</a:t>
            </a:r>
            <a:r>
              <a:rPr lang="en-US" altLang="zh-CN" sz="2800" b="1" dirty="0">
                <a:solidFill>
                  <a:srgbClr val="FF0000"/>
                </a:solidFill>
                <a:latin typeface="+mn-lt"/>
                <a:ea typeface="+mn-ea"/>
              </a:rPr>
              <a:t>0&lt;</a:t>
            </a:r>
            <a:r>
              <a:rPr lang="en-US" altLang="zh-CN" sz="2800" b="1" i="1" dirty="0">
                <a:solidFill>
                  <a:srgbClr val="FF0000"/>
                </a:solidFill>
                <a:latin typeface="+mn-lt"/>
                <a:ea typeface="+mn-ea"/>
              </a:rPr>
              <a:t>x</a:t>
            </a:r>
            <a:r>
              <a:rPr lang="en-US" altLang="zh-CN" sz="2800" b="1" dirty="0">
                <a:solidFill>
                  <a:srgbClr val="FF0000"/>
                </a:solidFill>
                <a:latin typeface="+mn-lt"/>
                <a:ea typeface="+mn-ea"/>
              </a:rPr>
              <a:t>&lt;2</a:t>
            </a:r>
            <a:r>
              <a:rPr lang="zh-CN" altLang="en-US" sz="2800" b="1" dirty="0">
                <a:solidFill>
                  <a:srgbClr val="FF0000"/>
                </a:solidFill>
                <a:latin typeface="+mn-lt"/>
                <a:ea typeface="+mn-ea"/>
              </a:rPr>
              <a:t>，这时</a:t>
            </a:r>
          </a:p>
          <a:p>
            <a:pPr>
              <a:lnSpc>
                <a:spcPct val="150000"/>
              </a:lnSpc>
              <a:defRPr/>
            </a:pPr>
            <a:r>
              <a:rPr lang="zh-CN" altLang="en-US" sz="2800" b="1" dirty="0">
                <a:solidFill>
                  <a:srgbClr val="FF0000"/>
                </a:solidFill>
                <a:latin typeface="+mn-lt"/>
                <a:ea typeface="+mn-ea"/>
              </a:rPr>
              <a:t>因此，所做矩形窗框的宽为</a:t>
            </a:r>
            <a:r>
              <a:rPr lang="en-US" altLang="zh-CN" sz="2800" b="1" dirty="0">
                <a:solidFill>
                  <a:srgbClr val="FF0000"/>
                </a:solidFill>
                <a:latin typeface="+mn-lt"/>
                <a:ea typeface="+mn-ea"/>
              </a:rPr>
              <a:t>1m</a:t>
            </a:r>
            <a:r>
              <a:rPr lang="zh-CN" altLang="en-US" sz="2800" b="1" dirty="0">
                <a:solidFill>
                  <a:srgbClr val="FF0000"/>
                </a:solidFill>
                <a:latin typeface="+mn-lt"/>
                <a:ea typeface="+mn-ea"/>
              </a:rPr>
              <a:t>、高为</a:t>
            </a:r>
            <a:r>
              <a:rPr lang="en-US" altLang="zh-CN" sz="2800" b="1" dirty="0">
                <a:solidFill>
                  <a:srgbClr val="FF0000"/>
                </a:solidFill>
                <a:latin typeface="+mn-lt"/>
                <a:ea typeface="+mn-ea"/>
              </a:rPr>
              <a:t>1.5m</a:t>
            </a:r>
            <a:r>
              <a:rPr lang="zh-CN" altLang="en-US" sz="2800" b="1" dirty="0">
                <a:solidFill>
                  <a:srgbClr val="FF0000"/>
                </a:solidFill>
                <a:latin typeface="+mn-lt"/>
                <a:ea typeface="+mn-ea"/>
              </a:rPr>
              <a:t>时，它的透光面积最大，最大面积是</a:t>
            </a:r>
            <a:r>
              <a:rPr lang="en-US" altLang="zh-CN" sz="2800" b="1" dirty="0">
                <a:solidFill>
                  <a:srgbClr val="FF0000"/>
                </a:solidFill>
                <a:latin typeface="+mn-lt"/>
                <a:ea typeface="+mn-ea"/>
              </a:rPr>
              <a:t>1.5m</a:t>
            </a:r>
            <a:r>
              <a:rPr lang="en-US" altLang="zh-CN" sz="2800" b="1" baseline="30000" dirty="0">
                <a:solidFill>
                  <a:srgbClr val="FF0000"/>
                </a:solidFill>
                <a:latin typeface="+mn-lt"/>
                <a:ea typeface="+mn-ea"/>
              </a:rPr>
              <a:t>2</a:t>
            </a:r>
            <a:r>
              <a:rPr lang="en-US" altLang="zh-CN" sz="2800" b="1" dirty="0">
                <a:solidFill>
                  <a:srgbClr val="FF0000"/>
                </a:solidFill>
                <a:latin typeface="+mn-lt"/>
                <a:ea typeface="+mn-ea"/>
              </a:rPr>
              <a:t>.</a:t>
            </a:r>
          </a:p>
        </p:txBody>
      </p:sp>
      <p:graphicFrame>
        <p:nvGraphicFramePr>
          <p:cNvPr id="13" name="对象 12"/>
          <p:cNvGraphicFramePr>
            <a:graphicFrameLocks noChangeAspect="1"/>
          </p:cNvGraphicFramePr>
          <p:nvPr/>
        </p:nvGraphicFramePr>
        <p:xfrm>
          <a:off x="3995738" y="4005263"/>
          <a:ext cx="1860550" cy="915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11" name="Equation" r:id="rId10" imgW="824865" imgH="406400" progId="Equation.DSMT4">
                  <p:embed/>
                </p:oleObj>
              </mc:Choice>
              <mc:Fallback>
                <p:oleObj name="Equation" r:id="rId10" imgW="824865" imgH="406400" progId="Equation.DSMT4">
                  <p:embed/>
                  <p:pic>
                    <p:nvPicPr>
                      <p:cNvPr id="0" name="对象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95738" y="4005263"/>
                        <a:ext cx="1860550" cy="9159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/>
      <p:bldP spid="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50825" y="107950"/>
            <a:ext cx="8353425" cy="3324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zh-CN" altLang="zh-CN" sz="2800" b="1" dirty="0">
                <a:latin typeface="+mn-lt"/>
                <a:ea typeface="+mn-ea"/>
              </a:rPr>
              <a:t>例4</a:t>
            </a:r>
            <a:r>
              <a:rPr lang="en-US" altLang="zh-CN" sz="2800" b="1" dirty="0">
                <a:latin typeface="+mn-lt"/>
                <a:ea typeface="+mn-ea"/>
              </a:rPr>
              <a:t>    </a:t>
            </a:r>
            <a:r>
              <a:rPr lang="zh-CN" altLang="zh-CN" sz="2800" b="1" dirty="0">
                <a:latin typeface="+mn-lt"/>
                <a:ea typeface="+mn-ea"/>
              </a:rPr>
              <a:t>如图30</a:t>
            </a:r>
            <a:r>
              <a:rPr lang="en-US" altLang="zh-CN" sz="2800" b="1" dirty="0">
                <a:latin typeface="+mn-lt"/>
                <a:ea typeface="+mn-ea"/>
              </a:rPr>
              <a:t>-</a:t>
            </a:r>
            <a:r>
              <a:rPr lang="zh-CN" altLang="zh-CN" sz="2800" b="1" dirty="0">
                <a:latin typeface="+mn-lt"/>
                <a:ea typeface="+mn-ea"/>
              </a:rPr>
              <a:t>4</a:t>
            </a:r>
            <a:r>
              <a:rPr lang="en-US" altLang="zh-CN" sz="2800" b="1" dirty="0">
                <a:latin typeface="+mn-lt"/>
                <a:ea typeface="+mn-ea"/>
              </a:rPr>
              <a:t>-</a:t>
            </a:r>
            <a:r>
              <a:rPr lang="zh-CN" altLang="zh-CN" sz="2800" b="1" dirty="0">
                <a:latin typeface="+mn-lt"/>
                <a:ea typeface="+mn-ea"/>
              </a:rPr>
              <a:t>7</a:t>
            </a:r>
            <a:r>
              <a:rPr lang="zh-CN" altLang="en-US" sz="2800" b="1" dirty="0">
                <a:latin typeface="+mn-lt"/>
                <a:ea typeface="+mn-ea"/>
              </a:rPr>
              <a:t>，</a:t>
            </a:r>
            <a:r>
              <a:rPr lang="zh-CN" altLang="zh-CN" sz="2800" b="1" dirty="0">
                <a:latin typeface="+mn-lt"/>
                <a:ea typeface="+mn-ea"/>
              </a:rPr>
              <a:t>已知边长为1的正方形</a:t>
            </a:r>
            <a:r>
              <a:rPr lang="zh-CN" altLang="zh-CN" sz="2800" b="1" i="1" dirty="0">
                <a:latin typeface="+mn-lt"/>
                <a:ea typeface="+mn-ea"/>
              </a:rPr>
              <a:t>ABCD</a:t>
            </a:r>
            <a:r>
              <a:rPr lang="zh-CN" altLang="en-US" sz="2800" b="1" dirty="0">
                <a:latin typeface="+mn-lt"/>
                <a:ea typeface="+mn-ea"/>
              </a:rPr>
              <a:t>，</a:t>
            </a:r>
            <a:r>
              <a:rPr lang="zh-CN" altLang="zh-CN" sz="2800" b="1" dirty="0">
                <a:latin typeface="+mn-lt"/>
                <a:ea typeface="+mn-ea"/>
              </a:rPr>
              <a:t>在</a:t>
            </a:r>
            <a:r>
              <a:rPr lang="zh-CN" altLang="zh-CN" sz="2800" b="1" i="1" dirty="0">
                <a:latin typeface="+mn-lt"/>
                <a:ea typeface="+mn-ea"/>
              </a:rPr>
              <a:t>BC</a:t>
            </a:r>
            <a:r>
              <a:rPr lang="zh-CN" altLang="zh-CN" sz="2800" b="1" dirty="0">
                <a:latin typeface="+mn-lt"/>
                <a:ea typeface="+mn-ea"/>
              </a:rPr>
              <a:t>边上有一动点</a:t>
            </a:r>
            <a:r>
              <a:rPr lang="zh-CN" altLang="zh-CN" sz="2800" b="1" i="1" dirty="0">
                <a:latin typeface="+mn-lt"/>
                <a:ea typeface="+mn-ea"/>
              </a:rPr>
              <a:t>E</a:t>
            </a:r>
            <a:r>
              <a:rPr lang="zh-CN" altLang="en-US" sz="2800" b="1" dirty="0">
                <a:latin typeface="+mn-lt"/>
                <a:ea typeface="+mn-ea"/>
              </a:rPr>
              <a:t>，</a:t>
            </a:r>
            <a:r>
              <a:rPr lang="zh-CN" altLang="zh-CN" sz="2800" b="1" dirty="0">
                <a:latin typeface="+mn-lt"/>
                <a:ea typeface="+mn-ea"/>
              </a:rPr>
              <a:t>连接</a:t>
            </a:r>
            <a:r>
              <a:rPr lang="zh-CN" altLang="zh-CN" sz="2800" b="1" i="1" dirty="0">
                <a:latin typeface="+mn-lt"/>
                <a:ea typeface="+mn-ea"/>
              </a:rPr>
              <a:t>AE</a:t>
            </a:r>
            <a:r>
              <a:rPr lang="zh-CN" altLang="en-US" sz="2800" b="1" dirty="0">
                <a:latin typeface="+mn-lt"/>
                <a:ea typeface="+mn-ea"/>
              </a:rPr>
              <a:t>，</a:t>
            </a:r>
            <a:r>
              <a:rPr lang="zh-CN" altLang="zh-CN" sz="2800" b="1" dirty="0">
                <a:latin typeface="+mn-lt"/>
                <a:ea typeface="+mn-ea"/>
              </a:rPr>
              <a:t>作</a:t>
            </a:r>
            <a:r>
              <a:rPr lang="zh-CN" altLang="zh-CN" sz="2800" b="1" i="1" dirty="0">
                <a:latin typeface="+mn-lt"/>
                <a:ea typeface="+mn-ea"/>
              </a:rPr>
              <a:t>EF</a:t>
            </a:r>
            <a:r>
              <a:rPr lang="zh-CN" altLang="en-US" sz="2800" b="1" dirty="0">
                <a:latin typeface="+mn-lt"/>
                <a:ea typeface="+mn-ea"/>
              </a:rPr>
              <a:t>⊥</a:t>
            </a:r>
            <a:r>
              <a:rPr lang="zh-CN" altLang="zh-CN" sz="2800" b="1" i="1" dirty="0">
                <a:latin typeface="+mn-lt"/>
                <a:ea typeface="+mn-ea"/>
              </a:rPr>
              <a:t>AE</a:t>
            </a:r>
            <a:r>
              <a:rPr lang="zh-CN" altLang="en-US" sz="2800" b="1" dirty="0">
                <a:latin typeface="+mn-lt"/>
                <a:ea typeface="+mn-ea"/>
              </a:rPr>
              <a:t>，</a:t>
            </a:r>
            <a:r>
              <a:rPr lang="zh-CN" altLang="zh-CN" sz="2800" b="1" dirty="0">
                <a:latin typeface="+mn-lt"/>
                <a:ea typeface="+mn-ea"/>
              </a:rPr>
              <a:t>交</a:t>
            </a:r>
            <a:r>
              <a:rPr lang="zh-CN" altLang="zh-CN" sz="2800" b="1" i="1" dirty="0">
                <a:latin typeface="+mn-lt"/>
                <a:ea typeface="+mn-ea"/>
              </a:rPr>
              <a:t>CD</a:t>
            </a:r>
            <a:r>
              <a:rPr lang="zh-CN" altLang="zh-CN" sz="2800" b="1" dirty="0">
                <a:latin typeface="+mn-lt"/>
                <a:ea typeface="+mn-ea"/>
              </a:rPr>
              <a:t>边于点</a:t>
            </a:r>
            <a:r>
              <a:rPr lang="zh-CN" altLang="zh-CN" sz="2800" b="1" i="1" dirty="0">
                <a:latin typeface="+mn-lt"/>
                <a:ea typeface="+mn-ea"/>
              </a:rPr>
              <a:t>F</a:t>
            </a:r>
            <a:r>
              <a:rPr lang="zh-CN" altLang="zh-CN" sz="2800" b="1" dirty="0">
                <a:latin typeface="+mn-lt"/>
                <a:ea typeface="+mn-ea"/>
              </a:rPr>
              <a:t>.</a:t>
            </a:r>
          </a:p>
          <a:p>
            <a:pPr>
              <a:lnSpc>
                <a:spcPct val="150000"/>
              </a:lnSpc>
              <a:defRPr/>
            </a:pPr>
            <a:r>
              <a:rPr lang="zh-CN" altLang="en-US" sz="2800" b="1" dirty="0">
                <a:latin typeface="+mn-lt"/>
                <a:ea typeface="+mn-ea"/>
              </a:rPr>
              <a:t>（</a:t>
            </a:r>
            <a:r>
              <a:rPr lang="zh-CN" altLang="zh-CN" sz="2800" b="1" dirty="0">
                <a:latin typeface="+mn-lt"/>
                <a:ea typeface="+mn-ea"/>
              </a:rPr>
              <a:t>1</a:t>
            </a:r>
            <a:r>
              <a:rPr lang="zh-CN" altLang="en-US" sz="2800" b="1" dirty="0">
                <a:latin typeface="+mn-lt"/>
                <a:ea typeface="+mn-ea"/>
              </a:rPr>
              <a:t>）</a:t>
            </a:r>
            <a:r>
              <a:rPr lang="en-US" altLang="zh-CN" sz="2800" b="1" i="1" dirty="0">
                <a:latin typeface="+mn-lt"/>
                <a:ea typeface="+mn-ea"/>
              </a:rPr>
              <a:t>C</a:t>
            </a:r>
            <a:r>
              <a:rPr lang="zh-CN" altLang="zh-CN" sz="2800" b="1" i="1" dirty="0">
                <a:latin typeface="+mn-lt"/>
                <a:ea typeface="+mn-ea"/>
              </a:rPr>
              <a:t>F</a:t>
            </a:r>
            <a:r>
              <a:rPr lang="zh-CN" altLang="zh-CN" sz="2800" b="1" dirty="0">
                <a:latin typeface="+mn-lt"/>
                <a:ea typeface="+mn-ea"/>
              </a:rPr>
              <a:t>的长可能等于</a:t>
            </a:r>
            <a:r>
              <a:rPr lang="en-US" altLang="zh-CN" sz="2800" b="1" dirty="0">
                <a:latin typeface="+mn-lt"/>
                <a:ea typeface="+mn-ea"/>
              </a:rPr>
              <a:t>      </a:t>
            </a:r>
            <a:r>
              <a:rPr lang="zh-CN" altLang="zh-CN" sz="2800" b="1" dirty="0">
                <a:latin typeface="+mn-lt"/>
                <a:ea typeface="+mn-ea"/>
              </a:rPr>
              <a:t>吗？</a:t>
            </a:r>
          </a:p>
          <a:p>
            <a:pPr>
              <a:lnSpc>
                <a:spcPct val="150000"/>
              </a:lnSpc>
              <a:defRPr/>
            </a:pPr>
            <a:r>
              <a:rPr lang="zh-CN" altLang="en-US" sz="2800" b="1" dirty="0">
                <a:latin typeface="+mn-lt"/>
                <a:ea typeface="+mn-ea"/>
              </a:rPr>
              <a:t>（</a:t>
            </a:r>
            <a:r>
              <a:rPr lang="zh-CN" altLang="zh-CN" sz="2800" b="1" dirty="0">
                <a:latin typeface="+mn-lt"/>
                <a:ea typeface="+mn-ea"/>
              </a:rPr>
              <a:t>2）点</a:t>
            </a:r>
            <a:r>
              <a:rPr lang="zh-CN" altLang="zh-CN" sz="2800" b="1" i="1" dirty="0">
                <a:latin typeface="+mn-lt"/>
                <a:ea typeface="+mn-ea"/>
              </a:rPr>
              <a:t>E</a:t>
            </a:r>
            <a:r>
              <a:rPr lang="zh-CN" altLang="zh-CN" sz="2800" b="1" dirty="0">
                <a:latin typeface="+mn-lt"/>
                <a:ea typeface="+mn-ea"/>
              </a:rPr>
              <a:t>在什么位置时</a:t>
            </a:r>
            <a:r>
              <a:rPr lang="zh-CN" altLang="en-US" sz="2800" b="1" dirty="0">
                <a:latin typeface="+mn-lt"/>
                <a:ea typeface="+mn-ea"/>
              </a:rPr>
              <a:t>，</a:t>
            </a:r>
            <a:r>
              <a:rPr lang="zh-CN" altLang="zh-CN" sz="2800" b="1" i="1" dirty="0">
                <a:latin typeface="+mn-lt"/>
                <a:ea typeface="+mn-ea"/>
              </a:rPr>
              <a:t>CF</a:t>
            </a:r>
            <a:r>
              <a:rPr lang="zh-CN" altLang="zh-CN" sz="2800" b="1" dirty="0">
                <a:latin typeface="+mn-lt"/>
                <a:ea typeface="+mn-ea"/>
              </a:rPr>
              <a:t>的长为</a:t>
            </a:r>
            <a:r>
              <a:rPr lang="en-US" altLang="zh-CN" sz="2800" b="1" dirty="0">
                <a:latin typeface="+mn-lt"/>
                <a:ea typeface="+mn-ea"/>
              </a:rPr>
              <a:t>       </a:t>
            </a:r>
            <a:r>
              <a:rPr lang="zh-CN" altLang="zh-CN" sz="2800" b="1" dirty="0">
                <a:latin typeface="+mn-lt"/>
                <a:ea typeface="+mn-ea"/>
              </a:rPr>
              <a:t>？</a:t>
            </a:r>
          </a:p>
        </p:txBody>
      </p:sp>
      <p:graphicFrame>
        <p:nvGraphicFramePr>
          <p:cNvPr id="17411" name="对象 6"/>
          <p:cNvGraphicFramePr>
            <a:graphicFrameLocks noChangeAspect="1"/>
          </p:cNvGraphicFramePr>
          <p:nvPr/>
        </p:nvGraphicFramePr>
        <p:xfrm>
          <a:off x="3910013" y="1836738"/>
          <a:ext cx="374650" cy="995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34" name="公式" r:id="rId3" imgW="152400" imgH="405765" progId="Equation.3">
                  <p:embed/>
                </p:oleObj>
              </mc:Choice>
              <mc:Fallback>
                <p:oleObj name="公式" r:id="rId3" imgW="152400" imgH="405765" progId="Equation.3">
                  <p:embed/>
                  <p:pic>
                    <p:nvPicPr>
                      <p:cNvPr id="0" name="对象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10013" y="1836738"/>
                        <a:ext cx="374650" cy="9953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2" name="对象 7"/>
          <p:cNvGraphicFramePr>
            <a:graphicFrameLocks noChangeAspect="1"/>
          </p:cNvGraphicFramePr>
          <p:nvPr/>
        </p:nvGraphicFramePr>
        <p:xfrm>
          <a:off x="6011863" y="2568575"/>
          <a:ext cx="527050" cy="995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35" name="公式" r:id="rId5" imgW="215900" imgH="405765" progId="Equation.3">
                  <p:embed/>
                </p:oleObj>
              </mc:Choice>
              <mc:Fallback>
                <p:oleObj name="公式" r:id="rId5" imgW="215900" imgH="405765" progId="Equation.3">
                  <p:embed/>
                  <p:pic>
                    <p:nvPicPr>
                      <p:cNvPr id="0" name="对象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1863" y="2568575"/>
                        <a:ext cx="527050" cy="995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468313" y="3276600"/>
            <a:ext cx="8064500" cy="3324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zh-CN" altLang="zh-CN" sz="2800" b="1" dirty="0">
                <a:latin typeface="+mn-lt"/>
                <a:ea typeface="+mn-ea"/>
              </a:rPr>
              <a:t>解：设</a:t>
            </a:r>
            <a:r>
              <a:rPr lang="zh-CN" altLang="zh-CN" sz="2800" b="1" i="1" dirty="0">
                <a:latin typeface="+mn-lt"/>
                <a:ea typeface="+mn-ea"/>
              </a:rPr>
              <a:t>BE</a:t>
            </a:r>
            <a:r>
              <a:rPr lang="en-US" altLang="zh-CN" sz="2800" b="1" dirty="0">
                <a:latin typeface="+mn-lt"/>
                <a:ea typeface="+mn-ea"/>
              </a:rPr>
              <a:t>=</a:t>
            </a:r>
            <a:r>
              <a:rPr lang="zh-CN" altLang="zh-CN" sz="2800" b="1" i="1" dirty="0">
                <a:latin typeface="+mn-lt"/>
                <a:ea typeface="+mn-ea"/>
              </a:rPr>
              <a:t>x</a:t>
            </a:r>
            <a:r>
              <a:rPr lang="zh-CN" altLang="en-US" sz="2800" b="1" dirty="0">
                <a:latin typeface="+mn-lt"/>
                <a:ea typeface="+mn-ea"/>
              </a:rPr>
              <a:t>，</a:t>
            </a:r>
            <a:r>
              <a:rPr lang="zh-CN" altLang="zh-CN" sz="2800" b="1" i="1" dirty="0">
                <a:latin typeface="+mn-lt"/>
                <a:ea typeface="+mn-ea"/>
              </a:rPr>
              <a:t>CF</a:t>
            </a:r>
            <a:r>
              <a:rPr lang="en-US" altLang="zh-CN" sz="2800" b="1" dirty="0">
                <a:latin typeface="+mn-lt"/>
                <a:ea typeface="+mn-ea"/>
              </a:rPr>
              <a:t>=</a:t>
            </a:r>
            <a:r>
              <a:rPr lang="zh-CN" altLang="zh-CN" sz="2800" b="1" i="1" dirty="0">
                <a:latin typeface="+mn-lt"/>
                <a:ea typeface="+mn-ea"/>
              </a:rPr>
              <a:t>y</a:t>
            </a:r>
            <a:r>
              <a:rPr lang="zh-CN" altLang="zh-CN" sz="2800" b="1" dirty="0">
                <a:latin typeface="+mn-lt"/>
                <a:ea typeface="+mn-ea"/>
              </a:rPr>
              <a:t>.</a:t>
            </a:r>
          </a:p>
          <a:p>
            <a:pPr>
              <a:lnSpc>
                <a:spcPct val="150000"/>
              </a:lnSpc>
              <a:defRPr/>
            </a:pPr>
            <a:r>
              <a:rPr lang="zh-CN" altLang="en-US" sz="2800" b="1" dirty="0">
                <a:latin typeface="+mn-lt"/>
                <a:ea typeface="+mn-ea"/>
              </a:rPr>
              <a:t>∵∠</a:t>
            </a:r>
            <a:r>
              <a:rPr lang="zh-CN" altLang="zh-CN" sz="2800" b="1" dirty="0">
                <a:latin typeface="+mn-lt"/>
                <a:ea typeface="+mn-ea"/>
              </a:rPr>
              <a:t>B</a:t>
            </a:r>
            <a:r>
              <a:rPr lang="zh-CN" altLang="zh-CN" sz="2800" b="1" i="1" dirty="0">
                <a:latin typeface="+mn-lt"/>
                <a:ea typeface="+mn-ea"/>
              </a:rPr>
              <a:t>AE</a:t>
            </a:r>
            <a:r>
              <a:rPr lang="en-US" altLang="zh-CN" sz="2800" b="1" dirty="0">
                <a:latin typeface="+mn-lt"/>
                <a:ea typeface="+mn-ea"/>
              </a:rPr>
              <a:t>=∠</a:t>
            </a:r>
            <a:r>
              <a:rPr lang="zh-CN" altLang="zh-CN" sz="2800" b="1" i="1" dirty="0">
                <a:latin typeface="+mn-lt"/>
                <a:ea typeface="+mn-ea"/>
              </a:rPr>
              <a:t>CEF</a:t>
            </a:r>
            <a:r>
              <a:rPr lang="zh-CN" altLang="en-US" sz="2800" b="1" dirty="0">
                <a:latin typeface="+mn-lt"/>
                <a:ea typeface="+mn-ea"/>
              </a:rPr>
              <a:t>，</a:t>
            </a:r>
            <a:endParaRPr lang="zh-CN" altLang="zh-CN" sz="2800" b="1" dirty="0">
              <a:latin typeface="+mn-lt"/>
              <a:ea typeface="+mn-ea"/>
            </a:endParaRPr>
          </a:p>
          <a:p>
            <a:pPr>
              <a:lnSpc>
                <a:spcPct val="150000"/>
              </a:lnSpc>
              <a:defRPr/>
            </a:pPr>
            <a:r>
              <a:rPr lang="zh-CN" altLang="en-US" sz="2800" b="1" dirty="0">
                <a:latin typeface="+mn-lt"/>
                <a:ea typeface="+mn-ea"/>
              </a:rPr>
              <a:t>∴</a:t>
            </a:r>
            <a:r>
              <a:rPr lang="zh-CN" altLang="zh-CN" sz="2800" b="1" dirty="0">
                <a:latin typeface="+mn-lt"/>
                <a:ea typeface="+mn-ea"/>
              </a:rPr>
              <a:t>Rt△</a:t>
            </a:r>
            <a:r>
              <a:rPr lang="zh-CN" altLang="zh-CN" sz="2800" b="1" i="1" dirty="0">
                <a:latin typeface="+mn-lt"/>
                <a:ea typeface="+mn-ea"/>
              </a:rPr>
              <a:t>ABE</a:t>
            </a:r>
            <a:r>
              <a:rPr lang="zh-CN" altLang="en-US" sz="2800" b="1" dirty="0">
                <a:latin typeface="+mn-lt"/>
                <a:ea typeface="+mn-ea"/>
              </a:rPr>
              <a:t>∽</a:t>
            </a:r>
            <a:r>
              <a:rPr lang="zh-CN" altLang="zh-CN" sz="2800" b="1" dirty="0">
                <a:latin typeface="+mn-lt"/>
                <a:ea typeface="+mn-ea"/>
              </a:rPr>
              <a:t>Rt△</a:t>
            </a:r>
            <a:r>
              <a:rPr lang="zh-CN" altLang="zh-CN" sz="2800" b="1" i="1" dirty="0">
                <a:latin typeface="+mn-lt"/>
                <a:ea typeface="+mn-ea"/>
              </a:rPr>
              <a:t>ECF</a:t>
            </a:r>
            <a:r>
              <a:rPr lang="zh-CN" altLang="zh-CN" sz="2800" b="1" dirty="0">
                <a:latin typeface="+mn-lt"/>
                <a:ea typeface="+mn-ea"/>
              </a:rPr>
              <a:t>.</a:t>
            </a:r>
          </a:p>
          <a:p>
            <a:pPr>
              <a:lnSpc>
                <a:spcPct val="150000"/>
              </a:lnSpc>
              <a:defRPr/>
            </a:pPr>
            <a:r>
              <a:rPr lang="zh-CN" altLang="en-US" sz="2800" b="1" dirty="0">
                <a:latin typeface="+mn-lt"/>
                <a:ea typeface="+mn-ea"/>
              </a:rPr>
              <a:t>∴                      即</a:t>
            </a:r>
            <a:endParaRPr lang="en-US" altLang="zh-CN" sz="2800" b="1" dirty="0">
              <a:latin typeface="+mn-lt"/>
              <a:ea typeface="+mn-ea"/>
            </a:endParaRPr>
          </a:p>
          <a:p>
            <a:pPr>
              <a:lnSpc>
                <a:spcPct val="150000"/>
              </a:lnSpc>
              <a:defRPr/>
            </a:pPr>
            <a:r>
              <a:rPr lang="zh-CN" altLang="en-US" sz="2800" b="1" dirty="0">
                <a:latin typeface="+mn-lt"/>
                <a:ea typeface="+mn-ea"/>
              </a:rPr>
              <a:t>∴</a:t>
            </a:r>
            <a:endParaRPr lang="en-US" altLang="zh-CN" sz="2800" b="1" dirty="0">
              <a:latin typeface="+mn-lt"/>
              <a:ea typeface="+mn-ea"/>
            </a:endParaRPr>
          </a:p>
        </p:txBody>
      </p:sp>
      <p:graphicFrame>
        <p:nvGraphicFramePr>
          <p:cNvPr id="11" name="对象 10"/>
          <p:cNvGraphicFramePr>
            <a:graphicFrameLocks noChangeAspect="1"/>
          </p:cNvGraphicFramePr>
          <p:nvPr/>
        </p:nvGraphicFramePr>
        <p:xfrm>
          <a:off x="1125538" y="5157788"/>
          <a:ext cx="1655762" cy="884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36" name="公式" r:id="rId7" imgW="761365" imgH="406400" progId="Equation.3">
                  <p:embed/>
                </p:oleObj>
              </mc:Choice>
              <mc:Fallback>
                <p:oleObj name="公式" r:id="rId7" imgW="761365" imgH="406400" progId="Equation.3">
                  <p:embed/>
                  <p:pic>
                    <p:nvPicPr>
                      <p:cNvPr id="0" name="对象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25538" y="5157788"/>
                        <a:ext cx="1655762" cy="884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对象 11"/>
          <p:cNvGraphicFramePr>
            <a:graphicFrameLocks noChangeAspect="1"/>
          </p:cNvGraphicFramePr>
          <p:nvPr/>
        </p:nvGraphicFramePr>
        <p:xfrm>
          <a:off x="3357563" y="5145088"/>
          <a:ext cx="1519237" cy="938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37" name="公式" r:id="rId9" imgW="698500" imgH="431800" progId="Equation.3">
                  <p:embed/>
                </p:oleObj>
              </mc:Choice>
              <mc:Fallback>
                <p:oleObj name="公式" r:id="rId9" imgW="698500" imgH="431800" progId="Equation.3">
                  <p:embed/>
                  <p:pic>
                    <p:nvPicPr>
                      <p:cNvPr id="0" name="对象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7563" y="5145088"/>
                        <a:ext cx="1519237" cy="9382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对象 12"/>
          <p:cNvGraphicFramePr>
            <a:graphicFrameLocks noChangeAspect="1"/>
          </p:cNvGraphicFramePr>
          <p:nvPr/>
        </p:nvGraphicFramePr>
        <p:xfrm>
          <a:off x="1198563" y="5903913"/>
          <a:ext cx="4056062" cy="882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38" name="公式" r:id="rId11" imgW="1866265" imgH="406400" progId="Equation.3">
                  <p:embed/>
                </p:oleObj>
              </mc:Choice>
              <mc:Fallback>
                <p:oleObj name="公式" r:id="rId11" imgW="1866265" imgH="406400" progId="Equation.3">
                  <p:embed/>
                  <p:pic>
                    <p:nvPicPr>
                      <p:cNvPr id="0" name="对象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98563" y="5903913"/>
                        <a:ext cx="4056062" cy="882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490538" y="1035050"/>
            <a:ext cx="8064500" cy="1384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zh-CN" altLang="en-US" sz="2800" b="1" dirty="0">
                <a:latin typeface="+mn-lt"/>
                <a:ea typeface="+mn-ea"/>
              </a:rPr>
              <a:t>（</a:t>
            </a:r>
            <a:r>
              <a:rPr lang="en-US" altLang="zh-CN" sz="2800" b="1" dirty="0">
                <a:latin typeface="+mn-lt"/>
                <a:ea typeface="+mn-ea"/>
              </a:rPr>
              <a:t>1</a:t>
            </a:r>
            <a:r>
              <a:rPr lang="zh-CN" altLang="en-US" sz="2800" b="1" dirty="0">
                <a:latin typeface="+mn-lt"/>
                <a:ea typeface="+mn-ea"/>
              </a:rPr>
              <a:t>）∵</a:t>
            </a:r>
            <a:r>
              <a:rPr lang="zh-CN" altLang="zh-CN" sz="2800" b="1" i="1" dirty="0">
                <a:latin typeface="+mn-lt"/>
                <a:ea typeface="+mn-ea"/>
              </a:rPr>
              <a:t>y</a:t>
            </a:r>
            <a:r>
              <a:rPr lang="zh-CN" altLang="zh-CN" sz="2800" b="1" baseline="-25000" dirty="0">
                <a:latin typeface="+mn-lt"/>
                <a:ea typeface="+mn-ea"/>
              </a:rPr>
              <a:t>最大</a:t>
            </a:r>
            <a:r>
              <a:rPr lang="en-US" altLang="zh-CN" sz="2800" b="1" dirty="0">
                <a:latin typeface="+mn-lt"/>
                <a:ea typeface="+mn-ea"/>
              </a:rPr>
              <a:t>=        </a:t>
            </a:r>
            <a:r>
              <a:rPr lang="zh-CN" altLang="en-US" sz="2800" b="1" dirty="0">
                <a:latin typeface="+mn-lt"/>
                <a:ea typeface="+mn-ea"/>
              </a:rPr>
              <a:t>，</a:t>
            </a:r>
            <a:endParaRPr lang="zh-CN" altLang="zh-CN" sz="2800" b="1" dirty="0">
              <a:latin typeface="+mn-lt"/>
              <a:ea typeface="+mn-ea"/>
            </a:endParaRPr>
          </a:p>
          <a:p>
            <a:pPr>
              <a:lnSpc>
                <a:spcPct val="150000"/>
              </a:lnSpc>
              <a:defRPr/>
            </a:pPr>
            <a:r>
              <a:rPr lang="zh-CN" altLang="en-US" sz="2800" b="1" dirty="0">
                <a:latin typeface="+mn-lt"/>
                <a:ea typeface="+mn-ea"/>
              </a:rPr>
              <a:t>∴</a:t>
            </a:r>
            <a:r>
              <a:rPr lang="en-US" altLang="zh-CN" sz="2800" b="1" i="1" dirty="0">
                <a:latin typeface="+mn-lt"/>
                <a:ea typeface="+mn-ea"/>
              </a:rPr>
              <a:t>C</a:t>
            </a:r>
            <a:r>
              <a:rPr lang="zh-CN" altLang="zh-CN" sz="2800" b="1" i="1" dirty="0">
                <a:latin typeface="+mn-lt"/>
                <a:ea typeface="+mn-ea"/>
              </a:rPr>
              <a:t>F</a:t>
            </a:r>
            <a:r>
              <a:rPr lang="zh-CN" altLang="zh-CN" sz="2800" b="1" dirty="0">
                <a:latin typeface="+mn-lt"/>
                <a:ea typeface="+mn-ea"/>
              </a:rPr>
              <a:t>的长不可能等于</a:t>
            </a:r>
            <a:r>
              <a:rPr lang="en-US" altLang="zh-CN" sz="2800" b="1" dirty="0">
                <a:latin typeface="+mn-lt"/>
                <a:ea typeface="+mn-ea"/>
              </a:rPr>
              <a:t>      </a:t>
            </a:r>
            <a:r>
              <a:rPr lang="zh-CN" altLang="zh-CN" sz="2800" b="1" dirty="0">
                <a:latin typeface="+mn-lt"/>
                <a:ea typeface="+mn-ea"/>
              </a:rPr>
              <a:t>．</a:t>
            </a:r>
          </a:p>
        </p:txBody>
      </p:sp>
      <p:graphicFrame>
        <p:nvGraphicFramePr>
          <p:cNvPr id="18435" name="对象 1"/>
          <p:cNvGraphicFramePr>
            <a:graphicFrameLocks noChangeAspect="1"/>
          </p:cNvGraphicFramePr>
          <p:nvPr/>
        </p:nvGraphicFramePr>
        <p:xfrm>
          <a:off x="3082925" y="981075"/>
          <a:ext cx="363538" cy="971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70" name="公式" r:id="rId3" imgW="152400" imgH="405765" progId="Equation.3">
                  <p:embed/>
                </p:oleObj>
              </mc:Choice>
              <mc:Fallback>
                <p:oleObj name="公式" r:id="rId3" imgW="152400" imgH="405765" progId="Equation.3">
                  <p:embed/>
                  <p:pic>
                    <p:nvPicPr>
                      <p:cNvPr id="0" name="对象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82925" y="981075"/>
                        <a:ext cx="363538" cy="971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36" name="对象 12"/>
          <p:cNvGraphicFramePr>
            <a:graphicFrameLocks noChangeAspect="1"/>
          </p:cNvGraphicFramePr>
          <p:nvPr/>
        </p:nvGraphicFramePr>
        <p:xfrm>
          <a:off x="3946525" y="1557338"/>
          <a:ext cx="365125" cy="969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71" name="公式" r:id="rId5" imgW="152400" imgH="405765" progId="Equation.3">
                  <p:embed/>
                </p:oleObj>
              </mc:Choice>
              <mc:Fallback>
                <p:oleObj name="公式" r:id="rId5" imgW="152400" imgH="405765" progId="Equation.3">
                  <p:embed/>
                  <p:pic>
                    <p:nvPicPr>
                      <p:cNvPr id="0" name="对象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46525" y="1557338"/>
                        <a:ext cx="365125" cy="9699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468313" y="2779713"/>
            <a:ext cx="8064500" cy="26781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zh-CN" altLang="en-US" sz="2800" b="1" dirty="0">
                <a:latin typeface="+mn-lt"/>
                <a:ea typeface="+mn-ea"/>
              </a:rPr>
              <a:t>（</a:t>
            </a:r>
            <a:r>
              <a:rPr lang="zh-CN" altLang="zh-CN" sz="2800" b="1" dirty="0">
                <a:latin typeface="+mn-lt"/>
                <a:ea typeface="+mn-ea"/>
              </a:rPr>
              <a:t>2）设</a:t>
            </a:r>
            <a:r>
              <a:rPr lang="en-US" altLang="zh-CN" sz="2800" b="1" dirty="0">
                <a:latin typeface="+mn-lt"/>
                <a:ea typeface="+mn-ea"/>
              </a:rPr>
              <a:t>                           </a:t>
            </a:r>
            <a:r>
              <a:rPr lang="zh-CN" altLang="en-US" sz="2800" b="1" dirty="0">
                <a:latin typeface="+mn-lt"/>
                <a:ea typeface="+mn-ea"/>
              </a:rPr>
              <a:t>即</a:t>
            </a:r>
            <a:endParaRPr lang="en-US" altLang="zh-CN" sz="2800" b="1" dirty="0">
              <a:latin typeface="+mn-lt"/>
              <a:ea typeface="+mn-ea"/>
            </a:endParaRPr>
          </a:p>
          <a:p>
            <a:pPr>
              <a:lnSpc>
                <a:spcPct val="150000"/>
              </a:lnSpc>
              <a:defRPr/>
            </a:pPr>
            <a:r>
              <a:rPr lang="zh-CN" altLang="zh-CN" sz="2800" b="1" dirty="0">
                <a:latin typeface="+mn-lt"/>
                <a:ea typeface="+mn-ea"/>
              </a:rPr>
              <a:t>解得</a:t>
            </a:r>
            <a:endParaRPr lang="en-US" altLang="zh-CN" sz="2800" b="1" dirty="0">
              <a:latin typeface="+mn-lt"/>
              <a:ea typeface="+mn-ea"/>
            </a:endParaRPr>
          </a:p>
          <a:p>
            <a:pPr>
              <a:lnSpc>
                <a:spcPct val="150000"/>
              </a:lnSpc>
              <a:defRPr/>
            </a:pPr>
            <a:r>
              <a:rPr lang="zh-CN" altLang="en-US" sz="2800" b="1" dirty="0">
                <a:latin typeface="+mn-lt"/>
                <a:ea typeface="+mn-ea"/>
              </a:rPr>
              <a:t>∴</a:t>
            </a:r>
            <a:r>
              <a:rPr lang="zh-CN" altLang="zh-CN" sz="2800" b="1" dirty="0">
                <a:latin typeface="+mn-lt"/>
                <a:ea typeface="+mn-ea"/>
              </a:rPr>
              <a:t>当</a:t>
            </a:r>
            <a:r>
              <a:rPr lang="zh-CN" altLang="zh-CN" sz="2800" b="1" i="1" dirty="0">
                <a:latin typeface="+mn-lt"/>
                <a:ea typeface="+mn-ea"/>
              </a:rPr>
              <a:t>BE</a:t>
            </a:r>
            <a:r>
              <a:rPr lang="zh-CN" altLang="zh-CN" sz="2800" b="1" dirty="0">
                <a:latin typeface="+mn-lt"/>
                <a:ea typeface="+mn-ea"/>
              </a:rPr>
              <a:t>的长为</a:t>
            </a:r>
            <a:r>
              <a:rPr lang="en-US" altLang="zh-CN" sz="2800" b="1" dirty="0">
                <a:latin typeface="+mn-lt"/>
                <a:ea typeface="+mn-ea"/>
              </a:rPr>
              <a:t>     </a:t>
            </a:r>
            <a:r>
              <a:rPr lang="zh-CN" altLang="zh-CN" sz="2800" b="1" dirty="0">
                <a:latin typeface="+mn-lt"/>
                <a:ea typeface="+mn-ea"/>
              </a:rPr>
              <a:t>或</a:t>
            </a:r>
            <a:r>
              <a:rPr lang="en-US" altLang="zh-CN" sz="2800" b="1" dirty="0">
                <a:latin typeface="+mn-lt"/>
                <a:ea typeface="+mn-ea"/>
              </a:rPr>
              <a:t>     </a:t>
            </a:r>
            <a:r>
              <a:rPr lang="zh-CN" altLang="zh-CN" sz="2800" b="1" dirty="0">
                <a:latin typeface="+mn-lt"/>
                <a:ea typeface="+mn-ea"/>
              </a:rPr>
              <a:t>时</a:t>
            </a:r>
            <a:r>
              <a:rPr lang="zh-CN" altLang="en-US" sz="2800" b="1" dirty="0">
                <a:latin typeface="+mn-lt"/>
                <a:ea typeface="+mn-ea"/>
              </a:rPr>
              <a:t>，</a:t>
            </a:r>
            <a:r>
              <a:rPr lang="zh-CN" altLang="zh-CN" sz="2800" b="1" dirty="0">
                <a:latin typeface="+mn-lt"/>
                <a:ea typeface="+mn-ea"/>
              </a:rPr>
              <a:t>均有</a:t>
            </a:r>
            <a:r>
              <a:rPr lang="zh-CN" altLang="zh-CN" sz="2800" b="1" i="1" dirty="0">
                <a:latin typeface="+mn-lt"/>
                <a:ea typeface="+mn-ea"/>
              </a:rPr>
              <a:t>CF</a:t>
            </a:r>
            <a:r>
              <a:rPr lang="zh-CN" altLang="zh-CN" sz="2800" b="1" dirty="0">
                <a:latin typeface="+mn-lt"/>
                <a:ea typeface="+mn-ea"/>
              </a:rPr>
              <a:t>的长为</a:t>
            </a:r>
            <a:r>
              <a:rPr lang="en-US" altLang="zh-CN" sz="2800" b="1" dirty="0">
                <a:latin typeface="+mn-lt"/>
                <a:ea typeface="+mn-ea"/>
              </a:rPr>
              <a:t>       </a:t>
            </a:r>
            <a:r>
              <a:rPr lang="zh-CN" altLang="zh-CN" sz="2800" b="1" dirty="0">
                <a:latin typeface="+mn-lt"/>
                <a:ea typeface="+mn-ea"/>
              </a:rPr>
              <a:t>．</a:t>
            </a:r>
          </a:p>
          <a:p>
            <a:pPr>
              <a:lnSpc>
                <a:spcPct val="150000"/>
              </a:lnSpc>
              <a:defRPr/>
            </a:pPr>
            <a:endParaRPr lang="zh-CN" altLang="en-US" sz="2800" b="1" dirty="0">
              <a:latin typeface="+mn-lt"/>
              <a:ea typeface="+mn-ea"/>
            </a:endParaRPr>
          </a:p>
        </p:txBody>
      </p:sp>
      <p:graphicFrame>
        <p:nvGraphicFramePr>
          <p:cNvPr id="15" name="对象 14"/>
          <p:cNvGraphicFramePr>
            <a:graphicFrameLocks noChangeAspect="1"/>
          </p:cNvGraphicFramePr>
          <p:nvPr/>
        </p:nvGraphicFramePr>
        <p:xfrm>
          <a:off x="1951038" y="2708275"/>
          <a:ext cx="2211387" cy="969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72" name="公式" r:id="rId7" imgW="926465" imgH="406400" progId="Equation.3">
                  <p:embed/>
                </p:oleObj>
              </mc:Choice>
              <mc:Fallback>
                <p:oleObj name="公式" r:id="rId7" imgW="926465" imgH="406400" progId="Equation.3">
                  <p:embed/>
                  <p:pic>
                    <p:nvPicPr>
                      <p:cNvPr id="0" name="对象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51038" y="2708275"/>
                        <a:ext cx="2211387" cy="969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对象 15"/>
          <p:cNvGraphicFramePr>
            <a:graphicFrameLocks noChangeAspect="1"/>
          </p:cNvGraphicFramePr>
          <p:nvPr/>
        </p:nvGraphicFramePr>
        <p:xfrm>
          <a:off x="4597400" y="2886075"/>
          <a:ext cx="2878138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73" name="公式" r:id="rId9" imgW="1206500" imgH="203200" progId="Equation.3">
                  <p:embed/>
                </p:oleObj>
              </mc:Choice>
              <mc:Fallback>
                <p:oleObj name="公式" r:id="rId9" imgW="1206500" imgH="203200" progId="Equation.3">
                  <p:embed/>
                  <p:pic>
                    <p:nvPicPr>
                      <p:cNvPr id="0" name="对象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97400" y="2886075"/>
                        <a:ext cx="2878138" cy="485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对象 16"/>
          <p:cNvGraphicFramePr>
            <a:graphicFrameLocks noChangeAspect="1"/>
          </p:cNvGraphicFramePr>
          <p:nvPr/>
        </p:nvGraphicFramePr>
        <p:xfrm>
          <a:off x="1282700" y="3355975"/>
          <a:ext cx="2447925" cy="933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74" name="公式" r:id="rId11" imgW="1066165" imgH="406400" progId="Equation.3">
                  <p:embed/>
                </p:oleObj>
              </mc:Choice>
              <mc:Fallback>
                <p:oleObj name="公式" r:id="rId11" imgW="1066165" imgH="406400" progId="Equation.3">
                  <p:embed/>
                  <p:pic>
                    <p:nvPicPr>
                      <p:cNvPr id="0" name="对象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82700" y="3355975"/>
                        <a:ext cx="2447925" cy="933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对象 17"/>
          <p:cNvGraphicFramePr>
            <a:graphicFrameLocks noChangeAspect="1"/>
          </p:cNvGraphicFramePr>
          <p:nvPr/>
        </p:nvGraphicFramePr>
        <p:xfrm>
          <a:off x="2938463" y="3967163"/>
          <a:ext cx="365125" cy="971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75" name="公式" r:id="rId13" imgW="152400" imgH="405765" progId="Equation.3">
                  <p:embed/>
                </p:oleObj>
              </mc:Choice>
              <mc:Fallback>
                <p:oleObj name="公式" r:id="rId13" imgW="152400" imgH="405765" progId="Equation.3">
                  <p:embed/>
                  <p:pic>
                    <p:nvPicPr>
                      <p:cNvPr id="0" name="对象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38463" y="3967163"/>
                        <a:ext cx="365125" cy="971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对象 18"/>
          <p:cNvGraphicFramePr>
            <a:graphicFrameLocks noChangeAspect="1"/>
          </p:cNvGraphicFramePr>
          <p:nvPr/>
        </p:nvGraphicFramePr>
        <p:xfrm>
          <a:off x="3659188" y="3967163"/>
          <a:ext cx="363537" cy="971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76" name="公式" r:id="rId14" imgW="152400" imgH="405765" progId="Equation.3">
                  <p:embed/>
                </p:oleObj>
              </mc:Choice>
              <mc:Fallback>
                <p:oleObj name="公式" r:id="rId14" imgW="152400" imgH="405765" progId="Equation.3">
                  <p:embed/>
                  <p:pic>
                    <p:nvPicPr>
                      <p:cNvPr id="0" name="对象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9188" y="3967163"/>
                        <a:ext cx="363537" cy="971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对象 19"/>
          <p:cNvGraphicFramePr>
            <a:graphicFrameLocks noChangeAspect="1"/>
          </p:cNvGraphicFramePr>
          <p:nvPr/>
        </p:nvGraphicFramePr>
        <p:xfrm>
          <a:off x="7115175" y="3967163"/>
          <a:ext cx="514350" cy="971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77" name="公式" r:id="rId15" imgW="215900" imgH="405765" progId="Equation.3">
                  <p:embed/>
                </p:oleObj>
              </mc:Choice>
              <mc:Fallback>
                <p:oleObj name="公式" r:id="rId15" imgW="215900" imgH="405765" progId="Equation.3">
                  <p:embed/>
                  <p:pic>
                    <p:nvPicPr>
                      <p:cNvPr id="0" name="对象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15175" y="3967163"/>
                        <a:ext cx="514350" cy="971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178" name="Rectangle 2"/>
          <p:cNvSpPr>
            <a:spLocks noGrp="1" noChangeArrowheads="1"/>
          </p:cNvSpPr>
          <p:nvPr>
            <p:ph type="body" sz="half" idx="4294967295"/>
          </p:nvPr>
        </p:nvSpPr>
        <p:spPr bwMode="auto">
          <a:xfrm>
            <a:off x="142875" y="758825"/>
            <a:ext cx="8640763" cy="33861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indent="0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zh-CN" sz="2800" b="1" dirty="0" smtClean="0"/>
              <a:t>1.</a:t>
            </a:r>
            <a:r>
              <a:rPr lang="zh-CN" altLang="en-US" sz="2800" b="1" dirty="0" smtClean="0"/>
              <a:t>某工厂为了存放材料，需要围一个周长</a:t>
            </a:r>
            <a:r>
              <a:rPr lang="en-US" altLang="zh-CN" sz="2800" b="1" dirty="0" smtClean="0"/>
              <a:t>160</a:t>
            </a:r>
            <a:r>
              <a:rPr lang="zh-CN" altLang="en-US" sz="2800" b="1" dirty="0" smtClean="0"/>
              <a:t>米的矩形场地，问矩形的长和宽各取多少米，才能使存放场地的面积最大</a:t>
            </a:r>
            <a:r>
              <a:rPr lang="en-US" altLang="zh-CN" sz="2800" b="1" dirty="0" smtClean="0"/>
              <a:t>.</a:t>
            </a:r>
            <a:endParaRPr lang="zh-CN" altLang="en-US" sz="2800" b="1" dirty="0" smtClean="0"/>
          </a:p>
          <a:p>
            <a:pPr marL="0" indent="0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zh-CN" sz="2800" b="1" dirty="0" smtClean="0"/>
              <a:t>2.</a:t>
            </a:r>
            <a:r>
              <a:rPr lang="zh-CN" altLang="en-US" sz="2800" b="1" dirty="0" smtClean="0"/>
              <a:t>窗的形状是矩形上面加一个半圆</a:t>
            </a:r>
            <a:r>
              <a:rPr lang="en-US" altLang="zh-CN" sz="2800" b="1" dirty="0" smtClean="0"/>
              <a:t>.</a:t>
            </a:r>
            <a:r>
              <a:rPr lang="zh-CN" altLang="en-US" sz="2800" b="1" dirty="0" smtClean="0"/>
              <a:t>窗的周长等于</a:t>
            </a:r>
            <a:r>
              <a:rPr lang="en-US" altLang="zh-CN" sz="2800" b="1" dirty="0" smtClean="0"/>
              <a:t>6cm</a:t>
            </a:r>
            <a:r>
              <a:rPr lang="zh-CN" altLang="en-US" sz="2800" b="1" dirty="0" smtClean="0"/>
              <a:t>，要使窗能透过最多的光线，它的尺寸应该如何设计？</a:t>
            </a:r>
          </a:p>
        </p:txBody>
      </p:sp>
      <p:grpSp>
        <p:nvGrpSpPr>
          <p:cNvPr id="2" name="Group 3"/>
          <p:cNvGrpSpPr/>
          <p:nvPr/>
        </p:nvGrpSpPr>
        <p:grpSpPr bwMode="auto">
          <a:xfrm>
            <a:off x="5922963" y="3930650"/>
            <a:ext cx="2578100" cy="2784475"/>
            <a:chOff x="4105" y="2686"/>
            <a:chExt cx="1226" cy="1754"/>
          </a:xfrm>
        </p:grpSpPr>
        <p:sp>
          <p:nvSpPr>
            <p:cNvPr id="36869" name="Line 4"/>
            <p:cNvSpPr>
              <a:spLocks noChangeShapeType="1"/>
            </p:cNvSpPr>
            <p:nvPr/>
          </p:nvSpPr>
          <p:spPr bwMode="auto">
            <a:xfrm>
              <a:off x="4280" y="3116"/>
              <a:ext cx="862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</p:spPr>
          <p:txBody>
            <a:bodyPr/>
            <a:lstStyle/>
            <a:p>
              <a:pPr>
                <a:defRPr/>
              </a:pPr>
              <a:endParaRPr lang="zh-CN" altLang="en-US" i="1">
                <a:latin typeface="+mn-lt"/>
                <a:ea typeface="+mn-ea"/>
              </a:endParaRPr>
            </a:p>
          </p:txBody>
        </p:sp>
        <p:sp>
          <p:nvSpPr>
            <p:cNvPr id="36870" name="Line 5"/>
            <p:cNvSpPr>
              <a:spLocks noChangeShapeType="1"/>
            </p:cNvSpPr>
            <p:nvPr/>
          </p:nvSpPr>
          <p:spPr bwMode="auto">
            <a:xfrm>
              <a:off x="4280" y="3116"/>
              <a:ext cx="1" cy="1022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</a:ln>
          </p:spPr>
          <p:txBody>
            <a:bodyPr/>
            <a:lstStyle/>
            <a:p>
              <a:pPr>
                <a:defRPr/>
              </a:pPr>
              <a:endParaRPr lang="zh-CN" altLang="en-US" i="1">
                <a:latin typeface="+mn-lt"/>
                <a:ea typeface="+mn-ea"/>
              </a:endParaRPr>
            </a:p>
          </p:txBody>
        </p:sp>
        <p:sp>
          <p:nvSpPr>
            <p:cNvPr id="36871" name="Line 6"/>
            <p:cNvSpPr>
              <a:spLocks noChangeShapeType="1"/>
            </p:cNvSpPr>
            <p:nvPr/>
          </p:nvSpPr>
          <p:spPr bwMode="auto">
            <a:xfrm>
              <a:off x="4280" y="4138"/>
              <a:ext cx="862" cy="1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</a:ln>
          </p:spPr>
          <p:txBody>
            <a:bodyPr/>
            <a:lstStyle/>
            <a:p>
              <a:pPr>
                <a:defRPr/>
              </a:pPr>
              <a:endParaRPr lang="zh-CN" altLang="en-US" i="1">
                <a:latin typeface="+mn-lt"/>
                <a:ea typeface="+mn-ea"/>
              </a:endParaRPr>
            </a:p>
          </p:txBody>
        </p:sp>
        <p:sp>
          <p:nvSpPr>
            <p:cNvPr id="36872" name="Line 7"/>
            <p:cNvSpPr>
              <a:spLocks noChangeShapeType="1"/>
            </p:cNvSpPr>
            <p:nvPr/>
          </p:nvSpPr>
          <p:spPr bwMode="auto">
            <a:xfrm flipV="1">
              <a:off x="5142" y="3116"/>
              <a:ext cx="1" cy="1022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</a:ln>
          </p:spPr>
          <p:txBody>
            <a:bodyPr/>
            <a:lstStyle/>
            <a:p>
              <a:pPr>
                <a:defRPr/>
              </a:pPr>
              <a:endParaRPr lang="zh-CN" altLang="en-US" i="1">
                <a:latin typeface="+mn-lt"/>
                <a:ea typeface="+mn-ea"/>
              </a:endParaRPr>
            </a:p>
          </p:txBody>
        </p:sp>
        <p:sp>
          <p:nvSpPr>
            <p:cNvPr id="36873" name="Arc 8"/>
            <p:cNvSpPr/>
            <p:nvPr/>
          </p:nvSpPr>
          <p:spPr bwMode="auto">
            <a:xfrm>
              <a:off x="4280" y="2686"/>
              <a:ext cx="870" cy="435"/>
            </a:xfrm>
            <a:custGeom>
              <a:avLst/>
              <a:gdLst>
                <a:gd name="T0" fmla="*/ 0 w 43198"/>
                <a:gd name="T1" fmla="*/ 430 h 21600"/>
                <a:gd name="T2" fmla="*/ 870 w 43198"/>
                <a:gd name="T3" fmla="*/ 430 h 21600"/>
                <a:gd name="T4" fmla="*/ 435 w 43198"/>
                <a:gd name="T5" fmla="*/ 435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3198" h="21600" fill="none" extrusionOk="0">
                  <a:moveTo>
                    <a:pt x="0" y="21351"/>
                  </a:moveTo>
                  <a:cubicBezTo>
                    <a:pt x="136" y="9519"/>
                    <a:pt x="9766" y="-1"/>
                    <a:pt x="21599" y="0"/>
                  </a:cubicBezTo>
                  <a:cubicBezTo>
                    <a:pt x="33429" y="0"/>
                    <a:pt x="43058" y="9517"/>
                    <a:pt x="43197" y="21347"/>
                  </a:cubicBezTo>
                </a:path>
                <a:path w="43198" h="21600" stroke="0" extrusionOk="0">
                  <a:moveTo>
                    <a:pt x="0" y="21351"/>
                  </a:moveTo>
                  <a:cubicBezTo>
                    <a:pt x="136" y="9519"/>
                    <a:pt x="9766" y="-1"/>
                    <a:pt x="21599" y="0"/>
                  </a:cubicBezTo>
                  <a:cubicBezTo>
                    <a:pt x="33429" y="0"/>
                    <a:pt x="43058" y="9517"/>
                    <a:pt x="43197" y="21347"/>
                  </a:cubicBezTo>
                  <a:lnTo>
                    <a:pt x="21599" y="21600"/>
                  </a:lnTo>
                  <a:lnTo>
                    <a:pt x="0" y="21351"/>
                  </a:lnTo>
                  <a:close/>
                </a:path>
              </a:pathLst>
            </a:custGeom>
            <a:noFill/>
            <a:ln w="31750">
              <a:solidFill>
                <a:schemeClr val="tx1"/>
              </a:solidFill>
              <a:round/>
            </a:ln>
          </p:spPr>
          <p:txBody>
            <a:bodyPr/>
            <a:lstStyle/>
            <a:p>
              <a:pPr>
                <a:defRPr/>
              </a:pPr>
              <a:endParaRPr lang="zh-CN" altLang="en-US" i="1">
                <a:latin typeface="+mn-lt"/>
                <a:ea typeface="+mn-ea"/>
              </a:endParaRPr>
            </a:p>
          </p:txBody>
        </p:sp>
        <p:sp>
          <p:nvSpPr>
            <p:cNvPr id="36874" name="Rectangle 9"/>
            <p:cNvSpPr>
              <a:spLocks noChangeArrowheads="1"/>
            </p:cNvSpPr>
            <p:nvPr/>
          </p:nvSpPr>
          <p:spPr bwMode="auto">
            <a:xfrm>
              <a:off x="4176" y="4130"/>
              <a:ext cx="130" cy="310"/>
            </a:xfrm>
            <a:prstGeom prst="rect">
              <a:avLst/>
            </a:prstGeom>
            <a:noFill/>
            <a:ln>
              <a:noFill/>
            </a:ln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en-US" altLang="zh-CN" sz="3200" b="1" i="1">
                  <a:latin typeface="+mn-lt"/>
                  <a:ea typeface="+mn-ea"/>
                </a:rPr>
                <a:t>B</a:t>
              </a:r>
              <a:endParaRPr lang="en-US" altLang="zh-CN" sz="3600" b="1" i="1">
                <a:latin typeface="+mn-lt"/>
                <a:ea typeface="+mn-ea"/>
              </a:endParaRPr>
            </a:p>
          </p:txBody>
        </p:sp>
        <p:sp>
          <p:nvSpPr>
            <p:cNvPr id="36875" name="Rectangle 10"/>
            <p:cNvSpPr>
              <a:spLocks noChangeArrowheads="1"/>
            </p:cNvSpPr>
            <p:nvPr/>
          </p:nvSpPr>
          <p:spPr bwMode="auto">
            <a:xfrm>
              <a:off x="5148" y="4122"/>
              <a:ext cx="130" cy="310"/>
            </a:xfrm>
            <a:prstGeom prst="rect">
              <a:avLst/>
            </a:prstGeom>
            <a:noFill/>
            <a:ln>
              <a:noFill/>
            </a:ln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en-US" altLang="zh-CN" sz="3200" b="1" i="1">
                  <a:latin typeface="+mn-lt"/>
                  <a:ea typeface="+mn-ea"/>
                </a:rPr>
                <a:t>C</a:t>
              </a:r>
              <a:endParaRPr lang="en-US" altLang="zh-CN" sz="3600" b="1" i="1">
                <a:latin typeface="+mn-lt"/>
                <a:ea typeface="+mn-ea"/>
              </a:endParaRPr>
            </a:p>
          </p:txBody>
        </p:sp>
        <p:sp>
          <p:nvSpPr>
            <p:cNvPr id="36876" name="Rectangle 11"/>
            <p:cNvSpPr>
              <a:spLocks noChangeArrowheads="1"/>
            </p:cNvSpPr>
            <p:nvPr/>
          </p:nvSpPr>
          <p:spPr bwMode="auto">
            <a:xfrm>
              <a:off x="5190" y="3108"/>
              <a:ext cx="141" cy="310"/>
            </a:xfrm>
            <a:prstGeom prst="rect">
              <a:avLst/>
            </a:prstGeom>
            <a:noFill/>
            <a:ln>
              <a:noFill/>
            </a:ln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en-US" altLang="zh-CN" sz="3200" b="1" i="1">
                  <a:latin typeface="+mn-lt"/>
                  <a:ea typeface="+mn-ea"/>
                </a:rPr>
                <a:t>D</a:t>
              </a:r>
              <a:endParaRPr lang="en-US" altLang="zh-CN" sz="3600" b="1" i="1">
                <a:latin typeface="+mn-lt"/>
                <a:ea typeface="+mn-ea"/>
              </a:endParaRPr>
            </a:p>
          </p:txBody>
        </p:sp>
        <p:sp>
          <p:nvSpPr>
            <p:cNvPr id="36877" name="Rectangle 12"/>
            <p:cNvSpPr>
              <a:spLocks noChangeArrowheads="1"/>
            </p:cNvSpPr>
            <p:nvPr/>
          </p:nvSpPr>
          <p:spPr bwMode="auto">
            <a:xfrm>
              <a:off x="4105" y="3085"/>
              <a:ext cx="130" cy="310"/>
            </a:xfrm>
            <a:prstGeom prst="rect">
              <a:avLst/>
            </a:prstGeom>
            <a:noFill/>
            <a:ln>
              <a:noFill/>
            </a:ln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en-US" altLang="zh-CN" sz="3200" b="1" i="1">
                  <a:latin typeface="+mn-lt"/>
                  <a:ea typeface="+mn-ea"/>
                </a:rPr>
                <a:t>A</a:t>
              </a:r>
              <a:endParaRPr lang="en-US" altLang="zh-CN" sz="3600" b="1" i="1">
                <a:latin typeface="+mn-lt"/>
                <a:ea typeface="+mn-ea"/>
              </a:endParaRPr>
            </a:p>
          </p:txBody>
        </p:sp>
        <p:sp>
          <p:nvSpPr>
            <p:cNvPr id="36878" name="Oval 13"/>
            <p:cNvSpPr>
              <a:spLocks noChangeArrowheads="1"/>
            </p:cNvSpPr>
            <p:nvPr/>
          </p:nvSpPr>
          <p:spPr bwMode="auto">
            <a:xfrm>
              <a:off x="4695" y="3100"/>
              <a:ext cx="40" cy="40"/>
            </a:xfrm>
            <a:prstGeom prst="ellipse">
              <a:avLst/>
            </a:prstGeom>
            <a:solidFill>
              <a:srgbClr val="FFFFFF"/>
            </a:solidFill>
            <a:ln w="28575">
              <a:solidFill>
                <a:srgbClr val="006600"/>
              </a:solidFill>
              <a:round/>
            </a:ln>
          </p:spPr>
          <p:txBody>
            <a:bodyPr/>
            <a:lstStyle/>
            <a:p>
              <a:pPr>
                <a:defRPr/>
              </a:pPr>
              <a:endParaRPr lang="zh-CN" altLang="en-US" i="1">
                <a:latin typeface="+mn-lt"/>
                <a:ea typeface="+mn-ea"/>
              </a:endParaRPr>
            </a:p>
          </p:txBody>
        </p:sp>
        <p:sp>
          <p:nvSpPr>
            <p:cNvPr id="36879" name="Rectangle 14"/>
            <p:cNvSpPr>
              <a:spLocks noChangeArrowheads="1"/>
            </p:cNvSpPr>
            <p:nvPr/>
          </p:nvSpPr>
          <p:spPr bwMode="auto">
            <a:xfrm>
              <a:off x="4647" y="3140"/>
              <a:ext cx="141" cy="310"/>
            </a:xfrm>
            <a:prstGeom prst="rect">
              <a:avLst/>
            </a:prstGeom>
            <a:noFill/>
            <a:ln>
              <a:noFill/>
            </a:ln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en-US" altLang="zh-CN" sz="3200" b="1" i="1">
                  <a:latin typeface="+mn-lt"/>
                  <a:ea typeface="+mn-ea"/>
                </a:rPr>
                <a:t>O</a:t>
              </a:r>
              <a:endParaRPr lang="en-US" altLang="zh-CN" sz="3600" b="1" i="1">
                <a:latin typeface="+mn-lt"/>
                <a:ea typeface="+mn-ea"/>
              </a:endParaRPr>
            </a:p>
          </p:txBody>
        </p:sp>
      </p:grpSp>
      <p:sp>
        <p:nvSpPr>
          <p:cNvPr id="19460" name="WordArt 15"/>
          <p:cNvSpPr>
            <a:spLocks noChangeArrowheads="1" noChangeShapeType="1" noTextEdit="1"/>
          </p:cNvSpPr>
          <p:nvPr/>
        </p:nvSpPr>
        <p:spPr bwMode="auto">
          <a:xfrm>
            <a:off x="358775" y="211138"/>
            <a:ext cx="2736850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3600" kern="10" dirty="0">
                <a:ln w="12700">
                  <a:solidFill>
                    <a:srgbClr val="3333CC"/>
                  </a:solidFill>
                  <a:round/>
                </a:ln>
                <a:solidFill>
                  <a:srgbClr val="B2B2B2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+mn-ea"/>
                <a:ea typeface="+mn-ea"/>
                <a:cs typeface="+mn-ea"/>
              </a:rPr>
              <a:t>练一练：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061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061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6178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flower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15200" y="4495800"/>
            <a:ext cx="1524000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 descr="flower2"/>
          <p:cNvPicPr>
            <a:picLocks noChangeAspect="1" noChangeArrowheads="1"/>
          </p:cNvPicPr>
          <p:nvPr/>
        </p:nvPicPr>
        <p:blipFill>
          <a:blip r:embed="rId3">
            <a:lum bright="12000" contrast="-18000"/>
          </a:blip>
          <a:srcRect/>
          <a:stretch>
            <a:fillRect/>
          </a:stretch>
        </p:blipFill>
        <p:spPr bwMode="auto">
          <a:xfrm>
            <a:off x="76200" y="98425"/>
            <a:ext cx="1543050" cy="203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34925" y="1087438"/>
            <a:ext cx="8893175" cy="860425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zh-CN" sz="4800" b="1" dirty="0" smtClean="0">
                <a:solidFill>
                  <a:srgbClr val="000000"/>
                </a:solidFill>
                <a:latin typeface="+mn-lt"/>
                <a:ea typeface="+mn-ea"/>
              </a:rPr>
              <a:t> </a:t>
            </a:r>
            <a:r>
              <a:rPr lang="zh-CN" altLang="en-US" b="1" dirty="0" smtClean="0">
                <a:solidFill>
                  <a:srgbClr val="000000"/>
                </a:solidFill>
                <a:latin typeface="+mn-lt"/>
                <a:ea typeface="+mn-ea"/>
              </a:rPr>
              <a:t>二次函数的图象与</a:t>
            </a:r>
            <a:r>
              <a:rPr lang="en-US" altLang="zh-CN" b="1" i="1" dirty="0" smtClean="0">
                <a:solidFill>
                  <a:srgbClr val="000000"/>
                </a:solidFill>
                <a:latin typeface="+mn-lt"/>
                <a:ea typeface="+mn-ea"/>
              </a:rPr>
              <a:t>x</a:t>
            </a:r>
            <a:r>
              <a:rPr lang="zh-CN" altLang="en-US" b="1" dirty="0" smtClean="0">
                <a:solidFill>
                  <a:srgbClr val="000000"/>
                </a:solidFill>
                <a:latin typeface="+mn-lt"/>
                <a:ea typeface="+mn-ea"/>
              </a:rPr>
              <a:t>轴有没有交点，由什么决定</a:t>
            </a:r>
            <a:r>
              <a:rPr lang="en-US" altLang="zh-CN" sz="4800" b="1" dirty="0" smtClean="0">
                <a:solidFill>
                  <a:srgbClr val="000000"/>
                </a:solidFill>
                <a:latin typeface="+mn-lt"/>
                <a:ea typeface="+mn-ea"/>
              </a:rPr>
              <a:t>?</a:t>
            </a:r>
          </a:p>
        </p:txBody>
      </p:sp>
      <p:sp>
        <p:nvSpPr>
          <p:cNvPr id="3077" name="Text Box 12"/>
          <p:cNvSpPr txBox="1">
            <a:spLocks noChangeArrowheads="1"/>
          </p:cNvSpPr>
          <p:nvPr/>
        </p:nvSpPr>
        <p:spPr bwMode="auto">
          <a:xfrm>
            <a:off x="1547813" y="260350"/>
            <a:ext cx="2232025" cy="650875"/>
          </a:xfrm>
          <a:prstGeom prst="rect">
            <a:avLst/>
          </a:prstGeom>
          <a:solidFill>
            <a:srgbClr val="99FF66"/>
          </a:solidFill>
          <a:ln w="9525">
            <a:solidFill>
              <a:srgbClr val="0000FF"/>
            </a:solidFill>
            <a:miter lim="800000"/>
          </a:ln>
          <a:effectLst/>
        </p:spPr>
        <p:txBody>
          <a:bodyPr>
            <a:spAutoFit/>
          </a:bodyPr>
          <a:lstStyle>
            <a:lvl1pPr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defRPr/>
            </a:pPr>
            <a:r>
              <a:rPr lang="zh-CN" altLang="en-US" sz="3600" b="1" dirty="0" smtClean="0">
                <a:solidFill>
                  <a:srgbClr val="000000"/>
                </a:solidFill>
                <a:latin typeface="+mn-lt"/>
                <a:ea typeface="+mn-ea"/>
              </a:rPr>
              <a:t>复习思考</a:t>
            </a:r>
          </a:p>
        </p:txBody>
      </p:sp>
      <p:sp>
        <p:nvSpPr>
          <p:cNvPr id="3078" name="Line 13"/>
          <p:cNvSpPr>
            <a:spLocks noChangeShapeType="1"/>
          </p:cNvSpPr>
          <p:nvPr/>
        </p:nvSpPr>
        <p:spPr bwMode="auto">
          <a:xfrm flipV="1">
            <a:off x="900113" y="1052513"/>
            <a:ext cx="3348037" cy="47625"/>
          </a:xfrm>
          <a:prstGeom prst="line">
            <a:avLst/>
          </a:prstGeom>
          <a:noFill/>
          <a:ln w="50800">
            <a:solidFill>
              <a:srgbClr val="993366"/>
            </a:solidFill>
            <a:round/>
          </a:ln>
          <a:effectLst/>
        </p:spPr>
        <p:txBody>
          <a:bodyPr wrap="none"/>
          <a:lstStyle/>
          <a:p>
            <a:pPr>
              <a:defRPr/>
            </a:pPr>
            <a:endParaRPr kumimoji="1" lang="zh-CN" altLang="en-US" sz="2800">
              <a:solidFill>
                <a:srgbClr val="000000"/>
              </a:solidFill>
              <a:latin typeface="+mn-lt"/>
              <a:ea typeface="+mn-ea"/>
            </a:endParaRPr>
          </a:p>
        </p:txBody>
      </p:sp>
      <p:sp>
        <p:nvSpPr>
          <p:cNvPr id="3079" name="Line 14"/>
          <p:cNvSpPr>
            <a:spLocks noChangeShapeType="1"/>
          </p:cNvSpPr>
          <p:nvPr/>
        </p:nvSpPr>
        <p:spPr bwMode="auto">
          <a:xfrm flipV="1">
            <a:off x="900113" y="981075"/>
            <a:ext cx="3348037" cy="31750"/>
          </a:xfrm>
          <a:prstGeom prst="line">
            <a:avLst/>
          </a:prstGeom>
          <a:noFill/>
          <a:ln w="50800">
            <a:solidFill>
              <a:srgbClr val="993366"/>
            </a:solidFill>
            <a:round/>
          </a:ln>
          <a:effectLst/>
        </p:spPr>
        <p:txBody>
          <a:bodyPr wrap="none"/>
          <a:lstStyle/>
          <a:p>
            <a:pPr>
              <a:defRPr/>
            </a:pPr>
            <a:endParaRPr kumimoji="1" lang="zh-CN" altLang="en-US" sz="2800">
              <a:solidFill>
                <a:srgbClr val="000000"/>
              </a:solidFill>
              <a:latin typeface="+mn-lt"/>
              <a:ea typeface="+mn-ea"/>
            </a:endParaRPr>
          </a:p>
        </p:txBody>
      </p:sp>
      <p:sp>
        <p:nvSpPr>
          <p:cNvPr id="76815" name="Text Box 15"/>
          <p:cNvSpPr txBox="1">
            <a:spLocks noChangeArrowheads="1"/>
          </p:cNvSpPr>
          <p:nvPr/>
        </p:nvSpPr>
        <p:spPr bwMode="auto">
          <a:xfrm>
            <a:off x="0" y="2565400"/>
            <a:ext cx="3294063" cy="523875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>
            <a:lvl1pPr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defRPr/>
            </a:pPr>
            <a:r>
              <a:rPr lang="zh-CN" altLang="en-US" b="1" dirty="0" smtClean="0">
                <a:solidFill>
                  <a:srgbClr val="FF3300"/>
                </a:solidFill>
                <a:latin typeface="+mn-lt"/>
                <a:ea typeface="+mn-ea"/>
              </a:rPr>
              <a:t>由</a:t>
            </a:r>
            <a:r>
              <a:rPr lang="en-US" altLang="zh-CN" b="1" i="1" dirty="0" smtClean="0">
                <a:solidFill>
                  <a:srgbClr val="FF3300"/>
                </a:solidFill>
                <a:latin typeface="+mn-lt"/>
                <a:ea typeface="+mn-ea"/>
              </a:rPr>
              <a:t>b</a:t>
            </a:r>
            <a:r>
              <a:rPr lang="en-US" altLang="zh-CN" b="1" dirty="0" smtClean="0">
                <a:solidFill>
                  <a:srgbClr val="FF3300"/>
                </a:solidFill>
                <a:latin typeface="+mn-lt"/>
                <a:ea typeface="+mn-ea"/>
                <a:cs typeface="Times New Roman" panose="02020603050405020304" pitchFamily="18" charset="0"/>
              </a:rPr>
              <a:t>²</a:t>
            </a:r>
            <a:r>
              <a:rPr lang="en-US" altLang="zh-CN" b="1" dirty="0" smtClean="0">
                <a:solidFill>
                  <a:srgbClr val="FF3300"/>
                </a:solidFill>
                <a:latin typeface="+mn-lt"/>
                <a:ea typeface="+mn-ea"/>
              </a:rPr>
              <a:t>-4</a:t>
            </a:r>
            <a:r>
              <a:rPr lang="en-US" altLang="zh-CN" b="1" i="1" dirty="0" smtClean="0">
                <a:solidFill>
                  <a:srgbClr val="FF3300"/>
                </a:solidFill>
                <a:latin typeface="+mn-lt"/>
                <a:ea typeface="+mn-ea"/>
              </a:rPr>
              <a:t>ac</a:t>
            </a:r>
            <a:r>
              <a:rPr lang="zh-CN" altLang="en-US" b="1" dirty="0" smtClean="0">
                <a:solidFill>
                  <a:srgbClr val="FF3300"/>
                </a:solidFill>
                <a:latin typeface="+mn-lt"/>
                <a:ea typeface="+mn-ea"/>
              </a:rPr>
              <a:t>的符号决定</a:t>
            </a:r>
          </a:p>
        </p:txBody>
      </p:sp>
      <p:sp>
        <p:nvSpPr>
          <p:cNvPr id="76816" name="AutoShape 16"/>
          <p:cNvSpPr/>
          <p:nvPr/>
        </p:nvSpPr>
        <p:spPr bwMode="auto">
          <a:xfrm>
            <a:off x="3203575" y="2060575"/>
            <a:ext cx="144463" cy="1657350"/>
          </a:xfrm>
          <a:prstGeom prst="leftBrace">
            <a:avLst>
              <a:gd name="adj1" fmla="val 95604"/>
              <a:gd name="adj2" fmla="val 50000"/>
            </a:avLst>
          </a:prstGeom>
          <a:noFill/>
          <a:ln w="57150">
            <a:solidFill>
              <a:schemeClr val="tx1"/>
            </a:solidFill>
            <a:round/>
          </a:ln>
          <a:effectLst/>
        </p:spPr>
        <p:txBody>
          <a:bodyPr wrap="none" anchor="ctr"/>
          <a:lstStyle/>
          <a:p>
            <a:pPr>
              <a:defRPr/>
            </a:pPr>
            <a:endParaRPr kumimoji="1" lang="zh-CN" altLang="en-US" sz="2800">
              <a:solidFill>
                <a:srgbClr val="000000"/>
              </a:solidFill>
              <a:latin typeface="+mn-lt"/>
              <a:ea typeface="+mn-ea"/>
            </a:endParaRPr>
          </a:p>
        </p:txBody>
      </p:sp>
      <p:sp>
        <p:nvSpPr>
          <p:cNvPr id="76817" name="Rectangle 17"/>
          <p:cNvSpPr>
            <a:spLocks noChangeArrowheads="1"/>
          </p:cNvSpPr>
          <p:nvPr/>
        </p:nvSpPr>
        <p:spPr bwMode="auto">
          <a:xfrm>
            <a:off x="3419475" y="1844675"/>
            <a:ext cx="3813175" cy="523875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kumimoji="1" lang="en-US" altLang="zh-CN" sz="2800" b="1" i="1" dirty="0">
                <a:solidFill>
                  <a:srgbClr val="FF3300"/>
                </a:solidFill>
                <a:latin typeface="+mn-lt"/>
                <a:ea typeface="+mn-ea"/>
              </a:rPr>
              <a:t>b</a:t>
            </a:r>
            <a:r>
              <a:rPr kumimoji="1" lang="en-US" altLang="zh-CN" sz="2800" b="1" dirty="0">
                <a:solidFill>
                  <a:srgbClr val="FF3300"/>
                </a:solidFill>
                <a:latin typeface="+mn-lt"/>
                <a:ea typeface="+mn-ea"/>
              </a:rPr>
              <a:t>²-4</a:t>
            </a:r>
            <a:r>
              <a:rPr kumimoji="1" lang="en-US" altLang="zh-CN" sz="2800" b="1" i="1" dirty="0">
                <a:solidFill>
                  <a:srgbClr val="FF3300"/>
                </a:solidFill>
                <a:latin typeface="+mn-lt"/>
                <a:ea typeface="+mn-ea"/>
              </a:rPr>
              <a:t>ac</a:t>
            </a:r>
            <a:r>
              <a:rPr kumimoji="1" lang="en-US" altLang="zh-CN" sz="2800" b="1" dirty="0">
                <a:solidFill>
                  <a:srgbClr val="000000"/>
                </a:solidFill>
                <a:latin typeface="+mn-lt"/>
                <a:ea typeface="+mn-ea"/>
              </a:rPr>
              <a:t>﹥0</a:t>
            </a:r>
            <a:r>
              <a:rPr kumimoji="1" lang="zh-CN" altLang="en-US" sz="2800" b="1" dirty="0">
                <a:solidFill>
                  <a:srgbClr val="000000"/>
                </a:solidFill>
                <a:latin typeface="+mn-lt"/>
                <a:ea typeface="+mn-ea"/>
              </a:rPr>
              <a:t>，有两个交点</a:t>
            </a:r>
          </a:p>
        </p:txBody>
      </p:sp>
      <p:sp>
        <p:nvSpPr>
          <p:cNvPr id="76818" name="Rectangle 18"/>
          <p:cNvSpPr>
            <a:spLocks noChangeArrowheads="1"/>
          </p:cNvSpPr>
          <p:nvPr/>
        </p:nvSpPr>
        <p:spPr bwMode="auto">
          <a:xfrm>
            <a:off x="3492500" y="2565400"/>
            <a:ext cx="4159250" cy="523875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kumimoji="1" lang="en-US" altLang="zh-CN" sz="2800" b="1" i="1" dirty="0">
                <a:solidFill>
                  <a:srgbClr val="FF3300"/>
                </a:solidFill>
                <a:latin typeface="+mn-lt"/>
                <a:ea typeface="+mn-ea"/>
              </a:rPr>
              <a:t>b</a:t>
            </a:r>
            <a:r>
              <a:rPr kumimoji="1" lang="en-US" altLang="zh-CN" sz="2800" b="1" dirty="0">
                <a:solidFill>
                  <a:srgbClr val="FF3300"/>
                </a:solidFill>
                <a:latin typeface="+mn-lt"/>
                <a:ea typeface="+mn-ea"/>
              </a:rPr>
              <a:t>²-4</a:t>
            </a:r>
            <a:r>
              <a:rPr kumimoji="1" lang="en-US" altLang="zh-CN" sz="2800" b="1" i="1" dirty="0">
                <a:solidFill>
                  <a:srgbClr val="FF3300"/>
                </a:solidFill>
                <a:latin typeface="+mn-lt"/>
                <a:ea typeface="+mn-ea"/>
              </a:rPr>
              <a:t>ac</a:t>
            </a:r>
            <a:r>
              <a:rPr kumimoji="1" lang="en-US" altLang="zh-CN" sz="2800" b="1" dirty="0">
                <a:solidFill>
                  <a:srgbClr val="000000"/>
                </a:solidFill>
                <a:latin typeface="+mn-lt"/>
                <a:ea typeface="+mn-ea"/>
              </a:rPr>
              <a:t>=0</a:t>
            </a:r>
            <a:r>
              <a:rPr kumimoji="1" lang="zh-CN" altLang="en-US" sz="2800" b="1" dirty="0">
                <a:solidFill>
                  <a:srgbClr val="000000"/>
                </a:solidFill>
                <a:latin typeface="+mn-lt"/>
                <a:ea typeface="+mn-ea"/>
              </a:rPr>
              <a:t>，只有一个交点</a:t>
            </a:r>
          </a:p>
        </p:txBody>
      </p:sp>
      <p:sp>
        <p:nvSpPr>
          <p:cNvPr id="76819" name="Rectangle 19"/>
          <p:cNvSpPr>
            <a:spLocks noChangeArrowheads="1"/>
          </p:cNvSpPr>
          <p:nvPr/>
        </p:nvSpPr>
        <p:spPr bwMode="auto">
          <a:xfrm>
            <a:off x="3563938" y="3357563"/>
            <a:ext cx="3473450" cy="523875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kumimoji="1" lang="en-US" altLang="zh-CN" sz="2800" b="1" i="1" dirty="0">
                <a:solidFill>
                  <a:srgbClr val="FF3300"/>
                </a:solidFill>
                <a:latin typeface="+mn-lt"/>
                <a:ea typeface="+mn-ea"/>
              </a:rPr>
              <a:t>b</a:t>
            </a:r>
            <a:r>
              <a:rPr kumimoji="1" lang="en-US" altLang="zh-CN" sz="2800" b="1" dirty="0">
                <a:solidFill>
                  <a:srgbClr val="FF3300"/>
                </a:solidFill>
                <a:latin typeface="+mn-lt"/>
                <a:ea typeface="+mn-ea"/>
              </a:rPr>
              <a:t>²-4</a:t>
            </a:r>
            <a:r>
              <a:rPr kumimoji="1" lang="en-US" altLang="zh-CN" sz="2800" b="1" i="1" dirty="0">
                <a:solidFill>
                  <a:srgbClr val="FF3300"/>
                </a:solidFill>
                <a:latin typeface="+mn-lt"/>
                <a:ea typeface="+mn-ea"/>
              </a:rPr>
              <a:t>ac</a:t>
            </a:r>
            <a:r>
              <a:rPr kumimoji="1" lang="en-US" altLang="en-US" sz="2800" b="1" dirty="0">
                <a:solidFill>
                  <a:srgbClr val="000000"/>
                </a:solidFill>
                <a:latin typeface="+mn-lt"/>
                <a:ea typeface="+mn-ea"/>
              </a:rPr>
              <a:t>﹤</a:t>
            </a:r>
            <a:r>
              <a:rPr kumimoji="1" lang="en-US" altLang="zh-CN" sz="2800" b="1" dirty="0">
                <a:solidFill>
                  <a:srgbClr val="000000"/>
                </a:solidFill>
                <a:latin typeface="+mn-lt"/>
                <a:ea typeface="+mn-ea"/>
              </a:rPr>
              <a:t>0</a:t>
            </a:r>
            <a:r>
              <a:rPr kumimoji="1" lang="zh-CN" altLang="en-US" sz="2800" b="1" dirty="0">
                <a:solidFill>
                  <a:srgbClr val="000000"/>
                </a:solidFill>
                <a:latin typeface="+mn-lt"/>
                <a:ea typeface="+mn-ea"/>
              </a:rPr>
              <a:t>，没有交点</a:t>
            </a:r>
          </a:p>
        </p:txBody>
      </p:sp>
      <p:sp>
        <p:nvSpPr>
          <p:cNvPr id="76820" name="Text Box 20"/>
          <p:cNvSpPr txBox="1">
            <a:spLocks noChangeArrowheads="1"/>
          </p:cNvSpPr>
          <p:nvPr/>
        </p:nvSpPr>
        <p:spPr bwMode="auto">
          <a:xfrm>
            <a:off x="0" y="3860800"/>
            <a:ext cx="8893175" cy="1846263"/>
          </a:xfrm>
          <a:prstGeom prst="rect">
            <a:avLst/>
          </a:prstGeom>
          <a:noFill/>
          <a:ln w="38100">
            <a:solidFill>
              <a:schemeClr val="bg1"/>
            </a:solidFill>
            <a:miter lim="800000"/>
          </a:ln>
          <a:effectLst/>
        </p:spPr>
        <p:txBody>
          <a:bodyPr>
            <a:spAutoFit/>
          </a:bodyPr>
          <a:lstStyle>
            <a:lvl1pPr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50000"/>
              </a:spcBef>
              <a:buFont typeface="Wingdings" panose="05000000000000000000" pitchFamily="2" charset="2"/>
              <a:buChar char="Ø"/>
              <a:defRPr/>
            </a:pPr>
            <a:r>
              <a:rPr lang="en-US" altLang="zh-CN" sz="4800" b="1" dirty="0" smtClean="0">
                <a:solidFill>
                  <a:srgbClr val="000000"/>
                </a:solidFill>
                <a:latin typeface="+mn-lt"/>
                <a:ea typeface="+mn-ea"/>
              </a:rPr>
              <a:t> </a:t>
            </a:r>
            <a:r>
              <a:rPr lang="zh-CN" altLang="en-US" b="1" dirty="0" smtClean="0">
                <a:solidFill>
                  <a:srgbClr val="000000"/>
                </a:solidFill>
                <a:latin typeface="+mn-lt"/>
                <a:ea typeface="+mn-ea"/>
              </a:rPr>
              <a:t>求出二次函数</a:t>
            </a:r>
            <a:r>
              <a:rPr lang="en-US" altLang="zh-CN" b="1" i="1" dirty="0" smtClean="0">
                <a:solidFill>
                  <a:srgbClr val="000000"/>
                </a:solidFill>
                <a:latin typeface="+mn-lt"/>
                <a:ea typeface="+mn-ea"/>
              </a:rPr>
              <a:t>y</a:t>
            </a:r>
            <a:r>
              <a:rPr lang="en-US" altLang="zh-CN" b="1" dirty="0" smtClean="0">
                <a:solidFill>
                  <a:srgbClr val="000000"/>
                </a:solidFill>
                <a:latin typeface="+mn-lt"/>
                <a:ea typeface="+mn-ea"/>
              </a:rPr>
              <a:t>=10</a:t>
            </a:r>
            <a:r>
              <a:rPr lang="en-US" altLang="zh-CN" b="1" i="1" dirty="0" smtClean="0">
                <a:solidFill>
                  <a:srgbClr val="000000"/>
                </a:solidFill>
                <a:latin typeface="+mn-lt"/>
                <a:ea typeface="+mn-ea"/>
              </a:rPr>
              <a:t>x</a:t>
            </a:r>
            <a:r>
              <a:rPr lang="en-US" altLang="zh-CN" b="1" dirty="0" smtClean="0">
                <a:solidFill>
                  <a:srgbClr val="000000"/>
                </a:solidFill>
                <a:latin typeface="+mn-lt"/>
                <a:ea typeface="+mn-ea"/>
              </a:rPr>
              <a:t>-5</a:t>
            </a:r>
            <a:r>
              <a:rPr lang="en-US" altLang="zh-CN" b="1" i="1" dirty="0" smtClean="0">
                <a:solidFill>
                  <a:srgbClr val="000000"/>
                </a:solidFill>
                <a:latin typeface="+mn-lt"/>
                <a:ea typeface="+mn-ea"/>
              </a:rPr>
              <a:t>x</a:t>
            </a:r>
            <a:r>
              <a:rPr lang="en-US" altLang="zh-CN" b="1" dirty="0" smtClean="0">
                <a:solidFill>
                  <a:srgbClr val="000000"/>
                </a:solidFill>
                <a:latin typeface="+mn-lt"/>
                <a:ea typeface="+mn-ea"/>
                <a:cs typeface="Times New Roman" panose="02020603050405020304" pitchFamily="18" charset="0"/>
              </a:rPr>
              <a:t>²</a:t>
            </a:r>
            <a:r>
              <a:rPr lang="zh-CN" altLang="en-US" b="1" dirty="0" smtClean="0">
                <a:solidFill>
                  <a:srgbClr val="000000"/>
                </a:solidFill>
                <a:latin typeface="+mn-lt"/>
                <a:ea typeface="+mn-ea"/>
              </a:rPr>
              <a:t>图象的顶点坐标，与</a:t>
            </a:r>
            <a:r>
              <a:rPr lang="en-US" altLang="zh-CN" b="1" dirty="0" smtClean="0">
                <a:solidFill>
                  <a:srgbClr val="000000"/>
                </a:solidFill>
                <a:latin typeface="+mn-lt"/>
                <a:ea typeface="+mn-ea"/>
              </a:rPr>
              <a:t>x</a:t>
            </a:r>
            <a:r>
              <a:rPr lang="zh-CN" altLang="en-US" b="1" dirty="0" smtClean="0">
                <a:solidFill>
                  <a:srgbClr val="000000"/>
                </a:solidFill>
                <a:latin typeface="+mn-lt"/>
                <a:ea typeface="+mn-ea"/>
              </a:rPr>
              <a:t>轴的交点坐标，并画出函数的大致图象</a:t>
            </a:r>
            <a:endParaRPr lang="zh-CN" altLang="en-US" sz="4800" b="1" dirty="0" smtClean="0">
              <a:solidFill>
                <a:srgbClr val="000000"/>
              </a:solidFill>
              <a:latin typeface="+mn-lt"/>
              <a:ea typeface="+mn-ea"/>
            </a:endParaRPr>
          </a:p>
        </p:txBody>
      </p:sp>
    </p:spTree>
  </p:cSld>
  <p:clrMapOvr>
    <a:masterClrMapping/>
  </p:clrMapOvr>
  <p:transition spd="med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68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68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768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76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768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15" grpId="0"/>
      <p:bldP spid="76816" grpId="0" animBg="1"/>
      <p:bldP spid="76817" grpId="0"/>
      <p:bldP spid="76818" grpId="0"/>
      <p:bldP spid="76819" grpId="0"/>
      <p:bldP spid="76820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02" name="Rectangle 2"/>
          <p:cNvSpPr>
            <a:spLocks noGrp="1" noChangeArrowheads="1"/>
          </p:cNvSpPr>
          <p:nvPr>
            <p:ph idx="4294967295"/>
          </p:nvPr>
        </p:nvSpPr>
        <p:spPr bwMode="auto">
          <a:xfrm>
            <a:off x="266700" y="500063"/>
            <a:ext cx="8064500" cy="2305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lnSpc>
                <a:spcPct val="150000"/>
              </a:lnSpc>
              <a:spcBef>
                <a:spcPct val="50000"/>
              </a:spcBef>
              <a:buFontTx/>
              <a:buNone/>
            </a:pPr>
            <a:r>
              <a:rPr lang="en-US" altLang="zh-CN" b="1" dirty="0" smtClean="0"/>
              <a:t>2.</a:t>
            </a:r>
            <a:r>
              <a:rPr lang="zh-CN" altLang="en-US" b="1" dirty="0" smtClean="0"/>
              <a:t>用一块宽为</a:t>
            </a:r>
            <a:r>
              <a:rPr lang="en-US" altLang="zh-CN" b="1" dirty="0" smtClean="0"/>
              <a:t>1.2m</a:t>
            </a:r>
            <a:r>
              <a:rPr lang="zh-CN" altLang="en-US" b="1" dirty="0" smtClean="0"/>
              <a:t>的长方形铁板弯起两边做一个水槽，水槽的横断面为底角</a:t>
            </a:r>
            <a:r>
              <a:rPr lang="en-US" altLang="zh-CN" b="1" dirty="0" smtClean="0"/>
              <a:t>120º</a:t>
            </a:r>
            <a:r>
              <a:rPr lang="zh-CN" altLang="en-US" b="1" dirty="0" smtClean="0"/>
              <a:t>的等腰梯形</a:t>
            </a:r>
            <a:r>
              <a:rPr lang="en-US" altLang="zh-CN" b="1" dirty="0" smtClean="0"/>
              <a:t>.</a:t>
            </a:r>
            <a:r>
              <a:rPr lang="zh-CN" altLang="en-US" b="1" dirty="0" smtClean="0"/>
              <a:t>要使水槽的横断面积最大，它的侧面</a:t>
            </a:r>
            <a:r>
              <a:rPr lang="en-US" altLang="zh-CN" b="1" i="1" dirty="0" smtClean="0"/>
              <a:t>AB</a:t>
            </a:r>
            <a:r>
              <a:rPr lang="zh-CN" altLang="en-US" b="1" dirty="0" smtClean="0"/>
              <a:t>应该是多长？</a:t>
            </a:r>
          </a:p>
        </p:txBody>
      </p:sp>
      <p:grpSp>
        <p:nvGrpSpPr>
          <p:cNvPr id="2" name="Group 3"/>
          <p:cNvGrpSpPr/>
          <p:nvPr/>
        </p:nvGrpSpPr>
        <p:grpSpPr bwMode="auto">
          <a:xfrm>
            <a:off x="3492500" y="3163888"/>
            <a:ext cx="5273675" cy="3432175"/>
            <a:chOff x="2327" y="2225"/>
            <a:chExt cx="3322" cy="2162"/>
          </a:xfrm>
        </p:grpSpPr>
        <p:grpSp>
          <p:nvGrpSpPr>
            <p:cNvPr id="20484" name="Group 4"/>
            <p:cNvGrpSpPr/>
            <p:nvPr/>
          </p:nvGrpSpPr>
          <p:grpSpPr bwMode="auto">
            <a:xfrm>
              <a:off x="2327" y="2225"/>
              <a:ext cx="3322" cy="2067"/>
              <a:chOff x="336" y="1440"/>
              <a:chExt cx="4106" cy="2430"/>
            </a:xfrm>
          </p:grpSpPr>
          <p:sp>
            <p:nvSpPr>
              <p:cNvPr id="37895" name="Line 5"/>
              <p:cNvSpPr>
                <a:spLocks noChangeShapeType="1"/>
              </p:cNvSpPr>
              <p:nvPr/>
            </p:nvSpPr>
            <p:spPr bwMode="auto">
              <a:xfrm>
                <a:off x="554" y="1935"/>
                <a:ext cx="3657" cy="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prstDash val="dash"/>
                <a:round/>
              </a:ln>
            </p:spPr>
            <p:txBody>
              <a:bodyPr/>
              <a:lstStyle/>
              <a:p>
                <a:pPr>
                  <a:defRPr/>
                </a:pPr>
                <a:endParaRPr lang="zh-CN" altLang="en-US" b="1" i="1">
                  <a:latin typeface="+mn-lt"/>
                  <a:ea typeface="+mn-ea"/>
                </a:endParaRPr>
              </a:p>
            </p:txBody>
          </p:sp>
          <p:sp>
            <p:nvSpPr>
              <p:cNvPr id="37896" name="Line 6"/>
              <p:cNvSpPr>
                <a:spLocks noChangeShapeType="1"/>
              </p:cNvSpPr>
              <p:nvPr/>
            </p:nvSpPr>
            <p:spPr bwMode="auto">
              <a:xfrm>
                <a:off x="554" y="1935"/>
                <a:ext cx="819" cy="1903"/>
              </a:xfrm>
              <a:prstGeom prst="line">
                <a:avLst/>
              </a:prstGeom>
              <a:noFill/>
              <a:ln w="23813">
                <a:solidFill>
                  <a:schemeClr val="tx1"/>
                </a:solidFill>
                <a:round/>
              </a:ln>
            </p:spPr>
            <p:txBody>
              <a:bodyPr/>
              <a:lstStyle/>
              <a:p>
                <a:pPr>
                  <a:defRPr/>
                </a:pPr>
                <a:endParaRPr lang="zh-CN" altLang="en-US" b="1" i="1">
                  <a:latin typeface="+mn-lt"/>
                  <a:ea typeface="+mn-ea"/>
                </a:endParaRPr>
              </a:p>
            </p:txBody>
          </p:sp>
          <p:sp>
            <p:nvSpPr>
              <p:cNvPr id="37897" name="Line 7"/>
              <p:cNvSpPr>
                <a:spLocks noChangeShapeType="1"/>
              </p:cNvSpPr>
              <p:nvPr/>
            </p:nvSpPr>
            <p:spPr bwMode="auto">
              <a:xfrm>
                <a:off x="1373" y="3838"/>
                <a:ext cx="1992" cy="1"/>
              </a:xfrm>
              <a:prstGeom prst="line">
                <a:avLst/>
              </a:prstGeom>
              <a:noFill/>
              <a:ln w="23813">
                <a:solidFill>
                  <a:schemeClr val="tx1"/>
                </a:solidFill>
                <a:round/>
              </a:ln>
            </p:spPr>
            <p:txBody>
              <a:bodyPr/>
              <a:lstStyle/>
              <a:p>
                <a:pPr>
                  <a:defRPr/>
                </a:pPr>
                <a:endParaRPr lang="zh-CN" altLang="en-US" b="1" i="1">
                  <a:latin typeface="+mn-lt"/>
                  <a:ea typeface="+mn-ea"/>
                </a:endParaRPr>
              </a:p>
            </p:txBody>
          </p:sp>
          <p:sp>
            <p:nvSpPr>
              <p:cNvPr id="37898" name="Line 8"/>
              <p:cNvSpPr>
                <a:spLocks noChangeShapeType="1"/>
              </p:cNvSpPr>
              <p:nvPr/>
            </p:nvSpPr>
            <p:spPr bwMode="auto">
              <a:xfrm flipV="1">
                <a:off x="3365" y="1935"/>
                <a:ext cx="843" cy="1903"/>
              </a:xfrm>
              <a:prstGeom prst="line">
                <a:avLst/>
              </a:prstGeom>
              <a:noFill/>
              <a:ln w="23813">
                <a:solidFill>
                  <a:schemeClr val="tx1"/>
                </a:solidFill>
                <a:round/>
              </a:ln>
            </p:spPr>
            <p:txBody>
              <a:bodyPr/>
              <a:lstStyle/>
              <a:p>
                <a:pPr>
                  <a:defRPr/>
                </a:pPr>
                <a:endParaRPr lang="zh-CN" altLang="en-US" b="1" i="1">
                  <a:latin typeface="+mn-lt"/>
                  <a:ea typeface="+mn-ea"/>
                </a:endParaRPr>
              </a:p>
            </p:txBody>
          </p:sp>
          <p:sp>
            <p:nvSpPr>
              <p:cNvPr id="37899" name="Oval 9"/>
              <p:cNvSpPr>
                <a:spLocks noChangeArrowheads="1"/>
              </p:cNvSpPr>
              <p:nvPr/>
            </p:nvSpPr>
            <p:spPr bwMode="auto">
              <a:xfrm>
                <a:off x="537" y="1913"/>
                <a:ext cx="41" cy="54"/>
              </a:xfrm>
              <a:prstGeom prst="ellipse">
                <a:avLst/>
              </a:prstGeom>
              <a:solidFill>
                <a:srgbClr val="FFFFFF"/>
              </a:solidFill>
              <a:ln w="0">
                <a:solidFill>
                  <a:schemeClr val="tx1"/>
                </a:solidFill>
                <a:round/>
              </a:ln>
            </p:spPr>
            <p:txBody>
              <a:bodyPr/>
              <a:lstStyle/>
              <a:p>
                <a:pPr>
                  <a:defRPr/>
                </a:pPr>
                <a:endParaRPr lang="zh-CN" altLang="en-US" b="1" i="1">
                  <a:latin typeface="+mn-lt"/>
                  <a:ea typeface="+mn-ea"/>
                </a:endParaRPr>
              </a:p>
            </p:txBody>
          </p:sp>
          <p:sp>
            <p:nvSpPr>
              <p:cNvPr id="20492" name="Rectangle 10"/>
              <p:cNvSpPr>
                <a:spLocks noChangeArrowheads="1"/>
              </p:cNvSpPr>
              <p:nvPr/>
            </p:nvSpPr>
            <p:spPr bwMode="auto">
              <a:xfrm>
                <a:off x="336" y="1650"/>
                <a:ext cx="213" cy="36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CN" sz="3200" b="1" i="1">
                    <a:latin typeface="Times New Roman" panose="02020603050405020304" pitchFamily="18" charset="0"/>
                  </a:rPr>
                  <a:t>A</a:t>
                </a:r>
              </a:p>
            </p:txBody>
          </p:sp>
          <p:sp>
            <p:nvSpPr>
              <p:cNvPr id="37901" name="Oval 11"/>
              <p:cNvSpPr>
                <a:spLocks noChangeArrowheads="1"/>
              </p:cNvSpPr>
              <p:nvPr/>
            </p:nvSpPr>
            <p:spPr bwMode="auto">
              <a:xfrm>
                <a:off x="1357" y="3816"/>
                <a:ext cx="42" cy="54"/>
              </a:xfrm>
              <a:prstGeom prst="ellipse">
                <a:avLst/>
              </a:prstGeom>
              <a:solidFill>
                <a:srgbClr val="FFFFFF"/>
              </a:solidFill>
              <a:ln w="0">
                <a:solidFill>
                  <a:schemeClr val="tx1"/>
                </a:solidFill>
                <a:round/>
              </a:ln>
            </p:spPr>
            <p:txBody>
              <a:bodyPr/>
              <a:lstStyle/>
              <a:p>
                <a:pPr>
                  <a:defRPr/>
                </a:pPr>
                <a:endParaRPr lang="zh-CN" altLang="en-US" b="1" i="1">
                  <a:latin typeface="+mn-lt"/>
                  <a:ea typeface="+mn-ea"/>
                </a:endParaRPr>
              </a:p>
            </p:txBody>
          </p:sp>
          <p:sp>
            <p:nvSpPr>
              <p:cNvPr id="37902" name="Oval 12"/>
              <p:cNvSpPr>
                <a:spLocks noChangeArrowheads="1"/>
              </p:cNvSpPr>
              <p:nvPr/>
            </p:nvSpPr>
            <p:spPr bwMode="auto">
              <a:xfrm>
                <a:off x="3351" y="3816"/>
                <a:ext cx="41" cy="54"/>
              </a:xfrm>
              <a:prstGeom prst="ellipse">
                <a:avLst/>
              </a:prstGeom>
              <a:solidFill>
                <a:srgbClr val="FFFFFF"/>
              </a:solidFill>
              <a:ln w="0">
                <a:solidFill>
                  <a:schemeClr val="tx1"/>
                </a:solidFill>
                <a:round/>
              </a:ln>
            </p:spPr>
            <p:txBody>
              <a:bodyPr/>
              <a:lstStyle/>
              <a:p>
                <a:pPr>
                  <a:defRPr/>
                </a:pPr>
                <a:endParaRPr lang="zh-CN" altLang="en-US" b="1" i="1">
                  <a:latin typeface="+mn-lt"/>
                  <a:ea typeface="+mn-ea"/>
                </a:endParaRPr>
              </a:p>
            </p:txBody>
          </p:sp>
          <p:sp>
            <p:nvSpPr>
              <p:cNvPr id="37903" name="Oval 13"/>
              <p:cNvSpPr>
                <a:spLocks noChangeArrowheads="1"/>
              </p:cNvSpPr>
              <p:nvPr/>
            </p:nvSpPr>
            <p:spPr bwMode="auto">
              <a:xfrm>
                <a:off x="4195" y="1913"/>
                <a:ext cx="42" cy="54"/>
              </a:xfrm>
              <a:prstGeom prst="ellipse">
                <a:avLst/>
              </a:prstGeom>
              <a:solidFill>
                <a:srgbClr val="FFFFFF"/>
              </a:solidFill>
              <a:ln w="0">
                <a:solidFill>
                  <a:schemeClr val="tx1"/>
                </a:solidFill>
                <a:round/>
              </a:ln>
            </p:spPr>
            <p:txBody>
              <a:bodyPr/>
              <a:lstStyle/>
              <a:p>
                <a:pPr>
                  <a:defRPr/>
                </a:pPr>
                <a:endParaRPr lang="zh-CN" altLang="en-US" b="1" i="1">
                  <a:latin typeface="+mn-lt"/>
                  <a:ea typeface="+mn-ea"/>
                </a:endParaRPr>
              </a:p>
            </p:txBody>
          </p:sp>
          <p:sp>
            <p:nvSpPr>
              <p:cNvPr id="20496" name="Rectangle 14"/>
              <p:cNvSpPr>
                <a:spLocks noChangeArrowheads="1"/>
              </p:cNvSpPr>
              <p:nvPr/>
            </p:nvSpPr>
            <p:spPr bwMode="auto">
              <a:xfrm>
                <a:off x="4211" y="1440"/>
                <a:ext cx="231" cy="36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CN" sz="3200" b="1" i="1">
                    <a:latin typeface="Times New Roman" panose="02020603050405020304" pitchFamily="18" charset="0"/>
                  </a:rPr>
                  <a:t>D</a:t>
                </a:r>
              </a:p>
            </p:txBody>
          </p:sp>
          <p:sp>
            <p:nvSpPr>
              <p:cNvPr id="37905" name="Text Box 15"/>
              <p:cNvSpPr txBox="1">
                <a:spLocks noChangeArrowheads="1"/>
              </p:cNvSpPr>
              <p:nvPr/>
            </p:nvSpPr>
            <p:spPr bwMode="auto">
              <a:xfrm rot="20223902">
                <a:off x="2892" y="3404"/>
                <a:ext cx="769" cy="409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defRPr/>
                </a:pPr>
                <a:r>
                  <a:rPr lang="en-US" altLang="zh-CN" sz="3000" b="1" i="1" smtClean="0">
                    <a:latin typeface="+mn-lt"/>
                    <a:ea typeface="+mn-ea"/>
                  </a:rPr>
                  <a:t>120</a:t>
                </a:r>
                <a:r>
                  <a:rPr lang="en-US" altLang="zh-CN" sz="3000" b="1" i="1" smtClean="0">
                    <a:latin typeface="+mn-lt"/>
                    <a:ea typeface="+mn-ea"/>
                    <a:cs typeface="Arial" panose="020B0604020202020204" pitchFamily="34" charset="0"/>
                  </a:rPr>
                  <a:t>º</a:t>
                </a:r>
                <a:endParaRPr lang="en-US" altLang="zh-CN" sz="3000" b="1" i="1" smtClean="0">
                  <a:latin typeface="+mn-lt"/>
                  <a:ea typeface="+mn-ea"/>
                </a:endParaRPr>
              </a:p>
            </p:txBody>
          </p:sp>
        </p:grpSp>
        <p:sp>
          <p:nvSpPr>
            <p:cNvPr id="20485" name="Rectangle 16"/>
            <p:cNvSpPr>
              <a:spLocks noChangeArrowheads="1"/>
            </p:cNvSpPr>
            <p:nvPr/>
          </p:nvSpPr>
          <p:spPr bwMode="auto">
            <a:xfrm>
              <a:off x="2893" y="4077"/>
              <a:ext cx="173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3200" b="1" i="1">
                  <a:latin typeface="Times New Roman" panose="02020603050405020304" pitchFamily="18" charset="0"/>
                </a:rPr>
                <a:t>B</a:t>
              </a:r>
            </a:p>
          </p:txBody>
        </p:sp>
        <p:sp>
          <p:nvSpPr>
            <p:cNvPr id="20486" name="Rectangle 17"/>
            <p:cNvSpPr>
              <a:spLocks noChangeArrowheads="1"/>
            </p:cNvSpPr>
            <p:nvPr/>
          </p:nvSpPr>
          <p:spPr bwMode="auto">
            <a:xfrm>
              <a:off x="4963" y="4077"/>
              <a:ext cx="173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3200" b="1" i="1">
                  <a:latin typeface="Times New Roman" panose="02020603050405020304" pitchFamily="18" charset="0"/>
                </a:rPr>
                <a:t>C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072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02" grpId="0" build="p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346" name="Rectangle 2"/>
          <p:cNvSpPr>
            <a:spLocks noGrp="1" noChangeArrowheads="1"/>
          </p:cNvSpPr>
          <p:nvPr/>
        </p:nvSpPr>
        <p:spPr bwMode="auto">
          <a:xfrm>
            <a:off x="457200" y="3127375"/>
            <a:ext cx="8382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pPr>
              <a:buClr>
                <a:schemeClr val="tx2"/>
              </a:buClr>
              <a:buFont typeface="Wingdings" panose="05000000000000000000" pitchFamily="2" charset="2"/>
              <a:buNone/>
            </a:pP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1.</a:t>
            </a:r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理解问题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;</a:t>
            </a:r>
            <a:endParaRPr lang="en-US" altLang="zh-CN" sz="2800" b="1" dirty="0">
              <a:solidFill>
                <a:schemeClr val="hlink"/>
              </a:solidFill>
              <a:latin typeface="Times New Roman" panose="02020603050405020304" pitchFamily="18" charset="0"/>
            </a:endParaRP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685800" y="765175"/>
            <a:ext cx="6457950" cy="68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zh-CN" altLang="en-US" sz="4000" dirty="0" smtClean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</a:rPr>
              <a:t>“</a:t>
            </a:r>
            <a:r>
              <a:rPr lang="zh-CN" altLang="en-US" sz="4000" dirty="0" smtClean="0">
                <a:solidFill>
                  <a:srgbClr val="000000"/>
                </a:solidFill>
                <a:latin typeface="隶书" panose="02010509060101010101" pitchFamily="49" charset="-122"/>
                <a:ea typeface="黑体" panose="02010609060101010101" pitchFamily="2" charset="-122"/>
              </a:rPr>
              <a:t>二次函数应用</a:t>
            </a:r>
            <a:r>
              <a:rPr lang="zh-CN" altLang="en-US" sz="4000" dirty="0" smtClean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</a:rPr>
              <a:t>”</a:t>
            </a:r>
            <a:r>
              <a:rPr lang="zh-CN" altLang="en-US" sz="4000" dirty="0" smtClean="0">
                <a:solidFill>
                  <a:srgbClr val="000000"/>
                </a:solidFill>
                <a:latin typeface="隶书" panose="02010509060101010101" pitchFamily="49" charset="-122"/>
                <a:ea typeface="黑体" panose="02010609060101010101" pitchFamily="2" charset="-122"/>
              </a:rPr>
              <a:t> 的思路 </a:t>
            </a:r>
          </a:p>
        </p:txBody>
      </p:sp>
      <p:sp>
        <p:nvSpPr>
          <p:cNvPr id="313348" name="Rectangle 4"/>
          <p:cNvSpPr>
            <a:spLocks noGrp="1" noChangeArrowheads="1"/>
          </p:cNvSpPr>
          <p:nvPr/>
        </p:nvSpPr>
        <p:spPr bwMode="auto">
          <a:xfrm>
            <a:off x="457200" y="1679575"/>
            <a:ext cx="8229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pPr>
              <a:lnSpc>
                <a:spcPct val="150000"/>
              </a:lnSpc>
              <a:buClr>
                <a:schemeClr val="tx2"/>
              </a:buClr>
              <a:buFont typeface="Wingdings" panose="05000000000000000000" pitchFamily="2" charset="2"/>
              <a:buChar char="w"/>
            </a:pPr>
            <a:r>
              <a:rPr lang="zh-CN" altLang="en-US" sz="2800" b="1" dirty="0">
                <a:solidFill>
                  <a:srgbClr val="000000"/>
                </a:solidFill>
                <a:latin typeface="隶书" panose="02010509060101010101" pitchFamily="49" charset="-122"/>
              </a:rPr>
              <a:t>你能总结一下解决此类问题的</a:t>
            </a:r>
            <a:r>
              <a:rPr lang="zh-CN" altLang="en-US" sz="2800" b="1" dirty="0">
                <a:solidFill>
                  <a:schemeClr val="folHlink"/>
                </a:solidFill>
                <a:latin typeface="隶书" panose="02010509060101010101" pitchFamily="49" charset="-122"/>
              </a:rPr>
              <a:t>基本思路</a:t>
            </a:r>
            <a:r>
              <a:rPr lang="zh-CN" altLang="en-US" sz="2800" b="1" dirty="0">
                <a:solidFill>
                  <a:srgbClr val="000000"/>
                </a:solidFill>
                <a:latin typeface="隶书" panose="02010509060101010101" pitchFamily="49" charset="-122"/>
              </a:rPr>
              <a:t>吗？与同伴交流</a:t>
            </a:r>
            <a:r>
              <a:rPr lang="en-US" altLang="zh-CN" sz="2800" b="1" dirty="0">
                <a:solidFill>
                  <a:srgbClr val="000000"/>
                </a:solidFill>
                <a:latin typeface="隶书" panose="02010509060101010101" pitchFamily="49" charset="-122"/>
              </a:rPr>
              <a:t>.</a:t>
            </a:r>
          </a:p>
        </p:txBody>
      </p:sp>
      <p:pic>
        <p:nvPicPr>
          <p:cNvPr id="21509" name="Picture 11" descr="Q_011"/>
          <p:cNvPicPr>
            <a:picLocks noChangeAspect="1" noChangeArrowheads="1" noCrop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929438" y="841375"/>
            <a:ext cx="522287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3356" name="Rectangle 12"/>
          <p:cNvSpPr>
            <a:spLocks noGrp="1" noChangeArrowheads="1"/>
          </p:cNvSpPr>
          <p:nvPr/>
        </p:nvSpPr>
        <p:spPr bwMode="auto">
          <a:xfrm>
            <a:off x="457200" y="3660775"/>
            <a:ext cx="8382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pPr>
              <a:buClr>
                <a:schemeClr val="tx2"/>
              </a:buClr>
              <a:buFont typeface="Wingdings" panose="05000000000000000000" pitchFamily="2" charset="2"/>
              <a:buNone/>
            </a:pP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2.</a:t>
            </a:r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分析问题中的变量和常量，以及它们之间的关系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;</a:t>
            </a:r>
            <a:endParaRPr lang="en-US" altLang="zh-CN" sz="2800" b="1" dirty="0">
              <a:solidFill>
                <a:schemeClr val="hlink"/>
              </a:solidFill>
              <a:latin typeface="Times New Roman" panose="02020603050405020304" pitchFamily="18" charset="0"/>
            </a:endParaRPr>
          </a:p>
        </p:txBody>
      </p:sp>
      <p:sp>
        <p:nvSpPr>
          <p:cNvPr id="313357" name="Rectangle 13"/>
          <p:cNvSpPr>
            <a:spLocks noGrp="1" noChangeArrowheads="1"/>
          </p:cNvSpPr>
          <p:nvPr/>
        </p:nvSpPr>
        <p:spPr bwMode="auto">
          <a:xfrm>
            <a:off x="457200" y="4270375"/>
            <a:ext cx="8382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pPr>
              <a:buClr>
                <a:schemeClr val="tx2"/>
              </a:buClr>
              <a:buFont typeface="Wingdings" panose="05000000000000000000" pitchFamily="2" charset="2"/>
              <a:buNone/>
            </a:pP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3.</a:t>
            </a:r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用数学的方式表示出它们之间的关系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;</a:t>
            </a:r>
            <a:endParaRPr lang="en-US" altLang="zh-CN" sz="2800" b="1" dirty="0">
              <a:solidFill>
                <a:schemeClr val="hlink"/>
              </a:solidFill>
              <a:latin typeface="Times New Roman" panose="02020603050405020304" pitchFamily="18" charset="0"/>
            </a:endParaRPr>
          </a:p>
        </p:txBody>
      </p:sp>
      <p:sp>
        <p:nvSpPr>
          <p:cNvPr id="313358" name="Rectangle 14"/>
          <p:cNvSpPr>
            <a:spLocks noGrp="1" noChangeArrowheads="1"/>
          </p:cNvSpPr>
          <p:nvPr/>
        </p:nvSpPr>
        <p:spPr bwMode="auto">
          <a:xfrm>
            <a:off x="457200" y="4879975"/>
            <a:ext cx="8382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pPr>
              <a:buClr>
                <a:schemeClr val="tx2"/>
              </a:buClr>
              <a:buFont typeface="Wingdings" panose="05000000000000000000" pitchFamily="2" charset="2"/>
              <a:buNone/>
            </a:pP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4.</a:t>
            </a:r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做数学求解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;</a:t>
            </a:r>
            <a:endParaRPr lang="en-US" altLang="zh-CN" sz="2800" b="1" dirty="0">
              <a:solidFill>
                <a:schemeClr val="hlink"/>
              </a:solidFill>
              <a:latin typeface="Times New Roman" panose="02020603050405020304" pitchFamily="18" charset="0"/>
            </a:endParaRPr>
          </a:p>
        </p:txBody>
      </p:sp>
      <p:sp>
        <p:nvSpPr>
          <p:cNvPr id="313359" name="Rectangle 15"/>
          <p:cNvSpPr>
            <a:spLocks noGrp="1" noChangeArrowheads="1"/>
          </p:cNvSpPr>
          <p:nvPr/>
        </p:nvSpPr>
        <p:spPr bwMode="auto">
          <a:xfrm>
            <a:off x="457200" y="5413375"/>
            <a:ext cx="8382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pPr>
              <a:buClr>
                <a:schemeClr val="tx2"/>
              </a:buClr>
              <a:buFont typeface="Wingdings" panose="05000000000000000000" pitchFamily="2" charset="2"/>
              <a:buNone/>
            </a:pP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5.</a:t>
            </a:r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检验结果的合理性，拓展等</a:t>
            </a:r>
            <a:r>
              <a:rPr lang="en-US" altLang="zh-CN" sz="28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. </a:t>
            </a:r>
            <a:endParaRPr lang="en-US" altLang="zh-CN" sz="2800" b="1" dirty="0">
              <a:solidFill>
                <a:schemeClr val="hlink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1334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13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13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2" dur="500"/>
                                        <p:tgtEl>
                                          <p:spTgt spid="313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133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133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133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133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133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133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3346" grpId="0" autoUpdateAnimBg="0"/>
      <p:bldP spid="313348" grpId="0" autoUpdateAnimBg="0"/>
      <p:bldP spid="313356" grpId="0" autoUpdateAnimBg="0"/>
      <p:bldP spid="313357" grpId="0" autoUpdateAnimBg="0"/>
      <p:bldP spid="313358" grpId="0" autoUpdateAnimBg="0"/>
      <p:bldP spid="313359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36513" y="88900"/>
            <a:ext cx="9144000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3200" b="1" dirty="0">
                <a:solidFill>
                  <a:srgbClr val="FF3300"/>
                </a:solidFill>
              </a:rPr>
              <a:t>探究</a:t>
            </a:r>
            <a:r>
              <a:rPr lang="en-US" altLang="zh-CN" sz="3200" b="1" dirty="0">
                <a:solidFill>
                  <a:srgbClr val="FF3300"/>
                </a:solidFill>
              </a:rPr>
              <a:t>:</a:t>
            </a:r>
            <a:r>
              <a:rPr lang="zh-CN" altLang="en-US" sz="3200" b="1" dirty="0">
                <a:latin typeface="黑体" panose="02010609060101010101" pitchFamily="2" charset="-122"/>
                <a:ea typeface="黑体" panose="02010609060101010101" pitchFamily="2" charset="-122"/>
              </a:rPr>
              <a:t>计算机把数据存储在磁盘上，磁盘是带有磁性物质的圆盘，磁盘上有一些同心圆轨道，叫做磁道，如图，现有一张半径为</a:t>
            </a:r>
            <a:r>
              <a:rPr lang="en-US" altLang="zh-CN" sz="3200" b="1" dirty="0">
                <a:latin typeface="黑体" panose="02010609060101010101" pitchFamily="2" charset="-122"/>
                <a:ea typeface="黑体" panose="02010609060101010101" pitchFamily="2" charset="-122"/>
              </a:rPr>
              <a:t>45mm</a:t>
            </a:r>
            <a:r>
              <a:rPr lang="zh-CN" altLang="en-US" sz="3200" b="1" dirty="0">
                <a:latin typeface="黑体" panose="02010609060101010101" pitchFamily="2" charset="-122"/>
                <a:ea typeface="黑体" panose="02010609060101010101" pitchFamily="2" charset="-122"/>
              </a:rPr>
              <a:t>的磁盘．</a:t>
            </a:r>
          </a:p>
        </p:txBody>
      </p:sp>
      <p:sp>
        <p:nvSpPr>
          <p:cNvPr id="295939" name="Text Box 3"/>
          <p:cNvSpPr txBox="1">
            <a:spLocks noChangeArrowheads="1"/>
          </p:cNvSpPr>
          <p:nvPr/>
        </p:nvSpPr>
        <p:spPr bwMode="auto">
          <a:xfrm>
            <a:off x="71438" y="5805488"/>
            <a:ext cx="8748712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800" b="1" dirty="0">
                <a:latin typeface="黑体" panose="02010609060101010101" pitchFamily="2" charset="-122"/>
                <a:ea typeface="黑体" panose="02010609060101010101" pitchFamily="2" charset="-122"/>
              </a:rPr>
              <a:t>（</a:t>
            </a:r>
            <a:r>
              <a:rPr lang="en-US" altLang="zh-CN" sz="2800" b="1" dirty="0">
                <a:latin typeface="黑体" panose="02010609060101010101" pitchFamily="2" charset="-122"/>
                <a:ea typeface="黑体" panose="02010609060101010101" pitchFamily="2" charset="-122"/>
              </a:rPr>
              <a:t>3</a:t>
            </a:r>
            <a:r>
              <a:rPr lang="zh-CN" altLang="en-US" sz="2800" b="1" dirty="0">
                <a:latin typeface="黑体" panose="02010609060101010101" pitchFamily="2" charset="-122"/>
                <a:ea typeface="黑体" panose="02010609060101010101" pitchFamily="2" charset="-122"/>
              </a:rPr>
              <a:t>）如果各磁道的存储单元数目与最内磁道相同．最内磁道的半径</a:t>
            </a:r>
            <a:r>
              <a:rPr lang="en-US" altLang="zh-CN" sz="2800" b="1" dirty="0">
                <a:latin typeface="黑体" panose="02010609060101010101" pitchFamily="2" charset="-122"/>
                <a:ea typeface="黑体" panose="02010609060101010101" pitchFamily="2" charset="-122"/>
              </a:rPr>
              <a:t>r</a:t>
            </a:r>
            <a:r>
              <a:rPr lang="zh-CN" altLang="en-US" sz="2800" b="1" dirty="0">
                <a:latin typeface="黑体" panose="02010609060101010101" pitchFamily="2" charset="-122"/>
                <a:ea typeface="黑体" panose="02010609060101010101" pitchFamily="2" charset="-122"/>
              </a:rPr>
              <a:t>是多少时，磁盘的存储量最大？</a:t>
            </a:r>
          </a:p>
        </p:txBody>
      </p:sp>
      <p:sp>
        <p:nvSpPr>
          <p:cNvPr id="295940" name="Text Box 4"/>
          <p:cNvSpPr txBox="1">
            <a:spLocks noChangeArrowheads="1"/>
          </p:cNvSpPr>
          <p:nvPr/>
        </p:nvSpPr>
        <p:spPr bwMode="auto">
          <a:xfrm>
            <a:off x="107950" y="3141663"/>
            <a:ext cx="8675688" cy="157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3200" b="1" dirty="0">
                <a:latin typeface="Times New Roman" panose="02020603050405020304" pitchFamily="18" charset="0"/>
              </a:rPr>
              <a:t>（</a:t>
            </a:r>
            <a:r>
              <a:rPr lang="en-US" altLang="zh-CN" sz="3200" b="1" dirty="0">
                <a:latin typeface="Times New Roman" panose="02020603050405020304" pitchFamily="18" charset="0"/>
              </a:rPr>
              <a:t>1</a:t>
            </a:r>
            <a:r>
              <a:rPr lang="zh-CN" altLang="en-US" sz="3200" b="1" dirty="0">
                <a:latin typeface="Times New Roman" panose="02020603050405020304" pitchFamily="18" charset="0"/>
              </a:rPr>
              <a:t>）磁盘最内磁道的半径为</a:t>
            </a:r>
            <a:r>
              <a:rPr lang="en-US" altLang="zh-CN" sz="3200" b="1" i="1" dirty="0">
                <a:solidFill>
                  <a:srgbClr val="FF3300"/>
                </a:solidFill>
                <a:latin typeface="Times New Roman" panose="02020603050405020304" pitchFamily="18" charset="0"/>
              </a:rPr>
              <a:t>r</a:t>
            </a:r>
            <a:r>
              <a:rPr lang="en-US" altLang="zh-CN" sz="3200" b="1" i="1" dirty="0">
                <a:latin typeface="Times New Roman" panose="02020603050405020304" pitchFamily="18" charset="0"/>
              </a:rPr>
              <a:t> </a:t>
            </a:r>
            <a:r>
              <a:rPr lang="en-US" altLang="zh-CN" sz="3200" b="1" dirty="0">
                <a:latin typeface="Times New Roman" panose="02020603050405020304" pitchFamily="18" charset="0"/>
              </a:rPr>
              <a:t>mm</a:t>
            </a:r>
            <a:r>
              <a:rPr lang="zh-CN" altLang="en-US" sz="3200" b="1" dirty="0">
                <a:latin typeface="Times New Roman" panose="02020603050405020304" pitchFamily="18" charset="0"/>
              </a:rPr>
              <a:t>，其上每</a:t>
            </a:r>
            <a:r>
              <a:rPr lang="en-US" altLang="zh-CN" sz="3200" b="1" dirty="0">
                <a:latin typeface="Times New Roman" panose="02020603050405020304" pitchFamily="18" charset="0"/>
              </a:rPr>
              <a:t>0.015mm</a:t>
            </a:r>
            <a:r>
              <a:rPr lang="zh-CN" altLang="en-US" sz="3200" b="1" dirty="0">
                <a:latin typeface="Times New Roman" panose="02020603050405020304" pitchFamily="18" charset="0"/>
              </a:rPr>
              <a:t>的弧长为</a:t>
            </a:r>
            <a:r>
              <a:rPr lang="en-US" altLang="zh-CN" sz="3200" b="1" dirty="0">
                <a:latin typeface="Times New Roman" panose="02020603050405020304" pitchFamily="18" charset="0"/>
              </a:rPr>
              <a:t>1</a:t>
            </a:r>
            <a:r>
              <a:rPr lang="zh-CN" altLang="en-US" sz="3200" b="1" dirty="0">
                <a:latin typeface="Times New Roman" panose="02020603050405020304" pitchFamily="18" charset="0"/>
              </a:rPr>
              <a:t>个存储单元，这条磁道有多少个存储单元？</a:t>
            </a:r>
          </a:p>
        </p:txBody>
      </p:sp>
      <p:sp>
        <p:nvSpPr>
          <p:cNvPr id="295941" name="Text Box 5"/>
          <p:cNvSpPr txBox="1">
            <a:spLocks noChangeArrowheads="1"/>
          </p:cNvSpPr>
          <p:nvPr/>
        </p:nvSpPr>
        <p:spPr bwMode="auto">
          <a:xfrm>
            <a:off x="107950" y="4724400"/>
            <a:ext cx="8497888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800" b="1" dirty="0">
                <a:latin typeface="黑体" panose="02010609060101010101" pitchFamily="2" charset="-122"/>
                <a:ea typeface="黑体" panose="02010609060101010101" pitchFamily="2" charset="-122"/>
              </a:rPr>
              <a:t>（</a:t>
            </a:r>
            <a:r>
              <a:rPr lang="en-US" altLang="zh-CN" sz="2800" b="1" dirty="0">
                <a:latin typeface="黑体" panose="02010609060101010101" pitchFamily="2" charset="-122"/>
                <a:ea typeface="黑体" panose="02010609060101010101" pitchFamily="2" charset="-122"/>
              </a:rPr>
              <a:t>2</a:t>
            </a:r>
            <a:r>
              <a:rPr lang="zh-CN" altLang="en-US" sz="2800" b="1" dirty="0">
                <a:latin typeface="黑体" panose="02010609060101010101" pitchFamily="2" charset="-122"/>
                <a:ea typeface="黑体" panose="02010609060101010101" pitchFamily="2" charset="-122"/>
              </a:rPr>
              <a:t>）磁盘上各磁道之间的宽度必须不小于</a:t>
            </a:r>
            <a:r>
              <a:rPr lang="en-US" altLang="zh-CN" sz="2800" b="1" dirty="0">
                <a:latin typeface="黑体" panose="02010609060101010101" pitchFamily="2" charset="-122"/>
                <a:ea typeface="黑体" panose="02010609060101010101" pitchFamily="2" charset="-122"/>
              </a:rPr>
              <a:t>0.3mm</a:t>
            </a:r>
            <a:r>
              <a:rPr lang="zh-CN" altLang="en-US" sz="2800" b="1" dirty="0">
                <a:latin typeface="黑体" panose="02010609060101010101" pitchFamily="2" charset="-122"/>
                <a:ea typeface="黑体" panose="02010609060101010101" pitchFamily="2" charset="-122"/>
              </a:rPr>
              <a:t>，磁盘的外圆周不是磁道，这张磁盘最多有多少条磁道？</a:t>
            </a:r>
          </a:p>
        </p:txBody>
      </p:sp>
      <p:pic>
        <p:nvPicPr>
          <p:cNvPr id="3078" name="Picture 6" descr="pic_221037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E5FFE4"/>
              </a:clrFrom>
              <a:clrTo>
                <a:srgbClr val="E5FFE4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11413" y="1357313"/>
            <a:ext cx="3960812" cy="185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959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959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959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5939" grpId="0"/>
      <p:bldP spid="295940" grpId="0"/>
      <p:bldP spid="29594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2555776" y="3648075"/>
            <a:ext cx="735006" cy="241289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模板：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www.1ppt.com/moban/                  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素材：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www.1ppt.com/sucai/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背景：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www.1ppt.com/beijing/                   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图表：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www.1ppt.com/tubiao/    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www.1ppt.com/xiazai/                     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教程： 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www.1ppt.com/powerpoint/    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资料下载：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www.1ppt.com/ziliao/                 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范文下载：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www.1ppt.com/fanwen/           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试卷下载：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www.1ppt.com/shiti/                   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教案下载：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www.1ppt.com/jiaoan/             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论坛：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www.1ppt.cn                                     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语文课件：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www.1ppt.com/kejian/yuwen/  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数学课件：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www.1ppt.com/kejian/shuxue/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英语课件：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www.1ppt.com/kejian/yingyu/  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美术课件：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www.1ppt.com/kejian/meishu/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科学课件：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www.1ppt.com/kejian/kexue/   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物理课件：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www.1ppt.com/kejian/wuli/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化学课件：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www.1ppt.com/kejian/huaxue/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生物课件：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www.1ppt.com/kejian/shengwu/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地理课件：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www.1ppt.com/kejian/dili/        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历史课件：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www.1ppt.com/kejian/lishi/       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50825" y="115888"/>
            <a:ext cx="8785225" cy="39703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zh-CN" altLang="zh-CN" sz="2800" b="1" dirty="0">
                <a:latin typeface="+mn-lt"/>
                <a:ea typeface="+mn-ea"/>
              </a:rPr>
              <a:t>例1</a:t>
            </a:r>
            <a:r>
              <a:rPr lang="en-US" altLang="zh-CN" sz="2800" b="1" dirty="0">
                <a:latin typeface="+mn-lt"/>
                <a:ea typeface="+mn-ea"/>
              </a:rPr>
              <a:t>   </a:t>
            </a:r>
            <a:r>
              <a:rPr lang="zh-CN" altLang="zh-CN" sz="2800" b="1" dirty="0">
                <a:latin typeface="+mn-lt"/>
                <a:ea typeface="+mn-ea"/>
              </a:rPr>
              <a:t>如图30</a:t>
            </a:r>
            <a:r>
              <a:rPr lang="en-US" altLang="zh-CN" sz="2800" b="1" dirty="0">
                <a:latin typeface="+mn-lt"/>
                <a:ea typeface="+mn-ea"/>
              </a:rPr>
              <a:t>-</a:t>
            </a:r>
            <a:r>
              <a:rPr lang="zh-CN" altLang="zh-CN" sz="2800" b="1" dirty="0">
                <a:latin typeface="+mn-lt"/>
                <a:ea typeface="+mn-ea"/>
              </a:rPr>
              <a:t>4</a:t>
            </a:r>
            <a:r>
              <a:rPr lang="en-US" altLang="zh-CN" sz="2800" b="1" dirty="0">
                <a:latin typeface="+mn-lt"/>
                <a:ea typeface="+mn-ea"/>
              </a:rPr>
              <a:t>-</a:t>
            </a:r>
            <a:r>
              <a:rPr lang="zh-CN" altLang="zh-CN" sz="2800" b="1" dirty="0">
                <a:latin typeface="+mn-lt"/>
                <a:ea typeface="+mn-ea"/>
              </a:rPr>
              <a:t>1</a:t>
            </a:r>
            <a:r>
              <a:rPr lang="zh-CN" altLang="en-US" sz="2800" b="1" dirty="0">
                <a:latin typeface="+mn-lt"/>
                <a:ea typeface="+mn-ea"/>
              </a:rPr>
              <a:t>，</a:t>
            </a:r>
            <a:r>
              <a:rPr lang="zh-CN" altLang="zh-CN" sz="2800" b="1" dirty="0">
                <a:latin typeface="+mn-lt"/>
                <a:ea typeface="+mn-ea"/>
              </a:rPr>
              <a:t>一名运动员在距离篮圈中心4</a:t>
            </a:r>
            <a:r>
              <a:rPr lang="en-US" altLang="zh-CN" sz="2800" b="1" dirty="0">
                <a:latin typeface="+mn-lt"/>
                <a:ea typeface="+mn-ea"/>
              </a:rPr>
              <a:t>m</a:t>
            </a:r>
            <a:r>
              <a:rPr lang="zh-CN" altLang="zh-CN" sz="2800" b="1" dirty="0">
                <a:latin typeface="+mn-lt"/>
                <a:ea typeface="+mn-ea"/>
              </a:rPr>
              <a:t>（水平距离）远处跳起投篮</a:t>
            </a:r>
            <a:r>
              <a:rPr lang="zh-CN" altLang="en-US" sz="2800" b="1" dirty="0">
                <a:latin typeface="+mn-lt"/>
                <a:ea typeface="+mn-ea"/>
              </a:rPr>
              <a:t>，</a:t>
            </a:r>
            <a:r>
              <a:rPr lang="zh-CN" altLang="zh-CN" sz="2800" b="1" dirty="0">
                <a:latin typeface="+mn-lt"/>
                <a:ea typeface="+mn-ea"/>
              </a:rPr>
              <a:t>篮球准确落人篮圈．已知篮球运行的路线为抛物线</a:t>
            </a:r>
            <a:r>
              <a:rPr lang="zh-CN" altLang="en-US" sz="2800" b="1" dirty="0">
                <a:latin typeface="+mn-lt"/>
                <a:ea typeface="+mn-ea"/>
              </a:rPr>
              <a:t>，</a:t>
            </a:r>
            <a:r>
              <a:rPr lang="zh-CN" altLang="zh-CN" sz="2800" b="1" dirty="0">
                <a:latin typeface="+mn-lt"/>
                <a:ea typeface="+mn-ea"/>
              </a:rPr>
              <a:t>当篮球运行的水平距离为2.</a:t>
            </a:r>
            <a:r>
              <a:rPr lang="en-US" altLang="zh-CN" sz="2800" b="1" dirty="0">
                <a:latin typeface="+mn-lt"/>
                <a:ea typeface="+mn-ea"/>
              </a:rPr>
              <a:t>5</a:t>
            </a:r>
            <a:r>
              <a:rPr lang="zh-CN" altLang="zh-CN" sz="2800" b="1" dirty="0">
                <a:latin typeface="+mn-lt"/>
                <a:ea typeface="+mn-ea"/>
              </a:rPr>
              <a:t>m时</a:t>
            </a:r>
            <a:r>
              <a:rPr lang="zh-CN" altLang="en-US" sz="2800" b="1" dirty="0">
                <a:latin typeface="+mn-lt"/>
                <a:ea typeface="+mn-ea"/>
              </a:rPr>
              <a:t>，</a:t>
            </a:r>
            <a:r>
              <a:rPr lang="zh-CN" altLang="zh-CN" sz="2800" b="1" dirty="0">
                <a:latin typeface="+mn-lt"/>
                <a:ea typeface="+mn-ea"/>
              </a:rPr>
              <a:t>篮球达到最大高度</a:t>
            </a:r>
            <a:r>
              <a:rPr lang="zh-CN" altLang="en-US" sz="2800" b="1" dirty="0">
                <a:latin typeface="+mn-lt"/>
                <a:ea typeface="+mn-ea"/>
              </a:rPr>
              <a:t>，</a:t>
            </a:r>
            <a:r>
              <a:rPr lang="zh-CN" altLang="zh-CN" sz="2800" b="1" dirty="0">
                <a:latin typeface="+mn-lt"/>
                <a:ea typeface="+mn-ea"/>
              </a:rPr>
              <a:t>且最大高度为3.</a:t>
            </a:r>
            <a:r>
              <a:rPr lang="en-US" altLang="zh-CN" sz="2800" b="1" dirty="0">
                <a:latin typeface="+mn-lt"/>
                <a:ea typeface="+mn-ea"/>
              </a:rPr>
              <a:t>5m</a:t>
            </a:r>
            <a:r>
              <a:rPr lang="zh-CN" altLang="zh-CN" sz="2800" b="1" dirty="0">
                <a:latin typeface="+mn-lt"/>
                <a:ea typeface="+mn-ea"/>
              </a:rPr>
              <a:t>.</a:t>
            </a:r>
          </a:p>
          <a:p>
            <a:pPr>
              <a:lnSpc>
                <a:spcPct val="150000"/>
              </a:lnSpc>
              <a:defRPr/>
            </a:pPr>
            <a:r>
              <a:rPr lang="zh-CN" altLang="zh-CN" sz="2800" b="1" dirty="0">
                <a:latin typeface="+mn-lt"/>
                <a:ea typeface="+mn-ea"/>
              </a:rPr>
              <a:t>如果篮圈中心距离地面3.05m</a:t>
            </a:r>
            <a:r>
              <a:rPr lang="zh-CN" altLang="en-US" sz="2800" b="1" dirty="0">
                <a:latin typeface="+mn-lt"/>
                <a:ea typeface="+mn-ea"/>
              </a:rPr>
              <a:t>，</a:t>
            </a:r>
            <a:r>
              <a:rPr lang="zh-CN" altLang="zh-CN" sz="2800" b="1" dirty="0">
                <a:latin typeface="+mn-lt"/>
                <a:ea typeface="+mn-ea"/>
              </a:rPr>
              <a:t>那么篮球在该运动员出手时的高度是多少米？</a:t>
            </a: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6263" y="3648075"/>
            <a:ext cx="7667625" cy="3021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50825" y="260350"/>
            <a:ext cx="8582025" cy="2032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zh-CN" altLang="zh-CN" sz="2800" b="1" dirty="0">
                <a:latin typeface="+mn-lt"/>
                <a:ea typeface="+mn-ea"/>
              </a:rPr>
              <a:t>解：如图30</a:t>
            </a:r>
            <a:r>
              <a:rPr lang="en-US" altLang="zh-CN" sz="2800" b="1" dirty="0">
                <a:latin typeface="+mn-lt"/>
                <a:ea typeface="+mn-ea"/>
              </a:rPr>
              <a:t>-</a:t>
            </a:r>
            <a:r>
              <a:rPr lang="zh-CN" altLang="zh-CN" sz="2800" b="1" dirty="0">
                <a:latin typeface="+mn-lt"/>
                <a:ea typeface="+mn-ea"/>
              </a:rPr>
              <a:t>4</a:t>
            </a:r>
            <a:r>
              <a:rPr lang="en-US" altLang="zh-CN" sz="2800" b="1" dirty="0">
                <a:latin typeface="+mn-lt"/>
                <a:ea typeface="+mn-ea"/>
              </a:rPr>
              <a:t>-</a:t>
            </a:r>
            <a:r>
              <a:rPr lang="zh-CN" altLang="zh-CN" sz="2800" b="1" dirty="0">
                <a:latin typeface="+mn-lt"/>
                <a:ea typeface="+mn-ea"/>
              </a:rPr>
              <a:t>2</a:t>
            </a:r>
            <a:r>
              <a:rPr lang="zh-CN" altLang="en-US" sz="2800" b="1" dirty="0">
                <a:latin typeface="+mn-lt"/>
                <a:ea typeface="+mn-ea"/>
              </a:rPr>
              <a:t>，</a:t>
            </a:r>
            <a:r>
              <a:rPr lang="zh-CN" altLang="zh-CN" sz="2800" b="1" dirty="0">
                <a:latin typeface="+mn-lt"/>
                <a:ea typeface="+mn-ea"/>
              </a:rPr>
              <a:t>建立直角坐标系</a:t>
            </a:r>
            <a:r>
              <a:rPr lang="zh-CN" altLang="en-US" sz="2800" b="1" dirty="0">
                <a:latin typeface="+mn-lt"/>
                <a:ea typeface="+mn-ea"/>
              </a:rPr>
              <a:t>，</a:t>
            </a:r>
            <a:r>
              <a:rPr lang="zh-CN" altLang="zh-CN" sz="2800" b="1" dirty="0">
                <a:latin typeface="+mn-lt"/>
                <a:ea typeface="+mn-ea"/>
              </a:rPr>
              <a:t>篮圈中心为点</a:t>
            </a:r>
            <a:r>
              <a:rPr lang="zh-CN" altLang="zh-CN" sz="2800" b="1" i="1" dirty="0">
                <a:latin typeface="+mn-lt"/>
                <a:ea typeface="+mn-ea"/>
              </a:rPr>
              <a:t>A</a:t>
            </a:r>
            <a:r>
              <a:rPr lang="zh-CN" altLang="zh-CN" sz="2800" b="1" dirty="0">
                <a:latin typeface="+mn-lt"/>
                <a:ea typeface="+mn-ea"/>
              </a:rPr>
              <a:t>(1.5</a:t>
            </a:r>
            <a:r>
              <a:rPr lang="zh-CN" altLang="en-US" sz="2800" b="1" dirty="0">
                <a:latin typeface="+mn-lt"/>
                <a:ea typeface="+mn-ea"/>
              </a:rPr>
              <a:t>，</a:t>
            </a:r>
            <a:r>
              <a:rPr lang="zh-CN" altLang="zh-CN" sz="2800" b="1" dirty="0">
                <a:latin typeface="+mn-lt"/>
                <a:ea typeface="+mn-ea"/>
              </a:rPr>
              <a:t>3.05)</a:t>
            </a:r>
            <a:r>
              <a:rPr lang="zh-CN" altLang="en-US" sz="2800" b="1" dirty="0">
                <a:latin typeface="+mn-lt"/>
                <a:ea typeface="+mn-ea"/>
              </a:rPr>
              <a:t>，</a:t>
            </a:r>
            <a:r>
              <a:rPr lang="zh-CN" altLang="zh-CN" sz="2800" b="1" dirty="0">
                <a:latin typeface="+mn-lt"/>
                <a:ea typeface="+mn-ea"/>
              </a:rPr>
              <a:t>篮球在最大高度时的位置为点</a:t>
            </a:r>
            <a:r>
              <a:rPr lang="zh-CN" altLang="zh-CN" sz="2800" b="1" i="1" dirty="0">
                <a:latin typeface="+mn-lt"/>
                <a:ea typeface="+mn-ea"/>
              </a:rPr>
              <a:t>B</a:t>
            </a:r>
            <a:r>
              <a:rPr lang="zh-CN" altLang="zh-CN" sz="2800" b="1" dirty="0">
                <a:latin typeface="+mn-lt"/>
                <a:ea typeface="+mn-ea"/>
              </a:rPr>
              <a:t>(0</a:t>
            </a:r>
            <a:r>
              <a:rPr lang="zh-CN" altLang="en-US" sz="2800" b="1" dirty="0">
                <a:latin typeface="+mn-lt"/>
                <a:ea typeface="+mn-ea"/>
              </a:rPr>
              <a:t>，</a:t>
            </a:r>
            <a:r>
              <a:rPr lang="zh-CN" altLang="zh-CN" sz="2800" b="1" dirty="0">
                <a:latin typeface="+mn-lt"/>
                <a:ea typeface="+mn-ea"/>
              </a:rPr>
              <a:t>3.5)．以点</a:t>
            </a:r>
            <a:r>
              <a:rPr lang="zh-CN" altLang="zh-CN" sz="2800" b="1" i="1" dirty="0">
                <a:latin typeface="+mn-lt"/>
                <a:ea typeface="+mn-ea"/>
              </a:rPr>
              <a:t>C</a:t>
            </a:r>
            <a:r>
              <a:rPr lang="zh-CN" altLang="zh-CN" sz="2800" b="1" dirty="0">
                <a:latin typeface="+mn-lt"/>
                <a:ea typeface="+mn-ea"/>
              </a:rPr>
              <a:t>表示运动员投篮球的出手处．</a:t>
            </a:r>
          </a:p>
        </p:txBody>
      </p:sp>
      <p:graphicFrame>
        <p:nvGraphicFramePr>
          <p:cNvPr id="4" name="对象 3"/>
          <p:cNvGraphicFramePr>
            <a:graphicFrameLocks noChangeAspect="1"/>
          </p:cNvGraphicFramePr>
          <p:nvPr/>
        </p:nvGraphicFramePr>
        <p:xfrm>
          <a:off x="1835150" y="3708400"/>
          <a:ext cx="2706688" cy="1089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5" name="公式" r:id="rId3" imgW="1168400" imgH="469900" progId="Equation.3">
                  <p:embed/>
                </p:oleObj>
              </mc:Choice>
              <mc:Fallback>
                <p:oleObj name="公式" r:id="rId3" imgW="1168400" imgH="469900" progId="Equation.3">
                  <p:embed/>
                  <p:pic>
                    <p:nvPicPr>
                      <p:cNvPr id="0" name="对象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5150" y="3708400"/>
                        <a:ext cx="2706688" cy="1089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对象 4"/>
          <p:cNvGraphicFramePr>
            <a:graphicFrameLocks noChangeAspect="1"/>
          </p:cNvGraphicFramePr>
          <p:nvPr/>
        </p:nvGraphicFramePr>
        <p:xfrm>
          <a:off x="2339975" y="5445125"/>
          <a:ext cx="1587500" cy="1089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6" name="公式" r:id="rId5" imgW="685800" imgH="469900" progId="Equation.3">
                  <p:embed/>
                </p:oleObj>
              </mc:Choice>
              <mc:Fallback>
                <p:oleObj name="公式" r:id="rId5" imgW="685800" imgH="469900" progId="Equation.3">
                  <p:embed/>
                  <p:pic>
                    <p:nvPicPr>
                      <p:cNvPr id="0" name="对象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9975" y="5445125"/>
                        <a:ext cx="1587500" cy="1089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50825" y="2238375"/>
            <a:ext cx="8582025" cy="1384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zh-CN" altLang="zh-CN" sz="2800" b="1" dirty="0">
                <a:latin typeface="+mn-lt"/>
                <a:ea typeface="+mn-ea"/>
              </a:rPr>
              <a:t>设以</a:t>
            </a:r>
            <a:r>
              <a:rPr lang="zh-CN" altLang="zh-CN" sz="2800" b="1" i="1" dirty="0">
                <a:latin typeface="+mn-lt"/>
                <a:ea typeface="+mn-ea"/>
              </a:rPr>
              <a:t>y</a:t>
            </a:r>
            <a:r>
              <a:rPr lang="zh-CN" altLang="zh-CN" sz="2800" b="1" dirty="0">
                <a:latin typeface="+mn-lt"/>
                <a:ea typeface="+mn-ea"/>
              </a:rPr>
              <a:t>轴（直线</a:t>
            </a:r>
            <a:r>
              <a:rPr lang="zh-CN" altLang="zh-CN" sz="2800" b="1" i="1" dirty="0">
                <a:latin typeface="+mn-lt"/>
                <a:ea typeface="+mn-ea"/>
              </a:rPr>
              <a:t>x</a:t>
            </a:r>
            <a:r>
              <a:rPr lang="en-US" altLang="zh-CN" sz="2800" b="1" dirty="0">
                <a:latin typeface="+mn-lt"/>
                <a:ea typeface="+mn-ea"/>
              </a:rPr>
              <a:t>=</a:t>
            </a:r>
            <a:r>
              <a:rPr lang="zh-CN" altLang="zh-CN" sz="2800" b="1" dirty="0">
                <a:latin typeface="+mn-lt"/>
                <a:ea typeface="+mn-ea"/>
              </a:rPr>
              <a:t>0）为对称轴的抛物线为</a:t>
            </a:r>
            <a:r>
              <a:rPr lang="zh-CN" altLang="zh-CN" sz="2800" b="1" i="1" dirty="0">
                <a:latin typeface="+mn-lt"/>
                <a:ea typeface="+mn-ea"/>
              </a:rPr>
              <a:t>y</a:t>
            </a:r>
            <a:r>
              <a:rPr lang="en-US" altLang="zh-CN" sz="2800" b="1" dirty="0">
                <a:latin typeface="+mn-lt"/>
                <a:ea typeface="+mn-ea"/>
              </a:rPr>
              <a:t>=</a:t>
            </a:r>
            <a:r>
              <a:rPr lang="zh-CN" altLang="zh-CN" sz="2800" b="1" i="1" dirty="0">
                <a:latin typeface="+mn-lt"/>
                <a:ea typeface="+mn-ea"/>
              </a:rPr>
              <a:t>a</a:t>
            </a:r>
            <a:r>
              <a:rPr lang="zh-CN" altLang="zh-CN" sz="2800" b="1" dirty="0">
                <a:latin typeface="+mn-lt"/>
                <a:ea typeface="+mn-ea"/>
              </a:rPr>
              <a:t>(</a:t>
            </a:r>
            <a:r>
              <a:rPr lang="zh-CN" altLang="zh-CN" sz="2800" b="1" i="1" dirty="0">
                <a:latin typeface="+mn-lt"/>
                <a:ea typeface="+mn-ea"/>
              </a:rPr>
              <a:t>x</a:t>
            </a:r>
            <a:r>
              <a:rPr lang="en-US" altLang="zh-CN" sz="2800" b="1" dirty="0">
                <a:latin typeface="+mn-lt"/>
                <a:ea typeface="+mn-ea"/>
              </a:rPr>
              <a:t>-</a:t>
            </a:r>
            <a:r>
              <a:rPr lang="zh-CN" altLang="zh-CN" sz="2800" b="1" dirty="0">
                <a:latin typeface="+mn-lt"/>
                <a:ea typeface="+mn-ea"/>
              </a:rPr>
              <a:t>0)</a:t>
            </a:r>
            <a:r>
              <a:rPr lang="zh-CN" altLang="zh-CN" sz="2800" b="1" baseline="30000" dirty="0">
                <a:latin typeface="+mn-lt"/>
                <a:ea typeface="+mn-ea"/>
              </a:rPr>
              <a:t>2</a:t>
            </a:r>
            <a:r>
              <a:rPr lang="zh-CN" altLang="zh-CN" sz="2800" b="1" dirty="0">
                <a:latin typeface="+mn-lt"/>
                <a:ea typeface="+mn-ea"/>
              </a:rPr>
              <a:t>+</a:t>
            </a:r>
            <a:r>
              <a:rPr lang="zh-CN" altLang="zh-CN" sz="2800" b="1" i="1" dirty="0">
                <a:latin typeface="+mn-lt"/>
                <a:ea typeface="+mn-ea"/>
              </a:rPr>
              <a:t>k</a:t>
            </a:r>
            <a:r>
              <a:rPr lang="zh-CN" altLang="en-US" sz="2800" b="1" dirty="0">
                <a:latin typeface="+mn-lt"/>
                <a:ea typeface="+mn-ea"/>
              </a:rPr>
              <a:t>，</a:t>
            </a:r>
            <a:r>
              <a:rPr lang="zh-CN" altLang="zh-CN" sz="2800" b="1" dirty="0">
                <a:latin typeface="+mn-lt"/>
                <a:ea typeface="+mn-ea"/>
              </a:rPr>
              <a:t>即</a:t>
            </a:r>
            <a:r>
              <a:rPr lang="zh-CN" altLang="zh-CN" sz="2800" b="1" i="1" dirty="0">
                <a:latin typeface="+mn-lt"/>
                <a:ea typeface="+mn-ea"/>
              </a:rPr>
              <a:t>y</a:t>
            </a:r>
            <a:r>
              <a:rPr lang="en-US" altLang="zh-CN" sz="2800" b="1" dirty="0">
                <a:latin typeface="+mn-lt"/>
                <a:ea typeface="+mn-ea"/>
              </a:rPr>
              <a:t>=</a:t>
            </a:r>
            <a:r>
              <a:rPr lang="zh-CN" altLang="zh-CN" sz="2800" b="1" i="1" dirty="0">
                <a:latin typeface="+mn-lt"/>
                <a:ea typeface="+mn-ea"/>
              </a:rPr>
              <a:t>ax</a:t>
            </a:r>
            <a:r>
              <a:rPr lang="en-US" altLang="zh-CN" sz="2800" b="1" baseline="30000" dirty="0">
                <a:latin typeface="+mn-lt"/>
                <a:ea typeface="+mn-ea"/>
              </a:rPr>
              <a:t>2</a:t>
            </a:r>
            <a:r>
              <a:rPr lang="zh-CN" altLang="zh-CN" sz="2800" b="1" dirty="0">
                <a:latin typeface="+mn-lt"/>
                <a:ea typeface="+mn-ea"/>
              </a:rPr>
              <a:t>+</a:t>
            </a:r>
            <a:r>
              <a:rPr lang="zh-CN" altLang="zh-CN" sz="2800" b="1" i="1" dirty="0">
                <a:latin typeface="+mn-lt"/>
                <a:ea typeface="+mn-ea"/>
              </a:rPr>
              <a:t>k</a:t>
            </a:r>
            <a:r>
              <a:rPr lang="zh-CN" altLang="en-US" sz="2800" b="1" dirty="0">
                <a:latin typeface="+mn-lt"/>
                <a:ea typeface="+mn-ea"/>
              </a:rPr>
              <a:t>，</a:t>
            </a:r>
            <a:r>
              <a:rPr lang="zh-CN" altLang="zh-CN" sz="2800" b="1" dirty="0">
                <a:latin typeface="+mn-lt"/>
                <a:ea typeface="+mn-ea"/>
              </a:rPr>
              <a:t>而点</a:t>
            </a:r>
            <a:r>
              <a:rPr lang="zh-CN" altLang="zh-CN" sz="2800" b="1" i="1" dirty="0">
                <a:latin typeface="+mn-lt"/>
                <a:ea typeface="+mn-ea"/>
              </a:rPr>
              <a:t>A</a:t>
            </a:r>
            <a:r>
              <a:rPr lang="zh-CN" altLang="en-US" sz="2800" b="1" dirty="0">
                <a:latin typeface="+mn-lt"/>
                <a:ea typeface="+mn-ea"/>
              </a:rPr>
              <a:t>，</a:t>
            </a:r>
            <a:r>
              <a:rPr lang="zh-CN" altLang="zh-CN" sz="2800" b="1" i="1" dirty="0">
                <a:latin typeface="+mn-lt"/>
                <a:ea typeface="+mn-ea"/>
              </a:rPr>
              <a:t>B</a:t>
            </a:r>
            <a:r>
              <a:rPr lang="zh-CN" altLang="zh-CN" sz="2800" b="1" dirty="0">
                <a:latin typeface="+mn-lt"/>
                <a:ea typeface="+mn-ea"/>
              </a:rPr>
              <a:t>在这条抛物线上</a:t>
            </a:r>
            <a:r>
              <a:rPr lang="zh-CN" altLang="en-US" sz="2800" b="1" dirty="0">
                <a:latin typeface="+mn-lt"/>
                <a:ea typeface="+mn-ea"/>
              </a:rPr>
              <a:t>，</a:t>
            </a:r>
            <a:r>
              <a:rPr lang="zh-CN" altLang="zh-CN" sz="2800" b="1" dirty="0">
                <a:latin typeface="+mn-lt"/>
                <a:ea typeface="+mn-ea"/>
              </a:rPr>
              <a:t>所以有</a:t>
            </a:r>
            <a:endParaRPr lang="en-US" altLang="zh-CN" sz="2800" b="1" dirty="0">
              <a:latin typeface="+mn-lt"/>
              <a:ea typeface="+mn-ea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50825" y="4797425"/>
            <a:ext cx="8582025" cy="657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zh-CN" altLang="zh-CN" sz="2800" b="1" dirty="0">
                <a:latin typeface="+mn-lt"/>
                <a:ea typeface="+mn-ea"/>
              </a:rPr>
              <a:t>解得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 bwMode="auto">
          <a:xfrm>
            <a:off x="500063" y="1476375"/>
            <a:ext cx="5865812" cy="6629400"/>
            <a:chOff x="326" y="1392"/>
            <a:chExt cx="3695" cy="4176"/>
          </a:xfrm>
        </p:grpSpPr>
        <p:sp>
          <p:nvSpPr>
            <p:cNvPr id="6163" name="Text Box 3"/>
            <p:cNvSpPr txBox="1">
              <a:spLocks noChangeArrowheads="1"/>
            </p:cNvSpPr>
            <p:nvPr/>
          </p:nvSpPr>
          <p:spPr bwMode="auto">
            <a:xfrm>
              <a:off x="326" y="4060"/>
              <a:ext cx="116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 sz="2800"/>
            </a:p>
          </p:txBody>
        </p:sp>
        <p:sp>
          <p:nvSpPr>
            <p:cNvPr id="6164" name="Rectangle 4"/>
            <p:cNvSpPr>
              <a:spLocks noChangeArrowheads="1"/>
            </p:cNvSpPr>
            <p:nvPr/>
          </p:nvSpPr>
          <p:spPr bwMode="auto">
            <a:xfrm>
              <a:off x="3184" y="3474"/>
              <a:ext cx="256" cy="32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zh-CN" altLang="en-US" sz="2800"/>
            </a:p>
          </p:txBody>
        </p:sp>
        <p:sp>
          <p:nvSpPr>
            <p:cNvPr id="6165" name="Rectangle 5"/>
            <p:cNvSpPr>
              <a:spLocks noChangeArrowheads="1"/>
            </p:cNvSpPr>
            <p:nvPr/>
          </p:nvSpPr>
          <p:spPr bwMode="auto">
            <a:xfrm>
              <a:off x="2928" y="3474"/>
              <a:ext cx="256" cy="32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zh-CN" altLang="en-US" sz="2800"/>
            </a:p>
          </p:txBody>
        </p:sp>
        <p:sp>
          <p:nvSpPr>
            <p:cNvPr id="6166" name="Rectangle 6"/>
            <p:cNvSpPr>
              <a:spLocks noChangeArrowheads="1"/>
            </p:cNvSpPr>
            <p:nvPr/>
          </p:nvSpPr>
          <p:spPr bwMode="auto">
            <a:xfrm>
              <a:off x="2672" y="3474"/>
              <a:ext cx="256" cy="32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zh-CN" altLang="en-US" sz="2800"/>
            </a:p>
          </p:txBody>
        </p:sp>
        <p:sp>
          <p:nvSpPr>
            <p:cNvPr id="6167" name="Rectangle 7"/>
            <p:cNvSpPr>
              <a:spLocks noChangeArrowheads="1"/>
            </p:cNvSpPr>
            <p:nvPr/>
          </p:nvSpPr>
          <p:spPr bwMode="auto">
            <a:xfrm>
              <a:off x="2416" y="3474"/>
              <a:ext cx="256" cy="32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zh-CN" altLang="en-US" sz="2800"/>
            </a:p>
          </p:txBody>
        </p:sp>
        <p:sp>
          <p:nvSpPr>
            <p:cNvPr id="6168" name="Rectangle 8"/>
            <p:cNvSpPr>
              <a:spLocks noChangeArrowheads="1"/>
            </p:cNvSpPr>
            <p:nvPr/>
          </p:nvSpPr>
          <p:spPr bwMode="auto">
            <a:xfrm>
              <a:off x="2160" y="3474"/>
              <a:ext cx="256" cy="32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zh-CN" altLang="en-US" sz="2800"/>
            </a:p>
          </p:txBody>
        </p:sp>
        <p:sp>
          <p:nvSpPr>
            <p:cNvPr id="6169" name="Rectangle 9"/>
            <p:cNvSpPr>
              <a:spLocks noChangeArrowheads="1"/>
            </p:cNvSpPr>
            <p:nvPr/>
          </p:nvSpPr>
          <p:spPr bwMode="auto">
            <a:xfrm>
              <a:off x="1904" y="3474"/>
              <a:ext cx="256" cy="32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zh-CN" altLang="en-US" sz="2800"/>
            </a:p>
          </p:txBody>
        </p:sp>
        <p:sp>
          <p:nvSpPr>
            <p:cNvPr id="6170" name="Rectangle 10"/>
            <p:cNvSpPr>
              <a:spLocks noChangeArrowheads="1"/>
            </p:cNvSpPr>
            <p:nvPr/>
          </p:nvSpPr>
          <p:spPr bwMode="auto">
            <a:xfrm>
              <a:off x="1648" y="3474"/>
              <a:ext cx="256" cy="32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zh-CN" altLang="en-US" sz="2800"/>
            </a:p>
          </p:txBody>
        </p:sp>
        <p:sp>
          <p:nvSpPr>
            <p:cNvPr id="6171" name="Rectangle 11"/>
            <p:cNvSpPr>
              <a:spLocks noChangeArrowheads="1"/>
            </p:cNvSpPr>
            <p:nvPr/>
          </p:nvSpPr>
          <p:spPr bwMode="auto">
            <a:xfrm>
              <a:off x="1392" y="3474"/>
              <a:ext cx="256" cy="32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zh-CN" altLang="en-US" sz="2800"/>
            </a:p>
          </p:txBody>
        </p:sp>
        <p:sp>
          <p:nvSpPr>
            <p:cNvPr id="6172" name="Rectangle 12"/>
            <p:cNvSpPr>
              <a:spLocks noChangeArrowheads="1"/>
            </p:cNvSpPr>
            <p:nvPr/>
          </p:nvSpPr>
          <p:spPr bwMode="auto">
            <a:xfrm>
              <a:off x="1136" y="3474"/>
              <a:ext cx="256" cy="32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zh-CN" altLang="en-US" sz="2800"/>
            </a:p>
          </p:txBody>
        </p:sp>
        <p:sp>
          <p:nvSpPr>
            <p:cNvPr id="6173" name="Rectangle 13"/>
            <p:cNvSpPr>
              <a:spLocks noChangeArrowheads="1"/>
            </p:cNvSpPr>
            <p:nvPr/>
          </p:nvSpPr>
          <p:spPr bwMode="auto">
            <a:xfrm>
              <a:off x="880" y="3474"/>
              <a:ext cx="256" cy="32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zh-CN" altLang="en-US" sz="2800"/>
            </a:p>
          </p:txBody>
        </p:sp>
        <p:sp>
          <p:nvSpPr>
            <p:cNvPr id="6174" name="Rectangle 14"/>
            <p:cNvSpPr>
              <a:spLocks noChangeArrowheads="1"/>
            </p:cNvSpPr>
            <p:nvPr/>
          </p:nvSpPr>
          <p:spPr bwMode="auto">
            <a:xfrm>
              <a:off x="624" y="3474"/>
              <a:ext cx="256" cy="32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zh-CN" altLang="en-US" sz="2800"/>
            </a:p>
          </p:txBody>
        </p:sp>
        <p:sp>
          <p:nvSpPr>
            <p:cNvPr id="6175" name="Rectangle 15"/>
            <p:cNvSpPr>
              <a:spLocks noChangeArrowheads="1"/>
            </p:cNvSpPr>
            <p:nvPr/>
          </p:nvSpPr>
          <p:spPr bwMode="auto">
            <a:xfrm>
              <a:off x="3184" y="3148"/>
              <a:ext cx="256" cy="32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zh-CN" altLang="en-US" sz="2800"/>
            </a:p>
          </p:txBody>
        </p:sp>
        <p:sp>
          <p:nvSpPr>
            <p:cNvPr id="6176" name="Rectangle 16"/>
            <p:cNvSpPr>
              <a:spLocks noChangeArrowheads="1"/>
            </p:cNvSpPr>
            <p:nvPr/>
          </p:nvSpPr>
          <p:spPr bwMode="auto">
            <a:xfrm>
              <a:off x="2928" y="3148"/>
              <a:ext cx="256" cy="32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zh-CN" altLang="en-US" sz="2800"/>
            </a:p>
          </p:txBody>
        </p:sp>
        <p:sp>
          <p:nvSpPr>
            <p:cNvPr id="6177" name="Rectangle 17"/>
            <p:cNvSpPr>
              <a:spLocks noChangeArrowheads="1"/>
            </p:cNvSpPr>
            <p:nvPr/>
          </p:nvSpPr>
          <p:spPr bwMode="auto">
            <a:xfrm>
              <a:off x="2672" y="3148"/>
              <a:ext cx="256" cy="32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zh-CN" altLang="en-US" sz="2800"/>
            </a:p>
          </p:txBody>
        </p:sp>
        <p:sp>
          <p:nvSpPr>
            <p:cNvPr id="6178" name="Rectangle 18"/>
            <p:cNvSpPr>
              <a:spLocks noChangeArrowheads="1"/>
            </p:cNvSpPr>
            <p:nvPr/>
          </p:nvSpPr>
          <p:spPr bwMode="auto">
            <a:xfrm>
              <a:off x="2416" y="3148"/>
              <a:ext cx="256" cy="32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zh-CN" altLang="en-US" sz="2800"/>
            </a:p>
          </p:txBody>
        </p:sp>
        <p:sp>
          <p:nvSpPr>
            <p:cNvPr id="6179" name="Rectangle 19"/>
            <p:cNvSpPr>
              <a:spLocks noChangeArrowheads="1"/>
            </p:cNvSpPr>
            <p:nvPr/>
          </p:nvSpPr>
          <p:spPr bwMode="auto">
            <a:xfrm>
              <a:off x="2160" y="3148"/>
              <a:ext cx="256" cy="32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zh-CN" altLang="en-US" sz="2800"/>
            </a:p>
          </p:txBody>
        </p:sp>
        <p:sp>
          <p:nvSpPr>
            <p:cNvPr id="6180" name="Rectangle 20"/>
            <p:cNvSpPr>
              <a:spLocks noChangeArrowheads="1"/>
            </p:cNvSpPr>
            <p:nvPr/>
          </p:nvSpPr>
          <p:spPr bwMode="auto">
            <a:xfrm>
              <a:off x="1904" y="3148"/>
              <a:ext cx="256" cy="32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zh-CN" altLang="en-US" sz="2800"/>
            </a:p>
          </p:txBody>
        </p:sp>
        <p:sp>
          <p:nvSpPr>
            <p:cNvPr id="6181" name="Rectangle 21"/>
            <p:cNvSpPr>
              <a:spLocks noChangeArrowheads="1"/>
            </p:cNvSpPr>
            <p:nvPr/>
          </p:nvSpPr>
          <p:spPr bwMode="auto">
            <a:xfrm>
              <a:off x="1648" y="3148"/>
              <a:ext cx="256" cy="32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zh-CN" altLang="en-US" sz="2800"/>
            </a:p>
          </p:txBody>
        </p:sp>
        <p:sp>
          <p:nvSpPr>
            <p:cNvPr id="6182" name="Rectangle 22"/>
            <p:cNvSpPr>
              <a:spLocks noChangeArrowheads="1"/>
            </p:cNvSpPr>
            <p:nvPr/>
          </p:nvSpPr>
          <p:spPr bwMode="auto">
            <a:xfrm>
              <a:off x="1392" y="3148"/>
              <a:ext cx="256" cy="32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zh-CN" altLang="en-US" sz="2800"/>
            </a:p>
          </p:txBody>
        </p:sp>
        <p:sp>
          <p:nvSpPr>
            <p:cNvPr id="6183" name="Rectangle 23"/>
            <p:cNvSpPr>
              <a:spLocks noChangeArrowheads="1"/>
            </p:cNvSpPr>
            <p:nvPr/>
          </p:nvSpPr>
          <p:spPr bwMode="auto">
            <a:xfrm>
              <a:off x="1136" y="3148"/>
              <a:ext cx="256" cy="32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zh-CN" altLang="en-US" sz="2800"/>
            </a:p>
          </p:txBody>
        </p:sp>
        <p:sp>
          <p:nvSpPr>
            <p:cNvPr id="6184" name="Rectangle 24"/>
            <p:cNvSpPr>
              <a:spLocks noChangeArrowheads="1"/>
            </p:cNvSpPr>
            <p:nvPr/>
          </p:nvSpPr>
          <p:spPr bwMode="auto">
            <a:xfrm>
              <a:off x="880" y="3148"/>
              <a:ext cx="256" cy="32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zh-CN" altLang="en-US" sz="2800"/>
            </a:p>
          </p:txBody>
        </p:sp>
        <p:sp>
          <p:nvSpPr>
            <p:cNvPr id="6185" name="Rectangle 25"/>
            <p:cNvSpPr>
              <a:spLocks noChangeArrowheads="1"/>
            </p:cNvSpPr>
            <p:nvPr/>
          </p:nvSpPr>
          <p:spPr bwMode="auto">
            <a:xfrm>
              <a:off x="624" y="3148"/>
              <a:ext cx="256" cy="32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zh-CN" altLang="en-US" sz="2800"/>
            </a:p>
          </p:txBody>
        </p:sp>
        <p:sp>
          <p:nvSpPr>
            <p:cNvPr id="6186" name="Rectangle 26"/>
            <p:cNvSpPr>
              <a:spLocks noChangeArrowheads="1"/>
            </p:cNvSpPr>
            <p:nvPr/>
          </p:nvSpPr>
          <p:spPr bwMode="auto">
            <a:xfrm>
              <a:off x="3184" y="2822"/>
              <a:ext cx="256" cy="32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zh-CN" altLang="en-US" sz="2800"/>
            </a:p>
          </p:txBody>
        </p:sp>
        <p:sp>
          <p:nvSpPr>
            <p:cNvPr id="6187" name="Rectangle 27"/>
            <p:cNvSpPr>
              <a:spLocks noChangeArrowheads="1"/>
            </p:cNvSpPr>
            <p:nvPr/>
          </p:nvSpPr>
          <p:spPr bwMode="auto">
            <a:xfrm>
              <a:off x="2928" y="2822"/>
              <a:ext cx="256" cy="32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zh-CN" altLang="en-US" sz="2800"/>
            </a:p>
          </p:txBody>
        </p:sp>
        <p:sp>
          <p:nvSpPr>
            <p:cNvPr id="6188" name="Rectangle 28"/>
            <p:cNvSpPr>
              <a:spLocks noChangeArrowheads="1"/>
            </p:cNvSpPr>
            <p:nvPr/>
          </p:nvSpPr>
          <p:spPr bwMode="auto">
            <a:xfrm>
              <a:off x="2672" y="2822"/>
              <a:ext cx="256" cy="32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zh-CN" altLang="en-US" sz="2800"/>
            </a:p>
          </p:txBody>
        </p:sp>
        <p:sp>
          <p:nvSpPr>
            <p:cNvPr id="6189" name="Rectangle 29"/>
            <p:cNvSpPr>
              <a:spLocks noChangeArrowheads="1"/>
            </p:cNvSpPr>
            <p:nvPr/>
          </p:nvSpPr>
          <p:spPr bwMode="auto">
            <a:xfrm>
              <a:off x="2416" y="2822"/>
              <a:ext cx="256" cy="32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zh-CN" altLang="en-US" sz="2800"/>
            </a:p>
          </p:txBody>
        </p:sp>
        <p:sp>
          <p:nvSpPr>
            <p:cNvPr id="6190" name="Rectangle 30"/>
            <p:cNvSpPr>
              <a:spLocks noChangeArrowheads="1"/>
            </p:cNvSpPr>
            <p:nvPr/>
          </p:nvSpPr>
          <p:spPr bwMode="auto">
            <a:xfrm>
              <a:off x="2160" y="2822"/>
              <a:ext cx="256" cy="32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zh-CN" altLang="en-US" sz="2800"/>
            </a:p>
          </p:txBody>
        </p:sp>
        <p:sp>
          <p:nvSpPr>
            <p:cNvPr id="6191" name="Rectangle 31"/>
            <p:cNvSpPr>
              <a:spLocks noChangeArrowheads="1"/>
            </p:cNvSpPr>
            <p:nvPr/>
          </p:nvSpPr>
          <p:spPr bwMode="auto">
            <a:xfrm>
              <a:off x="1904" y="2822"/>
              <a:ext cx="256" cy="32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zh-CN" altLang="en-US" sz="2800"/>
            </a:p>
          </p:txBody>
        </p:sp>
        <p:sp>
          <p:nvSpPr>
            <p:cNvPr id="6192" name="Rectangle 32"/>
            <p:cNvSpPr>
              <a:spLocks noChangeArrowheads="1"/>
            </p:cNvSpPr>
            <p:nvPr/>
          </p:nvSpPr>
          <p:spPr bwMode="auto">
            <a:xfrm>
              <a:off x="1648" y="2822"/>
              <a:ext cx="256" cy="32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zh-CN" altLang="en-US" sz="2800"/>
            </a:p>
          </p:txBody>
        </p:sp>
        <p:sp>
          <p:nvSpPr>
            <p:cNvPr id="6193" name="Rectangle 33"/>
            <p:cNvSpPr>
              <a:spLocks noChangeArrowheads="1"/>
            </p:cNvSpPr>
            <p:nvPr/>
          </p:nvSpPr>
          <p:spPr bwMode="auto">
            <a:xfrm>
              <a:off x="1392" y="2822"/>
              <a:ext cx="256" cy="32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zh-CN" altLang="en-US" sz="2800"/>
            </a:p>
          </p:txBody>
        </p:sp>
        <p:sp>
          <p:nvSpPr>
            <p:cNvPr id="6194" name="Rectangle 34"/>
            <p:cNvSpPr>
              <a:spLocks noChangeArrowheads="1"/>
            </p:cNvSpPr>
            <p:nvPr/>
          </p:nvSpPr>
          <p:spPr bwMode="auto">
            <a:xfrm>
              <a:off x="1136" y="2822"/>
              <a:ext cx="256" cy="32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zh-CN" altLang="en-US" sz="2800"/>
            </a:p>
          </p:txBody>
        </p:sp>
        <p:sp>
          <p:nvSpPr>
            <p:cNvPr id="6195" name="Rectangle 35"/>
            <p:cNvSpPr>
              <a:spLocks noChangeArrowheads="1"/>
            </p:cNvSpPr>
            <p:nvPr/>
          </p:nvSpPr>
          <p:spPr bwMode="auto">
            <a:xfrm>
              <a:off x="880" y="2822"/>
              <a:ext cx="256" cy="32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zh-CN" altLang="en-US" sz="2800"/>
            </a:p>
          </p:txBody>
        </p:sp>
        <p:sp>
          <p:nvSpPr>
            <p:cNvPr id="6196" name="Rectangle 36"/>
            <p:cNvSpPr>
              <a:spLocks noChangeArrowheads="1"/>
            </p:cNvSpPr>
            <p:nvPr/>
          </p:nvSpPr>
          <p:spPr bwMode="auto">
            <a:xfrm>
              <a:off x="624" y="2822"/>
              <a:ext cx="256" cy="32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zh-CN" altLang="en-US" sz="2800"/>
            </a:p>
          </p:txBody>
        </p:sp>
        <p:sp>
          <p:nvSpPr>
            <p:cNvPr id="6197" name="Rectangle 37"/>
            <p:cNvSpPr>
              <a:spLocks noChangeArrowheads="1"/>
            </p:cNvSpPr>
            <p:nvPr/>
          </p:nvSpPr>
          <p:spPr bwMode="auto">
            <a:xfrm>
              <a:off x="3184" y="2496"/>
              <a:ext cx="256" cy="32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zh-CN" altLang="en-US" sz="2800"/>
            </a:p>
          </p:txBody>
        </p:sp>
        <p:sp>
          <p:nvSpPr>
            <p:cNvPr id="6198" name="Rectangle 38"/>
            <p:cNvSpPr>
              <a:spLocks noChangeArrowheads="1"/>
            </p:cNvSpPr>
            <p:nvPr/>
          </p:nvSpPr>
          <p:spPr bwMode="auto">
            <a:xfrm>
              <a:off x="2928" y="2496"/>
              <a:ext cx="256" cy="32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zh-CN" altLang="en-US" sz="2800"/>
            </a:p>
          </p:txBody>
        </p:sp>
        <p:sp>
          <p:nvSpPr>
            <p:cNvPr id="6199" name="Rectangle 39"/>
            <p:cNvSpPr>
              <a:spLocks noChangeArrowheads="1"/>
            </p:cNvSpPr>
            <p:nvPr/>
          </p:nvSpPr>
          <p:spPr bwMode="auto">
            <a:xfrm>
              <a:off x="2672" y="2496"/>
              <a:ext cx="256" cy="32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zh-CN" altLang="en-US" sz="2800"/>
            </a:p>
          </p:txBody>
        </p:sp>
        <p:sp>
          <p:nvSpPr>
            <p:cNvPr id="6200" name="Rectangle 40"/>
            <p:cNvSpPr>
              <a:spLocks noChangeArrowheads="1"/>
            </p:cNvSpPr>
            <p:nvPr/>
          </p:nvSpPr>
          <p:spPr bwMode="auto">
            <a:xfrm>
              <a:off x="2416" y="2496"/>
              <a:ext cx="256" cy="32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zh-CN" altLang="en-US" sz="2800"/>
            </a:p>
          </p:txBody>
        </p:sp>
        <p:sp>
          <p:nvSpPr>
            <p:cNvPr id="6201" name="Rectangle 41"/>
            <p:cNvSpPr>
              <a:spLocks noChangeArrowheads="1"/>
            </p:cNvSpPr>
            <p:nvPr/>
          </p:nvSpPr>
          <p:spPr bwMode="auto">
            <a:xfrm>
              <a:off x="2160" y="2496"/>
              <a:ext cx="256" cy="32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zh-CN" altLang="en-US" sz="2800"/>
            </a:p>
          </p:txBody>
        </p:sp>
        <p:sp>
          <p:nvSpPr>
            <p:cNvPr id="6202" name="Rectangle 42"/>
            <p:cNvSpPr>
              <a:spLocks noChangeArrowheads="1"/>
            </p:cNvSpPr>
            <p:nvPr/>
          </p:nvSpPr>
          <p:spPr bwMode="auto">
            <a:xfrm>
              <a:off x="1904" y="2496"/>
              <a:ext cx="256" cy="32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zh-CN" altLang="en-US" sz="2800"/>
            </a:p>
          </p:txBody>
        </p:sp>
        <p:sp>
          <p:nvSpPr>
            <p:cNvPr id="6203" name="Rectangle 43"/>
            <p:cNvSpPr>
              <a:spLocks noChangeArrowheads="1"/>
            </p:cNvSpPr>
            <p:nvPr/>
          </p:nvSpPr>
          <p:spPr bwMode="auto">
            <a:xfrm>
              <a:off x="1648" y="2496"/>
              <a:ext cx="256" cy="32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zh-CN" altLang="en-US" sz="2800"/>
            </a:p>
          </p:txBody>
        </p:sp>
        <p:sp>
          <p:nvSpPr>
            <p:cNvPr id="6204" name="Rectangle 44"/>
            <p:cNvSpPr>
              <a:spLocks noChangeArrowheads="1"/>
            </p:cNvSpPr>
            <p:nvPr/>
          </p:nvSpPr>
          <p:spPr bwMode="auto">
            <a:xfrm>
              <a:off x="1392" y="2496"/>
              <a:ext cx="256" cy="32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zh-CN" altLang="en-US" sz="2800"/>
            </a:p>
          </p:txBody>
        </p:sp>
        <p:sp>
          <p:nvSpPr>
            <p:cNvPr id="6205" name="Rectangle 45"/>
            <p:cNvSpPr>
              <a:spLocks noChangeArrowheads="1"/>
            </p:cNvSpPr>
            <p:nvPr/>
          </p:nvSpPr>
          <p:spPr bwMode="auto">
            <a:xfrm>
              <a:off x="1136" y="2496"/>
              <a:ext cx="256" cy="32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zh-CN" altLang="en-US" sz="2800"/>
            </a:p>
          </p:txBody>
        </p:sp>
        <p:sp>
          <p:nvSpPr>
            <p:cNvPr id="6206" name="Rectangle 46"/>
            <p:cNvSpPr>
              <a:spLocks noChangeArrowheads="1"/>
            </p:cNvSpPr>
            <p:nvPr/>
          </p:nvSpPr>
          <p:spPr bwMode="auto">
            <a:xfrm>
              <a:off x="880" y="2496"/>
              <a:ext cx="256" cy="32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zh-CN" altLang="en-US" sz="2800"/>
            </a:p>
          </p:txBody>
        </p:sp>
        <p:sp>
          <p:nvSpPr>
            <p:cNvPr id="6207" name="Rectangle 47"/>
            <p:cNvSpPr>
              <a:spLocks noChangeArrowheads="1"/>
            </p:cNvSpPr>
            <p:nvPr/>
          </p:nvSpPr>
          <p:spPr bwMode="auto">
            <a:xfrm>
              <a:off x="624" y="2496"/>
              <a:ext cx="256" cy="32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zh-CN" altLang="en-US" sz="2800"/>
            </a:p>
          </p:txBody>
        </p:sp>
        <p:sp>
          <p:nvSpPr>
            <p:cNvPr id="6208" name="Rectangle 48"/>
            <p:cNvSpPr>
              <a:spLocks noChangeArrowheads="1"/>
            </p:cNvSpPr>
            <p:nvPr/>
          </p:nvSpPr>
          <p:spPr bwMode="auto">
            <a:xfrm>
              <a:off x="3184" y="2150"/>
              <a:ext cx="256" cy="34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zh-CN" altLang="en-US" sz="2800"/>
            </a:p>
          </p:txBody>
        </p:sp>
        <p:sp>
          <p:nvSpPr>
            <p:cNvPr id="6209" name="Rectangle 49"/>
            <p:cNvSpPr>
              <a:spLocks noChangeArrowheads="1"/>
            </p:cNvSpPr>
            <p:nvPr/>
          </p:nvSpPr>
          <p:spPr bwMode="auto">
            <a:xfrm>
              <a:off x="2928" y="2150"/>
              <a:ext cx="256" cy="34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zh-CN" altLang="en-US" sz="2800"/>
            </a:p>
          </p:txBody>
        </p:sp>
        <p:sp>
          <p:nvSpPr>
            <p:cNvPr id="6210" name="Rectangle 50"/>
            <p:cNvSpPr>
              <a:spLocks noChangeArrowheads="1"/>
            </p:cNvSpPr>
            <p:nvPr/>
          </p:nvSpPr>
          <p:spPr bwMode="auto">
            <a:xfrm>
              <a:off x="2672" y="2150"/>
              <a:ext cx="256" cy="34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zh-CN" altLang="en-US" sz="2800"/>
            </a:p>
          </p:txBody>
        </p:sp>
        <p:sp>
          <p:nvSpPr>
            <p:cNvPr id="6211" name="Rectangle 51"/>
            <p:cNvSpPr>
              <a:spLocks noChangeArrowheads="1"/>
            </p:cNvSpPr>
            <p:nvPr/>
          </p:nvSpPr>
          <p:spPr bwMode="auto">
            <a:xfrm>
              <a:off x="2416" y="2150"/>
              <a:ext cx="256" cy="34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zh-CN" altLang="en-US" sz="2800"/>
            </a:p>
          </p:txBody>
        </p:sp>
        <p:sp>
          <p:nvSpPr>
            <p:cNvPr id="6212" name="Rectangle 52"/>
            <p:cNvSpPr>
              <a:spLocks noChangeArrowheads="1"/>
            </p:cNvSpPr>
            <p:nvPr/>
          </p:nvSpPr>
          <p:spPr bwMode="auto">
            <a:xfrm>
              <a:off x="2160" y="2150"/>
              <a:ext cx="256" cy="34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zh-CN" altLang="en-US" sz="2800"/>
            </a:p>
          </p:txBody>
        </p:sp>
        <p:sp>
          <p:nvSpPr>
            <p:cNvPr id="6213" name="Rectangle 53"/>
            <p:cNvSpPr>
              <a:spLocks noChangeArrowheads="1"/>
            </p:cNvSpPr>
            <p:nvPr/>
          </p:nvSpPr>
          <p:spPr bwMode="auto">
            <a:xfrm>
              <a:off x="1904" y="2150"/>
              <a:ext cx="256" cy="34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zh-CN" altLang="en-US" sz="2800"/>
            </a:p>
          </p:txBody>
        </p:sp>
        <p:sp>
          <p:nvSpPr>
            <p:cNvPr id="6214" name="Rectangle 54"/>
            <p:cNvSpPr>
              <a:spLocks noChangeArrowheads="1"/>
            </p:cNvSpPr>
            <p:nvPr/>
          </p:nvSpPr>
          <p:spPr bwMode="auto">
            <a:xfrm>
              <a:off x="1648" y="2150"/>
              <a:ext cx="256" cy="34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zh-CN" altLang="en-US" sz="2800"/>
            </a:p>
          </p:txBody>
        </p:sp>
        <p:sp>
          <p:nvSpPr>
            <p:cNvPr id="6215" name="Rectangle 55"/>
            <p:cNvSpPr>
              <a:spLocks noChangeArrowheads="1"/>
            </p:cNvSpPr>
            <p:nvPr/>
          </p:nvSpPr>
          <p:spPr bwMode="auto">
            <a:xfrm>
              <a:off x="1392" y="2150"/>
              <a:ext cx="256" cy="34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zh-CN" altLang="en-US" sz="2800"/>
            </a:p>
          </p:txBody>
        </p:sp>
        <p:sp>
          <p:nvSpPr>
            <p:cNvPr id="6216" name="Rectangle 56"/>
            <p:cNvSpPr>
              <a:spLocks noChangeArrowheads="1"/>
            </p:cNvSpPr>
            <p:nvPr/>
          </p:nvSpPr>
          <p:spPr bwMode="auto">
            <a:xfrm>
              <a:off x="1136" y="2150"/>
              <a:ext cx="256" cy="34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zh-CN" altLang="en-US" sz="2800"/>
            </a:p>
          </p:txBody>
        </p:sp>
        <p:sp>
          <p:nvSpPr>
            <p:cNvPr id="6217" name="Rectangle 57"/>
            <p:cNvSpPr>
              <a:spLocks noChangeArrowheads="1"/>
            </p:cNvSpPr>
            <p:nvPr/>
          </p:nvSpPr>
          <p:spPr bwMode="auto">
            <a:xfrm>
              <a:off x="880" y="2150"/>
              <a:ext cx="256" cy="34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zh-CN" altLang="en-US" sz="2800"/>
            </a:p>
          </p:txBody>
        </p:sp>
        <p:sp>
          <p:nvSpPr>
            <p:cNvPr id="6218" name="Rectangle 58"/>
            <p:cNvSpPr>
              <a:spLocks noChangeArrowheads="1"/>
            </p:cNvSpPr>
            <p:nvPr/>
          </p:nvSpPr>
          <p:spPr bwMode="auto">
            <a:xfrm>
              <a:off x="624" y="2150"/>
              <a:ext cx="256" cy="34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zh-CN" altLang="en-US" sz="2800"/>
            </a:p>
          </p:txBody>
        </p:sp>
        <p:sp>
          <p:nvSpPr>
            <p:cNvPr id="6219" name="Rectangle 59"/>
            <p:cNvSpPr>
              <a:spLocks noChangeArrowheads="1"/>
            </p:cNvSpPr>
            <p:nvPr/>
          </p:nvSpPr>
          <p:spPr bwMode="auto">
            <a:xfrm>
              <a:off x="3184" y="1824"/>
              <a:ext cx="256" cy="32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zh-CN" altLang="en-US" sz="2800"/>
            </a:p>
          </p:txBody>
        </p:sp>
        <p:sp>
          <p:nvSpPr>
            <p:cNvPr id="6220" name="Rectangle 60"/>
            <p:cNvSpPr>
              <a:spLocks noChangeArrowheads="1"/>
            </p:cNvSpPr>
            <p:nvPr/>
          </p:nvSpPr>
          <p:spPr bwMode="auto">
            <a:xfrm>
              <a:off x="2928" y="1824"/>
              <a:ext cx="256" cy="32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zh-CN" altLang="en-US" sz="2800"/>
            </a:p>
          </p:txBody>
        </p:sp>
        <p:sp>
          <p:nvSpPr>
            <p:cNvPr id="6221" name="Rectangle 61"/>
            <p:cNvSpPr>
              <a:spLocks noChangeArrowheads="1"/>
            </p:cNvSpPr>
            <p:nvPr/>
          </p:nvSpPr>
          <p:spPr bwMode="auto">
            <a:xfrm>
              <a:off x="2672" y="1824"/>
              <a:ext cx="256" cy="32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zh-CN" altLang="en-US" sz="2800"/>
            </a:p>
          </p:txBody>
        </p:sp>
        <p:sp>
          <p:nvSpPr>
            <p:cNvPr id="6222" name="Rectangle 62"/>
            <p:cNvSpPr>
              <a:spLocks noChangeArrowheads="1"/>
            </p:cNvSpPr>
            <p:nvPr/>
          </p:nvSpPr>
          <p:spPr bwMode="auto">
            <a:xfrm>
              <a:off x="2416" y="1824"/>
              <a:ext cx="256" cy="32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zh-CN" altLang="en-US" sz="2800"/>
            </a:p>
          </p:txBody>
        </p:sp>
        <p:sp>
          <p:nvSpPr>
            <p:cNvPr id="6223" name="Rectangle 63"/>
            <p:cNvSpPr>
              <a:spLocks noChangeArrowheads="1"/>
            </p:cNvSpPr>
            <p:nvPr/>
          </p:nvSpPr>
          <p:spPr bwMode="auto">
            <a:xfrm>
              <a:off x="2160" y="1824"/>
              <a:ext cx="256" cy="32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zh-CN" altLang="en-US" sz="2800"/>
            </a:p>
          </p:txBody>
        </p:sp>
        <p:sp>
          <p:nvSpPr>
            <p:cNvPr id="6224" name="Rectangle 64"/>
            <p:cNvSpPr>
              <a:spLocks noChangeArrowheads="1"/>
            </p:cNvSpPr>
            <p:nvPr/>
          </p:nvSpPr>
          <p:spPr bwMode="auto">
            <a:xfrm>
              <a:off x="1904" y="1824"/>
              <a:ext cx="256" cy="32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zh-CN" altLang="en-US" sz="2800"/>
            </a:p>
          </p:txBody>
        </p:sp>
        <p:sp>
          <p:nvSpPr>
            <p:cNvPr id="6225" name="Rectangle 65"/>
            <p:cNvSpPr>
              <a:spLocks noChangeArrowheads="1"/>
            </p:cNvSpPr>
            <p:nvPr/>
          </p:nvSpPr>
          <p:spPr bwMode="auto">
            <a:xfrm>
              <a:off x="1648" y="1824"/>
              <a:ext cx="256" cy="32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zh-CN" altLang="en-US" sz="2800"/>
            </a:p>
          </p:txBody>
        </p:sp>
        <p:sp>
          <p:nvSpPr>
            <p:cNvPr id="6226" name="Rectangle 66"/>
            <p:cNvSpPr>
              <a:spLocks noChangeArrowheads="1"/>
            </p:cNvSpPr>
            <p:nvPr/>
          </p:nvSpPr>
          <p:spPr bwMode="auto">
            <a:xfrm>
              <a:off x="1392" y="1824"/>
              <a:ext cx="256" cy="32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zh-CN" altLang="en-US" sz="2800"/>
            </a:p>
          </p:txBody>
        </p:sp>
        <p:sp>
          <p:nvSpPr>
            <p:cNvPr id="6227" name="Rectangle 67"/>
            <p:cNvSpPr>
              <a:spLocks noChangeArrowheads="1"/>
            </p:cNvSpPr>
            <p:nvPr/>
          </p:nvSpPr>
          <p:spPr bwMode="auto">
            <a:xfrm>
              <a:off x="1136" y="1824"/>
              <a:ext cx="256" cy="32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zh-CN" altLang="en-US" sz="2800"/>
            </a:p>
          </p:txBody>
        </p:sp>
        <p:sp>
          <p:nvSpPr>
            <p:cNvPr id="6228" name="Rectangle 68"/>
            <p:cNvSpPr>
              <a:spLocks noChangeArrowheads="1"/>
            </p:cNvSpPr>
            <p:nvPr/>
          </p:nvSpPr>
          <p:spPr bwMode="auto">
            <a:xfrm>
              <a:off x="880" y="1824"/>
              <a:ext cx="256" cy="32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zh-CN" altLang="en-US" sz="2800"/>
            </a:p>
          </p:txBody>
        </p:sp>
        <p:sp>
          <p:nvSpPr>
            <p:cNvPr id="6229" name="Rectangle 69"/>
            <p:cNvSpPr>
              <a:spLocks noChangeArrowheads="1"/>
            </p:cNvSpPr>
            <p:nvPr/>
          </p:nvSpPr>
          <p:spPr bwMode="auto">
            <a:xfrm>
              <a:off x="624" y="1824"/>
              <a:ext cx="256" cy="32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zh-CN" altLang="en-US" sz="2800"/>
            </a:p>
          </p:txBody>
        </p:sp>
        <p:sp>
          <p:nvSpPr>
            <p:cNvPr id="6230" name="Line 70"/>
            <p:cNvSpPr>
              <a:spLocks noChangeShapeType="1"/>
            </p:cNvSpPr>
            <p:nvPr/>
          </p:nvSpPr>
          <p:spPr bwMode="auto">
            <a:xfrm>
              <a:off x="624" y="1824"/>
              <a:ext cx="2816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231" name="Line 71"/>
            <p:cNvSpPr>
              <a:spLocks noChangeShapeType="1"/>
            </p:cNvSpPr>
            <p:nvPr/>
          </p:nvSpPr>
          <p:spPr bwMode="auto">
            <a:xfrm>
              <a:off x="624" y="2150"/>
              <a:ext cx="281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232" name="Line 72"/>
            <p:cNvSpPr>
              <a:spLocks noChangeShapeType="1"/>
            </p:cNvSpPr>
            <p:nvPr/>
          </p:nvSpPr>
          <p:spPr bwMode="auto">
            <a:xfrm>
              <a:off x="624" y="2496"/>
              <a:ext cx="281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233" name="Line 73"/>
            <p:cNvSpPr>
              <a:spLocks noChangeShapeType="1"/>
            </p:cNvSpPr>
            <p:nvPr/>
          </p:nvSpPr>
          <p:spPr bwMode="auto">
            <a:xfrm>
              <a:off x="624" y="2822"/>
              <a:ext cx="281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234" name="Line 74"/>
            <p:cNvSpPr>
              <a:spLocks noChangeShapeType="1"/>
            </p:cNvSpPr>
            <p:nvPr/>
          </p:nvSpPr>
          <p:spPr bwMode="auto">
            <a:xfrm>
              <a:off x="624" y="3148"/>
              <a:ext cx="281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235" name="Line 75"/>
            <p:cNvSpPr>
              <a:spLocks noChangeShapeType="1"/>
            </p:cNvSpPr>
            <p:nvPr/>
          </p:nvSpPr>
          <p:spPr bwMode="auto">
            <a:xfrm>
              <a:off x="624" y="3474"/>
              <a:ext cx="281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236" name="Line 76"/>
            <p:cNvSpPr>
              <a:spLocks noChangeShapeType="1"/>
            </p:cNvSpPr>
            <p:nvPr/>
          </p:nvSpPr>
          <p:spPr bwMode="auto">
            <a:xfrm>
              <a:off x="624" y="3800"/>
              <a:ext cx="2816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237" name="Line 77"/>
            <p:cNvSpPr>
              <a:spLocks noChangeShapeType="1"/>
            </p:cNvSpPr>
            <p:nvPr/>
          </p:nvSpPr>
          <p:spPr bwMode="auto">
            <a:xfrm>
              <a:off x="624" y="1824"/>
              <a:ext cx="0" cy="1976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238" name="Line 78"/>
            <p:cNvSpPr>
              <a:spLocks noChangeShapeType="1"/>
            </p:cNvSpPr>
            <p:nvPr/>
          </p:nvSpPr>
          <p:spPr bwMode="auto">
            <a:xfrm>
              <a:off x="880" y="1824"/>
              <a:ext cx="0" cy="197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239" name="Line 79"/>
            <p:cNvSpPr>
              <a:spLocks noChangeShapeType="1"/>
            </p:cNvSpPr>
            <p:nvPr/>
          </p:nvSpPr>
          <p:spPr bwMode="auto">
            <a:xfrm>
              <a:off x="1136" y="1824"/>
              <a:ext cx="0" cy="197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240" name="Line 80"/>
            <p:cNvSpPr>
              <a:spLocks noChangeShapeType="1"/>
            </p:cNvSpPr>
            <p:nvPr/>
          </p:nvSpPr>
          <p:spPr bwMode="auto">
            <a:xfrm>
              <a:off x="1392" y="1824"/>
              <a:ext cx="0" cy="197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241" name="Line 81"/>
            <p:cNvSpPr>
              <a:spLocks noChangeShapeType="1"/>
            </p:cNvSpPr>
            <p:nvPr/>
          </p:nvSpPr>
          <p:spPr bwMode="auto">
            <a:xfrm>
              <a:off x="1648" y="1824"/>
              <a:ext cx="0" cy="197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242" name="Line 82"/>
            <p:cNvSpPr>
              <a:spLocks noChangeShapeType="1"/>
            </p:cNvSpPr>
            <p:nvPr/>
          </p:nvSpPr>
          <p:spPr bwMode="auto">
            <a:xfrm>
              <a:off x="1904" y="1824"/>
              <a:ext cx="0" cy="197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243" name="Line 83"/>
            <p:cNvSpPr>
              <a:spLocks noChangeShapeType="1"/>
            </p:cNvSpPr>
            <p:nvPr/>
          </p:nvSpPr>
          <p:spPr bwMode="auto">
            <a:xfrm>
              <a:off x="2160" y="1824"/>
              <a:ext cx="0" cy="197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244" name="Line 84"/>
            <p:cNvSpPr>
              <a:spLocks noChangeShapeType="1"/>
            </p:cNvSpPr>
            <p:nvPr/>
          </p:nvSpPr>
          <p:spPr bwMode="auto">
            <a:xfrm>
              <a:off x="2416" y="1824"/>
              <a:ext cx="0" cy="197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245" name="Line 85"/>
            <p:cNvSpPr>
              <a:spLocks noChangeShapeType="1"/>
            </p:cNvSpPr>
            <p:nvPr/>
          </p:nvSpPr>
          <p:spPr bwMode="auto">
            <a:xfrm>
              <a:off x="2672" y="1824"/>
              <a:ext cx="0" cy="197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246" name="Line 86"/>
            <p:cNvSpPr>
              <a:spLocks noChangeShapeType="1"/>
            </p:cNvSpPr>
            <p:nvPr/>
          </p:nvSpPr>
          <p:spPr bwMode="auto">
            <a:xfrm>
              <a:off x="2928" y="1824"/>
              <a:ext cx="0" cy="197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247" name="Line 87"/>
            <p:cNvSpPr>
              <a:spLocks noChangeShapeType="1"/>
            </p:cNvSpPr>
            <p:nvPr/>
          </p:nvSpPr>
          <p:spPr bwMode="auto">
            <a:xfrm>
              <a:off x="3184" y="1824"/>
              <a:ext cx="0" cy="197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248" name="Line 88"/>
            <p:cNvSpPr>
              <a:spLocks noChangeShapeType="1"/>
            </p:cNvSpPr>
            <p:nvPr/>
          </p:nvSpPr>
          <p:spPr bwMode="auto">
            <a:xfrm>
              <a:off x="3440" y="1824"/>
              <a:ext cx="0" cy="1976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249" name="Line 89"/>
            <p:cNvSpPr>
              <a:spLocks noChangeShapeType="1"/>
            </p:cNvSpPr>
            <p:nvPr/>
          </p:nvSpPr>
          <p:spPr bwMode="auto">
            <a:xfrm>
              <a:off x="384" y="3792"/>
              <a:ext cx="3456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250" name="Text Box 90"/>
            <p:cNvSpPr txBox="1">
              <a:spLocks noChangeArrowheads="1"/>
            </p:cNvSpPr>
            <p:nvPr/>
          </p:nvSpPr>
          <p:spPr bwMode="auto">
            <a:xfrm>
              <a:off x="912" y="1392"/>
              <a:ext cx="216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2800" b="1" i="1">
                  <a:latin typeface="Times New Roman" panose="02020603050405020304" pitchFamily="18" charset="0"/>
                </a:rPr>
                <a:t>y</a:t>
              </a:r>
            </a:p>
          </p:txBody>
        </p:sp>
        <p:sp>
          <p:nvSpPr>
            <p:cNvPr id="6251" name="Text Box 91"/>
            <p:cNvSpPr txBox="1">
              <a:spLocks noChangeArrowheads="1"/>
            </p:cNvSpPr>
            <p:nvPr/>
          </p:nvSpPr>
          <p:spPr bwMode="auto">
            <a:xfrm>
              <a:off x="820" y="3792"/>
              <a:ext cx="19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b="1"/>
                <a:t>0</a:t>
              </a:r>
            </a:p>
          </p:txBody>
        </p:sp>
        <p:sp>
          <p:nvSpPr>
            <p:cNvPr id="6252" name="Oval 92"/>
            <p:cNvSpPr>
              <a:spLocks noChangeArrowheads="1"/>
            </p:cNvSpPr>
            <p:nvPr/>
          </p:nvSpPr>
          <p:spPr bwMode="auto">
            <a:xfrm>
              <a:off x="2112" y="2112"/>
              <a:ext cx="96" cy="96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6253" name="Oval 93"/>
            <p:cNvSpPr>
              <a:spLocks noChangeArrowheads="1"/>
            </p:cNvSpPr>
            <p:nvPr/>
          </p:nvSpPr>
          <p:spPr bwMode="auto">
            <a:xfrm>
              <a:off x="3408" y="3744"/>
              <a:ext cx="96" cy="96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6254" name="Oval 94"/>
            <p:cNvSpPr>
              <a:spLocks noChangeArrowheads="1"/>
            </p:cNvSpPr>
            <p:nvPr/>
          </p:nvSpPr>
          <p:spPr bwMode="auto">
            <a:xfrm>
              <a:off x="816" y="3744"/>
              <a:ext cx="96" cy="96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6255" name="Line 95"/>
            <p:cNvSpPr>
              <a:spLocks noChangeShapeType="1"/>
            </p:cNvSpPr>
            <p:nvPr/>
          </p:nvSpPr>
          <p:spPr bwMode="auto">
            <a:xfrm flipH="1" flipV="1">
              <a:off x="864" y="1392"/>
              <a:ext cx="0" cy="2688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256" name="Text Box 96"/>
            <p:cNvSpPr txBox="1">
              <a:spLocks noChangeArrowheads="1"/>
            </p:cNvSpPr>
            <p:nvPr/>
          </p:nvSpPr>
          <p:spPr bwMode="auto">
            <a:xfrm>
              <a:off x="3792" y="3840"/>
              <a:ext cx="229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2800" b="1" i="1">
                  <a:latin typeface="Times New Roman" panose="02020603050405020304" pitchFamily="18" charset="0"/>
                </a:rPr>
                <a:t>x</a:t>
              </a:r>
            </a:p>
          </p:txBody>
        </p:sp>
        <p:sp>
          <p:nvSpPr>
            <p:cNvPr id="6257" name="Text Box 97"/>
            <p:cNvSpPr txBox="1">
              <a:spLocks noChangeArrowheads="1"/>
            </p:cNvSpPr>
            <p:nvPr/>
          </p:nvSpPr>
          <p:spPr bwMode="auto">
            <a:xfrm>
              <a:off x="668" y="3369"/>
              <a:ext cx="19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b="1"/>
                <a:t>5</a:t>
              </a:r>
            </a:p>
          </p:txBody>
        </p:sp>
        <p:sp>
          <p:nvSpPr>
            <p:cNvPr id="6258" name="Text Box 98"/>
            <p:cNvSpPr txBox="1">
              <a:spLocks noChangeArrowheads="1"/>
            </p:cNvSpPr>
            <p:nvPr/>
          </p:nvSpPr>
          <p:spPr bwMode="auto">
            <a:xfrm>
              <a:off x="594" y="3033"/>
              <a:ext cx="36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b="1"/>
                <a:t>10</a:t>
              </a:r>
            </a:p>
          </p:txBody>
        </p:sp>
        <p:sp>
          <p:nvSpPr>
            <p:cNvPr id="6259" name="Text Box 99"/>
            <p:cNvSpPr txBox="1">
              <a:spLocks noChangeArrowheads="1"/>
            </p:cNvSpPr>
            <p:nvPr/>
          </p:nvSpPr>
          <p:spPr bwMode="auto">
            <a:xfrm>
              <a:off x="588" y="2697"/>
              <a:ext cx="27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b="1"/>
                <a:t>15</a:t>
              </a:r>
            </a:p>
          </p:txBody>
        </p:sp>
        <p:sp>
          <p:nvSpPr>
            <p:cNvPr id="6260" name="Text Box 100"/>
            <p:cNvSpPr txBox="1">
              <a:spLocks noChangeArrowheads="1"/>
            </p:cNvSpPr>
            <p:nvPr/>
          </p:nvSpPr>
          <p:spPr bwMode="auto">
            <a:xfrm>
              <a:off x="588" y="2409"/>
              <a:ext cx="27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b="1"/>
                <a:t>20</a:t>
              </a:r>
            </a:p>
          </p:txBody>
        </p:sp>
        <p:sp>
          <p:nvSpPr>
            <p:cNvPr id="6261" name="Text Box 101"/>
            <p:cNvSpPr txBox="1">
              <a:spLocks noChangeArrowheads="1"/>
            </p:cNvSpPr>
            <p:nvPr/>
          </p:nvSpPr>
          <p:spPr bwMode="auto">
            <a:xfrm>
              <a:off x="588" y="2016"/>
              <a:ext cx="27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b="1"/>
                <a:t>25</a:t>
              </a:r>
            </a:p>
          </p:txBody>
        </p:sp>
        <p:sp>
          <p:nvSpPr>
            <p:cNvPr id="6262" name="Text Box 102"/>
            <p:cNvSpPr txBox="1">
              <a:spLocks noChangeArrowheads="1"/>
            </p:cNvSpPr>
            <p:nvPr/>
          </p:nvSpPr>
          <p:spPr bwMode="auto">
            <a:xfrm>
              <a:off x="576" y="1728"/>
              <a:ext cx="27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b="1"/>
                <a:t>30</a:t>
              </a:r>
            </a:p>
          </p:txBody>
        </p:sp>
        <p:sp>
          <p:nvSpPr>
            <p:cNvPr id="6263" name="Text Box 103"/>
            <p:cNvSpPr txBox="1">
              <a:spLocks noChangeArrowheads="1"/>
            </p:cNvSpPr>
            <p:nvPr/>
          </p:nvSpPr>
          <p:spPr bwMode="auto">
            <a:xfrm>
              <a:off x="1060" y="3792"/>
              <a:ext cx="19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b="1"/>
                <a:t>1</a:t>
              </a:r>
            </a:p>
          </p:txBody>
        </p:sp>
        <p:sp>
          <p:nvSpPr>
            <p:cNvPr id="6264" name="Text Box 104"/>
            <p:cNvSpPr txBox="1">
              <a:spLocks noChangeArrowheads="1"/>
            </p:cNvSpPr>
            <p:nvPr/>
          </p:nvSpPr>
          <p:spPr bwMode="auto">
            <a:xfrm>
              <a:off x="1300" y="3792"/>
              <a:ext cx="19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b="1"/>
                <a:t>2</a:t>
              </a:r>
            </a:p>
          </p:txBody>
        </p:sp>
        <p:sp>
          <p:nvSpPr>
            <p:cNvPr id="6265" name="Text Box 105"/>
            <p:cNvSpPr txBox="1">
              <a:spLocks noChangeArrowheads="1"/>
            </p:cNvSpPr>
            <p:nvPr/>
          </p:nvSpPr>
          <p:spPr bwMode="auto">
            <a:xfrm>
              <a:off x="1540" y="3792"/>
              <a:ext cx="19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b="1"/>
                <a:t>3</a:t>
              </a:r>
            </a:p>
          </p:txBody>
        </p:sp>
        <p:sp>
          <p:nvSpPr>
            <p:cNvPr id="6266" name="Text Box 106"/>
            <p:cNvSpPr txBox="1">
              <a:spLocks noChangeArrowheads="1"/>
            </p:cNvSpPr>
            <p:nvPr/>
          </p:nvSpPr>
          <p:spPr bwMode="auto">
            <a:xfrm>
              <a:off x="1828" y="3792"/>
              <a:ext cx="19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b="1"/>
                <a:t>4</a:t>
              </a:r>
            </a:p>
          </p:txBody>
        </p:sp>
        <p:sp>
          <p:nvSpPr>
            <p:cNvPr id="6267" name="Text Box 107"/>
            <p:cNvSpPr txBox="1">
              <a:spLocks noChangeArrowheads="1"/>
            </p:cNvSpPr>
            <p:nvPr/>
          </p:nvSpPr>
          <p:spPr bwMode="auto">
            <a:xfrm>
              <a:off x="2068" y="3792"/>
              <a:ext cx="19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b="1"/>
                <a:t>5</a:t>
              </a:r>
            </a:p>
          </p:txBody>
        </p:sp>
        <p:sp>
          <p:nvSpPr>
            <p:cNvPr id="6268" name="Text Box 108"/>
            <p:cNvSpPr txBox="1">
              <a:spLocks noChangeArrowheads="1"/>
            </p:cNvSpPr>
            <p:nvPr/>
          </p:nvSpPr>
          <p:spPr bwMode="auto">
            <a:xfrm>
              <a:off x="2596" y="3792"/>
              <a:ext cx="19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b="1"/>
                <a:t>7</a:t>
              </a:r>
            </a:p>
          </p:txBody>
        </p:sp>
        <p:sp>
          <p:nvSpPr>
            <p:cNvPr id="6269" name="Text Box 109"/>
            <p:cNvSpPr txBox="1">
              <a:spLocks noChangeArrowheads="1"/>
            </p:cNvSpPr>
            <p:nvPr/>
          </p:nvSpPr>
          <p:spPr bwMode="auto">
            <a:xfrm>
              <a:off x="2884" y="3792"/>
              <a:ext cx="19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b="1"/>
                <a:t>8</a:t>
              </a:r>
            </a:p>
          </p:txBody>
        </p:sp>
        <p:sp>
          <p:nvSpPr>
            <p:cNvPr id="6270" name="Text Box 110"/>
            <p:cNvSpPr txBox="1">
              <a:spLocks noChangeArrowheads="1"/>
            </p:cNvSpPr>
            <p:nvPr/>
          </p:nvSpPr>
          <p:spPr bwMode="auto">
            <a:xfrm>
              <a:off x="3124" y="3792"/>
              <a:ext cx="19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b="1"/>
                <a:t>9</a:t>
              </a:r>
            </a:p>
          </p:txBody>
        </p:sp>
        <p:sp>
          <p:nvSpPr>
            <p:cNvPr id="6271" name="Text Box 111"/>
            <p:cNvSpPr txBox="1">
              <a:spLocks noChangeArrowheads="1"/>
            </p:cNvSpPr>
            <p:nvPr/>
          </p:nvSpPr>
          <p:spPr bwMode="auto">
            <a:xfrm>
              <a:off x="3364" y="3792"/>
              <a:ext cx="28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b="1"/>
                <a:t>1o</a:t>
              </a:r>
            </a:p>
          </p:txBody>
        </p:sp>
        <p:sp>
          <p:nvSpPr>
            <p:cNvPr id="6272" name="Text Box 112"/>
            <p:cNvSpPr txBox="1">
              <a:spLocks noChangeArrowheads="1"/>
            </p:cNvSpPr>
            <p:nvPr/>
          </p:nvSpPr>
          <p:spPr bwMode="auto">
            <a:xfrm>
              <a:off x="480" y="3792"/>
              <a:ext cx="24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b="1"/>
                <a:t>-1</a:t>
              </a:r>
            </a:p>
          </p:txBody>
        </p:sp>
        <p:sp>
          <p:nvSpPr>
            <p:cNvPr id="6273" name="Text Box 113"/>
            <p:cNvSpPr txBox="1">
              <a:spLocks noChangeArrowheads="1"/>
            </p:cNvSpPr>
            <p:nvPr/>
          </p:nvSpPr>
          <p:spPr bwMode="auto">
            <a:xfrm>
              <a:off x="2352" y="3792"/>
              <a:ext cx="19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b="1"/>
                <a:t>6</a:t>
              </a:r>
            </a:p>
          </p:txBody>
        </p:sp>
        <p:grpSp>
          <p:nvGrpSpPr>
            <p:cNvPr id="6274" name="Group 114"/>
            <p:cNvGrpSpPr/>
            <p:nvPr/>
          </p:nvGrpSpPr>
          <p:grpSpPr bwMode="auto">
            <a:xfrm>
              <a:off x="768" y="2159"/>
              <a:ext cx="2739" cy="3409"/>
              <a:chOff x="794" y="2112"/>
              <a:chExt cx="2739" cy="3313"/>
            </a:xfrm>
          </p:grpSpPr>
          <p:sp>
            <p:nvSpPr>
              <p:cNvPr id="6275" name="Arc 115"/>
              <p:cNvSpPr/>
              <p:nvPr/>
            </p:nvSpPr>
            <p:spPr bwMode="auto">
              <a:xfrm flipH="1">
                <a:off x="794" y="2112"/>
                <a:ext cx="1388" cy="3312"/>
              </a:xfrm>
              <a:custGeom>
                <a:avLst/>
                <a:gdLst>
                  <a:gd name="T0" fmla="*/ 0 w 20152"/>
                  <a:gd name="T1" fmla="*/ 0 h 21597"/>
                  <a:gd name="T2" fmla="*/ 0 w 20152"/>
                  <a:gd name="T3" fmla="*/ 1 h 21597"/>
                  <a:gd name="T4" fmla="*/ 0 w 20152"/>
                  <a:gd name="T5" fmla="*/ 2 h 21597"/>
                  <a:gd name="T6" fmla="*/ 0 60000 65536"/>
                  <a:gd name="T7" fmla="*/ 0 60000 65536"/>
                  <a:gd name="T8" fmla="*/ 0 60000 65536"/>
                  <a:gd name="T9" fmla="*/ 0 w 20152"/>
                  <a:gd name="T10" fmla="*/ 0 h 21597"/>
                  <a:gd name="T11" fmla="*/ 20152 w 20152"/>
                  <a:gd name="T12" fmla="*/ 21597 h 21597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0152" h="21597" fill="none" extrusionOk="0">
                    <a:moveTo>
                      <a:pt x="353" y="-1"/>
                    </a:moveTo>
                    <a:cubicBezTo>
                      <a:pt x="9151" y="143"/>
                      <a:pt x="16983" y="5611"/>
                      <a:pt x="20151" y="13821"/>
                    </a:cubicBezTo>
                  </a:path>
                  <a:path w="20152" h="21597" stroke="0" extrusionOk="0">
                    <a:moveTo>
                      <a:pt x="353" y="-1"/>
                    </a:moveTo>
                    <a:cubicBezTo>
                      <a:pt x="9151" y="143"/>
                      <a:pt x="16983" y="5611"/>
                      <a:pt x="20151" y="13821"/>
                    </a:cubicBezTo>
                    <a:lnTo>
                      <a:pt x="0" y="21597"/>
                    </a:lnTo>
                    <a:lnTo>
                      <a:pt x="353" y="-1"/>
                    </a:lnTo>
                    <a:close/>
                  </a:path>
                </a:pathLst>
              </a:custGeom>
              <a:noFill/>
              <a:ln w="57150">
                <a:solidFill>
                  <a:schemeClr val="accent2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6276" name="Arc 116"/>
              <p:cNvSpPr/>
              <p:nvPr/>
            </p:nvSpPr>
            <p:spPr bwMode="auto">
              <a:xfrm>
                <a:off x="2208" y="2113"/>
                <a:ext cx="1325" cy="3312"/>
              </a:xfrm>
              <a:custGeom>
                <a:avLst/>
                <a:gdLst>
                  <a:gd name="T0" fmla="*/ 0 w 19869"/>
                  <a:gd name="T1" fmla="*/ 0 h 21600"/>
                  <a:gd name="T2" fmla="*/ 0 w 19869"/>
                  <a:gd name="T3" fmla="*/ 1 h 21600"/>
                  <a:gd name="T4" fmla="*/ 0 w 19869"/>
                  <a:gd name="T5" fmla="*/ 2 h 21600"/>
                  <a:gd name="T6" fmla="*/ 0 60000 65536"/>
                  <a:gd name="T7" fmla="*/ 0 60000 65536"/>
                  <a:gd name="T8" fmla="*/ 0 60000 65536"/>
                  <a:gd name="T9" fmla="*/ 0 w 19869"/>
                  <a:gd name="T10" fmla="*/ 0 h 21600"/>
                  <a:gd name="T11" fmla="*/ 19869 w 19869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9869" h="21600" fill="none" extrusionOk="0">
                    <a:moveTo>
                      <a:pt x="-1" y="0"/>
                    </a:moveTo>
                    <a:cubicBezTo>
                      <a:pt x="8654" y="0"/>
                      <a:pt x="16473" y="5166"/>
                      <a:pt x="19868" y="13127"/>
                    </a:cubicBezTo>
                  </a:path>
                  <a:path w="19869" h="21600" stroke="0" extrusionOk="0">
                    <a:moveTo>
                      <a:pt x="-1" y="0"/>
                    </a:moveTo>
                    <a:cubicBezTo>
                      <a:pt x="8654" y="0"/>
                      <a:pt x="16473" y="5166"/>
                      <a:pt x="19868" y="13127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57150">
                <a:solidFill>
                  <a:schemeClr val="accent2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</p:grpSp>
      <p:sp>
        <p:nvSpPr>
          <p:cNvPr id="27652" name="Text Box 124"/>
          <p:cNvSpPr txBox="1">
            <a:spLocks noChangeArrowheads="1"/>
          </p:cNvSpPr>
          <p:nvPr/>
        </p:nvSpPr>
        <p:spPr bwMode="auto">
          <a:xfrm>
            <a:off x="1354138" y="357188"/>
            <a:ext cx="7772400" cy="519112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defRPr/>
            </a:pPr>
            <a:r>
              <a:rPr lang="zh-CN" altLang="en-US" sz="2800" b="1" dirty="0" smtClean="0">
                <a:solidFill>
                  <a:schemeClr val="accent2"/>
                </a:solidFill>
                <a:latin typeface="+mn-lt"/>
                <a:ea typeface="+mn-ea"/>
              </a:rPr>
              <a:t> </a:t>
            </a:r>
            <a:r>
              <a:rPr kumimoji="1" lang="en-US" altLang="zh-CN" sz="2800" b="1" dirty="0" smtClean="0">
                <a:solidFill>
                  <a:schemeClr val="accent2"/>
                </a:solidFill>
                <a:latin typeface="+mn-lt"/>
                <a:ea typeface="+mn-ea"/>
              </a:rPr>
              <a:t>(1)</a:t>
            </a:r>
            <a:r>
              <a:rPr lang="en-US" altLang="zh-CN" sz="2800" b="1" dirty="0" smtClean="0">
                <a:solidFill>
                  <a:schemeClr val="accent2"/>
                </a:solidFill>
                <a:latin typeface="+mn-lt"/>
                <a:ea typeface="+mn-ea"/>
              </a:rPr>
              <a:t> </a:t>
            </a:r>
            <a:r>
              <a:rPr lang="zh-CN" altLang="en-US" sz="2800" b="1" dirty="0" smtClean="0">
                <a:solidFill>
                  <a:schemeClr val="accent2"/>
                </a:solidFill>
                <a:latin typeface="+mn-lt"/>
                <a:ea typeface="+mn-ea"/>
              </a:rPr>
              <a:t>请用长</a:t>
            </a:r>
            <a:r>
              <a:rPr lang="en-US" altLang="zh-CN" sz="2800" b="1" dirty="0" smtClean="0">
                <a:solidFill>
                  <a:schemeClr val="accent2"/>
                </a:solidFill>
                <a:latin typeface="+mn-lt"/>
                <a:ea typeface="+mn-ea"/>
              </a:rPr>
              <a:t>20</a:t>
            </a:r>
            <a:r>
              <a:rPr lang="zh-CN" altLang="en-US" sz="2800" b="1" dirty="0" smtClean="0">
                <a:solidFill>
                  <a:schemeClr val="accent2"/>
                </a:solidFill>
                <a:latin typeface="+mn-lt"/>
                <a:ea typeface="+mn-ea"/>
              </a:rPr>
              <a:t>米的篱笆设计一个矩形的菜园</a:t>
            </a:r>
            <a:r>
              <a:rPr lang="en-US" altLang="zh-CN" sz="2800" b="1" dirty="0" smtClean="0">
                <a:solidFill>
                  <a:schemeClr val="accent2"/>
                </a:solidFill>
                <a:latin typeface="+mn-lt"/>
                <a:ea typeface="+mn-ea"/>
              </a:rPr>
              <a:t>.</a:t>
            </a:r>
            <a:endParaRPr lang="zh-CN" altLang="en-US" sz="2800" b="1" dirty="0" smtClean="0">
              <a:solidFill>
                <a:schemeClr val="accent2"/>
              </a:solidFill>
              <a:latin typeface="+mn-lt"/>
              <a:ea typeface="+mn-ea"/>
            </a:endParaRPr>
          </a:p>
        </p:txBody>
      </p:sp>
      <p:sp>
        <p:nvSpPr>
          <p:cNvPr id="297085" name="Text Box 125"/>
          <p:cNvSpPr txBox="1">
            <a:spLocks noChangeArrowheads="1"/>
          </p:cNvSpPr>
          <p:nvPr/>
        </p:nvSpPr>
        <p:spPr bwMode="auto">
          <a:xfrm>
            <a:off x="1430338" y="995363"/>
            <a:ext cx="6859587" cy="523875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defRPr/>
            </a:pPr>
            <a:r>
              <a:rPr kumimoji="1" lang="en-US" altLang="zh-CN" sz="2800" b="1" dirty="0" smtClean="0">
                <a:solidFill>
                  <a:schemeClr val="accent2"/>
                </a:solidFill>
                <a:latin typeface="+mn-lt"/>
                <a:ea typeface="+mn-ea"/>
              </a:rPr>
              <a:t>(2)</a:t>
            </a:r>
            <a:r>
              <a:rPr kumimoji="1" lang="zh-CN" altLang="en-US" sz="2800" b="1" dirty="0" smtClean="0">
                <a:solidFill>
                  <a:schemeClr val="accent2"/>
                </a:solidFill>
                <a:latin typeface="+mn-lt"/>
                <a:ea typeface="+mn-ea"/>
              </a:rPr>
              <a:t>怎样设计才能使矩形</a:t>
            </a:r>
            <a:r>
              <a:rPr lang="zh-CN" altLang="en-US" sz="2800" b="1" dirty="0" smtClean="0">
                <a:solidFill>
                  <a:schemeClr val="accent2"/>
                </a:solidFill>
                <a:latin typeface="+mn-lt"/>
                <a:ea typeface="+mn-ea"/>
              </a:rPr>
              <a:t>菜园</a:t>
            </a:r>
            <a:r>
              <a:rPr kumimoji="1" lang="zh-CN" altLang="en-US" sz="2800" b="1" dirty="0" smtClean="0">
                <a:solidFill>
                  <a:schemeClr val="accent2"/>
                </a:solidFill>
                <a:latin typeface="+mn-lt"/>
                <a:ea typeface="+mn-ea"/>
              </a:rPr>
              <a:t>的面积最大？</a:t>
            </a:r>
          </a:p>
        </p:txBody>
      </p:sp>
      <p:grpSp>
        <p:nvGrpSpPr>
          <p:cNvPr id="4" name="Group 127"/>
          <p:cNvGrpSpPr/>
          <p:nvPr/>
        </p:nvGrpSpPr>
        <p:grpSpPr bwMode="auto">
          <a:xfrm>
            <a:off x="6307138" y="1933575"/>
            <a:ext cx="2425700" cy="2124075"/>
            <a:chOff x="3984" y="1680"/>
            <a:chExt cx="1528" cy="1338"/>
          </a:xfrm>
        </p:grpSpPr>
        <p:grpSp>
          <p:nvGrpSpPr>
            <p:cNvPr id="6154" name="Group 128"/>
            <p:cNvGrpSpPr/>
            <p:nvPr/>
          </p:nvGrpSpPr>
          <p:grpSpPr bwMode="auto">
            <a:xfrm>
              <a:off x="3984" y="1680"/>
              <a:ext cx="1528" cy="1338"/>
              <a:chOff x="3984" y="1968"/>
              <a:chExt cx="1528" cy="1338"/>
            </a:xfrm>
          </p:grpSpPr>
          <p:sp>
            <p:nvSpPr>
              <p:cNvPr id="27667" name="Rectangle 129"/>
              <p:cNvSpPr>
                <a:spLocks noChangeArrowheads="1"/>
              </p:cNvSpPr>
              <p:nvPr/>
            </p:nvSpPr>
            <p:spPr bwMode="auto">
              <a:xfrm>
                <a:off x="4176" y="2208"/>
                <a:ext cx="1104" cy="91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CC3399"/>
                </a:solidFill>
                <a:miter lim="800000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 i="1">
                  <a:latin typeface="+mn-lt"/>
                  <a:ea typeface="+mn-ea"/>
                </a:endParaRPr>
              </a:p>
            </p:txBody>
          </p:sp>
          <p:sp>
            <p:nvSpPr>
              <p:cNvPr id="6159" name="Text Box 130"/>
              <p:cNvSpPr txBox="1">
                <a:spLocks noChangeArrowheads="1"/>
              </p:cNvSpPr>
              <p:nvPr/>
            </p:nvSpPr>
            <p:spPr bwMode="auto">
              <a:xfrm>
                <a:off x="4032" y="1968"/>
                <a:ext cx="267" cy="3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lang="en-US" altLang="zh-CN" sz="2800" b="1" i="1">
                    <a:solidFill>
                      <a:srgbClr val="CC3399"/>
                    </a:solidFill>
                    <a:latin typeface="Times New Roman" panose="02020603050405020304" pitchFamily="18" charset="0"/>
                  </a:rPr>
                  <a:t>A</a:t>
                </a:r>
              </a:p>
            </p:txBody>
          </p:sp>
          <p:sp>
            <p:nvSpPr>
              <p:cNvPr id="6160" name="Text Box 131"/>
              <p:cNvSpPr txBox="1">
                <a:spLocks noChangeArrowheads="1"/>
              </p:cNvSpPr>
              <p:nvPr/>
            </p:nvSpPr>
            <p:spPr bwMode="auto">
              <a:xfrm>
                <a:off x="3984" y="2976"/>
                <a:ext cx="267" cy="3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lang="en-US" altLang="zh-CN" sz="2800" b="1" i="1">
                    <a:solidFill>
                      <a:srgbClr val="CC3399"/>
                    </a:solidFill>
                    <a:latin typeface="Times New Roman" panose="02020603050405020304" pitchFamily="18" charset="0"/>
                  </a:rPr>
                  <a:t>B</a:t>
                </a:r>
              </a:p>
            </p:txBody>
          </p:sp>
          <p:sp>
            <p:nvSpPr>
              <p:cNvPr id="6161" name="Text Box 132"/>
              <p:cNvSpPr txBox="1">
                <a:spLocks noChangeArrowheads="1"/>
              </p:cNvSpPr>
              <p:nvPr/>
            </p:nvSpPr>
            <p:spPr bwMode="auto">
              <a:xfrm>
                <a:off x="5232" y="2928"/>
                <a:ext cx="267" cy="3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lang="en-US" altLang="zh-CN" sz="2800" b="1" i="1">
                    <a:solidFill>
                      <a:srgbClr val="CC3399"/>
                    </a:solidFill>
                    <a:latin typeface="Times New Roman" panose="02020603050405020304" pitchFamily="18" charset="0"/>
                  </a:rPr>
                  <a:t>C</a:t>
                </a:r>
              </a:p>
            </p:txBody>
          </p:sp>
          <p:sp>
            <p:nvSpPr>
              <p:cNvPr id="6162" name="Text Box 133"/>
              <p:cNvSpPr txBox="1">
                <a:spLocks noChangeArrowheads="1"/>
              </p:cNvSpPr>
              <p:nvPr/>
            </p:nvSpPr>
            <p:spPr bwMode="auto">
              <a:xfrm>
                <a:off x="5232" y="1968"/>
                <a:ext cx="280" cy="3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lang="en-US" altLang="zh-CN" sz="2800" b="1" i="1">
                    <a:solidFill>
                      <a:srgbClr val="CC3399"/>
                    </a:solidFill>
                    <a:latin typeface="Times New Roman" panose="02020603050405020304" pitchFamily="18" charset="0"/>
                  </a:rPr>
                  <a:t>D</a:t>
                </a:r>
              </a:p>
            </p:txBody>
          </p:sp>
        </p:grpSp>
        <p:grpSp>
          <p:nvGrpSpPr>
            <p:cNvPr id="6155" name="Group 134"/>
            <p:cNvGrpSpPr/>
            <p:nvPr/>
          </p:nvGrpSpPr>
          <p:grpSpPr bwMode="auto">
            <a:xfrm>
              <a:off x="3984" y="2225"/>
              <a:ext cx="807" cy="368"/>
              <a:chOff x="3984" y="2225"/>
              <a:chExt cx="807" cy="368"/>
            </a:xfrm>
          </p:grpSpPr>
          <p:sp>
            <p:nvSpPr>
              <p:cNvPr id="6156" name="Text Box 135"/>
              <p:cNvSpPr txBox="1">
                <a:spLocks noChangeArrowheads="1"/>
              </p:cNvSpPr>
              <p:nvPr/>
            </p:nvSpPr>
            <p:spPr bwMode="auto">
              <a:xfrm>
                <a:off x="3984" y="2225"/>
                <a:ext cx="247" cy="3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lang="en-US" altLang="zh-CN" sz="3200" b="1" i="1">
                    <a:solidFill>
                      <a:srgbClr val="FF3300"/>
                    </a:solidFill>
                    <a:latin typeface="Times New Roman" panose="02020603050405020304" pitchFamily="18" charset="0"/>
                  </a:rPr>
                  <a:t>x</a:t>
                </a:r>
              </a:p>
            </p:txBody>
          </p:sp>
          <p:sp>
            <p:nvSpPr>
              <p:cNvPr id="6157" name="Text Box 136"/>
              <p:cNvSpPr txBox="1">
                <a:spLocks noChangeArrowheads="1"/>
              </p:cNvSpPr>
              <p:nvPr/>
            </p:nvSpPr>
            <p:spPr bwMode="auto">
              <a:xfrm>
                <a:off x="4560" y="2225"/>
                <a:ext cx="231" cy="3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lang="en-US" altLang="zh-CN" sz="3200" b="1" i="1">
                    <a:solidFill>
                      <a:srgbClr val="FF3300"/>
                    </a:solidFill>
                    <a:latin typeface="Times New Roman" panose="02020603050405020304" pitchFamily="18" charset="0"/>
                  </a:rPr>
                  <a:t>y</a:t>
                </a:r>
              </a:p>
            </p:txBody>
          </p:sp>
        </p:grpSp>
      </p:grpSp>
      <p:sp>
        <p:nvSpPr>
          <p:cNvPr id="297102" name="Text Box 142"/>
          <p:cNvSpPr txBox="1">
            <a:spLocks noChangeArrowheads="1"/>
          </p:cNvSpPr>
          <p:nvPr/>
        </p:nvSpPr>
        <p:spPr bwMode="auto">
          <a:xfrm>
            <a:off x="2366963" y="4524375"/>
            <a:ext cx="1547812" cy="523875"/>
          </a:xfrm>
          <a:prstGeom prst="rect">
            <a:avLst/>
          </a:prstGeom>
          <a:solidFill>
            <a:srgbClr val="3333CC"/>
          </a:solidFill>
          <a:ln w="9525">
            <a:solidFill>
              <a:schemeClr val="accent2"/>
            </a:solidFill>
            <a:miter lim="800000"/>
          </a:ln>
          <a:effectLst/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defRPr/>
            </a:pPr>
            <a:r>
              <a:rPr lang="en-US" altLang="zh-CN" sz="2800" dirty="0" smtClean="0">
                <a:latin typeface="+mn-lt"/>
                <a:ea typeface="+mn-ea"/>
              </a:rPr>
              <a:t>(0&lt;</a:t>
            </a:r>
            <a:r>
              <a:rPr lang="en-US" altLang="zh-CN" sz="2800" i="1" dirty="0" smtClean="0">
                <a:latin typeface="+mn-lt"/>
                <a:ea typeface="+mn-ea"/>
              </a:rPr>
              <a:t>x</a:t>
            </a:r>
            <a:r>
              <a:rPr lang="en-US" altLang="zh-CN" sz="2800" dirty="0" smtClean="0">
                <a:latin typeface="+mn-lt"/>
                <a:ea typeface="+mn-ea"/>
              </a:rPr>
              <a:t>&lt;10)</a:t>
            </a:r>
          </a:p>
        </p:txBody>
      </p:sp>
      <p:grpSp>
        <p:nvGrpSpPr>
          <p:cNvPr id="7" name="Group 143"/>
          <p:cNvGrpSpPr/>
          <p:nvPr/>
        </p:nvGrpSpPr>
        <p:grpSpPr bwMode="auto">
          <a:xfrm>
            <a:off x="1314450" y="2695575"/>
            <a:ext cx="4095750" cy="5411788"/>
            <a:chOff x="864" y="2160"/>
            <a:chExt cx="2580" cy="3409"/>
          </a:xfrm>
        </p:grpSpPr>
        <p:sp>
          <p:nvSpPr>
            <p:cNvPr id="6152" name="Arc 144"/>
            <p:cNvSpPr/>
            <p:nvPr/>
          </p:nvSpPr>
          <p:spPr bwMode="auto">
            <a:xfrm flipH="1">
              <a:off x="864" y="2160"/>
              <a:ext cx="1273" cy="3408"/>
            </a:xfrm>
            <a:custGeom>
              <a:avLst/>
              <a:gdLst>
                <a:gd name="T0" fmla="*/ 0 w 18488"/>
                <a:gd name="T1" fmla="*/ 0 h 21597"/>
                <a:gd name="T2" fmla="*/ 0 w 18488"/>
                <a:gd name="T3" fmla="*/ 1 h 21597"/>
                <a:gd name="T4" fmla="*/ 0 w 18488"/>
                <a:gd name="T5" fmla="*/ 2 h 21597"/>
                <a:gd name="T6" fmla="*/ 0 60000 65536"/>
                <a:gd name="T7" fmla="*/ 0 60000 65536"/>
                <a:gd name="T8" fmla="*/ 0 60000 65536"/>
                <a:gd name="T9" fmla="*/ 0 w 18488"/>
                <a:gd name="T10" fmla="*/ 0 h 21597"/>
                <a:gd name="T11" fmla="*/ 18488 w 18488"/>
                <a:gd name="T12" fmla="*/ 21597 h 2159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8488" h="21597" fill="none" extrusionOk="0">
                  <a:moveTo>
                    <a:pt x="353" y="-1"/>
                  </a:moveTo>
                  <a:cubicBezTo>
                    <a:pt x="7790" y="121"/>
                    <a:pt x="14641" y="4061"/>
                    <a:pt x="18488" y="10427"/>
                  </a:cubicBezTo>
                </a:path>
                <a:path w="18488" h="21597" stroke="0" extrusionOk="0">
                  <a:moveTo>
                    <a:pt x="353" y="-1"/>
                  </a:moveTo>
                  <a:cubicBezTo>
                    <a:pt x="7790" y="121"/>
                    <a:pt x="14641" y="4061"/>
                    <a:pt x="18488" y="10427"/>
                  </a:cubicBezTo>
                  <a:lnTo>
                    <a:pt x="0" y="21597"/>
                  </a:lnTo>
                  <a:lnTo>
                    <a:pt x="353" y="-1"/>
                  </a:lnTo>
                  <a:close/>
                </a:path>
              </a:pathLst>
            </a:custGeom>
            <a:noFill/>
            <a:ln w="57150">
              <a:solidFill>
                <a:srgbClr val="FF33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6153" name="Arc 145"/>
            <p:cNvSpPr/>
            <p:nvPr/>
          </p:nvSpPr>
          <p:spPr bwMode="auto">
            <a:xfrm>
              <a:off x="2208" y="2161"/>
              <a:ext cx="1236" cy="3408"/>
            </a:xfrm>
            <a:custGeom>
              <a:avLst/>
              <a:gdLst>
                <a:gd name="T0" fmla="*/ 0 w 18536"/>
                <a:gd name="T1" fmla="*/ 0 h 21600"/>
                <a:gd name="T2" fmla="*/ 0 w 18536"/>
                <a:gd name="T3" fmla="*/ 1 h 21600"/>
                <a:gd name="T4" fmla="*/ 0 w 18536"/>
                <a:gd name="T5" fmla="*/ 2 h 21600"/>
                <a:gd name="T6" fmla="*/ 0 60000 65536"/>
                <a:gd name="T7" fmla="*/ 0 60000 65536"/>
                <a:gd name="T8" fmla="*/ 0 60000 65536"/>
                <a:gd name="T9" fmla="*/ 0 w 18536"/>
                <a:gd name="T10" fmla="*/ 0 h 21600"/>
                <a:gd name="T11" fmla="*/ 18536 w 18536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8536" h="21600" fill="none" extrusionOk="0">
                  <a:moveTo>
                    <a:pt x="-1" y="0"/>
                  </a:moveTo>
                  <a:cubicBezTo>
                    <a:pt x="7597" y="0"/>
                    <a:pt x="14635" y="3991"/>
                    <a:pt x="18536" y="10510"/>
                  </a:cubicBezTo>
                </a:path>
                <a:path w="18536" h="21600" stroke="0" extrusionOk="0">
                  <a:moveTo>
                    <a:pt x="-1" y="0"/>
                  </a:moveTo>
                  <a:cubicBezTo>
                    <a:pt x="7597" y="0"/>
                    <a:pt x="14635" y="3991"/>
                    <a:pt x="18536" y="1051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57150">
              <a:solidFill>
                <a:srgbClr val="FF33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97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97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97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85" grpId="0"/>
      <p:bldP spid="29710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457200" y="2057400"/>
            <a:ext cx="4572000" cy="1303338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kumimoji="1" lang="en-US" altLang="zh-CN" sz="2800" b="1" dirty="0">
                <a:solidFill>
                  <a:schemeClr val="accent2"/>
                </a:solidFill>
                <a:latin typeface="+mn-lt"/>
                <a:ea typeface="+mj-ea"/>
              </a:rPr>
              <a:t>(1)</a:t>
            </a:r>
            <a:r>
              <a:rPr kumimoji="1" lang="zh-CN" altLang="en-US" sz="2800" b="1" dirty="0">
                <a:solidFill>
                  <a:schemeClr val="accent2"/>
                </a:solidFill>
                <a:latin typeface="+mn-lt"/>
                <a:ea typeface="+mj-ea"/>
              </a:rPr>
              <a:t>求</a:t>
            </a:r>
            <a:r>
              <a:rPr kumimoji="1" lang="en-US" altLang="zh-CN" sz="2800" b="1" i="1" dirty="0">
                <a:solidFill>
                  <a:schemeClr val="accent2"/>
                </a:solidFill>
                <a:latin typeface="+mn-lt"/>
                <a:ea typeface="+mj-ea"/>
              </a:rPr>
              <a:t>y</a:t>
            </a:r>
            <a:r>
              <a:rPr kumimoji="1" lang="zh-CN" altLang="en-US" sz="2800" b="1" dirty="0">
                <a:solidFill>
                  <a:schemeClr val="accent2"/>
                </a:solidFill>
                <a:latin typeface="+mn-lt"/>
                <a:ea typeface="+mj-ea"/>
              </a:rPr>
              <a:t>与</a:t>
            </a:r>
            <a:r>
              <a:rPr kumimoji="1" lang="en-US" altLang="zh-CN" sz="2800" b="1" i="1" dirty="0">
                <a:solidFill>
                  <a:schemeClr val="accent2"/>
                </a:solidFill>
                <a:latin typeface="+mn-lt"/>
                <a:ea typeface="+mj-ea"/>
              </a:rPr>
              <a:t>x</a:t>
            </a:r>
            <a:r>
              <a:rPr kumimoji="1" lang="zh-CN" altLang="en-US" sz="2800" b="1" dirty="0">
                <a:solidFill>
                  <a:schemeClr val="accent2"/>
                </a:solidFill>
                <a:latin typeface="+mn-lt"/>
                <a:ea typeface="+mj-ea"/>
              </a:rPr>
              <a:t>的函数关系式及</a:t>
            </a:r>
          </a:p>
          <a:p>
            <a:pPr>
              <a:lnSpc>
                <a:spcPct val="150000"/>
              </a:lnSpc>
              <a:defRPr/>
            </a:pPr>
            <a:r>
              <a:rPr kumimoji="1" lang="zh-CN" altLang="en-US" sz="2800" b="1" dirty="0">
                <a:solidFill>
                  <a:schemeClr val="accent2"/>
                </a:solidFill>
                <a:latin typeface="+mn-lt"/>
                <a:ea typeface="+mj-ea"/>
              </a:rPr>
              <a:t>自变量的取值范围；</a:t>
            </a:r>
          </a:p>
        </p:txBody>
      </p:sp>
      <p:sp>
        <p:nvSpPr>
          <p:cNvPr id="297988" name="Text Box 4"/>
          <p:cNvSpPr txBox="1">
            <a:spLocks noChangeArrowheads="1"/>
          </p:cNvSpPr>
          <p:nvPr/>
        </p:nvSpPr>
        <p:spPr bwMode="auto">
          <a:xfrm>
            <a:off x="304800" y="3886200"/>
            <a:ext cx="5743880" cy="1384995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</a:ln>
          <a:effectLst/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defRPr/>
            </a:pPr>
            <a:r>
              <a:rPr lang="zh-CN" altLang="en-US" sz="2800" b="1" dirty="0" smtClean="0">
                <a:solidFill>
                  <a:schemeClr val="accent2"/>
                </a:solidFill>
                <a:latin typeface="+mn-lt"/>
                <a:ea typeface="+mj-ea"/>
              </a:rPr>
              <a:t> </a:t>
            </a:r>
            <a:r>
              <a:rPr kumimoji="1" lang="en-US" altLang="zh-CN" sz="2800" b="1" dirty="0" smtClean="0">
                <a:solidFill>
                  <a:schemeClr val="accent2"/>
                </a:solidFill>
                <a:latin typeface="+mn-lt"/>
                <a:ea typeface="+mj-ea"/>
              </a:rPr>
              <a:t>(2)</a:t>
            </a:r>
            <a:r>
              <a:rPr lang="zh-CN" altLang="en-US" sz="2800" b="1" dirty="0" smtClean="0">
                <a:solidFill>
                  <a:schemeClr val="accent2"/>
                </a:solidFill>
                <a:latin typeface="+mn-lt"/>
                <a:ea typeface="+mj-ea"/>
              </a:rPr>
              <a:t>怎样围才能使菜园的面积最大？</a:t>
            </a:r>
          </a:p>
          <a:p>
            <a:pPr eaLnBrk="1" hangingPunct="1">
              <a:lnSpc>
                <a:spcPct val="150000"/>
              </a:lnSpc>
              <a:defRPr/>
            </a:pPr>
            <a:r>
              <a:rPr lang="zh-CN" altLang="en-US" sz="2800" b="1" dirty="0" smtClean="0">
                <a:solidFill>
                  <a:schemeClr val="accent2"/>
                </a:solidFill>
                <a:latin typeface="+mn-lt"/>
                <a:ea typeface="+mj-ea"/>
              </a:rPr>
              <a:t>最大面积是多少？</a:t>
            </a:r>
          </a:p>
        </p:txBody>
      </p:sp>
      <p:pic>
        <p:nvPicPr>
          <p:cNvPr id="7172" name="Picture 8" descr="flower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77150" y="4876800"/>
            <a:ext cx="1466850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7173" name="Group 9"/>
          <p:cNvGrpSpPr/>
          <p:nvPr/>
        </p:nvGrpSpPr>
        <p:grpSpPr bwMode="auto">
          <a:xfrm>
            <a:off x="534988" y="115888"/>
            <a:ext cx="7867650" cy="3246437"/>
            <a:chOff x="516" y="4"/>
            <a:chExt cx="4956" cy="2045"/>
          </a:xfrm>
        </p:grpSpPr>
        <p:sp>
          <p:nvSpPr>
            <p:cNvPr id="28678" name="Text Box 10"/>
            <p:cNvSpPr txBox="1">
              <a:spLocks noChangeArrowheads="1"/>
            </p:cNvSpPr>
            <p:nvPr/>
          </p:nvSpPr>
          <p:spPr bwMode="auto">
            <a:xfrm>
              <a:off x="516" y="4"/>
              <a:ext cx="4896" cy="1280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150000"/>
                </a:lnSpc>
                <a:defRPr/>
              </a:pPr>
              <a:r>
                <a:rPr lang="zh-CN" altLang="en-US" sz="2800" b="1" dirty="0" smtClean="0">
                  <a:solidFill>
                    <a:schemeClr val="accent2"/>
                  </a:solidFill>
                  <a:latin typeface="+mn-lt"/>
                  <a:ea typeface="+mj-ea"/>
                </a:rPr>
                <a:t>       如图，用长</a:t>
              </a:r>
              <a:r>
                <a:rPr lang="en-US" altLang="zh-CN" sz="2800" b="1" dirty="0" smtClean="0">
                  <a:solidFill>
                    <a:schemeClr val="accent2"/>
                  </a:solidFill>
                  <a:latin typeface="+mn-lt"/>
                  <a:ea typeface="+mj-ea"/>
                </a:rPr>
                <a:t>20</a:t>
              </a:r>
              <a:r>
                <a:rPr lang="zh-CN" altLang="en-US" sz="2800" b="1" dirty="0" smtClean="0">
                  <a:solidFill>
                    <a:schemeClr val="accent2"/>
                  </a:solidFill>
                  <a:latin typeface="+mn-lt"/>
                  <a:ea typeface="+mj-ea"/>
                </a:rPr>
                <a:t>米的篱笆围成一个一面靠</a:t>
              </a:r>
            </a:p>
            <a:p>
              <a:pPr eaLnBrk="1" hangingPunct="1">
                <a:lnSpc>
                  <a:spcPct val="150000"/>
                </a:lnSpc>
                <a:defRPr/>
              </a:pPr>
              <a:r>
                <a:rPr lang="zh-CN" altLang="en-US" sz="2800" b="1" dirty="0" smtClean="0">
                  <a:solidFill>
                    <a:schemeClr val="accent2"/>
                  </a:solidFill>
                  <a:latin typeface="+mn-lt"/>
                  <a:ea typeface="+mj-ea"/>
                </a:rPr>
                <a:t>  墙的长方形的菜园，</a:t>
              </a:r>
              <a:r>
                <a:rPr kumimoji="1" lang="zh-CN" altLang="en-US" sz="2800" b="1" dirty="0" smtClean="0">
                  <a:solidFill>
                    <a:schemeClr val="accent2"/>
                  </a:solidFill>
                  <a:latin typeface="+mn-lt"/>
                  <a:ea typeface="+mj-ea"/>
                </a:rPr>
                <a:t>设</a:t>
              </a:r>
              <a:r>
                <a:rPr lang="zh-CN" altLang="en-US" sz="2800" b="1" dirty="0" smtClean="0">
                  <a:solidFill>
                    <a:schemeClr val="accent2"/>
                  </a:solidFill>
                  <a:latin typeface="+mn-lt"/>
                  <a:ea typeface="+mj-ea"/>
                </a:rPr>
                <a:t>菜园</a:t>
              </a:r>
              <a:r>
                <a:rPr kumimoji="1" lang="zh-CN" altLang="en-US" sz="2800" b="1" dirty="0" smtClean="0">
                  <a:solidFill>
                    <a:schemeClr val="accent2"/>
                  </a:solidFill>
                  <a:latin typeface="+mn-lt"/>
                  <a:ea typeface="+mj-ea"/>
                </a:rPr>
                <a:t>的宽为</a:t>
              </a:r>
              <a:r>
                <a:rPr kumimoji="1" lang="en-US" altLang="zh-CN" sz="2800" b="1" i="1" dirty="0" smtClean="0">
                  <a:solidFill>
                    <a:schemeClr val="accent2"/>
                  </a:solidFill>
                  <a:latin typeface="+mn-lt"/>
                  <a:ea typeface="+mj-ea"/>
                </a:rPr>
                <a:t>x</a:t>
              </a:r>
              <a:r>
                <a:rPr kumimoji="1" lang="zh-CN" altLang="en-US" sz="2800" b="1" dirty="0" smtClean="0">
                  <a:solidFill>
                    <a:schemeClr val="accent2"/>
                  </a:solidFill>
                  <a:latin typeface="+mn-lt"/>
                  <a:ea typeface="+mj-ea"/>
                </a:rPr>
                <a:t>米，面</a:t>
              </a:r>
            </a:p>
            <a:p>
              <a:pPr eaLnBrk="1" hangingPunct="1">
                <a:lnSpc>
                  <a:spcPct val="150000"/>
                </a:lnSpc>
                <a:defRPr/>
              </a:pPr>
              <a:r>
                <a:rPr kumimoji="1" lang="zh-CN" altLang="en-US" sz="2800" b="1" dirty="0" smtClean="0">
                  <a:solidFill>
                    <a:schemeClr val="accent2"/>
                  </a:solidFill>
                  <a:latin typeface="+mn-lt"/>
                  <a:ea typeface="+mj-ea"/>
                </a:rPr>
                <a:t>  积为</a:t>
              </a:r>
              <a:r>
                <a:rPr kumimoji="1" lang="en-US" altLang="zh-CN" sz="2800" b="1" i="1" dirty="0" smtClean="0">
                  <a:solidFill>
                    <a:schemeClr val="accent2"/>
                  </a:solidFill>
                  <a:latin typeface="+mn-lt"/>
                  <a:ea typeface="+mj-ea"/>
                </a:rPr>
                <a:t>y</a:t>
              </a:r>
              <a:r>
                <a:rPr kumimoji="1" lang="zh-CN" altLang="en-US" sz="2800" b="1" dirty="0" smtClean="0">
                  <a:solidFill>
                    <a:schemeClr val="accent2"/>
                  </a:solidFill>
                  <a:latin typeface="+mn-lt"/>
                  <a:ea typeface="+mj-ea"/>
                </a:rPr>
                <a:t>平方米</a:t>
              </a:r>
              <a:r>
                <a:rPr kumimoji="1" lang="en-US" altLang="zh-CN" sz="2800" b="1" dirty="0" smtClean="0">
                  <a:solidFill>
                    <a:schemeClr val="accent2"/>
                  </a:solidFill>
                  <a:latin typeface="+mn-lt"/>
                  <a:ea typeface="+mj-ea"/>
                </a:rPr>
                <a:t>.</a:t>
              </a:r>
              <a:endParaRPr kumimoji="1" lang="zh-CN" altLang="en-US" sz="2800" b="1" dirty="0" smtClean="0">
                <a:solidFill>
                  <a:schemeClr val="accent2"/>
                </a:solidFill>
                <a:latin typeface="+mn-lt"/>
                <a:ea typeface="+mj-ea"/>
              </a:endParaRPr>
            </a:p>
          </p:txBody>
        </p:sp>
        <p:grpSp>
          <p:nvGrpSpPr>
            <p:cNvPr id="7175" name="Group 11"/>
            <p:cNvGrpSpPr/>
            <p:nvPr/>
          </p:nvGrpSpPr>
          <p:grpSpPr bwMode="auto">
            <a:xfrm>
              <a:off x="4032" y="864"/>
              <a:ext cx="1440" cy="912"/>
              <a:chOff x="4128" y="1296"/>
              <a:chExt cx="1440" cy="912"/>
            </a:xfrm>
          </p:grpSpPr>
          <p:grpSp>
            <p:nvGrpSpPr>
              <p:cNvPr id="7180" name="Group 12"/>
              <p:cNvGrpSpPr/>
              <p:nvPr/>
            </p:nvGrpSpPr>
            <p:grpSpPr bwMode="auto">
              <a:xfrm>
                <a:off x="4128" y="1296"/>
                <a:ext cx="1440" cy="912"/>
                <a:chOff x="3408" y="2064"/>
                <a:chExt cx="1536" cy="912"/>
              </a:xfrm>
            </p:grpSpPr>
            <p:sp>
              <p:nvSpPr>
                <p:cNvPr id="28686" name="Line 13"/>
                <p:cNvSpPr>
                  <a:spLocks noChangeShapeType="1"/>
                </p:cNvSpPr>
                <p:nvPr/>
              </p:nvSpPr>
              <p:spPr bwMode="auto">
                <a:xfrm>
                  <a:off x="4752" y="2208"/>
                  <a:ext cx="0" cy="768"/>
                </a:xfrm>
                <a:prstGeom prst="line">
                  <a:avLst/>
                </a:prstGeom>
                <a:noFill/>
                <a:ln w="38100">
                  <a:solidFill>
                    <a:srgbClr val="CC3399"/>
                  </a:solidFill>
                  <a:rou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zh-CN" altLang="en-US" b="1">
                    <a:latin typeface="+mn-lt"/>
                    <a:ea typeface="+mj-ea"/>
                  </a:endParaRPr>
                </a:p>
              </p:txBody>
            </p:sp>
            <p:grpSp>
              <p:nvGrpSpPr>
                <p:cNvPr id="7183" name="Group 14"/>
                <p:cNvGrpSpPr/>
                <p:nvPr/>
              </p:nvGrpSpPr>
              <p:grpSpPr bwMode="auto">
                <a:xfrm>
                  <a:off x="3408" y="2064"/>
                  <a:ext cx="1536" cy="912"/>
                  <a:chOff x="3408" y="2064"/>
                  <a:chExt cx="1536" cy="912"/>
                </a:xfrm>
              </p:grpSpPr>
              <p:sp>
                <p:nvSpPr>
                  <p:cNvPr id="28688" name="Line 15"/>
                  <p:cNvSpPr>
                    <a:spLocks noChangeShapeType="1"/>
                  </p:cNvSpPr>
                  <p:nvPr/>
                </p:nvSpPr>
                <p:spPr bwMode="auto">
                  <a:xfrm>
                    <a:off x="3408" y="2208"/>
                    <a:ext cx="1536" cy="0"/>
                  </a:xfrm>
                  <a:prstGeom prst="line">
                    <a:avLst/>
                  </a:prstGeom>
                  <a:noFill/>
                  <a:ln w="38100">
                    <a:solidFill>
                      <a:srgbClr val="CC3399"/>
                    </a:solidFill>
                    <a:round/>
                  </a:ln>
                  <a:effectLst/>
                </p:spPr>
                <p:txBody>
                  <a:bodyPr/>
                  <a:lstStyle/>
                  <a:p>
                    <a:pPr>
                      <a:defRPr/>
                    </a:pPr>
                    <a:endParaRPr lang="zh-CN" altLang="en-US" b="1">
                      <a:latin typeface="+mn-lt"/>
                      <a:ea typeface="+mj-ea"/>
                    </a:endParaRPr>
                  </a:p>
                </p:txBody>
              </p:sp>
              <p:grpSp>
                <p:nvGrpSpPr>
                  <p:cNvPr id="7185" name="Group 16"/>
                  <p:cNvGrpSpPr/>
                  <p:nvPr/>
                </p:nvGrpSpPr>
                <p:grpSpPr bwMode="auto">
                  <a:xfrm>
                    <a:off x="3600" y="2208"/>
                    <a:ext cx="1152" cy="768"/>
                    <a:chOff x="3792" y="2208"/>
                    <a:chExt cx="1152" cy="768"/>
                  </a:xfrm>
                </p:grpSpPr>
                <p:sp>
                  <p:nvSpPr>
                    <p:cNvPr id="28697" name="Line 1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792" y="2208"/>
                      <a:ext cx="0" cy="768"/>
                    </a:xfrm>
                    <a:prstGeom prst="line">
                      <a:avLst/>
                    </a:prstGeom>
                    <a:noFill/>
                    <a:ln w="38100">
                      <a:solidFill>
                        <a:srgbClr val="CC3399"/>
                      </a:solidFill>
                      <a:round/>
                    </a:ln>
                    <a:effectLst/>
                  </p:spPr>
                  <p:txBody>
                    <a:bodyPr/>
                    <a:lstStyle/>
                    <a:p>
                      <a:pPr>
                        <a:defRPr/>
                      </a:pPr>
                      <a:endParaRPr lang="zh-CN" altLang="en-US" b="1">
                        <a:latin typeface="+mn-lt"/>
                        <a:ea typeface="+mj-ea"/>
                      </a:endParaRPr>
                    </a:p>
                  </p:txBody>
                </p:sp>
                <p:sp>
                  <p:nvSpPr>
                    <p:cNvPr id="28698" name="Line 1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792" y="2976"/>
                      <a:ext cx="432" cy="0"/>
                    </a:xfrm>
                    <a:prstGeom prst="line">
                      <a:avLst/>
                    </a:prstGeom>
                    <a:noFill/>
                    <a:ln w="38100">
                      <a:solidFill>
                        <a:srgbClr val="CC3399"/>
                      </a:solidFill>
                      <a:round/>
                    </a:ln>
                    <a:effectLst/>
                  </p:spPr>
                  <p:txBody>
                    <a:bodyPr/>
                    <a:lstStyle/>
                    <a:p>
                      <a:pPr>
                        <a:defRPr/>
                      </a:pPr>
                      <a:endParaRPr lang="zh-CN" altLang="en-US" b="1">
                        <a:latin typeface="+mn-lt"/>
                        <a:ea typeface="+mj-ea"/>
                      </a:endParaRPr>
                    </a:p>
                  </p:txBody>
                </p:sp>
                <p:sp>
                  <p:nvSpPr>
                    <p:cNvPr id="28699" name="Line 1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464" y="2976"/>
                      <a:ext cx="480" cy="0"/>
                    </a:xfrm>
                    <a:prstGeom prst="line">
                      <a:avLst/>
                    </a:prstGeom>
                    <a:noFill/>
                    <a:ln w="38100">
                      <a:solidFill>
                        <a:srgbClr val="CC3399"/>
                      </a:solidFill>
                      <a:round/>
                    </a:ln>
                    <a:effectLst/>
                  </p:spPr>
                  <p:txBody>
                    <a:bodyPr/>
                    <a:lstStyle/>
                    <a:p>
                      <a:pPr>
                        <a:defRPr/>
                      </a:pPr>
                      <a:endParaRPr lang="zh-CN" altLang="en-US" b="1">
                        <a:latin typeface="+mn-lt"/>
                        <a:ea typeface="+mj-ea"/>
                      </a:endParaRPr>
                    </a:p>
                  </p:txBody>
                </p:sp>
              </p:grpSp>
              <p:grpSp>
                <p:nvGrpSpPr>
                  <p:cNvPr id="7186" name="Group 20"/>
                  <p:cNvGrpSpPr/>
                  <p:nvPr/>
                </p:nvGrpSpPr>
                <p:grpSpPr bwMode="auto">
                  <a:xfrm>
                    <a:off x="3600" y="2064"/>
                    <a:ext cx="1200" cy="144"/>
                    <a:chOff x="3600" y="2064"/>
                    <a:chExt cx="1200" cy="144"/>
                  </a:xfrm>
                </p:grpSpPr>
                <p:sp>
                  <p:nvSpPr>
                    <p:cNvPr id="28691" name="Line 21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3984" y="2064"/>
                      <a:ext cx="240" cy="144"/>
                    </a:xfrm>
                    <a:prstGeom prst="line">
                      <a:avLst/>
                    </a:prstGeom>
                    <a:noFill/>
                    <a:ln w="38100">
                      <a:solidFill>
                        <a:srgbClr val="CC3399"/>
                      </a:solidFill>
                      <a:round/>
                    </a:ln>
                    <a:effectLst/>
                  </p:spPr>
                  <p:txBody>
                    <a:bodyPr/>
                    <a:lstStyle/>
                    <a:p>
                      <a:pPr>
                        <a:defRPr/>
                      </a:pPr>
                      <a:endParaRPr lang="zh-CN" altLang="en-US" b="1">
                        <a:latin typeface="+mn-lt"/>
                        <a:ea typeface="+mj-ea"/>
                      </a:endParaRPr>
                    </a:p>
                  </p:txBody>
                </p:sp>
                <p:sp>
                  <p:nvSpPr>
                    <p:cNvPr id="28692" name="Line 22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4176" y="2064"/>
                      <a:ext cx="240" cy="144"/>
                    </a:xfrm>
                    <a:prstGeom prst="line">
                      <a:avLst/>
                    </a:prstGeom>
                    <a:noFill/>
                    <a:ln w="38100">
                      <a:solidFill>
                        <a:srgbClr val="CC3399"/>
                      </a:solidFill>
                      <a:round/>
                    </a:ln>
                    <a:effectLst/>
                  </p:spPr>
                  <p:txBody>
                    <a:bodyPr/>
                    <a:lstStyle/>
                    <a:p>
                      <a:pPr>
                        <a:defRPr/>
                      </a:pPr>
                      <a:endParaRPr lang="zh-CN" altLang="en-US" b="1">
                        <a:latin typeface="+mn-lt"/>
                        <a:ea typeface="+mj-ea"/>
                      </a:endParaRPr>
                    </a:p>
                  </p:txBody>
                </p:sp>
                <p:sp>
                  <p:nvSpPr>
                    <p:cNvPr id="28693" name="Line 23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4560" y="2064"/>
                      <a:ext cx="240" cy="144"/>
                    </a:xfrm>
                    <a:prstGeom prst="line">
                      <a:avLst/>
                    </a:prstGeom>
                    <a:noFill/>
                    <a:ln w="38100">
                      <a:solidFill>
                        <a:srgbClr val="CC3399"/>
                      </a:solidFill>
                      <a:round/>
                    </a:ln>
                    <a:effectLst/>
                  </p:spPr>
                  <p:txBody>
                    <a:bodyPr/>
                    <a:lstStyle/>
                    <a:p>
                      <a:pPr>
                        <a:defRPr/>
                      </a:pPr>
                      <a:endParaRPr lang="zh-CN" altLang="en-US" b="1">
                        <a:latin typeface="+mn-lt"/>
                        <a:ea typeface="+mj-ea"/>
                      </a:endParaRPr>
                    </a:p>
                  </p:txBody>
                </p:sp>
                <p:sp>
                  <p:nvSpPr>
                    <p:cNvPr id="28694" name="Line 24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3600" y="2064"/>
                      <a:ext cx="240" cy="144"/>
                    </a:xfrm>
                    <a:prstGeom prst="line">
                      <a:avLst/>
                    </a:prstGeom>
                    <a:noFill/>
                    <a:ln w="38100">
                      <a:solidFill>
                        <a:srgbClr val="CC3399"/>
                      </a:solidFill>
                      <a:round/>
                    </a:ln>
                    <a:effectLst/>
                  </p:spPr>
                  <p:txBody>
                    <a:bodyPr/>
                    <a:lstStyle/>
                    <a:p>
                      <a:pPr>
                        <a:defRPr/>
                      </a:pPr>
                      <a:endParaRPr lang="zh-CN" altLang="en-US" b="1">
                        <a:latin typeface="+mn-lt"/>
                        <a:ea typeface="+mj-ea"/>
                      </a:endParaRPr>
                    </a:p>
                  </p:txBody>
                </p:sp>
                <p:sp>
                  <p:nvSpPr>
                    <p:cNvPr id="28695" name="Line 25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3792" y="2064"/>
                      <a:ext cx="240" cy="144"/>
                    </a:xfrm>
                    <a:prstGeom prst="line">
                      <a:avLst/>
                    </a:prstGeom>
                    <a:noFill/>
                    <a:ln w="38100">
                      <a:solidFill>
                        <a:srgbClr val="CC3399"/>
                      </a:solidFill>
                      <a:round/>
                    </a:ln>
                    <a:effectLst/>
                  </p:spPr>
                  <p:txBody>
                    <a:bodyPr/>
                    <a:lstStyle/>
                    <a:p>
                      <a:pPr>
                        <a:defRPr/>
                      </a:pPr>
                      <a:endParaRPr lang="zh-CN" altLang="en-US" b="1">
                        <a:latin typeface="+mn-lt"/>
                        <a:ea typeface="+mj-ea"/>
                      </a:endParaRPr>
                    </a:p>
                  </p:txBody>
                </p:sp>
                <p:sp>
                  <p:nvSpPr>
                    <p:cNvPr id="28696" name="Line 26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4368" y="2064"/>
                      <a:ext cx="240" cy="144"/>
                    </a:xfrm>
                    <a:prstGeom prst="line">
                      <a:avLst/>
                    </a:prstGeom>
                    <a:noFill/>
                    <a:ln w="38100">
                      <a:solidFill>
                        <a:srgbClr val="CC3399"/>
                      </a:solidFill>
                      <a:round/>
                    </a:ln>
                    <a:effectLst/>
                  </p:spPr>
                  <p:txBody>
                    <a:bodyPr/>
                    <a:lstStyle/>
                    <a:p>
                      <a:pPr>
                        <a:defRPr/>
                      </a:pPr>
                      <a:endParaRPr lang="zh-CN" altLang="en-US" b="1">
                        <a:latin typeface="+mn-lt"/>
                        <a:ea typeface="+mj-ea"/>
                      </a:endParaRPr>
                    </a:p>
                  </p:txBody>
                </p:sp>
              </p:grpSp>
            </p:grpSp>
          </p:grpSp>
          <p:sp>
            <p:nvSpPr>
              <p:cNvPr id="28685" name="Line 27"/>
              <p:cNvSpPr>
                <a:spLocks noChangeShapeType="1"/>
              </p:cNvSpPr>
              <p:nvPr/>
            </p:nvSpPr>
            <p:spPr bwMode="auto">
              <a:xfrm>
                <a:off x="4656" y="2208"/>
                <a:ext cx="528" cy="0"/>
              </a:xfrm>
              <a:prstGeom prst="line">
                <a:avLst/>
              </a:prstGeom>
              <a:noFill/>
              <a:ln w="38100">
                <a:solidFill>
                  <a:srgbClr val="CC3399"/>
                </a:solidFill>
                <a:rou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zh-CN" altLang="en-US" b="1">
                  <a:latin typeface="+mn-lt"/>
                  <a:ea typeface="+mj-ea"/>
                </a:endParaRPr>
              </a:p>
            </p:txBody>
          </p:sp>
        </p:grpSp>
        <p:sp>
          <p:nvSpPr>
            <p:cNvPr id="7176" name="Text Box 28"/>
            <p:cNvSpPr txBox="1">
              <a:spLocks noChangeArrowheads="1"/>
            </p:cNvSpPr>
            <p:nvPr/>
          </p:nvSpPr>
          <p:spPr bwMode="auto">
            <a:xfrm>
              <a:off x="3936" y="960"/>
              <a:ext cx="144" cy="4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150000"/>
                </a:lnSpc>
              </a:pPr>
              <a:r>
                <a:rPr lang="en-US" altLang="zh-CN" sz="2800" b="1" i="1">
                  <a:solidFill>
                    <a:srgbClr val="CC3399"/>
                  </a:solidFill>
                  <a:latin typeface="Times New Roman" panose="02020603050405020304" pitchFamily="18" charset="0"/>
                </a:rPr>
                <a:t>A</a:t>
              </a:r>
            </a:p>
          </p:txBody>
        </p:sp>
        <p:sp>
          <p:nvSpPr>
            <p:cNvPr id="7177" name="Text Box 29"/>
            <p:cNvSpPr txBox="1">
              <a:spLocks noChangeArrowheads="1"/>
            </p:cNvSpPr>
            <p:nvPr/>
          </p:nvSpPr>
          <p:spPr bwMode="auto">
            <a:xfrm>
              <a:off x="3936" y="1584"/>
              <a:ext cx="144" cy="4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150000"/>
                </a:lnSpc>
              </a:pPr>
              <a:r>
                <a:rPr lang="en-US" altLang="zh-CN" sz="2800" b="1" i="1">
                  <a:solidFill>
                    <a:srgbClr val="CC3399"/>
                  </a:solidFill>
                  <a:latin typeface="Times New Roman" panose="02020603050405020304" pitchFamily="18" charset="0"/>
                </a:rPr>
                <a:t>B</a:t>
              </a:r>
            </a:p>
          </p:txBody>
        </p:sp>
        <p:sp>
          <p:nvSpPr>
            <p:cNvPr id="7178" name="Text Box 30"/>
            <p:cNvSpPr txBox="1">
              <a:spLocks noChangeArrowheads="1"/>
            </p:cNvSpPr>
            <p:nvPr/>
          </p:nvSpPr>
          <p:spPr bwMode="auto">
            <a:xfrm>
              <a:off x="5280" y="1632"/>
              <a:ext cx="144" cy="4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150000"/>
                </a:lnSpc>
              </a:pPr>
              <a:r>
                <a:rPr lang="en-US" altLang="zh-CN" sz="2800" b="1" i="1">
                  <a:solidFill>
                    <a:srgbClr val="CC3399"/>
                  </a:solidFill>
                  <a:latin typeface="Times New Roman" panose="02020603050405020304" pitchFamily="18" charset="0"/>
                </a:rPr>
                <a:t>C</a:t>
              </a:r>
            </a:p>
          </p:txBody>
        </p:sp>
        <p:sp>
          <p:nvSpPr>
            <p:cNvPr id="7179" name="Text Box 31"/>
            <p:cNvSpPr txBox="1">
              <a:spLocks noChangeArrowheads="1"/>
            </p:cNvSpPr>
            <p:nvPr/>
          </p:nvSpPr>
          <p:spPr bwMode="auto">
            <a:xfrm>
              <a:off x="5280" y="912"/>
              <a:ext cx="144" cy="4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150000"/>
                </a:lnSpc>
              </a:pPr>
              <a:r>
                <a:rPr lang="en-US" altLang="zh-CN" sz="2800" b="1" i="1">
                  <a:solidFill>
                    <a:srgbClr val="CC3399"/>
                  </a:solidFill>
                  <a:latin typeface="Times New Roman" panose="02020603050405020304" pitchFamily="18" charset="0"/>
                </a:rPr>
                <a:t>D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979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395288" y="190500"/>
            <a:ext cx="8497887" cy="526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kumimoji="1" lang="zh-CN" altLang="en-US" sz="2800" b="1" dirty="0">
                <a:latin typeface="Times New Roman" panose="02020603050405020304" pitchFamily="18" charset="0"/>
              </a:rPr>
              <a:t>如图，在一面靠墙的空地上用长为</a:t>
            </a:r>
            <a:r>
              <a:rPr kumimoji="1" lang="en-US" altLang="zh-CN" sz="2800" b="1" dirty="0">
                <a:latin typeface="Times New Roman" panose="02020603050405020304" pitchFamily="18" charset="0"/>
              </a:rPr>
              <a:t>24</a:t>
            </a:r>
            <a:r>
              <a:rPr kumimoji="1" lang="zh-CN" altLang="en-US" sz="2800" b="1" dirty="0">
                <a:latin typeface="Times New Roman" panose="02020603050405020304" pitchFamily="18" charset="0"/>
              </a:rPr>
              <a:t>米的篱笆，围成中间隔有二道篱笆的长方形花圃，设花圃的宽</a:t>
            </a:r>
            <a:r>
              <a:rPr kumimoji="1" lang="en-US" altLang="zh-CN" sz="2800" b="1" i="1" dirty="0">
                <a:latin typeface="Times New Roman" panose="02020603050405020304" pitchFamily="18" charset="0"/>
              </a:rPr>
              <a:t>AB</a:t>
            </a:r>
            <a:r>
              <a:rPr kumimoji="1" lang="zh-CN" altLang="en-US" sz="2800" b="1" dirty="0">
                <a:latin typeface="Times New Roman" panose="02020603050405020304" pitchFamily="18" charset="0"/>
              </a:rPr>
              <a:t>为</a:t>
            </a:r>
            <a:r>
              <a:rPr kumimoji="1" lang="en-US" altLang="zh-CN" sz="2800" b="1" i="1" dirty="0">
                <a:latin typeface="Times New Roman" panose="02020603050405020304" pitchFamily="18" charset="0"/>
              </a:rPr>
              <a:t>x</a:t>
            </a:r>
            <a:r>
              <a:rPr kumimoji="1" lang="zh-CN" altLang="en-US" sz="2800" b="1" dirty="0">
                <a:latin typeface="Times New Roman" panose="02020603050405020304" pitchFamily="18" charset="0"/>
              </a:rPr>
              <a:t>米，面积为</a:t>
            </a:r>
            <a:r>
              <a:rPr kumimoji="1" lang="en-US" altLang="zh-CN" sz="2800" b="1" i="1" dirty="0">
                <a:latin typeface="Times New Roman" panose="02020603050405020304" pitchFamily="18" charset="0"/>
              </a:rPr>
              <a:t>S</a:t>
            </a:r>
            <a:r>
              <a:rPr kumimoji="1" lang="zh-CN" altLang="en-US" sz="2800" b="1" dirty="0">
                <a:latin typeface="Times New Roman" panose="02020603050405020304" pitchFamily="18" charset="0"/>
              </a:rPr>
              <a:t>平方米</a:t>
            </a:r>
            <a:r>
              <a:rPr kumimoji="1" lang="en-US" altLang="zh-CN" sz="2800" b="1" dirty="0">
                <a:latin typeface="Times New Roman" panose="02020603050405020304" pitchFamily="18" charset="0"/>
              </a:rPr>
              <a:t>.</a:t>
            </a:r>
            <a:endParaRPr kumimoji="1" lang="zh-CN" altLang="en-US" sz="2800" b="1" dirty="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150000"/>
              </a:lnSpc>
            </a:pPr>
            <a:r>
              <a:rPr kumimoji="1" lang="en-US" altLang="zh-CN" sz="2800" b="1" dirty="0">
                <a:latin typeface="Times New Roman" panose="02020603050405020304" pitchFamily="18" charset="0"/>
              </a:rPr>
              <a:t>(1)</a:t>
            </a:r>
            <a:r>
              <a:rPr kumimoji="1" lang="zh-CN" altLang="en-US" sz="2800" b="1" dirty="0">
                <a:latin typeface="Times New Roman" panose="02020603050405020304" pitchFamily="18" charset="0"/>
              </a:rPr>
              <a:t>求</a:t>
            </a:r>
            <a:r>
              <a:rPr kumimoji="1" lang="en-US" altLang="zh-CN" sz="2800" b="1" i="1" dirty="0">
                <a:latin typeface="Times New Roman" panose="02020603050405020304" pitchFamily="18" charset="0"/>
              </a:rPr>
              <a:t>S</a:t>
            </a:r>
            <a:r>
              <a:rPr kumimoji="1" lang="zh-CN" altLang="en-US" sz="2800" b="1" dirty="0">
                <a:latin typeface="Times New Roman" panose="02020603050405020304" pitchFamily="18" charset="0"/>
              </a:rPr>
              <a:t>与</a:t>
            </a:r>
            <a:r>
              <a:rPr kumimoji="1" lang="en-US" altLang="zh-CN" sz="2800" b="1" i="1" dirty="0">
                <a:latin typeface="Times New Roman" panose="02020603050405020304" pitchFamily="18" charset="0"/>
              </a:rPr>
              <a:t>x</a:t>
            </a:r>
            <a:r>
              <a:rPr kumimoji="1" lang="zh-CN" altLang="en-US" sz="2800" b="1" dirty="0">
                <a:latin typeface="Times New Roman" panose="02020603050405020304" pitchFamily="18" charset="0"/>
              </a:rPr>
              <a:t>的函数关系式及自变量的取值范围；</a:t>
            </a:r>
          </a:p>
          <a:p>
            <a:pPr eaLnBrk="1" hangingPunct="1">
              <a:lnSpc>
                <a:spcPct val="150000"/>
              </a:lnSpc>
            </a:pPr>
            <a:r>
              <a:rPr kumimoji="1" lang="en-US" altLang="zh-CN" sz="2800" b="1" dirty="0">
                <a:latin typeface="Times New Roman" panose="02020603050405020304" pitchFamily="18" charset="0"/>
              </a:rPr>
              <a:t>(2)</a:t>
            </a:r>
            <a:r>
              <a:rPr kumimoji="1" lang="zh-CN" altLang="en-US" sz="2800" b="1" dirty="0">
                <a:latin typeface="Times New Roman" panose="02020603050405020304" pitchFamily="18" charset="0"/>
              </a:rPr>
              <a:t>当</a:t>
            </a:r>
            <a:r>
              <a:rPr kumimoji="1" lang="en-US" altLang="zh-CN" sz="2800" b="1" i="1" dirty="0">
                <a:latin typeface="Times New Roman" panose="02020603050405020304" pitchFamily="18" charset="0"/>
              </a:rPr>
              <a:t>x</a:t>
            </a:r>
            <a:r>
              <a:rPr kumimoji="1" lang="zh-CN" altLang="en-US" sz="2800" b="1" dirty="0">
                <a:latin typeface="Times New Roman" panose="02020603050405020304" pitchFamily="18" charset="0"/>
              </a:rPr>
              <a:t>取何值时所围成的花圃面积最大，最大值是多少？</a:t>
            </a:r>
          </a:p>
          <a:p>
            <a:pPr eaLnBrk="1" hangingPunct="1">
              <a:lnSpc>
                <a:spcPct val="150000"/>
              </a:lnSpc>
            </a:pPr>
            <a:r>
              <a:rPr kumimoji="1" lang="en-US" altLang="zh-CN" sz="2800" b="1" dirty="0">
                <a:latin typeface="Times New Roman" panose="02020603050405020304" pitchFamily="18" charset="0"/>
              </a:rPr>
              <a:t>(3)</a:t>
            </a:r>
            <a:r>
              <a:rPr kumimoji="1" lang="zh-CN" altLang="en-US" sz="2800" b="1" dirty="0">
                <a:latin typeface="Times New Roman" panose="02020603050405020304" pitchFamily="18" charset="0"/>
              </a:rPr>
              <a:t>若墙的最大可用长度为</a:t>
            </a:r>
            <a:r>
              <a:rPr kumimoji="1" lang="en-US" altLang="zh-CN" sz="2800" b="1" dirty="0">
                <a:latin typeface="Times New Roman" panose="02020603050405020304" pitchFamily="18" charset="0"/>
              </a:rPr>
              <a:t>8</a:t>
            </a:r>
            <a:r>
              <a:rPr kumimoji="1" lang="zh-CN" altLang="en-US" sz="2800" b="1" dirty="0">
                <a:latin typeface="Times New Roman" panose="02020603050405020304" pitchFamily="18" charset="0"/>
              </a:rPr>
              <a:t>米，则求围成花圃的最大面积</a:t>
            </a:r>
            <a:r>
              <a:rPr kumimoji="1" lang="en-US" altLang="zh-CN" sz="2800" b="1" dirty="0">
                <a:latin typeface="Times New Roman" panose="02020603050405020304" pitchFamily="18" charset="0"/>
              </a:rPr>
              <a:t>.</a:t>
            </a:r>
            <a:r>
              <a:rPr kumimoji="1" lang="zh-CN" altLang="en-US" sz="2800" b="1" dirty="0">
                <a:latin typeface="Times New Roman" panose="02020603050405020304" pitchFamily="18" charset="0"/>
              </a:rPr>
              <a:t> </a:t>
            </a:r>
          </a:p>
        </p:txBody>
      </p:sp>
      <p:grpSp>
        <p:nvGrpSpPr>
          <p:cNvPr id="2" name="Group 3"/>
          <p:cNvGrpSpPr/>
          <p:nvPr/>
        </p:nvGrpSpPr>
        <p:grpSpPr bwMode="auto">
          <a:xfrm>
            <a:off x="5059363" y="4994275"/>
            <a:ext cx="3419475" cy="1577975"/>
            <a:chOff x="3606" y="1707"/>
            <a:chExt cx="2154" cy="994"/>
          </a:xfrm>
        </p:grpSpPr>
        <p:grpSp>
          <p:nvGrpSpPr>
            <p:cNvPr id="8196" name="Group 4"/>
            <p:cNvGrpSpPr/>
            <p:nvPr/>
          </p:nvGrpSpPr>
          <p:grpSpPr bwMode="auto">
            <a:xfrm>
              <a:off x="3606" y="1707"/>
              <a:ext cx="2154" cy="907"/>
              <a:chOff x="6792" y="9240"/>
              <a:chExt cx="4321" cy="1563"/>
            </a:xfrm>
          </p:grpSpPr>
          <p:grpSp>
            <p:nvGrpSpPr>
              <p:cNvPr id="8201" name="Group 5"/>
              <p:cNvGrpSpPr/>
              <p:nvPr/>
            </p:nvGrpSpPr>
            <p:grpSpPr bwMode="auto">
              <a:xfrm>
                <a:off x="6792" y="9242"/>
                <a:ext cx="4321" cy="1561"/>
                <a:chOff x="6792" y="9242"/>
                <a:chExt cx="4321" cy="1561"/>
              </a:xfrm>
            </p:grpSpPr>
            <p:grpSp>
              <p:nvGrpSpPr>
                <p:cNvPr id="8203" name="Group 6"/>
                <p:cNvGrpSpPr/>
                <p:nvPr/>
              </p:nvGrpSpPr>
              <p:grpSpPr bwMode="auto">
                <a:xfrm>
                  <a:off x="7148" y="9242"/>
                  <a:ext cx="3961" cy="1561"/>
                  <a:chOff x="4675" y="6997"/>
                  <a:chExt cx="3444" cy="1359"/>
                </a:xfrm>
              </p:grpSpPr>
              <p:sp>
                <p:nvSpPr>
                  <p:cNvPr id="8205" name="Rectangle 7"/>
                  <p:cNvSpPr>
                    <a:spLocks noChangeArrowheads="1"/>
                  </p:cNvSpPr>
                  <p:nvPr/>
                </p:nvSpPr>
                <p:spPr bwMode="auto">
                  <a:xfrm>
                    <a:off x="4832" y="7269"/>
                    <a:ext cx="939" cy="1087"/>
                  </a:xfrm>
                  <a:prstGeom prst="rect">
                    <a:avLst/>
                  </a:prstGeom>
                  <a:solidFill>
                    <a:srgbClr val="FFFF00"/>
                  </a:solidFill>
                  <a:ln w="9525">
                    <a:solidFill>
                      <a:srgbClr val="000000"/>
                    </a:solidFill>
                    <a:miter lim="800000"/>
                  </a:ln>
                </p:spPr>
                <p:txBody>
                  <a:bodyPr/>
                  <a:lstStyle/>
                  <a:p>
                    <a:endParaRPr lang="zh-CN" altLang="en-US" sz="2000" b="1" i="1"/>
                  </a:p>
                </p:txBody>
              </p:sp>
              <p:sp>
                <p:nvSpPr>
                  <p:cNvPr id="8206" name="Rectangle 8"/>
                  <p:cNvSpPr>
                    <a:spLocks noChangeArrowheads="1"/>
                  </p:cNvSpPr>
                  <p:nvPr/>
                </p:nvSpPr>
                <p:spPr bwMode="auto">
                  <a:xfrm>
                    <a:off x="6710" y="7269"/>
                    <a:ext cx="940" cy="1087"/>
                  </a:xfrm>
                  <a:prstGeom prst="rect">
                    <a:avLst/>
                  </a:prstGeom>
                  <a:solidFill>
                    <a:srgbClr val="FFFF00"/>
                  </a:solidFill>
                  <a:ln w="9525">
                    <a:solidFill>
                      <a:srgbClr val="000000"/>
                    </a:solidFill>
                    <a:miter lim="800000"/>
                  </a:ln>
                </p:spPr>
                <p:txBody>
                  <a:bodyPr/>
                  <a:lstStyle/>
                  <a:p>
                    <a:endParaRPr lang="zh-CN" altLang="en-US" sz="2000" b="1" i="1"/>
                  </a:p>
                </p:txBody>
              </p:sp>
              <p:sp>
                <p:nvSpPr>
                  <p:cNvPr id="8207" name="Line 9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4675" y="6997"/>
                    <a:ext cx="157" cy="272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8208" name="Line 10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4832" y="6997"/>
                    <a:ext cx="156" cy="272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8209" name="Line 11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4988" y="6997"/>
                    <a:ext cx="157" cy="273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8210" name="Line 12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301" y="6997"/>
                    <a:ext cx="157" cy="271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8211" name="Line 13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458" y="6997"/>
                    <a:ext cx="156" cy="271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8212" name="Line 14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614" y="6997"/>
                    <a:ext cx="157" cy="272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8213" name="Line 15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771" y="6997"/>
                    <a:ext cx="156" cy="272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8214" name="Line 16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927" y="6997"/>
                    <a:ext cx="157" cy="272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8215" name="Line 17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6084" y="6997"/>
                    <a:ext cx="157" cy="273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8216" name="Line 18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6241" y="6997"/>
                    <a:ext cx="154" cy="273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8217" name="Line 19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6397" y="6997"/>
                    <a:ext cx="157" cy="271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8218" name="Line 20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6554" y="6997"/>
                    <a:ext cx="156" cy="271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8219" name="Line 21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6710" y="6997"/>
                    <a:ext cx="157" cy="272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8220" name="Line 22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6867" y="6997"/>
                    <a:ext cx="156" cy="272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8221" name="Line 23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7023" y="6997"/>
                    <a:ext cx="156" cy="272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8222" name="Line 24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7179" y="6997"/>
                    <a:ext cx="157" cy="272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8223" name="Line 25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7336" y="6997"/>
                    <a:ext cx="158" cy="273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8224" name="Line 26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7494" y="6997"/>
                    <a:ext cx="153" cy="273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8225" name="Line 27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7649" y="6997"/>
                    <a:ext cx="158" cy="271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8226" name="Line 28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7807" y="6997"/>
                    <a:ext cx="155" cy="271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8227" name="Line 29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7962" y="6997"/>
                    <a:ext cx="157" cy="272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8228" name="Rectangle 30"/>
                  <p:cNvSpPr>
                    <a:spLocks noChangeArrowheads="1"/>
                  </p:cNvSpPr>
                  <p:nvPr/>
                </p:nvSpPr>
                <p:spPr bwMode="auto">
                  <a:xfrm>
                    <a:off x="5771" y="7269"/>
                    <a:ext cx="940" cy="1087"/>
                  </a:xfrm>
                  <a:prstGeom prst="rect">
                    <a:avLst/>
                  </a:prstGeom>
                  <a:solidFill>
                    <a:srgbClr val="FFFF00"/>
                  </a:solidFill>
                  <a:ln w="9525">
                    <a:solidFill>
                      <a:srgbClr val="000000"/>
                    </a:solidFill>
                    <a:miter lim="800000"/>
                  </a:ln>
                </p:spPr>
                <p:txBody>
                  <a:bodyPr/>
                  <a:lstStyle/>
                  <a:p>
                    <a:endParaRPr lang="zh-CN" altLang="en-US" sz="2000" b="1" i="1"/>
                  </a:p>
                </p:txBody>
              </p:sp>
            </p:grpSp>
            <p:sp>
              <p:nvSpPr>
                <p:cNvPr id="8204" name="Line 31"/>
                <p:cNvSpPr>
                  <a:spLocks noChangeShapeType="1"/>
                </p:cNvSpPr>
                <p:nvPr/>
              </p:nvSpPr>
              <p:spPr bwMode="auto">
                <a:xfrm>
                  <a:off x="6792" y="9557"/>
                  <a:ext cx="4321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sp>
            <p:nvSpPr>
              <p:cNvPr id="8202" name="Line 32"/>
              <p:cNvSpPr>
                <a:spLocks noChangeShapeType="1"/>
              </p:cNvSpPr>
              <p:nvPr/>
            </p:nvSpPr>
            <p:spPr bwMode="auto">
              <a:xfrm flipV="1">
                <a:off x="7740" y="9240"/>
                <a:ext cx="181" cy="31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8197" name="Text Box 33"/>
            <p:cNvSpPr txBox="1">
              <a:spLocks noChangeArrowheads="1"/>
            </p:cNvSpPr>
            <p:nvPr/>
          </p:nvSpPr>
          <p:spPr bwMode="auto">
            <a:xfrm>
              <a:off x="3833" y="1827"/>
              <a:ext cx="181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kumimoji="1" lang="en-US" altLang="zh-CN" sz="2800" b="1" i="1">
                  <a:latin typeface="Times New Roman" panose="02020603050405020304" pitchFamily="18" charset="0"/>
                </a:rPr>
                <a:t>A</a:t>
              </a:r>
            </a:p>
          </p:txBody>
        </p:sp>
        <p:sp>
          <p:nvSpPr>
            <p:cNvPr id="8198" name="Text Box 34"/>
            <p:cNvSpPr txBox="1">
              <a:spLocks noChangeArrowheads="1"/>
            </p:cNvSpPr>
            <p:nvPr/>
          </p:nvSpPr>
          <p:spPr bwMode="auto">
            <a:xfrm>
              <a:off x="3832" y="2371"/>
              <a:ext cx="227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kumimoji="1" lang="en-US" altLang="zh-CN" sz="2800" b="1" i="1">
                  <a:latin typeface="Times New Roman" panose="02020603050405020304" pitchFamily="18" charset="0"/>
                </a:rPr>
                <a:t>B</a:t>
              </a:r>
            </a:p>
          </p:txBody>
        </p:sp>
        <p:sp>
          <p:nvSpPr>
            <p:cNvPr id="8199" name="Text Box 35"/>
            <p:cNvSpPr txBox="1">
              <a:spLocks noChangeArrowheads="1"/>
            </p:cNvSpPr>
            <p:nvPr/>
          </p:nvSpPr>
          <p:spPr bwMode="auto">
            <a:xfrm>
              <a:off x="5284" y="2371"/>
              <a:ext cx="317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kumimoji="1" lang="en-US" altLang="zh-CN" sz="2800" b="1" i="1">
                  <a:latin typeface="Times New Roman" panose="02020603050405020304" pitchFamily="18" charset="0"/>
                </a:rPr>
                <a:t>C</a:t>
              </a:r>
            </a:p>
          </p:txBody>
        </p:sp>
        <p:sp>
          <p:nvSpPr>
            <p:cNvPr id="8200" name="Text Box 36"/>
            <p:cNvSpPr txBox="1">
              <a:spLocks noChangeArrowheads="1"/>
            </p:cNvSpPr>
            <p:nvPr/>
          </p:nvSpPr>
          <p:spPr bwMode="auto">
            <a:xfrm>
              <a:off x="5284" y="1842"/>
              <a:ext cx="227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kumimoji="1" lang="en-US" altLang="zh-CN" sz="2800" b="1" i="1">
                  <a:latin typeface="Times New Roman" panose="02020603050405020304" pitchFamily="18" charset="0"/>
                </a:rPr>
                <a:t>D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18" name="Group 3"/>
          <p:cNvGrpSpPr/>
          <p:nvPr/>
        </p:nvGrpSpPr>
        <p:grpSpPr bwMode="auto">
          <a:xfrm>
            <a:off x="5545138" y="842963"/>
            <a:ext cx="3419475" cy="1577975"/>
            <a:chOff x="3606" y="1707"/>
            <a:chExt cx="2154" cy="994"/>
          </a:xfrm>
        </p:grpSpPr>
        <p:grpSp>
          <p:nvGrpSpPr>
            <p:cNvPr id="9229" name="Group 4"/>
            <p:cNvGrpSpPr/>
            <p:nvPr/>
          </p:nvGrpSpPr>
          <p:grpSpPr bwMode="auto">
            <a:xfrm>
              <a:off x="3606" y="1707"/>
              <a:ext cx="2154" cy="907"/>
              <a:chOff x="6792" y="9240"/>
              <a:chExt cx="4321" cy="1563"/>
            </a:xfrm>
          </p:grpSpPr>
          <p:grpSp>
            <p:nvGrpSpPr>
              <p:cNvPr id="9234" name="Group 5"/>
              <p:cNvGrpSpPr/>
              <p:nvPr/>
            </p:nvGrpSpPr>
            <p:grpSpPr bwMode="auto">
              <a:xfrm>
                <a:off x="6792" y="9242"/>
                <a:ext cx="4321" cy="1561"/>
                <a:chOff x="6792" y="9242"/>
                <a:chExt cx="4321" cy="1561"/>
              </a:xfrm>
            </p:grpSpPr>
            <p:grpSp>
              <p:nvGrpSpPr>
                <p:cNvPr id="9236" name="Group 6"/>
                <p:cNvGrpSpPr/>
                <p:nvPr/>
              </p:nvGrpSpPr>
              <p:grpSpPr bwMode="auto">
                <a:xfrm>
                  <a:off x="7148" y="9242"/>
                  <a:ext cx="3961" cy="1561"/>
                  <a:chOff x="4675" y="6997"/>
                  <a:chExt cx="3444" cy="1359"/>
                </a:xfrm>
              </p:grpSpPr>
              <p:sp>
                <p:nvSpPr>
                  <p:cNvPr id="9238" name="Rectangle 7"/>
                  <p:cNvSpPr>
                    <a:spLocks noChangeArrowheads="1"/>
                  </p:cNvSpPr>
                  <p:nvPr/>
                </p:nvSpPr>
                <p:spPr bwMode="auto">
                  <a:xfrm>
                    <a:off x="4832" y="7269"/>
                    <a:ext cx="939" cy="1087"/>
                  </a:xfrm>
                  <a:prstGeom prst="rect">
                    <a:avLst/>
                  </a:prstGeom>
                  <a:solidFill>
                    <a:srgbClr val="FFFF00"/>
                  </a:solidFill>
                  <a:ln w="9525">
                    <a:solidFill>
                      <a:srgbClr val="000000"/>
                    </a:solidFill>
                    <a:miter lim="800000"/>
                  </a:ln>
                </p:spPr>
                <p:txBody>
                  <a:bodyPr/>
                  <a:lstStyle/>
                  <a:p>
                    <a:endParaRPr lang="zh-CN" altLang="en-US" sz="2800" b="1" i="1"/>
                  </a:p>
                </p:txBody>
              </p:sp>
              <p:sp>
                <p:nvSpPr>
                  <p:cNvPr id="9239" name="Rectangle 8"/>
                  <p:cNvSpPr>
                    <a:spLocks noChangeArrowheads="1"/>
                  </p:cNvSpPr>
                  <p:nvPr/>
                </p:nvSpPr>
                <p:spPr bwMode="auto">
                  <a:xfrm>
                    <a:off x="6710" y="7269"/>
                    <a:ext cx="940" cy="1087"/>
                  </a:xfrm>
                  <a:prstGeom prst="rect">
                    <a:avLst/>
                  </a:prstGeom>
                  <a:solidFill>
                    <a:srgbClr val="FFFF00"/>
                  </a:solidFill>
                  <a:ln w="9525">
                    <a:solidFill>
                      <a:srgbClr val="000000"/>
                    </a:solidFill>
                    <a:miter lim="800000"/>
                  </a:ln>
                </p:spPr>
                <p:txBody>
                  <a:bodyPr/>
                  <a:lstStyle/>
                  <a:p>
                    <a:endParaRPr lang="zh-CN" altLang="en-US" sz="2800" b="1" i="1"/>
                  </a:p>
                </p:txBody>
              </p:sp>
              <p:sp>
                <p:nvSpPr>
                  <p:cNvPr id="9240" name="Line 9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4675" y="6997"/>
                    <a:ext cx="157" cy="272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9241" name="Line 10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4832" y="6997"/>
                    <a:ext cx="156" cy="272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9242" name="Line 11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4988" y="6997"/>
                    <a:ext cx="157" cy="273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9243" name="Line 12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301" y="6997"/>
                    <a:ext cx="157" cy="271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9244" name="Line 13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458" y="6997"/>
                    <a:ext cx="156" cy="271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9245" name="Line 14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614" y="6997"/>
                    <a:ext cx="157" cy="272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9246" name="Line 15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771" y="6997"/>
                    <a:ext cx="156" cy="272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9247" name="Line 16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927" y="6997"/>
                    <a:ext cx="157" cy="272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9248" name="Line 17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6084" y="6997"/>
                    <a:ext cx="157" cy="273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9249" name="Line 18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6241" y="6997"/>
                    <a:ext cx="154" cy="273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9250" name="Line 19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6397" y="6997"/>
                    <a:ext cx="157" cy="271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9251" name="Line 20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6554" y="6997"/>
                    <a:ext cx="156" cy="271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9252" name="Line 21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6710" y="6997"/>
                    <a:ext cx="157" cy="272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9253" name="Line 22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6867" y="6997"/>
                    <a:ext cx="156" cy="272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9254" name="Line 23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7023" y="6997"/>
                    <a:ext cx="156" cy="272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9255" name="Line 24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7179" y="6997"/>
                    <a:ext cx="157" cy="272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9256" name="Line 25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7336" y="6997"/>
                    <a:ext cx="158" cy="273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9257" name="Line 26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7494" y="6997"/>
                    <a:ext cx="153" cy="273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9258" name="Line 27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7649" y="6997"/>
                    <a:ext cx="158" cy="271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9259" name="Line 28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7807" y="6997"/>
                    <a:ext cx="155" cy="271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9260" name="Line 29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7962" y="6997"/>
                    <a:ext cx="157" cy="272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9261" name="Rectangle 30"/>
                  <p:cNvSpPr>
                    <a:spLocks noChangeArrowheads="1"/>
                  </p:cNvSpPr>
                  <p:nvPr/>
                </p:nvSpPr>
                <p:spPr bwMode="auto">
                  <a:xfrm>
                    <a:off x="5771" y="7269"/>
                    <a:ext cx="940" cy="1087"/>
                  </a:xfrm>
                  <a:prstGeom prst="rect">
                    <a:avLst/>
                  </a:prstGeom>
                  <a:solidFill>
                    <a:srgbClr val="FFFF00"/>
                  </a:solidFill>
                  <a:ln w="9525">
                    <a:solidFill>
                      <a:srgbClr val="000000"/>
                    </a:solidFill>
                    <a:miter lim="800000"/>
                  </a:ln>
                </p:spPr>
                <p:txBody>
                  <a:bodyPr/>
                  <a:lstStyle/>
                  <a:p>
                    <a:endParaRPr lang="zh-CN" altLang="en-US" sz="2800" b="1" i="1"/>
                  </a:p>
                </p:txBody>
              </p:sp>
            </p:grpSp>
            <p:sp>
              <p:nvSpPr>
                <p:cNvPr id="9237" name="Line 31"/>
                <p:cNvSpPr>
                  <a:spLocks noChangeShapeType="1"/>
                </p:cNvSpPr>
                <p:nvPr/>
              </p:nvSpPr>
              <p:spPr bwMode="auto">
                <a:xfrm>
                  <a:off x="6792" y="9557"/>
                  <a:ext cx="4321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sp>
            <p:nvSpPr>
              <p:cNvPr id="9235" name="Line 32"/>
              <p:cNvSpPr>
                <a:spLocks noChangeShapeType="1"/>
              </p:cNvSpPr>
              <p:nvPr/>
            </p:nvSpPr>
            <p:spPr bwMode="auto">
              <a:xfrm flipV="1">
                <a:off x="7740" y="9240"/>
                <a:ext cx="181" cy="31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9230" name="Text Box 33"/>
            <p:cNvSpPr txBox="1">
              <a:spLocks noChangeArrowheads="1"/>
            </p:cNvSpPr>
            <p:nvPr/>
          </p:nvSpPr>
          <p:spPr bwMode="auto">
            <a:xfrm>
              <a:off x="3833" y="1827"/>
              <a:ext cx="181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kumimoji="1" lang="en-US" altLang="zh-CN" sz="2800" b="1" i="1">
                  <a:latin typeface="Times New Roman" panose="02020603050405020304" pitchFamily="18" charset="0"/>
                </a:rPr>
                <a:t>A</a:t>
              </a:r>
            </a:p>
          </p:txBody>
        </p:sp>
        <p:sp>
          <p:nvSpPr>
            <p:cNvPr id="9231" name="Text Box 34"/>
            <p:cNvSpPr txBox="1">
              <a:spLocks noChangeArrowheads="1"/>
            </p:cNvSpPr>
            <p:nvPr/>
          </p:nvSpPr>
          <p:spPr bwMode="auto">
            <a:xfrm>
              <a:off x="3832" y="2371"/>
              <a:ext cx="227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kumimoji="1" lang="en-US" altLang="zh-CN" sz="2800" b="1" i="1">
                  <a:latin typeface="Times New Roman" panose="02020603050405020304" pitchFamily="18" charset="0"/>
                </a:rPr>
                <a:t>B</a:t>
              </a:r>
            </a:p>
          </p:txBody>
        </p:sp>
        <p:sp>
          <p:nvSpPr>
            <p:cNvPr id="9232" name="Text Box 35"/>
            <p:cNvSpPr txBox="1">
              <a:spLocks noChangeArrowheads="1"/>
            </p:cNvSpPr>
            <p:nvPr/>
          </p:nvSpPr>
          <p:spPr bwMode="auto">
            <a:xfrm>
              <a:off x="5284" y="2371"/>
              <a:ext cx="317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kumimoji="1" lang="en-US" altLang="zh-CN" sz="2800" b="1" i="1">
                  <a:latin typeface="Times New Roman" panose="02020603050405020304" pitchFamily="18" charset="0"/>
                </a:rPr>
                <a:t>C</a:t>
              </a:r>
            </a:p>
          </p:txBody>
        </p:sp>
        <p:sp>
          <p:nvSpPr>
            <p:cNvPr id="9233" name="Text Box 36"/>
            <p:cNvSpPr txBox="1">
              <a:spLocks noChangeArrowheads="1"/>
            </p:cNvSpPr>
            <p:nvPr/>
          </p:nvSpPr>
          <p:spPr bwMode="auto">
            <a:xfrm>
              <a:off x="5284" y="1842"/>
              <a:ext cx="227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kumimoji="1" lang="en-US" altLang="zh-CN" sz="2800" b="1" i="1">
                  <a:latin typeface="Times New Roman" panose="02020603050405020304" pitchFamily="18" charset="0"/>
                </a:rPr>
                <a:t>D</a:t>
              </a:r>
            </a:p>
          </p:txBody>
        </p:sp>
      </p:grpSp>
      <p:sp>
        <p:nvSpPr>
          <p:cNvPr id="299045" name="Text Box 37"/>
          <p:cNvSpPr txBox="1">
            <a:spLocks noChangeArrowheads="1"/>
          </p:cNvSpPr>
          <p:nvPr/>
        </p:nvSpPr>
        <p:spPr bwMode="auto">
          <a:xfrm>
            <a:off x="71438" y="404813"/>
            <a:ext cx="935037" cy="738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50000"/>
              </a:spcBef>
            </a:pPr>
            <a:r>
              <a:rPr kumimoji="1" lang="zh-CN" altLang="en-US" sz="2800" b="1">
                <a:latin typeface="Times New Roman" panose="02020603050405020304" pitchFamily="18" charset="0"/>
              </a:rPr>
              <a:t>解： </a:t>
            </a:r>
          </a:p>
        </p:txBody>
      </p:sp>
      <p:sp>
        <p:nvSpPr>
          <p:cNvPr id="299046" name="Text Box 38"/>
          <p:cNvSpPr txBox="1">
            <a:spLocks noChangeArrowheads="1"/>
          </p:cNvSpPr>
          <p:nvPr/>
        </p:nvSpPr>
        <p:spPr bwMode="auto">
          <a:xfrm>
            <a:off x="720725" y="333375"/>
            <a:ext cx="5219700" cy="2030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kumimoji="1" lang="en-US" altLang="zh-CN" sz="2800" b="1">
                <a:latin typeface="Times New Roman" panose="02020603050405020304" pitchFamily="18" charset="0"/>
              </a:rPr>
              <a:t>(1) ∵ </a:t>
            </a:r>
            <a:r>
              <a:rPr kumimoji="1" lang="en-US" altLang="zh-CN" sz="2800" b="1" i="1">
                <a:latin typeface="Times New Roman" panose="02020603050405020304" pitchFamily="18" charset="0"/>
              </a:rPr>
              <a:t>AB</a:t>
            </a:r>
            <a:r>
              <a:rPr kumimoji="1" lang="zh-CN" altLang="en-US" sz="2800" b="1">
                <a:latin typeface="Times New Roman" panose="02020603050405020304" pitchFamily="18" charset="0"/>
              </a:rPr>
              <a:t>为</a:t>
            </a:r>
            <a:r>
              <a:rPr kumimoji="1" lang="en-US" altLang="zh-CN" sz="2800" b="1" i="1">
                <a:latin typeface="Times New Roman" panose="02020603050405020304" pitchFamily="18" charset="0"/>
              </a:rPr>
              <a:t>x</a:t>
            </a:r>
            <a:r>
              <a:rPr kumimoji="1" lang="zh-CN" altLang="en-US" sz="2800" b="1">
                <a:latin typeface="Times New Roman" panose="02020603050405020304" pitchFamily="18" charset="0"/>
              </a:rPr>
              <a:t>米、篱笆长为</a:t>
            </a:r>
            <a:r>
              <a:rPr kumimoji="1" lang="en-US" altLang="zh-CN" sz="2800" b="1">
                <a:latin typeface="Times New Roman" panose="02020603050405020304" pitchFamily="18" charset="0"/>
              </a:rPr>
              <a:t>24</a:t>
            </a:r>
            <a:r>
              <a:rPr kumimoji="1" lang="zh-CN" altLang="en-US" sz="2800" b="1">
                <a:latin typeface="Times New Roman" panose="02020603050405020304" pitchFamily="18" charset="0"/>
              </a:rPr>
              <a:t>米</a:t>
            </a:r>
          </a:p>
          <a:p>
            <a:pPr eaLnBrk="1" hangingPunct="1">
              <a:lnSpc>
                <a:spcPct val="150000"/>
              </a:lnSpc>
            </a:pPr>
            <a:r>
              <a:rPr kumimoji="1" lang="zh-CN" altLang="en-US" sz="2800" b="1">
                <a:latin typeface="Times New Roman" panose="02020603050405020304" pitchFamily="18" charset="0"/>
              </a:rPr>
              <a:t>     ∴ 花圃宽为（</a:t>
            </a:r>
            <a:r>
              <a:rPr kumimoji="1" lang="en-US" altLang="zh-CN" sz="2800" b="1">
                <a:latin typeface="Times New Roman" panose="02020603050405020304" pitchFamily="18" charset="0"/>
              </a:rPr>
              <a:t>24</a:t>
            </a:r>
            <a:r>
              <a:rPr kumimoji="1" lang="zh-CN" altLang="en-US" sz="2800" b="1">
                <a:latin typeface="Times New Roman" panose="02020603050405020304" pitchFamily="18" charset="0"/>
              </a:rPr>
              <a:t>－</a:t>
            </a:r>
            <a:r>
              <a:rPr kumimoji="1" lang="en-US" altLang="zh-CN" sz="2800" b="1">
                <a:latin typeface="Times New Roman" panose="02020603050405020304" pitchFamily="18" charset="0"/>
              </a:rPr>
              <a:t>4</a:t>
            </a:r>
            <a:r>
              <a:rPr kumimoji="1" lang="en-US" altLang="zh-CN" sz="2800" b="1" i="1">
                <a:latin typeface="Times New Roman" panose="02020603050405020304" pitchFamily="18" charset="0"/>
              </a:rPr>
              <a:t>x</a:t>
            </a:r>
            <a:r>
              <a:rPr kumimoji="1" lang="zh-CN" altLang="en-US" sz="2800" b="1">
                <a:latin typeface="Times New Roman" panose="02020603050405020304" pitchFamily="18" charset="0"/>
              </a:rPr>
              <a:t>）米 </a:t>
            </a:r>
          </a:p>
          <a:p>
            <a:pPr eaLnBrk="1" hangingPunct="1">
              <a:lnSpc>
                <a:spcPct val="150000"/>
              </a:lnSpc>
            </a:pPr>
            <a:r>
              <a:rPr kumimoji="1" lang="zh-CN" altLang="en-US" sz="2800" b="1">
                <a:latin typeface="Times New Roman" panose="02020603050405020304" pitchFamily="18" charset="0"/>
              </a:rPr>
              <a:t>    </a:t>
            </a:r>
          </a:p>
        </p:txBody>
      </p:sp>
      <p:sp>
        <p:nvSpPr>
          <p:cNvPr id="299047" name="Text Box 39"/>
          <p:cNvSpPr txBox="1">
            <a:spLocks noChangeArrowheads="1"/>
          </p:cNvSpPr>
          <p:nvPr/>
        </p:nvSpPr>
        <p:spPr bwMode="auto">
          <a:xfrm>
            <a:off x="647700" y="4235450"/>
            <a:ext cx="4140200" cy="1385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kumimoji="1" lang="en-US" altLang="zh-CN" sz="2800" b="1">
                <a:latin typeface="Times New Roman" panose="02020603050405020304" pitchFamily="18" charset="0"/>
              </a:rPr>
              <a:t>(3) ∵</a:t>
            </a:r>
            <a:r>
              <a:rPr kumimoji="1" lang="zh-CN" altLang="en-US" sz="2800" b="1">
                <a:latin typeface="Times New Roman" panose="02020603050405020304" pitchFamily="18" charset="0"/>
              </a:rPr>
              <a:t>墙的可用长度为</a:t>
            </a:r>
            <a:r>
              <a:rPr kumimoji="1" lang="en-US" altLang="zh-CN" sz="2800" b="1">
                <a:latin typeface="Times New Roman" panose="02020603050405020304" pitchFamily="18" charset="0"/>
              </a:rPr>
              <a:t>8</a:t>
            </a:r>
            <a:r>
              <a:rPr kumimoji="1" lang="zh-CN" altLang="en-US" sz="2800" b="1">
                <a:latin typeface="Times New Roman" panose="02020603050405020304" pitchFamily="18" charset="0"/>
              </a:rPr>
              <a:t>米</a:t>
            </a:r>
          </a:p>
          <a:p>
            <a:pPr eaLnBrk="1" hangingPunct="1">
              <a:lnSpc>
                <a:spcPct val="150000"/>
              </a:lnSpc>
            </a:pPr>
            <a:r>
              <a:rPr kumimoji="1" lang="zh-CN" altLang="en-US" sz="2800" b="1">
                <a:latin typeface="Times New Roman" panose="02020603050405020304" pitchFamily="18" charset="0"/>
              </a:rPr>
              <a:t>   </a:t>
            </a:r>
          </a:p>
        </p:txBody>
      </p:sp>
      <p:grpSp>
        <p:nvGrpSpPr>
          <p:cNvPr id="6" name="Group 40"/>
          <p:cNvGrpSpPr/>
          <p:nvPr/>
        </p:nvGrpSpPr>
        <p:grpSpPr bwMode="auto">
          <a:xfrm>
            <a:off x="647700" y="3070225"/>
            <a:ext cx="8532813" cy="795338"/>
            <a:chOff x="385" y="2578"/>
            <a:chExt cx="5375" cy="501"/>
          </a:xfrm>
        </p:grpSpPr>
        <p:sp>
          <p:nvSpPr>
            <p:cNvPr id="9226" name="Text Box 41"/>
            <p:cNvSpPr txBox="1">
              <a:spLocks noChangeArrowheads="1"/>
            </p:cNvSpPr>
            <p:nvPr/>
          </p:nvSpPr>
          <p:spPr bwMode="auto">
            <a:xfrm>
              <a:off x="385" y="2614"/>
              <a:ext cx="5375" cy="4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150000"/>
                </a:lnSpc>
                <a:spcBef>
                  <a:spcPct val="50000"/>
                </a:spcBef>
              </a:pPr>
              <a:r>
                <a:rPr kumimoji="1" lang="en-US" altLang="zh-CN" sz="2800" b="1">
                  <a:latin typeface="Times New Roman" panose="02020603050405020304" pitchFamily="18" charset="0"/>
                </a:rPr>
                <a:t>(2)</a:t>
              </a:r>
              <a:r>
                <a:rPr kumimoji="1" lang="zh-CN" altLang="en-US" sz="2800" b="1">
                  <a:latin typeface="Times New Roman" panose="02020603050405020304" pitchFamily="18" charset="0"/>
                </a:rPr>
                <a:t>当</a:t>
              </a:r>
              <a:r>
                <a:rPr kumimoji="1" lang="en-US" altLang="zh-CN" sz="2800" b="1" i="1">
                  <a:latin typeface="Times New Roman" panose="02020603050405020304" pitchFamily="18" charset="0"/>
                </a:rPr>
                <a:t>x</a:t>
              </a:r>
              <a:r>
                <a:rPr kumimoji="1" lang="zh-CN" altLang="en-US" sz="2800" b="1">
                  <a:latin typeface="Times New Roman" panose="02020603050405020304" pitchFamily="18" charset="0"/>
                </a:rPr>
                <a:t>＝               时，</a:t>
              </a:r>
              <a:r>
                <a:rPr kumimoji="1" lang="en-US" altLang="zh-CN" sz="2800" b="1">
                  <a:latin typeface="Times New Roman" panose="02020603050405020304" pitchFamily="18" charset="0"/>
                </a:rPr>
                <a:t>S</a:t>
              </a:r>
              <a:r>
                <a:rPr kumimoji="1" lang="zh-CN" altLang="en-US" sz="2800" b="1" baseline="-25000">
                  <a:latin typeface="Times New Roman" panose="02020603050405020304" pitchFamily="18" charset="0"/>
                </a:rPr>
                <a:t>最大值</a:t>
              </a:r>
              <a:r>
                <a:rPr kumimoji="1" lang="zh-CN" altLang="en-US" sz="2800" b="1">
                  <a:latin typeface="Times New Roman" panose="02020603050405020304" pitchFamily="18" charset="0"/>
                </a:rPr>
                <a:t>＝              ＝</a:t>
              </a:r>
              <a:r>
                <a:rPr kumimoji="1" lang="en-US" altLang="zh-CN" sz="2800" b="1">
                  <a:latin typeface="Times New Roman" panose="02020603050405020304" pitchFamily="18" charset="0"/>
                </a:rPr>
                <a:t>36</a:t>
              </a:r>
              <a:r>
                <a:rPr kumimoji="1" lang="zh-CN" altLang="en-US" sz="2800" b="1">
                  <a:latin typeface="Times New Roman" panose="02020603050405020304" pitchFamily="18" charset="0"/>
                </a:rPr>
                <a:t>（平方米）</a:t>
              </a:r>
            </a:p>
          </p:txBody>
        </p:sp>
        <p:graphicFrame>
          <p:nvGraphicFramePr>
            <p:cNvPr id="9227" name="Object 42"/>
            <p:cNvGraphicFramePr>
              <a:graphicFrameLocks noChangeAspect="1"/>
            </p:cNvGraphicFramePr>
            <p:nvPr/>
          </p:nvGraphicFramePr>
          <p:xfrm>
            <a:off x="1247" y="2578"/>
            <a:ext cx="679" cy="48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270" name="Equation" r:id="rId4" imgW="571500" imgH="406400" progId="Equation.DSMT4">
                    <p:embed/>
                  </p:oleObj>
                </mc:Choice>
                <mc:Fallback>
                  <p:oleObj name="Equation" r:id="rId4" imgW="571500" imgH="406400" progId="Equation.DSMT4">
                    <p:embed/>
                    <p:pic>
                      <p:nvPicPr>
                        <p:cNvPr id="0" name="Object 4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47" y="2578"/>
                          <a:ext cx="679" cy="48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228" name="Object 43"/>
            <p:cNvGraphicFramePr>
              <a:graphicFrameLocks noChangeAspect="1"/>
            </p:cNvGraphicFramePr>
            <p:nvPr/>
          </p:nvGraphicFramePr>
          <p:xfrm>
            <a:off x="3368" y="2586"/>
            <a:ext cx="668" cy="49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271" name="Equation" r:id="rId6" imgW="571500" imgH="419100" progId="Equation.DSMT4">
                    <p:embed/>
                  </p:oleObj>
                </mc:Choice>
                <mc:Fallback>
                  <p:oleObj name="Equation" r:id="rId6" imgW="571500" imgH="419100" progId="Equation.DSMT4">
                    <p:embed/>
                    <p:pic>
                      <p:nvPicPr>
                        <p:cNvPr id="0" name="Object 4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368" y="2586"/>
                          <a:ext cx="668" cy="49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99052" name="Text Box 44"/>
          <p:cNvSpPr txBox="1">
            <a:spLocks noChangeArrowheads="1"/>
          </p:cNvSpPr>
          <p:nvPr/>
        </p:nvSpPr>
        <p:spPr bwMode="auto">
          <a:xfrm>
            <a:off x="1116013" y="1530350"/>
            <a:ext cx="4895850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kumimoji="1" lang="zh-CN" altLang="en-US" sz="2800" b="1">
                <a:latin typeface="Times New Roman" panose="02020603050405020304" pitchFamily="18" charset="0"/>
              </a:rPr>
              <a:t>∴ </a:t>
            </a:r>
            <a:r>
              <a:rPr kumimoji="1" lang="en-US" altLang="zh-CN" sz="2800" b="1" i="1">
                <a:latin typeface="Times New Roman" panose="02020603050405020304" pitchFamily="18" charset="0"/>
              </a:rPr>
              <a:t>S</a:t>
            </a:r>
            <a:r>
              <a:rPr kumimoji="1" lang="zh-CN" altLang="en-US" sz="2800" b="1">
                <a:latin typeface="Times New Roman" panose="02020603050405020304" pitchFamily="18" charset="0"/>
              </a:rPr>
              <a:t>＝</a:t>
            </a:r>
            <a:r>
              <a:rPr kumimoji="1" lang="en-US" altLang="zh-CN" sz="2800" b="1" i="1">
                <a:latin typeface="Times New Roman" panose="02020603050405020304" pitchFamily="18" charset="0"/>
              </a:rPr>
              <a:t>x</a:t>
            </a:r>
            <a:r>
              <a:rPr kumimoji="1" lang="zh-CN" altLang="en-US" sz="2800" b="1">
                <a:latin typeface="Times New Roman" panose="02020603050405020304" pitchFamily="18" charset="0"/>
              </a:rPr>
              <a:t>（</a:t>
            </a:r>
            <a:r>
              <a:rPr kumimoji="1" lang="en-US" altLang="zh-CN" sz="2800" b="1">
                <a:latin typeface="Times New Roman" panose="02020603050405020304" pitchFamily="18" charset="0"/>
              </a:rPr>
              <a:t>24</a:t>
            </a:r>
            <a:r>
              <a:rPr kumimoji="1" lang="zh-CN" altLang="en-US" sz="2800" b="1">
                <a:latin typeface="Times New Roman" panose="02020603050405020304" pitchFamily="18" charset="0"/>
              </a:rPr>
              <a:t>－</a:t>
            </a:r>
            <a:r>
              <a:rPr kumimoji="1" lang="en-US" altLang="zh-CN" sz="2800" b="1">
                <a:latin typeface="Times New Roman" panose="02020603050405020304" pitchFamily="18" charset="0"/>
              </a:rPr>
              <a:t>4</a:t>
            </a:r>
            <a:r>
              <a:rPr kumimoji="1" lang="en-US" altLang="zh-CN" sz="2800" b="1" i="1">
                <a:latin typeface="Times New Roman" panose="02020603050405020304" pitchFamily="18" charset="0"/>
              </a:rPr>
              <a:t>x</a:t>
            </a:r>
            <a:r>
              <a:rPr kumimoji="1" lang="zh-CN" altLang="en-US" sz="2800" b="1">
                <a:latin typeface="Times New Roman" panose="02020603050405020304" pitchFamily="18" charset="0"/>
              </a:rPr>
              <a:t>）</a:t>
            </a:r>
          </a:p>
          <a:p>
            <a:pPr eaLnBrk="1" hangingPunct="1">
              <a:lnSpc>
                <a:spcPct val="150000"/>
              </a:lnSpc>
            </a:pPr>
            <a:r>
              <a:rPr kumimoji="1" lang="zh-CN" altLang="en-US" sz="2800" b="1">
                <a:latin typeface="Times New Roman" panose="02020603050405020304" pitchFamily="18" charset="0"/>
              </a:rPr>
              <a:t>         ＝－</a:t>
            </a:r>
            <a:r>
              <a:rPr kumimoji="1" lang="en-US" altLang="zh-CN" sz="2800" b="1">
                <a:latin typeface="Times New Roman" panose="02020603050405020304" pitchFamily="18" charset="0"/>
              </a:rPr>
              <a:t>4</a:t>
            </a:r>
            <a:r>
              <a:rPr kumimoji="1" lang="en-US" altLang="zh-CN" sz="2800" b="1" i="1">
                <a:latin typeface="Times New Roman" panose="02020603050405020304" pitchFamily="18" charset="0"/>
              </a:rPr>
              <a:t>x</a:t>
            </a:r>
            <a:r>
              <a:rPr kumimoji="1" lang="en-US" altLang="zh-CN" sz="2800" b="1" baseline="30000">
                <a:latin typeface="Times New Roman" panose="02020603050405020304" pitchFamily="18" charset="0"/>
              </a:rPr>
              <a:t>2</a:t>
            </a:r>
            <a:r>
              <a:rPr kumimoji="1" lang="zh-CN" altLang="en-US" sz="2800" b="1">
                <a:latin typeface="Times New Roman" panose="02020603050405020304" pitchFamily="18" charset="0"/>
              </a:rPr>
              <a:t>＋</a:t>
            </a:r>
            <a:r>
              <a:rPr kumimoji="1" lang="en-US" altLang="zh-CN" sz="2800" b="1">
                <a:latin typeface="Times New Roman" panose="02020603050405020304" pitchFamily="18" charset="0"/>
              </a:rPr>
              <a:t>24 </a:t>
            </a:r>
            <a:r>
              <a:rPr kumimoji="1" lang="en-US" altLang="zh-CN" sz="2800" b="1" i="1">
                <a:latin typeface="Times New Roman" panose="02020603050405020304" pitchFamily="18" charset="0"/>
              </a:rPr>
              <a:t>x </a:t>
            </a:r>
            <a:r>
              <a:rPr kumimoji="1" lang="en-US" altLang="zh-CN" sz="2800" b="1">
                <a:latin typeface="Times New Roman" panose="02020603050405020304" pitchFamily="18" charset="0"/>
              </a:rPr>
              <a:t>  </a:t>
            </a:r>
            <a:r>
              <a:rPr kumimoji="1" lang="zh-CN" altLang="en-US" sz="2800" b="1">
                <a:latin typeface="Times New Roman" panose="02020603050405020304" pitchFamily="18" charset="0"/>
              </a:rPr>
              <a:t>（</a:t>
            </a:r>
            <a:r>
              <a:rPr kumimoji="1" lang="en-US" altLang="zh-CN" sz="2800" b="1">
                <a:latin typeface="Times New Roman" panose="02020603050405020304" pitchFamily="18" charset="0"/>
              </a:rPr>
              <a:t>0&lt;</a:t>
            </a:r>
            <a:r>
              <a:rPr kumimoji="1" lang="en-US" altLang="zh-CN" sz="2800" b="1" i="1">
                <a:latin typeface="Times New Roman" panose="02020603050405020304" pitchFamily="18" charset="0"/>
              </a:rPr>
              <a:t>x</a:t>
            </a:r>
            <a:r>
              <a:rPr kumimoji="1" lang="en-US" altLang="zh-CN" sz="2800" b="1">
                <a:latin typeface="Times New Roman" panose="02020603050405020304" pitchFamily="18" charset="0"/>
              </a:rPr>
              <a:t>&lt;6</a:t>
            </a:r>
            <a:r>
              <a:rPr kumimoji="1" lang="zh-CN" altLang="en-US" sz="2800" b="1">
                <a:latin typeface="Times New Roman" panose="02020603050405020304" pitchFamily="18" charset="0"/>
              </a:rPr>
              <a:t>）</a:t>
            </a:r>
          </a:p>
        </p:txBody>
      </p:sp>
      <p:sp>
        <p:nvSpPr>
          <p:cNvPr id="299053" name="Text Box 45"/>
          <p:cNvSpPr txBox="1">
            <a:spLocks noChangeArrowheads="1"/>
          </p:cNvSpPr>
          <p:nvPr/>
        </p:nvSpPr>
        <p:spPr bwMode="auto">
          <a:xfrm>
            <a:off x="1116013" y="4870450"/>
            <a:ext cx="6192837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kumimoji="1" lang="zh-CN" altLang="en-US" sz="2800" b="1">
                <a:latin typeface="Times New Roman" panose="02020603050405020304" pitchFamily="18" charset="0"/>
              </a:rPr>
              <a:t>∴ </a:t>
            </a:r>
            <a:r>
              <a:rPr kumimoji="1" lang="en-US" altLang="zh-CN" sz="2800" b="1">
                <a:latin typeface="Times New Roman" panose="02020603050405020304" pitchFamily="18" charset="0"/>
              </a:rPr>
              <a:t>0&lt;24</a:t>
            </a:r>
            <a:r>
              <a:rPr kumimoji="1" lang="zh-CN" altLang="en-US" sz="2800" b="1">
                <a:latin typeface="Times New Roman" panose="02020603050405020304" pitchFamily="18" charset="0"/>
              </a:rPr>
              <a:t>－</a:t>
            </a:r>
            <a:r>
              <a:rPr kumimoji="1" lang="en-US" altLang="zh-CN" sz="2800" b="1">
                <a:latin typeface="Times New Roman" panose="02020603050405020304" pitchFamily="18" charset="0"/>
              </a:rPr>
              <a:t>4</a:t>
            </a:r>
            <a:r>
              <a:rPr kumimoji="1" lang="en-US" altLang="zh-CN" sz="2800" b="1" i="1">
                <a:latin typeface="Times New Roman" panose="02020603050405020304" pitchFamily="18" charset="0"/>
              </a:rPr>
              <a:t>x</a:t>
            </a:r>
            <a:r>
              <a:rPr kumimoji="1" lang="en-US" altLang="zh-CN" sz="2800" b="1">
                <a:latin typeface="Times New Roman" panose="02020603050405020304" pitchFamily="18" charset="0"/>
              </a:rPr>
              <a:t> ≤6    4≤</a:t>
            </a:r>
            <a:r>
              <a:rPr kumimoji="1" lang="en-US" altLang="zh-CN" sz="2800" b="1" i="1">
                <a:latin typeface="Times New Roman" panose="02020603050405020304" pitchFamily="18" charset="0"/>
              </a:rPr>
              <a:t>x</a:t>
            </a:r>
            <a:r>
              <a:rPr kumimoji="1" lang="en-US" altLang="zh-CN" sz="2800" b="1">
                <a:latin typeface="Times New Roman" panose="02020603050405020304" pitchFamily="18" charset="0"/>
              </a:rPr>
              <a:t>&lt;6</a:t>
            </a:r>
          </a:p>
        </p:txBody>
      </p:sp>
      <p:sp>
        <p:nvSpPr>
          <p:cNvPr id="299054" name="Text Box 46"/>
          <p:cNvSpPr txBox="1">
            <a:spLocks noChangeArrowheads="1"/>
          </p:cNvSpPr>
          <p:nvPr/>
        </p:nvSpPr>
        <p:spPr bwMode="auto">
          <a:xfrm>
            <a:off x="1116013" y="5519738"/>
            <a:ext cx="6264275" cy="738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50000"/>
              </a:spcBef>
            </a:pPr>
            <a:r>
              <a:rPr kumimoji="1" lang="zh-CN" altLang="en-US" sz="2800" b="1">
                <a:latin typeface="Times New Roman" panose="02020603050405020304" pitchFamily="18" charset="0"/>
              </a:rPr>
              <a:t>∴当</a:t>
            </a:r>
            <a:r>
              <a:rPr kumimoji="1" lang="en-US" altLang="zh-CN" sz="2800" b="1" i="1">
                <a:latin typeface="Times New Roman" panose="02020603050405020304" pitchFamily="18" charset="0"/>
              </a:rPr>
              <a:t>x</a:t>
            </a:r>
            <a:r>
              <a:rPr kumimoji="1" lang="zh-CN" altLang="en-US" sz="2800" b="1">
                <a:latin typeface="Times New Roman" panose="02020603050405020304" pitchFamily="18" charset="0"/>
              </a:rPr>
              <a:t>＝</a:t>
            </a:r>
            <a:r>
              <a:rPr kumimoji="1" lang="en-US" altLang="zh-CN" sz="2800" b="1">
                <a:latin typeface="Times New Roman" panose="02020603050405020304" pitchFamily="18" charset="0"/>
              </a:rPr>
              <a:t>4cm</a:t>
            </a:r>
            <a:r>
              <a:rPr kumimoji="1" lang="zh-CN" altLang="en-US" sz="2800" b="1">
                <a:latin typeface="Times New Roman" panose="02020603050405020304" pitchFamily="18" charset="0"/>
              </a:rPr>
              <a:t>时，</a:t>
            </a:r>
            <a:r>
              <a:rPr kumimoji="1" lang="en-US" altLang="zh-CN" sz="2800" b="1">
                <a:latin typeface="Times New Roman" panose="02020603050405020304" pitchFamily="18" charset="0"/>
              </a:rPr>
              <a:t>S</a:t>
            </a:r>
            <a:r>
              <a:rPr kumimoji="1" lang="zh-CN" altLang="en-US" sz="2800" b="1" baseline="-25000">
                <a:latin typeface="Times New Roman" panose="02020603050405020304" pitchFamily="18" charset="0"/>
              </a:rPr>
              <a:t>最大值</a:t>
            </a:r>
            <a:r>
              <a:rPr kumimoji="1" lang="zh-CN" altLang="en-US" sz="2800" b="1">
                <a:latin typeface="Times New Roman" panose="02020603050405020304" pitchFamily="18" charset="0"/>
              </a:rPr>
              <a:t>＝</a:t>
            </a:r>
            <a:r>
              <a:rPr kumimoji="1" lang="en-US" altLang="zh-CN" sz="2800" b="1">
                <a:latin typeface="Times New Roman" panose="02020603050405020304" pitchFamily="18" charset="0"/>
              </a:rPr>
              <a:t>32 </a:t>
            </a:r>
            <a:r>
              <a:rPr kumimoji="1" lang="zh-CN" altLang="en-US" sz="2800" b="1">
                <a:latin typeface="Times New Roman" panose="02020603050405020304" pitchFamily="18" charset="0"/>
              </a:rPr>
              <a:t>平方米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990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99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9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9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990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990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99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99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9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9045" grpId="0" autoUpdateAnimBg="0"/>
      <p:bldP spid="299046" grpId="0" autoUpdateAnimBg="0"/>
      <p:bldP spid="299047" grpId="0" autoUpdateAnimBg="0"/>
      <p:bldP spid="299052" grpId="0" autoUpdateAnimBg="0"/>
      <p:bldP spid="299053" grpId="0" autoUpdateAnimBg="0"/>
      <p:bldP spid="299054" grpId="0" autoUpdateAnimBg="0"/>
    </p:bldLst>
  </p:timing>
</p:sld>
</file>

<file path=ppt/theme/theme1.xml><?xml version="1.0" encoding="utf-8"?>
<a:theme xmlns:a="http://schemas.openxmlformats.org/drawingml/2006/main" name="WWW.2PPT.COM&#10;">
  <a:themeElements>
    <a:clrScheme name="Normal.dot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Normal.dot">
      <a:majorFont>
        <a:latin typeface="Times New Roman"/>
        <a:ea typeface="宋体"/>
        <a:cs typeface=""/>
      </a:majorFont>
      <a:minorFont>
        <a:latin typeface="Times New Roman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1" lang="zh-CN" alt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1" lang="zh-CN" alt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Normal.dot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rmal.dot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rmal.dot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rmal.dot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rmal.do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rmal.do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rmal.do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1807</Words>
  <Application>Microsoft Office PowerPoint</Application>
  <PresentationFormat>全屏显示(4:3)</PresentationFormat>
  <Paragraphs>186</Paragraphs>
  <Slides>21</Slides>
  <Notes>5</Notes>
  <HiddenSlides>0</HiddenSlides>
  <MMClips>0</MMClips>
  <ScaleCrop>false</ScaleCrop>
  <HeadingPairs>
    <vt:vector size="8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2</vt:i4>
      </vt:variant>
      <vt:variant>
        <vt:lpstr>幻灯片标题</vt:lpstr>
      </vt:variant>
      <vt:variant>
        <vt:i4>21</vt:i4>
      </vt:variant>
    </vt:vector>
  </HeadingPairs>
  <TitlesOfParts>
    <vt:vector size="33" baseType="lpstr">
      <vt:lpstr>汉仪大宋简</vt:lpstr>
      <vt:lpstr>黑体</vt:lpstr>
      <vt:lpstr>隶书</vt:lpstr>
      <vt:lpstr>宋体</vt:lpstr>
      <vt:lpstr>微软雅黑</vt:lpstr>
      <vt:lpstr>Arial</vt:lpstr>
      <vt:lpstr>Calibri</vt:lpstr>
      <vt:lpstr>Times New Roman</vt:lpstr>
      <vt:lpstr>Wingdings</vt:lpstr>
      <vt:lpstr>WWW.2PPT.COM
</vt:lpstr>
      <vt:lpstr>公式</vt:lpstr>
      <vt:lpstr>Equation</vt:lpstr>
      <vt:lpstr>二次函数的应用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何时面积最大 </vt:lpstr>
      <vt:lpstr>何时面积最大 </vt:lpstr>
      <vt:lpstr>PowerPoint 演示文稿</vt:lpstr>
      <vt:lpstr>PowerPoint 演示文稿</vt:lpstr>
      <vt:lpstr>何时窗户通过的光线最多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“二次函数应用” 的思路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/>
  <dc:description>www.ppt818.com-提供资源下载</dc:description>
  <cp:lastModifiedBy/>
  <cp:revision>1</cp:revision>
  <dcterms:created xsi:type="dcterms:W3CDTF">2022-01-10T03:17:25Z</dcterms:created>
  <dcterms:modified xsi:type="dcterms:W3CDTF">2023-01-16T22:14:16Z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B172F604EB2E450F892AA93F113851C6</vt:lpwstr>
  </property>
  <property fmtid="{D5CDD505-2E9C-101B-9397-08002B2CF9AE}" pid="3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