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78" r:id="rId3"/>
    <p:sldId id="788" r:id="rId4"/>
    <p:sldId id="413" r:id="rId5"/>
    <p:sldId id="410" r:id="rId6"/>
    <p:sldId id="717" r:id="rId7"/>
    <p:sldId id="753" r:id="rId8"/>
    <p:sldId id="31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719" r:id="rId17"/>
    <p:sldId id="826" r:id="rId18"/>
    <p:sldId id="874" r:id="rId19"/>
    <p:sldId id="875" r:id="rId20"/>
    <p:sldId id="876" r:id="rId21"/>
    <p:sldId id="832" r:id="rId22"/>
    <p:sldId id="833" r:id="rId23"/>
    <p:sldId id="657" r:id="rId24"/>
    <p:sldId id="319" r:id="rId25"/>
    <p:sldId id="888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黑体" panose="02010609060101010101" pitchFamily="49" charset="-122"/>
      <p:regular r:id="rId33"/>
    </p:embeddedFont>
    <p:embeddedFont>
      <p:font typeface="思源黑体 CN Bold" panose="02010600030101010101" charset="-122"/>
      <p:regular r:id="rId34"/>
    </p:embeddedFont>
    <p:embeddedFont>
      <p:font typeface="胡晓波男神体" panose="02010600030101010101" charset="-122"/>
      <p:regular r:id="rId35"/>
    </p:embeddedFont>
    <p:embeddedFont>
      <p:font typeface="楷体" panose="02010609060101010101" pitchFamily="49" charset="-122"/>
      <p:regular r:id="rId36"/>
    </p:embeddedFont>
    <p:embeddedFont>
      <p:font typeface="FandolFang R" panose="02010600030101010101" charset="-122"/>
      <p:regular r:id="rId37"/>
    </p:embeddedFont>
    <p:embeddedFont>
      <p:font typeface="等线" panose="02010600030101010101" pitchFamily="2" charset="-122"/>
      <p:regular r:id="rId38"/>
      <p:bold r:id="rId3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9E5F4A54-09B2-4D96-9072-19B826DCF6DE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17ABBF3D-1C22-4E8F-9E3F-C9B333E69C8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/>
        </p:nvSpPr>
        <p:spPr>
          <a:xfrm>
            <a:off x="-319708" y="229649"/>
            <a:ext cx="3072336" cy="527263"/>
          </a:xfrm>
          <a:prstGeom prst="roundRect">
            <a:avLst>
              <a:gd name="adj" fmla="val 10763"/>
            </a:avLst>
          </a:prstGeom>
          <a:solidFill>
            <a:schemeClr val="bg1"/>
          </a:solidFill>
          <a:ln>
            <a:solidFill>
              <a:srgbClr val="F49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216802" y="320970"/>
            <a:ext cx="3176587" cy="435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F49212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132114"/>
            <a:ext cx="10896600" cy="5216072"/>
          </a:xfrm>
          <a:prstGeom prst="roundRect">
            <a:avLst>
              <a:gd name="adj" fmla="val 6851"/>
            </a:avLst>
          </a:prstGeom>
          <a:noFill/>
          <a:ln>
            <a:solidFill>
              <a:srgbClr val="F49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  <a:lvl2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2pPr>
            <a:lvl3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3pPr>
            <a:lvl4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4pPr>
            <a:lvl5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桌子, 杯子, 游戏机, 食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"/>
            <a:ext cx="12192000" cy="68537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81531" y="4352260"/>
            <a:ext cx="3914449" cy="369332"/>
            <a:chOff x="1149457" y="5016542"/>
            <a:chExt cx="3914449" cy="369332"/>
          </a:xfrm>
        </p:grpSpPr>
        <p:sp>
          <p:nvSpPr>
            <p:cNvPr id="12" name="文本框 11"/>
            <p:cNvSpPr txBox="1"/>
            <p:nvPr/>
          </p:nvSpPr>
          <p:spPr>
            <a:xfrm>
              <a:off x="4382308" y="5031931"/>
              <a:ext cx="6815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+mn-lt"/>
                </a:rPr>
                <a:t>20XX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sym typeface="+mn-lt"/>
              </a:endParaRPr>
            </a:p>
          </p:txBody>
        </p:sp>
        <p:sp>
          <p:nvSpPr>
            <p:cNvPr id="13" name="圆角矩形"/>
            <p:cNvSpPr/>
            <p:nvPr/>
          </p:nvSpPr>
          <p:spPr>
            <a:xfrm>
              <a:off x="114945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+mn-lt"/>
                </a:rPr>
                <a:t>授课老师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"/>
            <p:cNvSpPr/>
            <p:nvPr/>
          </p:nvSpPr>
          <p:spPr>
            <a:xfrm>
              <a:off x="321420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+mn-lt"/>
                </a:rPr>
                <a:t>授课时间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15333" y="5031931"/>
              <a:ext cx="729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</a:rPr>
                <a:t>某某</a:t>
              </a:r>
              <a:endPara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63039" y="1263319"/>
            <a:ext cx="6698974" cy="2693504"/>
            <a:chOff x="5763039" y="1401418"/>
            <a:chExt cx="6698974" cy="2693504"/>
          </a:xfrm>
        </p:grpSpPr>
        <p:sp>
          <p:nvSpPr>
            <p:cNvPr id="16" name="矩形: 圆角 15"/>
            <p:cNvSpPr/>
            <p:nvPr/>
          </p:nvSpPr>
          <p:spPr>
            <a:xfrm>
              <a:off x="5763039" y="1401418"/>
              <a:ext cx="6698974" cy="2693504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>
              <a:solidFill>
                <a:srgbClr val="F49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96000" y="1566952"/>
              <a:ext cx="38969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effectLst>
                    <a:outerShdw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咕咚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85452" y="3391549"/>
              <a:ext cx="5512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语文精品课件 一年级下册 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8.2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92873" y="2089701"/>
              <a:ext cx="20938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GU</a:t>
              </a:r>
            </a:p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DONG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331226" y="3290030"/>
              <a:ext cx="5367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圆角矩形"/>
          <p:cNvSpPr/>
          <p:nvPr/>
        </p:nvSpPr>
        <p:spPr>
          <a:xfrm>
            <a:off x="10158942" y="374862"/>
            <a:ext cx="1539414" cy="3693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49412"/>
              </a:gs>
              <a:gs pos="100000">
                <a:srgbClr val="F3740E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lt"/>
              </a:rPr>
              <a:t>YOUR LOGO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89085" y="1843405"/>
            <a:ext cx="10280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pà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58690" y="266319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66319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忄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害怕   怕人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我就很害怕打雷。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55308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56251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怕</a:t>
            </a:r>
          </a:p>
        </p:txBody>
      </p:sp>
      <p:pic>
        <p:nvPicPr>
          <p:cNvPr id="2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5763" y="2426970"/>
            <a:ext cx="2745105" cy="2736850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9142730" y="1770380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ɡēn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768850" y="266319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08345" y="266319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⻊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跟踪  跟随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她被敌人跟踪了。</a:t>
            </a:r>
          </a:p>
        </p:txBody>
      </p:sp>
      <p:graphicFrame>
        <p:nvGraphicFramePr>
          <p:cNvPr id="54" name="Group 47"/>
          <p:cNvGraphicFramePr>
            <a:graphicFrameLocks noGrp="1"/>
          </p:cNvGraphicFramePr>
          <p:nvPr/>
        </p:nvGraphicFramePr>
        <p:xfrm>
          <a:off x="9185290" y="253022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4" name="矩形 63">
            <a:hlinkClick r:id="" action="ppaction://noaction"/>
          </p:cNvPr>
          <p:cNvSpPr/>
          <p:nvPr/>
        </p:nvSpPr>
        <p:spPr>
          <a:xfrm>
            <a:off x="9195756" y="25396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跟</a:t>
            </a:r>
          </a:p>
        </p:txBody>
      </p:sp>
      <p:pic>
        <p:nvPicPr>
          <p:cNvPr id="81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66380" y="2432685"/>
            <a:ext cx="2891155" cy="2747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video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359265" y="1818252"/>
            <a:ext cx="1069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jiā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70755" y="2688202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686425" y="2688202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家园   大家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地球是我们人类共同的家园。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149095" y="257810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159561" y="2587527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家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6080" y="2578100"/>
            <a:ext cx="2739390" cy="2601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152255" y="1796980"/>
            <a:ext cx="1203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yánɡ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72660" y="268979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661025" y="268979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独体字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羊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山羊   绵羊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刘爷爷家里养了一只小羊。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189100" y="255682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199566" y="25662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羊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0207" y="2335589"/>
            <a:ext cx="3064510" cy="282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965265" y="1847145"/>
            <a:ext cx="1317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xiànɡ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61230" y="268979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31840" y="2689790"/>
            <a:ext cx="52362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⺈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大象   象牙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大象的耳朵像一把蒲扇。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177670" y="255682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188136" y="256625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象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12292" y="2556828"/>
            <a:ext cx="2673350" cy="2726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9247505" y="1795710"/>
            <a:ext cx="1312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dōu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4742180" y="268852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812790" y="268852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都是   都有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我们都有一个家，名字叫中国。</a:t>
            </a:r>
          </a:p>
        </p:txBody>
      </p:sp>
      <p:graphicFrame>
        <p:nvGraphicFramePr>
          <p:cNvPr id="52" name="Group 47"/>
          <p:cNvGraphicFramePr>
            <a:graphicFrameLocks noGrp="1"/>
          </p:cNvGraphicFramePr>
          <p:nvPr/>
        </p:nvGraphicFramePr>
        <p:xfrm>
          <a:off x="9158620" y="255555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9169086" y="256498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都</a:t>
            </a:r>
          </a:p>
        </p:txBody>
      </p:sp>
      <p:pic>
        <p:nvPicPr>
          <p:cNvPr id="6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0680" y="2555558"/>
            <a:ext cx="2675255" cy="2727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4" dur="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video>
              <p:cMediaNode>
                <p:cTn id="3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video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4"/>
          <p:cNvSpPr txBox="1"/>
          <p:nvPr/>
        </p:nvSpPr>
        <p:spPr>
          <a:xfrm>
            <a:off x="1466215" y="1366838"/>
            <a:ext cx="8150225" cy="5053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认真读课文，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想一想：“咕咚”到底是什么？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61465" y="1872233"/>
            <a:ext cx="5610860" cy="5053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木瓜掉进湖里发出的声音。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7565" y="2461940"/>
            <a:ext cx="10544810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让我们跟着兔子来到湖边，这时候一个成熟的木瓜从高高的树上掉进湖里，咕咚！听到这咕咚声，兔子怎么做的？</a:t>
            </a:r>
          </a:p>
        </p:txBody>
      </p:sp>
      <p:sp>
        <p:nvSpPr>
          <p:cNvPr id="45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22656" y="4235256"/>
            <a:ext cx="9450070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兔子吓了一跳，拔腿就跑。小猴子看见了，问他为什么跑。兔子一边跑一边叫：“不好啦，‘咕咚’可怕极了！”</a:t>
            </a:r>
          </a:p>
        </p:txBody>
      </p:sp>
      <p:cxnSp>
        <p:nvCxnSpPr>
          <p:cNvPr id="47" name="直接连接符 46"/>
          <p:cNvCxnSpPr/>
          <p:nvPr/>
        </p:nvCxnSpPr>
        <p:spPr>
          <a:xfrm flipV="1">
            <a:off x="3160658" y="4688760"/>
            <a:ext cx="1325384" cy="244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3909634" y="3542650"/>
            <a:ext cx="7030748" cy="513474"/>
          </a:xfrm>
          <a:prstGeom prst="wedgeRoundRectCallout">
            <a:avLst>
              <a:gd name="adj1" fmla="val -32832"/>
              <a:gd name="adj2" fmla="val 62503"/>
              <a:gd name="adj3" fmla="val 16667"/>
            </a:avLst>
          </a:prstGeom>
          <a:solidFill>
            <a:schemeClr val="bg1"/>
          </a:solidFill>
          <a:ln w="9525">
            <a:solidFill>
              <a:srgbClr val="F4921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快速起步，迅速跑开，形容动作非常迅速。这是对兔子的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动作描写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1156582" y="5202316"/>
            <a:ext cx="1325384" cy="244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3276600" y="5254703"/>
            <a:ext cx="5810251" cy="734737"/>
            <a:chOff x="4761" y="7187"/>
            <a:chExt cx="6379" cy="2242"/>
          </a:xfrm>
        </p:grpSpPr>
        <p:sp>
          <p:nvSpPr>
            <p:cNvPr id="51" name="文本框 50"/>
            <p:cNvSpPr txBox="1"/>
            <p:nvPr/>
          </p:nvSpPr>
          <p:spPr>
            <a:xfrm>
              <a:off x="5456" y="7494"/>
              <a:ext cx="5174" cy="15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说明兔子非常害怕，觉得“咕咚”特别恐怖。</a:t>
              </a:r>
            </a:p>
          </p:txBody>
        </p:sp>
        <p:sp>
          <p:nvSpPr>
            <p:cNvPr id="52" name="云形标注 11"/>
            <p:cNvSpPr/>
            <p:nvPr/>
          </p:nvSpPr>
          <p:spPr>
            <a:xfrm>
              <a:off x="4761" y="7187"/>
              <a:ext cx="6379" cy="2242"/>
            </a:xfrm>
            <a:prstGeom prst="cloudCallout">
              <a:avLst>
                <a:gd name="adj1" fmla="val -39177"/>
                <a:gd name="adj2" fmla="val -61002"/>
              </a:avLst>
            </a:prstGeom>
            <a:ln w="28575">
              <a:solidFill>
                <a:srgbClr val="F492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9" grpId="0" bldLvl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24572" y="2869840"/>
            <a:ext cx="10142855" cy="559160"/>
          </a:xfrm>
          <a:prstGeom prst="wedgeRoundRectCallout">
            <a:avLst>
              <a:gd name="adj1" fmla="val -2808"/>
              <a:gd name="adj2" fmla="val -63035"/>
              <a:gd name="adj3" fmla="val 16667"/>
            </a:avLst>
          </a:prstGeom>
          <a:solidFill>
            <a:schemeClr val="bg1"/>
          </a:solidFill>
          <a:ln>
            <a:solidFill>
              <a:srgbClr val="F4921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     “</a:t>
            </a:r>
            <a:r>
              <a: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就跟着跑起来”没有问为什么，就跟着兔子跑，还喊着和兔子一样的话。</a:t>
            </a:r>
            <a:endParaRPr kumimoji="0" lang="zh-CN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08714" y="1637541"/>
            <a:ext cx="9974916" cy="1021715"/>
            <a:chOff x="1381" y="3811"/>
            <a:chExt cx="7840" cy="1609"/>
          </a:xfrm>
        </p:grpSpPr>
        <p:sp>
          <p:nvSpPr>
            <p:cNvPr id="13" name="流程图: 终止 12"/>
            <p:cNvSpPr/>
            <p:nvPr/>
          </p:nvSpPr>
          <p:spPr>
            <a:xfrm>
              <a:off x="1381" y="3811"/>
              <a:ext cx="7840" cy="1609"/>
            </a:xfrm>
            <a:prstGeom prst="flowChartTerminator">
              <a:avLst/>
            </a:prstGeom>
            <a:solidFill>
              <a:schemeClr val="bg1"/>
            </a:solidFill>
            <a:ln w="38100">
              <a:solidFill>
                <a:srgbClr val="F49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81" y="3897"/>
              <a:ext cx="7693" cy="1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      </a:t>
              </a: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小猴子一听，</a:t>
              </a: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就跟着跑起来。</a:t>
              </a: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他一边跑一边大叫“不好啦，不好啦，咕咚’来了，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dirty="0">
                  <a:solidFill>
                    <a:prstClr val="black"/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         </a:t>
              </a:r>
              <a:r>
                <a:rPr kumimoji="0" lang="zh-CN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大家快跑哇！”</a:t>
              </a: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635379" y="2182315"/>
            <a:ext cx="6663690" cy="187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5015226" y="4550694"/>
            <a:ext cx="6068060" cy="508082"/>
          </a:xfrm>
          <a:prstGeom prst="roundRect">
            <a:avLst/>
          </a:prstGeom>
          <a:noFill/>
          <a:ln w="38100">
            <a:solidFill>
              <a:srgbClr val="E58C00"/>
            </a:solidFill>
            <a:prstDash val="dashDot"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2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2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思考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：“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一个接一个”表现了什么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？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024572" y="5395144"/>
            <a:ext cx="10142855" cy="559160"/>
          </a:xfrm>
          <a:prstGeom prst="wedgeRoundRectCallout">
            <a:avLst>
              <a:gd name="adj1" fmla="val 15994"/>
              <a:gd name="adj2" fmla="val -66250"/>
              <a:gd name="adj3" fmla="val 16667"/>
            </a:avLst>
          </a:prstGeom>
          <a:solidFill>
            <a:schemeClr val="bg1"/>
          </a:solidFill>
          <a:ln w="9525">
            <a:solidFill>
              <a:srgbClr val="F4921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表现了小动物们害怕、慌乱不知所措的心理，写出了动物们盲目地跟着跑的混乱场面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108714" y="3697710"/>
            <a:ext cx="10142855" cy="1428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狐狸呀，山羊啊，小鹿哇，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一个跟着一个跑起来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。大伙一边跑一边叫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：“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快逃命啊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，‘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咕咚’来了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！”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大象看见了，也跟着跑起来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84300" y="1405255"/>
            <a:ext cx="2504440" cy="735747"/>
          </a:xfrm>
          <a:prstGeom prst="wedgeEllipseCallout">
            <a:avLst>
              <a:gd name="adj1" fmla="val 66477"/>
              <a:gd name="adj2" fmla="val 54821"/>
            </a:avLst>
          </a:prstGeom>
          <a:solidFill>
            <a:schemeClr val="bg1"/>
          </a:solidFill>
          <a:ln>
            <a:solidFill>
              <a:srgbClr val="F4921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朗读指导</a:t>
            </a:r>
          </a:p>
        </p:txBody>
      </p:sp>
      <p:sp>
        <p:nvSpPr>
          <p:cNvPr id="3" name="矩形 2"/>
          <p:cNvSpPr/>
          <p:nvPr/>
        </p:nvSpPr>
        <p:spPr>
          <a:xfrm>
            <a:off x="1384300" y="2297430"/>
            <a:ext cx="9617710" cy="332295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D1F5B8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大象看见了，也跟着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/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跑起来。野牛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/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拦住他，问：“‘咕咚’在哪里，你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/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看见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/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了？↗”大象说：“没看见，大伙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/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都说‘咕咚’来了。⌒”野牛拦住大伙问，大伙都说没看见。最后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/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问兔子，兔子说：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“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是我听见的，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‘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咕咚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’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就在</a:t>
            </a: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/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那边的湖里。↘”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719320" y="293252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565140" y="293252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913370" y="293252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353685" y="3612609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36895" y="3612609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145020" y="4236814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8465185" y="5131653"/>
            <a:ext cx="2023110" cy="645160"/>
            <a:chOff x="4749347" y="1814597"/>
            <a:chExt cx="2934876" cy="138956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" name="圆角矩形标注 13"/>
            <p:cNvSpPr/>
            <p:nvPr/>
          </p:nvSpPr>
          <p:spPr>
            <a:xfrm>
              <a:off x="4749347" y="1814597"/>
              <a:ext cx="2934876" cy="1389561"/>
            </a:xfrm>
            <a:prstGeom prst="wedgeRoundRectCallout">
              <a:avLst>
                <a:gd name="adj1" fmla="val -37826"/>
                <a:gd name="adj2" fmla="val 70530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49212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4929720" y="1873407"/>
              <a:ext cx="2643984" cy="1166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  <a:sym typeface="+mn-ea"/>
                </a:rPr>
                <a:t>语气冷静</a:t>
              </a:r>
            </a:p>
          </p:txBody>
        </p:sp>
      </p:grpSp>
      <p:sp>
        <p:nvSpPr>
          <p:cNvPr id="5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559560" y="1602105"/>
            <a:ext cx="4817473" cy="599123"/>
          </a:xfrm>
          <a:prstGeom prst="bevel">
            <a:avLst>
              <a:gd name="adj" fmla="val 6421"/>
            </a:avLst>
          </a:prstGeom>
          <a:solidFill>
            <a:schemeClr val="bg1"/>
          </a:solidFill>
          <a:ln w="9525">
            <a:solidFill>
              <a:srgbClr val="F4921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木瓜为什么会自己掉下来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59560" y="2306527"/>
            <a:ext cx="2784296" cy="735747"/>
          </a:xfrm>
          <a:prstGeom prst="teardrop">
            <a:avLst/>
          </a:prstGeom>
          <a:solidFill>
            <a:schemeClr val="bg1"/>
          </a:solidFill>
          <a:ln w="38100">
            <a:solidFill>
              <a:srgbClr val="F4921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木瓜熟透了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59560" y="3147573"/>
            <a:ext cx="6776561" cy="695265"/>
          </a:xfrm>
          <a:prstGeom prst="bevel">
            <a:avLst/>
          </a:prstGeom>
          <a:solidFill>
            <a:schemeClr val="bg1"/>
          </a:solidFill>
          <a:ln>
            <a:solidFill>
              <a:srgbClr val="F4921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木瓜掉进湖里为什么会发出很响的声音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9560" y="3948137"/>
            <a:ext cx="5211683" cy="695265"/>
          </a:xfrm>
          <a:prstGeom prst="doubleWave">
            <a:avLst/>
          </a:prstGeom>
          <a:solidFill>
            <a:schemeClr val="bg1"/>
          </a:solidFill>
          <a:ln w="57150">
            <a:solidFill>
              <a:srgbClr val="F4921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从高高的树上掉下来撞击水面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59560" y="4748701"/>
            <a:ext cx="3921443" cy="695265"/>
          </a:xfrm>
          <a:prstGeom prst="bevel">
            <a:avLst/>
          </a:prstGeom>
          <a:solidFill>
            <a:schemeClr val="bg1"/>
          </a:solidFill>
          <a:ln>
            <a:solidFill>
              <a:srgbClr val="F4921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“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咕咚”究竟是什么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59560" y="5549265"/>
            <a:ext cx="9072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“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咕咚”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是熟透了的木瓜从树上掉进湖里所发出的声音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。</a:t>
            </a:r>
          </a:p>
        </p:txBody>
      </p:sp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2" grpId="0" animBg="1"/>
      <p:bldP spid="4" grpId="0" animBg="1"/>
      <p:bldP spid="6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67765" y="2512701"/>
            <a:ext cx="5103826" cy="225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一声“咕咚”响起，不知森林里到底发生了什么可怕的事情，吓得小动物们四散奔逃。这“咕咚”到底是什么呢？难道是凶猛的动物来了？   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12" name="图片 11" descr="图片包含 草, 户外, 动物, 鹿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01" y="1818860"/>
            <a:ext cx="4547634" cy="36377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54125" y="4142740"/>
            <a:ext cx="9858375" cy="1750008"/>
          </a:xfrm>
          <a:prstGeom prst="doubleWave">
            <a:avLst/>
          </a:prstGeom>
          <a:noFill/>
          <a:ln w="38100">
            <a:solidFill>
              <a:srgbClr val="FFC00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我最喜欢野牛，因为他遇到事情的时候不慌张，也不盲目跟风，敢于问出心里的疑惑。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54125" y="1538382"/>
            <a:ext cx="5565775" cy="67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学完这篇课文，你有什么收获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54124" y="2486223"/>
            <a:ext cx="6721475" cy="578882"/>
          </a:xfrm>
          <a:prstGeom prst="wedgeRoundRectCallout">
            <a:avLst>
              <a:gd name="adj1" fmla="val -27160"/>
              <a:gd name="adj2" fmla="val -106548"/>
              <a:gd name="adj3" fmla="val 16667"/>
            </a:avLst>
          </a:prstGeom>
          <a:noFill/>
          <a:ln>
            <a:solidFill>
              <a:srgbClr val="F4921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遇事先问个为什么，弄清事实真相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54125" y="3342313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读了这篇故事，说说你最喜欢故事里的谁？为什么？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黑体" panose="02010609060101010101" charset="-122"/>
            </a:endParaRPr>
          </a:p>
        </p:txBody>
      </p:sp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3" grpId="0" bldLvl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90955" y="2787015"/>
            <a:ext cx="9770745" cy="2250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课文讲的是一只兔子偶然听见“咕咚”一声，吓得撒腿就跑，其他动物也跟着逃跑，只有野牛问“咕咚”是什么，大家去看了才明白：“咕咚”原来是成熟的木瓜掉到湖里发出的声音。这个故事告诉我们：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听到任何事情，一定要动脑想想或去实地看看，不要盲目跟从。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90955" y="227965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课文主旨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1355" y="1816101"/>
            <a:ext cx="8289290" cy="3696801"/>
          </a:xfrm>
          <a:prstGeom prst="bevel">
            <a:avLst>
              <a:gd name="adj" fmla="val 6303"/>
            </a:avLst>
          </a:prstGeom>
          <a:solidFill>
            <a:schemeClr val="bg1"/>
          </a:solidFill>
          <a:ln>
            <a:solidFill>
              <a:srgbClr val="F4921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木瓜熟，掉湖里，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咕咚一声响，森林里面变热闹：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兔子吓得拔腿跑，猴子跟着兔子跑，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狐狸山羊和小鹿，一个跟着一个逃。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还好野牛会思考，拦住大伙儿把真相找！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836025" y="3349942"/>
            <a:ext cx="2936875" cy="988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遇事要多动脑筋、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不要盲从</a:t>
            </a:r>
          </a:p>
        </p:txBody>
      </p:sp>
      <p:sp>
        <p:nvSpPr>
          <p:cNvPr id="14" name="左大括号 13"/>
          <p:cNvSpPr/>
          <p:nvPr/>
        </p:nvSpPr>
        <p:spPr>
          <a:xfrm>
            <a:off x="2056923" y="2550478"/>
            <a:ext cx="344488" cy="2492375"/>
          </a:xfrm>
          <a:prstGeom prst="leftBrace">
            <a:avLst>
              <a:gd name="adj1" fmla="val 90278"/>
              <a:gd name="adj2" fmla="val 48269"/>
            </a:avLst>
          </a:prstGeom>
          <a:solidFill>
            <a:schemeClr val="bg1"/>
          </a:solidFill>
          <a:ln w="19050">
            <a:solidFill>
              <a:srgbClr val="F49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5" name="Text Box 15"/>
          <p:cNvSpPr txBox="1"/>
          <p:nvPr/>
        </p:nvSpPr>
        <p:spPr>
          <a:xfrm>
            <a:off x="2617470" y="2515553"/>
            <a:ext cx="977900" cy="5397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兔子</a:t>
            </a:r>
          </a:p>
        </p:txBody>
      </p:sp>
      <p:sp>
        <p:nvSpPr>
          <p:cNvPr id="2" name="文本框 3"/>
          <p:cNvSpPr txBox="1"/>
          <p:nvPr/>
        </p:nvSpPr>
        <p:spPr>
          <a:xfrm>
            <a:off x="951865" y="3535680"/>
            <a:ext cx="1117600" cy="5219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rgbClr val="C00000"/>
                </a:solidFill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咕 咚</a:t>
            </a:r>
          </a:p>
        </p:txBody>
      </p:sp>
      <p:sp>
        <p:nvSpPr>
          <p:cNvPr id="8" name="左大括号 7"/>
          <p:cNvSpPr/>
          <p:nvPr/>
        </p:nvSpPr>
        <p:spPr>
          <a:xfrm flipH="1">
            <a:off x="8200708" y="2661920"/>
            <a:ext cx="374650" cy="2492375"/>
          </a:xfrm>
          <a:prstGeom prst="leftBrace">
            <a:avLst>
              <a:gd name="adj1" fmla="val 90278"/>
              <a:gd name="adj2" fmla="val 48269"/>
            </a:avLst>
          </a:prstGeom>
          <a:solidFill>
            <a:schemeClr val="bg1"/>
          </a:solidFill>
          <a:ln w="19050">
            <a:solidFill>
              <a:srgbClr val="F492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4000183" y="2526665"/>
            <a:ext cx="935037" cy="5397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跑</a:t>
            </a:r>
          </a:p>
        </p:txBody>
      </p:sp>
      <p:sp>
        <p:nvSpPr>
          <p:cNvPr id="10" name="右箭头 9"/>
          <p:cNvSpPr/>
          <p:nvPr/>
        </p:nvSpPr>
        <p:spPr>
          <a:xfrm>
            <a:off x="3508216" y="2698115"/>
            <a:ext cx="496888" cy="147638"/>
          </a:xfrm>
          <a:prstGeom prst="rightArrow">
            <a:avLst/>
          </a:prstGeom>
          <a:solidFill>
            <a:schemeClr val="bg1"/>
          </a:solidFill>
          <a:ln w="9525">
            <a:solidFill>
              <a:srgbClr val="F49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4" name="Text Box 15"/>
          <p:cNvSpPr txBox="1"/>
          <p:nvPr/>
        </p:nvSpPr>
        <p:spPr>
          <a:xfrm>
            <a:off x="2617470" y="3199765"/>
            <a:ext cx="2273300" cy="5397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猴子</a:t>
            </a:r>
          </a:p>
        </p:txBody>
      </p:sp>
      <p:sp>
        <p:nvSpPr>
          <p:cNvPr id="25" name="Text Box 15"/>
          <p:cNvSpPr txBox="1"/>
          <p:nvPr/>
        </p:nvSpPr>
        <p:spPr>
          <a:xfrm>
            <a:off x="4034155" y="3159125"/>
            <a:ext cx="3455988" cy="5397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跟着跑</a:t>
            </a:r>
          </a:p>
        </p:txBody>
      </p:sp>
      <p:sp>
        <p:nvSpPr>
          <p:cNvPr id="20" name="右箭头 19"/>
          <p:cNvSpPr/>
          <p:nvPr/>
        </p:nvSpPr>
        <p:spPr>
          <a:xfrm>
            <a:off x="3508216" y="3366453"/>
            <a:ext cx="496888" cy="147638"/>
          </a:xfrm>
          <a:prstGeom prst="rightArrow">
            <a:avLst/>
          </a:prstGeom>
          <a:solidFill>
            <a:schemeClr val="bg1"/>
          </a:solidFill>
          <a:ln w="9525">
            <a:solidFill>
              <a:srgbClr val="F49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28" name="Text Box 15"/>
          <p:cNvSpPr txBox="1"/>
          <p:nvPr/>
        </p:nvSpPr>
        <p:spPr>
          <a:xfrm>
            <a:off x="2617470" y="3844290"/>
            <a:ext cx="4151630" cy="5397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狐狸、山羊、小鹿、大象</a:t>
            </a:r>
          </a:p>
        </p:txBody>
      </p:sp>
      <p:sp>
        <p:nvSpPr>
          <p:cNvPr id="29" name="Text Box 15"/>
          <p:cNvSpPr txBox="1"/>
          <p:nvPr/>
        </p:nvSpPr>
        <p:spPr>
          <a:xfrm>
            <a:off x="7131050" y="3836670"/>
            <a:ext cx="2286000" cy="539750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跟着跑</a:t>
            </a:r>
          </a:p>
        </p:txBody>
      </p:sp>
      <p:sp>
        <p:nvSpPr>
          <p:cNvPr id="30" name="右箭头 29"/>
          <p:cNvSpPr/>
          <p:nvPr/>
        </p:nvSpPr>
        <p:spPr>
          <a:xfrm>
            <a:off x="6769100" y="4066540"/>
            <a:ext cx="361950" cy="147638"/>
          </a:xfrm>
          <a:prstGeom prst="rightArrow">
            <a:avLst/>
          </a:prstGeom>
          <a:solidFill>
            <a:schemeClr val="bg1"/>
          </a:solidFill>
          <a:ln w="9525">
            <a:solidFill>
              <a:srgbClr val="F49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7" name="Text Box 15"/>
          <p:cNvSpPr txBox="1"/>
          <p:nvPr/>
        </p:nvSpPr>
        <p:spPr>
          <a:xfrm>
            <a:off x="2617470" y="4614545"/>
            <a:ext cx="1241425" cy="5397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野牛</a:t>
            </a:r>
          </a:p>
        </p:txBody>
      </p:sp>
      <p:sp>
        <p:nvSpPr>
          <p:cNvPr id="38" name="Text Box 15"/>
          <p:cNvSpPr txBox="1"/>
          <p:nvPr/>
        </p:nvSpPr>
        <p:spPr>
          <a:xfrm>
            <a:off x="3977005" y="4637405"/>
            <a:ext cx="1548765" cy="5397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回去看</a:t>
            </a:r>
          </a:p>
        </p:txBody>
      </p:sp>
      <p:sp>
        <p:nvSpPr>
          <p:cNvPr id="39" name="右箭头 38"/>
          <p:cNvSpPr/>
          <p:nvPr/>
        </p:nvSpPr>
        <p:spPr>
          <a:xfrm>
            <a:off x="3508216" y="4832985"/>
            <a:ext cx="496888" cy="147638"/>
          </a:xfrm>
          <a:prstGeom prst="rightArrow">
            <a:avLst/>
          </a:prstGeom>
          <a:solidFill>
            <a:schemeClr val="bg1"/>
          </a:solidFill>
          <a:ln w="9525">
            <a:solidFill>
              <a:srgbClr val="F49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256213" y="4832668"/>
            <a:ext cx="496888" cy="147638"/>
          </a:xfrm>
          <a:prstGeom prst="rightArrow">
            <a:avLst/>
          </a:prstGeom>
          <a:solidFill>
            <a:schemeClr val="bg1"/>
          </a:solidFill>
          <a:ln w="9525">
            <a:solidFill>
              <a:srgbClr val="F49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32" name="Text Box 15"/>
          <p:cNvSpPr txBox="1"/>
          <p:nvPr/>
        </p:nvSpPr>
        <p:spPr>
          <a:xfrm>
            <a:off x="5753735" y="4623435"/>
            <a:ext cx="2105660" cy="5397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成熟的木瓜</a:t>
            </a:r>
          </a:p>
        </p:txBody>
      </p:sp>
      <p:sp>
        <p:nvSpPr>
          <p:cNvPr id="7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4" grpId="0" bldLvl="0" animBg="1"/>
      <p:bldP spid="15" grpId="0"/>
      <p:bldP spid="2" grpId="0"/>
      <p:bldP spid="8" grpId="0" bldLvl="0" animBg="1"/>
      <p:bldP spid="9" grpId="0"/>
      <p:bldP spid="10" grpId="0" bldLvl="0" animBg="1"/>
      <p:bldP spid="24" grpId="0"/>
      <p:bldP spid="25" grpId="0"/>
      <p:bldP spid="20" grpId="0" bldLvl="0" animBg="1"/>
      <p:bldP spid="28" grpId="0"/>
      <p:bldP spid="29" grpId="0"/>
      <p:bldP spid="30" grpId="0" bldLvl="0" animBg="1"/>
      <p:bldP spid="37" grpId="0"/>
      <p:bldP spid="38" grpId="0"/>
      <p:bldP spid="39" grpId="0" bldLvl="0" animBg="1"/>
      <p:bldP spid="31" grpId="0" bldLvl="0" animBg="1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缺角矩形 2"/>
          <p:cNvSpPr/>
          <p:nvPr/>
        </p:nvSpPr>
        <p:spPr>
          <a:xfrm>
            <a:off x="697865" y="818879"/>
            <a:ext cx="8401050" cy="3512427"/>
          </a:xfrm>
          <a:prstGeom prst="plaque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68BA9"/>
                </a:solidFill>
              </a14:hiddenFill>
            </a:ext>
          </a:extLst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一、词语搭配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。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(            )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的蚜虫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          ）的小虫子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）的叶子       （           )地说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）的棉花         (            )地问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61736" y="2038714"/>
            <a:ext cx="999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可恶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7395" y="2038714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圆圆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03680" y="2655734"/>
            <a:ext cx="17106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碧绿碧绿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07395" y="2673261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高兴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03680" y="3301164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雪白雪白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03030" y="3145519"/>
            <a:ext cx="902811" cy="668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  <a:sym typeface="+mn-ea"/>
              </a:rPr>
              <a:t>惊奇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285240" y="3835248"/>
            <a:ext cx="9992360" cy="2203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二、全文共有____个自然段，讲了______听到“咕咚”的声音，没有弄明白，拔腿就跑，后来______、______、______、______、______也跟着跑，只有______没有跟着跑。帮助大伙儿弄清了真相的事。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              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457575" y="401894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7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026172" y="3975402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小兔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4354830" y="4745818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小猴子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5971858" y="474581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狐狸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7233286" y="474581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山羊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8494714" y="474581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小鹿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9756140" y="4745818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大象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3289300" y="5406873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野牛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51" grpId="0"/>
      <p:bldP spid="52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BY YUSHEN</a:t>
            </a:r>
            <a:endParaRPr lang="zh-CN" altLang="en-US" dirty="0">
              <a:noFill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pic>
        <p:nvPicPr>
          <p:cNvPr id="3" name="图片 2" descr="图片包含 桌子, 杯子, 游戏机, 食物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"/>
            <a:ext cx="12192000" cy="685374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1000">
                <a:schemeClr val="bg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81531" y="4352260"/>
            <a:ext cx="3914449" cy="369332"/>
            <a:chOff x="1149457" y="5016542"/>
            <a:chExt cx="3914449" cy="369332"/>
          </a:xfrm>
        </p:grpSpPr>
        <p:sp>
          <p:nvSpPr>
            <p:cNvPr id="12" name="文本框 11"/>
            <p:cNvSpPr txBox="1"/>
            <p:nvPr/>
          </p:nvSpPr>
          <p:spPr>
            <a:xfrm>
              <a:off x="4382308" y="5031931"/>
              <a:ext cx="6815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sym typeface="+mn-lt"/>
                </a:rPr>
                <a:t>20XX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sym typeface="+mn-lt"/>
              </a:endParaRPr>
            </a:p>
          </p:txBody>
        </p:sp>
        <p:sp>
          <p:nvSpPr>
            <p:cNvPr id="13" name="圆角矩形"/>
            <p:cNvSpPr/>
            <p:nvPr/>
          </p:nvSpPr>
          <p:spPr>
            <a:xfrm>
              <a:off x="114945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+mn-lt"/>
                </a:rPr>
                <a:t>授课老师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lt"/>
              </a:endParaRPr>
            </a:p>
          </p:txBody>
        </p:sp>
        <p:sp>
          <p:nvSpPr>
            <p:cNvPr id="14" name="圆角矩形"/>
            <p:cNvSpPr/>
            <p:nvPr/>
          </p:nvSpPr>
          <p:spPr>
            <a:xfrm>
              <a:off x="3214207" y="5016542"/>
              <a:ext cx="1003533" cy="36933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49412"/>
                </a:gs>
                <a:gs pos="100000">
                  <a:srgbClr val="F3740E"/>
                </a:gs>
              </a:gsLst>
              <a:lin ang="5400000" scaled="1"/>
            </a:gradFill>
            <a:ln w="12700" cap="flat">
              <a:noFill/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  <a:sym typeface="+mn-lt"/>
                </a:rPr>
                <a:t>授课时间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15333" y="5031931"/>
              <a:ext cx="729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kern="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ea"/>
                </a:rPr>
                <a:t>某某</a:t>
              </a:r>
              <a:endPara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763039" y="1263319"/>
            <a:ext cx="6698974" cy="2693504"/>
            <a:chOff x="5763039" y="1401418"/>
            <a:chExt cx="6698974" cy="2693504"/>
          </a:xfrm>
        </p:grpSpPr>
        <p:sp>
          <p:nvSpPr>
            <p:cNvPr id="16" name="矩形: 圆角 15"/>
            <p:cNvSpPr/>
            <p:nvPr/>
          </p:nvSpPr>
          <p:spPr>
            <a:xfrm>
              <a:off x="5763039" y="1401418"/>
              <a:ext cx="6698974" cy="2693504"/>
            </a:xfrm>
            <a:prstGeom prst="roundRect">
              <a:avLst>
                <a:gd name="adj" fmla="val 10763"/>
              </a:avLst>
            </a:prstGeom>
            <a:solidFill>
              <a:schemeClr val="bg1"/>
            </a:solidFill>
            <a:ln>
              <a:solidFill>
                <a:srgbClr val="F49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096000" y="1566952"/>
              <a:ext cx="389697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gradFill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effectLst>
                    <a:outerShdw dist="25400" dir="2700000" algn="tl" rotWithShape="0">
                      <a:prstClr val="black">
                        <a:alpha val="40000"/>
                      </a:prstClr>
                    </a:outerShdw>
                  </a:effectLst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谢谢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85452" y="3391549"/>
              <a:ext cx="55129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语文精品课件 一年级下册 </a:t>
              </a:r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8.2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192873" y="2089701"/>
              <a:ext cx="20938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XIE</a:t>
              </a:r>
            </a:p>
            <a:p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胡晓波男神体" panose="02010600030101010101" pitchFamily="2" charset="-122"/>
                  <a:ea typeface="胡晓波男神体" panose="02010600030101010101" pitchFamily="2" charset="-122"/>
                  <a:cs typeface="胡晓波男神体" panose="02010600030101010101" pitchFamily="2" charset="-122"/>
                </a:rPr>
                <a:t>XIE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胡晓波男神体" panose="02010600030101010101" pitchFamily="2" charset="-122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6331226" y="3290030"/>
              <a:ext cx="53671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圆角矩形"/>
          <p:cNvSpPr/>
          <p:nvPr/>
        </p:nvSpPr>
        <p:spPr>
          <a:xfrm>
            <a:off x="10158942" y="374862"/>
            <a:ext cx="1539414" cy="36933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49412"/>
              </a:gs>
              <a:gs pos="100000">
                <a:srgbClr val="F3740E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10600030101010101" pitchFamily="34" charset="-122"/>
                <a:ea typeface="思源黑体 CN Bold" panose="02010600030101010101" pitchFamily="34" charset="-122"/>
                <a:cs typeface="+mn-ea"/>
                <a:sym typeface="+mn-lt"/>
              </a:rPr>
              <a:t>YOUR LOGO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立方体 3"/>
          <p:cNvSpPr/>
          <p:nvPr/>
        </p:nvSpPr>
        <p:spPr>
          <a:xfrm>
            <a:off x="1302027" y="2005136"/>
            <a:ext cx="9804426" cy="3413401"/>
          </a:xfrm>
          <a:prstGeom prst="cube">
            <a:avLst>
              <a:gd name="adj" fmla="val 4728"/>
            </a:avLst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木瓜是木瓜树上结出的果实，可食用，也可药用，用途广泛。木瓜有两大类，光皮木瓜与热带水果番木瓜。番木瓜是食用的，光皮木瓜是药用的，番木瓜主要产于云南、广西，光皮药用木瓜产于山东、安徽等地。木瓜性平味甘，清心润肺、健胃益脾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5656" y="2238350"/>
            <a:ext cx="9059545" cy="35941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咕   咚   熟   掉   吓   羊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          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鹿   逃   命   象   野   拦   领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5657" y="209678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gū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69855" y="2096785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dōng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9606" y="2096785"/>
            <a:ext cx="1098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 shú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80967" y="2096785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diào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056680" y="2096785"/>
            <a:ext cx="782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xià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42252" y="2096785"/>
            <a:ext cx="1347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 yáng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515411" y="4362425"/>
            <a:ext cx="575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lù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727626" y="4362425"/>
            <a:ext cx="846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táo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928411" y="4362425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mìng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55256" y="4362425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xiàng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869096" y="4362425"/>
            <a:ext cx="752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 yě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85146" y="4362425"/>
            <a:ext cx="81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lán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693576" y="4362425"/>
            <a:ext cx="947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楷体" panose="02010609060101010101" pitchFamily="49" charset="-122"/>
                <a:sym typeface="+mn-ea"/>
              </a:rPr>
              <a:t>lǐng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285146" y="73022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4921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  <p:bldP spid="23" grpId="0"/>
      <p:bldP spid="25" grpId="0"/>
      <p:bldP spid="28" grpId="0"/>
      <p:bldP spid="29" grpId="0"/>
      <p:bldP spid="30" grpId="0"/>
      <p:bldP spid="3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074079" y="1928103"/>
            <a:ext cx="6863613" cy="661088"/>
            <a:chOff x="1189497" y="2718678"/>
            <a:chExt cx="6863613" cy="661088"/>
          </a:xfrm>
        </p:grpSpPr>
        <p:sp>
          <p:nvSpPr>
            <p:cNvPr id="2" name="椭圆 1"/>
            <p:cNvSpPr/>
            <p:nvPr/>
          </p:nvSpPr>
          <p:spPr>
            <a:xfrm>
              <a:off x="1189497" y="2718678"/>
              <a:ext cx="1656184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49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3402707" y="2738072"/>
              <a:ext cx="4650403" cy="62230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咕  咚  吓  拦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263209" y="2807287"/>
              <a:ext cx="15087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形声识字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074079" y="3045779"/>
            <a:ext cx="7317627" cy="661088"/>
            <a:chOff x="1189497" y="4340817"/>
            <a:chExt cx="7317627" cy="661088"/>
          </a:xfrm>
        </p:grpSpPr>
        <p:sp>
          <p:nvSpPr>
            <p:cNvPr id="57" name="椭圆 56"/>
            <p:cNvSpPr/>
            <p:nvPr/>
          </p:nvSpPr>
          <p:spPr>
            <a:xfrm>
              <a:off x="1189497" y="4340817"/>
              <a:ext cx="1656184" cy="66108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49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434659" y="4429426"/>
              <a:ext cx="1165860" cy="483870"/>
            </a:xfrm>
            <a:prstGeom prst="rect">
              <a:avLst/>
            </a:prstGeom>
          </p:spPr>
          <p:txBody>
            <a:bodyPr wrap="none" lIns="68580" tIns="34290" rIns="68580" bIns="3429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比一比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3402707" y="4348781"/>
              <a:ext cx="15544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逃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→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桃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172913" y="4348781"/>
              <a:ext cx="15544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熟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→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热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952644" y="4348781"/>
              <a:ext cx="1554480" cy="645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命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→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黑体" panose="02010609060101010101" charset="-122"/>
                </a:rPr>
                <a:t>伞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endParaRPr>
            </a:p>
          </p:txBody>
        </p:sp>
      </p:grpSp>
      <p:sp>
        <p:nvSpPr>
          <p:cNvPr id="5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285146" y="730225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F4921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我会认</a:t>
            </a:r>
          </a:p>
        </p:txBody>
      </p:sp>
      <p:sp>
        <p:nvSpPr>
          <p:cNvPr id="60" name="TextBox 13"/>
          <p:cNvSpPr txBox="1">
            <a:spLocks noChangeArrowheads="1"/>
          </p:cNvSpPr>
          <p:nvPr/>
        </p:nvSpPr>
        <p:spPr bwMode="auto">
          <a:xfrm>
            <a:off x="4814728" y="5139027"/>
            <a:ext cx="1021652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hè</a:t>
            </a:r>
          </a:p>
        </p:txBody>
      </p:sp>
      <p:sp>
        <p:nvSpPr>
          <p:cNvPr id="61" name="TextBox 14"/>
          <p:cNvSpPr txBox="1">
            <a:spLocks noChangeArrowheads="1"/>
          </p:cNvSpPr>
          <p:nvPr/>
        </p:nvSpPr>
        <p:spPr bwMode="auto">
          <a:xfrm>
            <a:off x="5250091" y="3731971"/>
            <a:ext cx="873964" cy="49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</a:rPr>
              <a:t>xià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2481062" y="4112718"/>
            <a:ext cx="842217" cy="888564"/>
            <a:chOff x="844934" y="1099404"/>
            <a:chExt cx="770286" cy="888564"/>
          </a:xfrm>
        </p:grpSpPr>
        <p:sp>
          <p:nvSpPr>
            <p:cNvPr id="63" name="椭圆 62"/>
            <p:cNvSpPr/>
            <p:nvPr/>
          </p:nvSpPr>
          <p:spPr>
            <a:xfrm>
              <a:off x="844934" y="1099404"/>
              <a:ext cx="770286" cy="88856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49212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endParaRPr>
            </a:p>
          </p:txBody>
        </p:sp>
        <p:sp>
          <p:nvSpPr>
            <p:cNvPr id="65" name="Rectangle 2"/>
            <p:cNvSpPr>
              <a:spLocks noChangeArrowheads="1"/>
            </p:cNvSpPr>
            <p:nvPr/>
          </p:nvSpPr>
          <p:spPr bwMode="auto">
            <a:xfrm>
              <a:off x="962149" y="1249004"/>
              <a:ext cx="535855" cy="58936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1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  <a:cs typeface="+mn-cs"/>
                </a:rPr>
                <a:t>吓</a:t>
              </a:r>
            </a:p>
          </p:txBody>
        </p:sp>
      </p:grpSp>
      <p:sp>
        <p:nvSpPr>
          <p:cNvPr id="66" name="矩形 65"/>
          <p:cNvSpPr/>
          <p:nvPr/>
        </p:nvSpPr>
        <p:spPr>
          <a:xfrm>
            <a:off x="4377746" y="4268810"/>
            <a:ext cx="50139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49212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兔子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了一跳，拔腿就跑。</a:t>
            </a:r>
          </a:p>
        </p:txBody>
      </p:sp>
      <p:sp>
        <p:nvSpPr>
          <p:cNvPr id="67" name="矩形 66"/>
          <p:cNvSpPr/>
          <p:nvPr/>
        </p:nvSpPr>
        <p:spPr>
          <a:xfrm>
            <a:off x="4377746" y="5638613"/>
            <a:ext cx="9499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49212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吓</a:t>
            </a:r>
          </a:p>
        </p:txBody>
      </p:sp>
      <p:sp>
        <p:nvSpPr>
          <p:cNvPr id="68" name="矩形 67"/>
          <p:cNvSpPr/>
          <p:nvPr/>
        </p:nvSpPr>
        <p:spPr>
          <a:xfrm>
            <a:off x="5562080" y="5643478"/>
            <a:ext cx="949960" cy="560705"/>
          </a:xfrm>
          <a:prstGeom prst="rect">
            <a:avLst/>
          </a:prstGeom>
          <a:solidFill>
            <a:schemeClr val="bg1"/>
          </a:solidFill>
          <a:ln>
            <a:solidFill>
              <a:srgbClr val="F49212"/>
            </a:solidFill>
          </a:ln>
        </p:spPr>
        <p:txBody>
          <a:bodyPr wrap="non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6" grpId="0" bldLvl="0" animBg="1"/>
      <p:bldP spid="67" grpId="0" bldLvl="0" animBg="1"/>
      <p:bldP spid="6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380" y="1524000"/>
            <a:ext cx="7635240" cy="44856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842260" y="2586355"/>
            <a:ext cx="650748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好奇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对自己所不了解的事物觉得新奇而感兴趣。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清楚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事物容易让人了解、辨认。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慌张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心里不沉着，动作忙乱。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撒腿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: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</a:rPr>
              <a:t>放开脚步（跑）。</a:t>
            </a:r>
          </a:p>
        </p:txBody>
      </p:sp>
      <p:sp>
        <p:nvSpPr>
          <p:cNvPr id="4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847225" y="261087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673297" y="261087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463997" y="262738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236282" y="261087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838335" y="424028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664725" y="422885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474475" y="424028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/>
          <p:cNvSpPr/>
          <p:nvPr/>
        </p:nvSpPr>
        <p:spPr>
          <a:xfrm>
            <a:off x="2856736" y="261788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吓</a:t>
            </a:r>
          </a:p>
        </p:txBody>
      </p:sp>
      <p:sp>
        <p:nvSpPr>
          <p:cNvPr id="46" name="矩形 45">
            <a:hlinkClick r:id="" action="ppaction://noaction"/>
          </p:cNvPr>
          <p:cNvSpPr/>
          <p:nvPr/>
        </p:nvSpPr>
        <p:spPr>
          <a:xfrm>
            <a:off x="4687397" y="261593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怕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474157" y="263244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跟</a:t>
            </a:r>
          </a:p>
        </p:txBody>
      </p:sp>
      <p:sp>
        <p:nvSpPr>
          <p:cNvPr id="48" name="矩形 47">
            <a:hlinkClick r:id="rId4" action="ppaction://hlinksldjump"/>
          </p:cNvPr>
          <p:cNvSpPr/>
          <p:nvPr/>
        </p:nvSpPr>
        <p:spPr>
          <a:xfrm>
            <a:off x="8236890" y="261593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家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847148" y="424534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羊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670171" y="422680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象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484941" y="424971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都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67825" y="1843405"/>
            <a:ext cx="1386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汉语拼音" panose="020B0604020202020204" pitchFamily="34" charset="0"/>
                <a:sym typeface="+mn-ea"/>
              </a:rPr>
              <a:t>xià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686050"/>
            <a:ext cx="21278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686050"/>
            <a:ext cx="5909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口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惊吓   吓人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黑体" panose="02010609060101010101" charset="-122"/>
                <a:sym typeface="+mn-ea"/>
              </a:rPr>
              <a:t>这下子，小花猫受到了严重惊吓。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55308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10600030101010101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56251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  <a:cs typeface="+mn-cs"/>
              </a:rPr>
              <a:t>吓</a:t>
            </a:r>
          </a:p>
        </p:txBody>
      </p:sp>
      <p:pic>
        <p:nvPicPr>
          <p:cNvPr id="4" name="文字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8000" y="2625725"/>
            <a:ext cx="2448560" cy="2367280"/>
          </a:xfrm>
          <a:prstGeom prst="rect">
            <a:avLst/>
          </a:prstGeom>
        </p:spPr>
      </p:pic>
      <p:sp>
        <p:nvSpPr>
          <p:cNvPr id="4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217488" y="320675"/>
            <a:ext cx="3176587" cy="436563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1242</Words>
  <Application>Microsoft Office PowerPoint</Application>
  <PresentationFormat>宽屏</PresentationFormat>
  <Paragraphs>248</Paragraphs>
  <Slides>25</Slides>
  <Notes>23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Calibri</vt:lpstr>
      <vt:lpstr>黑体</vt:lpstr>
      <vt:lpstr>汉语拼音</vt:lpstr>
      <vt:lpstr>思源黑体 CN Bold</vt:lpstr>
      <vt:lpstr>胡晓波男神体</vt:lpstr>
      <vt:lpstr>宋体</vt:lpstr>
      <vt:lpstr>楷体</vt:lpstr>
      <vt:lpstr>Arial</vt:lpstr>
      <vt:lpstr>FandolFang R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55</cp:revision>
  <dcterms:created xsi:type="dcterms:W3CDTF">2020-06-05T01:58:00Z</dcterms:created>
  <dcterms:modified xsi:type="dcterms:W3CDTF">2023-01-13T22:01:34Z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1156216780BF431483E4BF65227CB267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